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07" r:id="rId3"/>
    <p:sldId id="309" r:id="rId4"/>
    <p:sldId id="315" r:id="rId5"/>
    <p:sldId id="310" r:id="rId6"/>
    <p:sldId id="311" r:id="rId7"/>
    <p:sldId id="313" r:id="rId8"/>
    <p:sldId id="308" r:id="rId9"/>
    <p:sldId id="260" r:id="rId10"/>
    <p:sldId id="314" r:id="rId11"/>
    <p:sldId id="312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64" d="100"/>
          <a:sy n="64" d="100"/>
        </p:scale>
        <p:origin x="118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6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88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3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79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21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74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5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2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10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800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Lesson 6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11457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Which of these are </a:t>
            </a:r>
            <a:r>
              <a:rPr lang="en-CA" sz="2800" b="1" dirty="0" smtClean="0"/>
              <a:t>not</a:t>
            </a:r>
            <a:r>
              <a:rPr lang="en-CA" sz="2800" dirty="0" smtClean="0"/>
              <a:t> examples of eukaryotic cells?</a:t>
            </a:r>
            <a:endParaRPr lang="en-CA" sz="28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  </a:t>
            </a:r>
            <a:r>
              <a:rPr lang="en-US" sz="2800" dirty="0" smtClean="0"/>
              <a:t>Plant cells </a:t>
            </a:r>
            <a:endParaRPr lang="en-US" sz="2800" dirty="0"/>
          </a:p>
          <a:p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 smtClean="0"/>
              <a:t>Fungal cells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 smtClean="0"/>
              <a:t>Bacterial cells 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 smtClean="0"/>
              <a:t>Animal cells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287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9468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Which of these are components of animal cells?</a:t>
            </a:r>
            <a:endParaRPr lang="en-CA" sz="28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   </a:t>
            </a:r>
            <a:r>
              <a:rPr lang="en-US" sz="2800" dirty="0" smtClean="0"/>
              <a:t>Cell wall, nucleus, lysosome</a:t>
            </a:r>
            <a:endParaRPr lang="en-US" sz="2800" dirty="0"/>
          </a:p>
          <a:p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Cell wall, plasma membrane, mitochondrion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Plasma membrane, vacuole, chloroplast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Plasma membrane, mitochondrion, lysosome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5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</a:t>
            </a:r>
            <a:r>
              <a:rPr lang="en-GB" sz="2800" dirty="0" smtClean="0"/>
              <a:t> D</a:t>
            </a:r>
            <a:endParaRPr lang="en-GB" sz="2800" dirty="0"/>
          </a:p>
          <a:p>
            <a:r>
              <a:rPr lang="en-GB" sz="2800" dirty="0"/>
              <a:t>2. </a:t>
            </a:r>
            <a:r>
              <a:rPr lang="en-GB" sz="2800" dirty="0" smtClean="0"/>
              <a:t> B</a:t>
            </a:r>
            <a:endParaRPr lang="en-GB" sz="2800" dirty="0"/>
          </a:p>
          <a:p>
            <a:r>
              <a:rPr lang="en-GB" sz="2800" dirty="0"/>
              <a:t>3. </a:t>
            </a:r>
            <a:r>
              <a:rPr lang="en-GB" sz="2800" dirty="0" smtClean="0"/>
              <a:t> D</a:t>
            </a:r>
            <a:endParaRPr lang="en-GB" sz="2800" dirty="0"/>
          </a:p>
          <a:p>
            <a:r>
              <a:rPr lang="en-GB" sz="2800" dirty="0"/>
              <a:t>4. </a:t>
            </a:r>
            <a:r>
              <a:rPr lang="en-GB" sz="2800" dirty="0" smtClean="0"/>
              <a:t> C</a:t>
            </a:r>
            <a:endParaRPr lang="en-GB" sz="2800" dirty="0"/>
          </a:p>
          <a:p>
            <a:r>
              <a:rPr lang="en-GB" sz="2800" dirty="0"/>
              <a:t>5. </a:t>
            </a:r>
            <a:r>
              <a:rPr lang="en-GB" sz="2800" dirty="0" smtClean="0"/>
              <a:t> A</a:t>
            </a:r>
            <a:endParaRPr lang="en-GB" sz="2800" dirty="0"/>
          </a:p>
          <a:p>
            <a:r>
              <a:rPr lang="en-GB" sz="2800" dirty="0"/>
              <a:t>6. </a:t>
            </a:r>
            <a:r>
              <a:rPr lang="en-GB" sz="2800" dirty="0" smtClean="0"/>
              <a:t> B</a:t>
            </a:r>
            <a:endParaRPr lang="en-GB" sz="2800" dirty="0"/>
          </a:p>
          <a:p>
            <a:r>
              <a:rPr lang="en-GB" sz="2800" dirty="0"/>
              <a:t>7. </a:t>
            </a:r>
            <a:r>
              <a:rPr lang="en-GB" sz="2800" dirty="0" smtClean="0"/>
              <a:t> A</a:t>
            </a:r>
            <a:endParaRPr lang="en-GB" sz="2800" dirty="0"/>
          </a:p>
          <a:p>
            <a:r>
              <a:rPr lang="en-GB" sz="2800" dirty="0"/>
              <a:t>8. </a:t>
            </a:r>
            <a:r>
              <a:rPr lang="en-GB" sz="2800" dirty="0" smtClean="0"/>
              <a:t> D</a:t>
            </a:r>
            <a:endParaRPr lang="en-GB" sz="2800" dirty="0"/>
          </a:p>
          <a:p>
            <a:r>
              <a:rPr lang="en-GB" sz="2800" dirty="0"/>
              <a:t>9. </a:t>
            </a:r>
            <a:r>
              <a:rPr lang="en-GB" sz="2800" dirty="0" smtClean="0"/>
              <a:t> C</a:t>
            </a:r>
            <a:endParaRPr lang="en-GB" sz="2800" dirty="0"/>
          </a:p>
          <a:p>
            <a:r>
              <a:rPr lang="en-GB" sz="2800" dirty="0"/>
              <a:t>10. </a:t>
            </a:r>
            <a:r>
              <a:rPr lang="en-GB" sz="2800" smtClean="0"/>
              <a:t>D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10672998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The fundamental units of life are called: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proteins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genes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nucleotides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cells.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9040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946868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Which of these statements about microscopes is correct?</a:t>
            </a:r>
          </a:p>
          <a:p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 light microscope can be used to view the inside of prokaryotic cells.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An electron microscope can magnify up to 100,000 </a:t>
            </a:r>
            <a:r>
              <a:rPr lang="en-US" sz="2800" dirty="0" smtClean="0"/>
              <a:t>times.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 smtClean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The </a:t>
            </a:r>
            <a:r>
              <a:rPr lang="en-US" sz="2800" dirty="0"/>
              <a:t>light is bent by a magnetic field in a light microscope.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Electron microscopes </a:t>
            </a:r>
            <a:r>
              <a:rPr lang="en-US" sz="2800" dirty="0" smtClean="0"/>
              <a:t>can’t </a:t>
            </a:r>
            <a:r>
              <a:rPr lang="en-US" sz="2800" dirty="0"/>
              <a:t>resolve structures </a:t>
            </a:r>
            <a:r>
              <a:rPr lang="en-US" sz="2800" dirty="0" smtClean="0"/>
              <a:t>smaller than </a:t>
            </a:r>
            <a:br>
              <a:rPr lang="en-US" sz="2800" dirty="0" smtClean="0"/>
            </a:br>
            <a:r>
              <a:rPr lang="en-US" sz="2800" dirty="0" smtClean="0"/>
              <a:t>2 </a:t>
            </a:r>
            <a:r>
              <a:rPr lang="en-US" sz="2800" dirty="0"/>
              <a:t>mm.</a:t>
            </a:r>
          </a:p>
        </p:txBody>
      </p:sp>
    </p:spTree>
    <p:extLst>
      <p:ext uri="{BB962C8B-B14F-4D97-AF65-F5344CB8AC3E}">
        <p14:creationId xmlns:p14="http://schemas.microsoft.com/office/powerpoint/2010/main" val="388774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890" y="1182466"/>
            <a:ext cx="9468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Which of these measurement conversions is incorrect?</a:t>
            </a:r>
            <a:endParaRPr lang="en-CA" sz="28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smtClean="0"/>
              <a:t> 1 nanometer (nm) = 10</a:t>
            </a:r>
            <a:r>
              <a:rPr lang="en-US" sz="2800" baseline="30000" dirty="0" smtClean="0"/>
              <a:t>–9</a:t>
            </a:r>
            <a:r>
              <a:rPr lang="en-US" sz="2800" dirty="0" smtClean="0"/>
              <a:t> meters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B.  1 micrometer (</a:t>
            </a:r>
            <a:r>
              <a:rPr lang="en-US" sz="2800" dirty="0" smtClean="0">
                <a:latin typeface="Symbol" charset="2"/>
                <a:cs typeface="Symbol" charset="2"/>
              </a:rPr>
              <a:t>m</a:t>
            </a:r>
            <a:r>
              <a:rPr lang="en-US" sz="2800" dirty="0" smtClean="0"/>
              <a:t>m) </a:t>
            </a:r>
            <a:r>
              <a:rPr lang="en-US" sz="2800" dirty="0"/>
              <a:t>= 10</a:t>
            </a:r>
            <a:r>
              <a:rPr lang="en-US" sz="2800" baseline="30000" dirty="0"/>
              <a:t>–6</a:t>
            </a:r>
            <a:r>
              <a:rPr lang="en-US" sz="2800" dirty="0"/>
              <a:t> meters</a:t>
            </a:r>
          </a:p>
          <a:p>
            <a:pPr marL="514350" indent="-514350">
              <a:buAutoNum type="alphaUcPeriod" startAt="2"/>
            </a:pPr>
            <a:endParaRPr lang="en-US" sz="2800" dirty="0"/>
          </a:p>
          <a:p>
            <a:r>
              <a:rPr lang="en-US" sz="2800" dirty="0" smtClean="0"/>
              <a:t>C. 1 centimeter (cm) </a:t>
            </a:r>
            <a:r>
              <a:rPr lang="en-US" sz="2800" dirty="0"/>
              <a:t>= 10</a:t>
            </a:r>
            <a:r>
              <a:rPr lang="en-US" sz="2800" baseline="30000" dirty="0" smtClean="0"/>
              <a:t>–2</a:t>
            </a:r>
            <a:r>
              <a:rPr lang="en-US" sz="2800" dirty="0" smtClean="0"/>
              <a:t> meters</a:t>
            </a:r>
          </a:p>
          <a:p>
            <a:endParaRPr lang="en-US" sz="2800" dirty="0"/>
          </a:p>
          <a:p>
            <a:r>
              <a:rPr lang="en-US" sz="2800" dirty="0" smtClean="0"/>
              <a:t>D. 1 millimeter (mm) </a:t>
            </a:r>
            <a:r>
              <a:rPr lang="en-US" sz="2800" dirty="0"/>
              <a:t>= 10</a:t>
            </a:r>
            <a:r>
              <a:rPr lang="en-US" sz="2800" baseline="30000" dirty="0" smtClean="0"/>
              <a:t>–5</a:t>
            </a:r>
            <a:r>
              <a:rPr lang="en-US" sz="2800" dirty="0" smtClean="0"/>
              <a:t> </a:t>
            </a:r>
            <a:r>
              <a:rPr lang="en-US" sz="2800" dirty="0"/>
              <a:t>meters</a:t>
            </a:r>
          </a:p>
        </p:txBody>
      </p:sp>
    </p:spTree>
    <p:extLst>
      <p:ext uri="{BB962C8B-B14F-4D97-AF65-F5344CB8AC3E}">
        <p14:creationId xmlns:p14="http://schemas.microsoft.com/office/powerpoint/2010/main" val="11657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9468686" cy="4832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Prokaryotic cells: 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A. are complex and larger than eukaryotic cells.</a:t>
            </a:r>
          </a:p>
          <a:p>
            <a:endParaRPr lang="en-US" sz="2800" dirty="0" smtClean="0"/>
          </a:p>
          <a:p>
            <a:r>
              <a:rPr lang="en-US" sz="2800" dirty="0" smtClean="0"/>
              <a:t>B. are members of the domain </a:t>
            </a:r>
            <a:r>
              <a:rPr lang="en-US" sz="2800" dirty="0" err="1" smtClean="0"/>
              <a:t>Eukarya</a:t>
            </a:r>
            <a:r>
              <a:rPr lang="en-US" sz="2800" dirty="0" smtClean="0"/>
              <a:t>.</a:t>
            </a:r>
          </a:p>
          <a:p>
            <a:pPr marL="514350" indent="-514350">
              <a:buAutoNum type="alphaUcPeriod" startAt="2"/>
            </a:pPr>
            <a:endParaRPr lang="en-US" sz="2800" dirty="0"/>
          </a:p>
          <a:p>
            <a:r>
              <a:rPr lang="en-US" sz="2800" dirty="0" smtClean="0"/>
              <a:t>C. are simple and smaller than eukaryotic cells.</a:t>
            </a:r>
          </a:p>
          <a:p>
            <a:pPr marL="514350" indent="-514350">
              <a:buAutoNum type="alphaUcPeriod" startAt="2"/>
            </a:pPr>
            <a:endParaRPr lang="en-US" sz="2800" dirty="0"/>
          </a:p>
          <a:p>
            <a:r>
              <a:rPr lang="en-US" sz="2800" dirty="0" smtClean="0"/>
              <a:t>D. contain organelles.</a:t>
            </a:r>
          </a:p>
          <a:p>
            <a:pPr marL="514350" indent="-514350">
              <a:buAutoNum type="alphaUcPeriod" startAt="2"/>
            </a:pPr>
            <a:endParaRPr lang="en-US" sz="2800" dirty="0" smtClean="0"/>
          </a:p>
          <a:p>
            <a:pPr marL="514350" indent="-514350">
              <a:buAutoNum type="alphaUcPeriod" startAt="2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327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94686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Which of these is </a:t>
            </a:r>
            <a:r>
              <a:rPr lang="en-CA" sz="2800" b="1" dirty="0" smtClean="0"/>
              <a:t>not</a:t>
            </a:r>
            <a:r>
              <a:rPr lang="en-CA" sz="2800" dirty="0" smtClean="0"/>
              <a:t> found in prokaryotic cells?</a:t>
            </a:r>
            <a:endParaRPr lang="en-CA" sz="28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</a:t>
            </a:r>
            <a:r>
              <a:rPr lang="en-US" sz="2800" dirty="0" smtClean="0"/>
              <a:t>. Nucleus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B. Capsule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r>
              <a:rPr lang="en-US" sz="2800" dirty="0" smtClean="0"/>
              <a:t>C. Nucleoid</a:t>
            </a:r>
          </a:p>
          <a:p>
            <a:endParaRPr lang="en-US" sz="2800" dirty="0" smtClean="0"/>
          </a:p>
          <a:p>
            <a:r>
              <a:rPr lang="en-US" sz="2800" dirty="0" smtClean="0"/>
              <a:t>D. Cell wall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373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11457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Which of the these statements about eukaryotic cells is correct?</a:t>
            </a:r>
            <a:endParaRPr lang="en-CA" sz="2800" dirty="0"/>
          </a:p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  </a:t>
            </a:r>
            <a:r>
              <a:rPr lang="en-US" sz="2800" dirty="0" smtClean="0"/>
              <a:t>Eukaryotic cells do not contain DNA. </a:t>
            </a:r>
            <a:endParaRPr lang="en-US" sz="2800" dirty="0"/>
          </a:p>
          <a:p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Most of the DNA in a eukaryotic cell is found in the nucleus.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Eukaryotic DNA is found only in mitochondria and chloroplasts.</a:t>
            </a:r>
            <a:endParaRPr lang="en-US" sz="2800" dirty="0"/>
          </a:p>
          <a:p>
            <a:pPr marL="514350" indent="-514350">
              <a:buAutoNum type="alphaUcPeriod" startAt="2"/>
            </a:pPr>
            <a:endParaRPr lang="en-US" sz="2800" dirty="0"/>
          </a:p>
          <a:p>
            <a:pPr marL="514350" indent="-514350">
              <a:buAutoNum type="alphaUcPeriod" startAt="2"/>
            </a:pPr>
            <a:r>
              <a:rPr lang="en-US" sz="2800" dirty="0"/>
              <a:t> </a:t>
            </a:r>
            <a:r>
              <a:rPr lang="en-US" sz="2800" dirty="0" smtClean="0"/>
              <a:t>Most of the DNA in a eukaryotic cell is found in the nucleoid.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461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6"/>
            <a:ext cx="94686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Which of these is </a:t>
            </a:r>
            <a:r>
              <a:rPr lang="en-US" sz="2800" b="1" dirty="0" smtClean="0"/>
              <a:t>not</a:t>
            </a:r>
            <a:r>
              <a:rPr lang="en-US" sz="2800" dirty="0" smtClean="0"/>
              <a:t> </a:t>
            </a:r>
            <a:r>
              <a:rPr lang="en-US" sz="2800" dirty="0"/>
              <a:t>found in a eukaryotic </a:t>
            </a:r>
            <a:r>
              <a:rPr lang="en-US" sz="2800" dirty="0" smtClean="0"/>
              <a:t>cell?</a:t>
            </a:r>
            <a:endParaRPr lang="en-US" sz="2800" dirty="0"/>
          </a:p>
          <a:p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Capsule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Chloroplast</a:t>
            </a:r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/>
              <a:t>Mitochondria</a:t>
            </a:r>
            <a:r>
              <a:rPr lang="en-US" sz="2800" dirty="0" smtClean="0"/>
              <a:t> </a:t>
            </a:r>
            <a:endParaRPr lang="en-US" sz="2800" dirty="0"/>
          </a:p>
          <a:p>
            <a:pPr marL="457200" indent="-457200">
              <a:buFont typeface="+mj-lt"/>
              <a:buAutoNum type="alphaUcPeriod"/>
            </a:pPr>
            <a:endParaRPr lang="en-US" sz="2800" dirty="0"/>
          </a:p>
          <a:p>
            <a:pPr marL="457200" indent="-457200">
              <a:buFont typeface="+mj-lt"/>
              <a:buAutoNum type="alphaUcPeriod"/>
            </a:pPr>
            <a:r>
              <a:rPr lang="en-US" sz="2800" dirty="0" smtClean="0"/>
              <a:t>Vacuole 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7581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900" y="1182467"/>
            <a:ext cx="9278952" cy="4832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/>
              <a:t>Which of these is found in all </a:t>
            </a:r>
            <a:r>
              <a:rPr lang="en-US" sz="2800" dirty="0"/>
              <a:t>eukaryotic and prokaryotic </a:t>
            </a:r>
            <a:r>
              <a:rPr lang="en-US" sz="2800" dirty="0" smtClean="0"/>
              <a:t>cells? </a:t>
            </a:r>
            <a:endParaRPr lang="en-US" sz="2800" dirty="0"/>
          </a:p>
          <a:p>
            <a:endParaRPr lang="en-US" sz="2800" dirty="0"/>
          </a:p>
          <a:p>
            <a:pPr marL="457200" indent="-457200">
              <a:buAutoNum type="alphaUcPeriod"/>
            </a:pPr>
            <a:r>
              <a:rPr lang="en-US" sz="2800" dirty="0" smtClean="0"/>
              <a:t>Nucleus</a:t>
            </a:r>
            <a:endParaRPr lang="en-CA" sz="2800" dirty="0"/>
          </a:p>
          <a:p>
            <a:pPr marL="457200" indent="-457200">
              <a:buAutoNum type="alphaUcPeriod"/>
            </a:pPr>
            <a:endParaRPr lang="en-US" sz="2800" dirty="0"/>
          </a:p>
          <a:p>
            <a:pPr marL="457200" indent="-457200">
              <a:buAutoNum type="alphaUcPeriod"/>
            </a:pPr>
            <a:r>
              <a:rPr lang="en-GB" sz="2800" dirty="0" smtClean="0"/>
              <a:t>Nucleoid</a:t>
            </a:r>
            <a:endParaRPr lang="en-CA" sz="2800" dirty="0"/>
          </a:p>
          <a:p>
            <a:pPr marL="457200" indent="-457200">
              <a:buAutoNum type="alphaUcPeriod"/>
            </a:pPr>
            <a:endParaRPr lang="en-US" sz="2800" dirty="0"/>
          </a:p>
          <a:p>
            <a:pPr marL="457200" indent="-457200">
              <a:buAutoNum type="alphaUcPeriod"/>
            </a:pPr>
            <a:r>
              <a:rPr lang="en-GB" sz="2800" dirty="0" smtClean="0"/>
              <a:t>Chloroplast</a:t>
            </a:r>
            <a:endParaRPr lang="en-CA" sz="2800" dirty="0"/>
          </a:p>
          <a:p>
            <a:pPr marL="457200" indent="-457200">
              <a:buAutoNum type="alphaUcPeriod"/>
            </a:pPr>
            <a:endParaRPr lang="en-US" sz="2800" dirty="0"/>
          </a:p>
          <a:p>
            <a:pPr marL="457200" indent="-457200">
              <a:buAutoNum type="alphaUcPeriod"/>
            </a:pPr>
            <a:r>
              <a:rPr lang="en-US" sz="2800" dirty="0" smtClean="0"/>
              <a:t>Plasma membrane</a:t>
            </a:r>
          </a:p>
          <a:p>
            <a:endParaRPr lang="en-US" sz="2800" dirty="0" smtClean="0"/>
          </a:p>
          <a:p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29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10565</TotalTime>
  <Words>220</Words>
  <Application>Microsoft Office PowerPoint</Application>
  <PresentationFormat>Widescreen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Roxburgh, Joanne</cp:lastModifiedBy>
  <cp:revision>106</cp:revision>
  <dcterms:created xsi:type="dcterms:W3CDTF">2015-08-05T18:06:14Z</dcterms:created>
  <dcterms:modified xsi:type="dcterms:W3CDTF">2016-01-11T14:32:10Z</dcterms:modified>
</cp:coreProperties>
</file>