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419" r:id="rId2"/>
    <p:sldId id="361" r:id="rId3"/>
    <p:sldId id="382" r:id="rId4"/>
    <p:sldId id="393" r:id="rId5"/>
    <p:sldId id="392" r:id="rId6"/>
    <p:sldId id="418" r:id="rId7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  <a:srgbClr val="0000FF"/>
    <a:srgbClr val="FF99FF"/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89352" autoAdjust="0"/>
  </p:normalViewPr>
  <p:slideViewPr>
    <p:cSldViewPr>
      <p:cViewPr varScale="1">
        <p:scale>
          <a:sx n="41" d="100"/>
          <a:sy n="41" d="100"/>
        </p:scale>
        <p:origin x="-3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32000" b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26E8F-A77D-48BF-8455-93B434664189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E7D74-19C0-434F-BBD7-886E6EA918FD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1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6.wav"/><Relationship Id="rId4" Type="http://schemas.openxmlformats.org/officeDocument/2006/relationships/audio" Target="../media/audio9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audio" Target="../media/audio6.wav"/><Relationship Id="rId4" Type="http://schemas.openxmlformats.org/officeDocument/2006/relationships/audio" Target="../media/audio1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285744" y="3189926"/>
            <a:ext cx="7572428" cy="3429024"/>
            <a:chOff x="714348" y="1857364"/>
            <a:chExt cx="7572428" cy="3429024"/>
          </a:xfrm>
        </p:grpSpPr>
        <p:grpSp>
          <p:nvGrpSpPr>
            <p:cNvPr id="3" name="Group 4"/>
            <p:cNvGrpSpPr/>
            <p:nvPr/>
          </p:nvGrpSpPr>
          <p:grpSpPr>
            <a:xfrm>
              <a:off x="714348" y="1857364"/>
              <a:ext cx="7572428" cy="3429024"/>
              <a:chOff x="857224" y="2000240"/>
              <a:chExt cx="7572428" cy="3429024"/>
            </a:xfrm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</p:grpSpPr>
          <p:sp>
            <p:nvSpPr>
              <p:cNvPr id="11" name="Flowchart: Terminator 10"/>
              <p:cNvSpPr/>
              <p:nvPr/>
            </p:nvSpPr>
            <p:spPr>
              <a:xfrm>
                <a:off x="857224" y="2000240"/>
                <a:ext cx="7572428" cy="3429024"/>
              </a:xfrm>
              <a:prstGeom prst="flowChartTerminator">
                <a:avLst/>
              </a:prstGeom>
              <a:gradFill flip="none" rotWithShape="1">
                <a:gsLst>
                  <a:gs pos="0">
                    <a:srgbClr val="FF0000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dirty="0">
                  <a:latin typeface="Times New Roman" pitchFamily="18" charset="0"/>
                </a:endParaRPr>
              </a:p>
            </p:txBody>
          </p:sp>
          <p:sp>
            <p:nvSpPr>
              <p:cNvPr id="12" name="Snip Same Side Corner Rectangle 2"/>
              <p:cNvSpPr/>
              <p:nvPr/>
            </p:nvSpPr>
            <p:spPr>
              <a:xfrm>
                <a:off x="1285852" y="2214554"/>
                <a:ext cx="6786610" cy="2928958"/>
              </a:xfrm>
              <a:prstGeom prst="snip2SameRect">
                <a:avLst>
                  <a:gd name="adj1" fmla="val 30766"/>
                  <a:gd name="adj2" fmla="val 11581"/>
                </a:avLst>
              </a:prstGeom>
              <a:gradFill flip="none" rotWithShape="1">
                <a:gsLst>
                  <a:gs pos="0">
                    <a:schemeClr val="accent5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bg1"/>
                  </a:gs>
                  <a:gs pos="100000">
                    <a:srgbClr val="FFC000"/>
                  </a:gs>
                </a:gsLst>
                <a:lin ang="0" scaled="1"/>
                <a:tileRect/>
              </a:gradFill>
              <a:ln>
                <a:noFill/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dirty="0">
                  <a:latin typeface="Times New Roman" pitchFamily="18" charset="0"/>
                </a:endParaRPr>
              </a:p>
            </p:txBody>
          </p:sp>
        </p:grpSp>
        <p:pic>
          <p:nvPicPr>
            <p:cNvPr id="10" name="Picture 9" descr="2de0d41888181a8baa557cd1c778f619.gif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0147855">
              <a:off x="897309" y="1913558"/>
              <a:ext cx="1905000" cy="952500"/>
            </a:xfrm>
            <a:prstGeom prst="rect">
              <a:avLst/>
            </a:prstGeom>
          </p:spPr>
        </p:pic>
      </p:grp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524000" y="4419600"/>
            <a:ext cx="557216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6600" b="1" dirty="0" smtClean="0">
                <a:ln>
                  <a:solidFill>
                    <a:srgbClr val="C00000"/>
                  </a:solidFill>
                </a:ln>
                <a:solidFill>
                  <a:srgbClr val="0000CC"/>
                </a:solidFill>
              </a:rPr>
              <a:t>الكتابة الوظيفية</a:t>
            </a:r>
            <a:endParaRPr lang="ar-EG" sz="6600" b="1" dirty="0">
              <a:ln>
                <a:solidFill>
                  <a:srgbClr val="C00000"/>
                </a:solidFill>
              </a:ln>
              <a:solidFill>
                <a:srgbClr val="0000CC"/>
              </a:solidFill>
            </a:endParaRP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 rot="1883222">
            <a:off x="3035242" y="-500594"/>
            <a:ext cx="5362267" cy="4469662"/>
            <a:chOff x="3035" y="-173"/>
            <a:chExt cx="3035" cy="2101"/>
          </a:xfrm>
        </p:grpSpPr>
        <p:pic>
          <p:nvPicPr>
            <p:cNvPr id="6" name="Picture 3" descr="leaf_vector_test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035" y="-173"/>
              <a:ext cx="3035" cy="2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rot="19716778">
              <a:off x="3629" y="542"/>
              <a:ext cx="13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ar-EG" sz="6600" b="1" dirty="0" smtClean="0">
                  <a:ln w="18415" cmpd="sng">
                    <a:solidFill>
                      <a:srgbClr val="C00000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الوحدة الثانية</a:t>
              </a:r>
              <a:endParaRPr lang="ar-EG" sz="6600" b="1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0525033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>
        <p14:gallery dir="r"/>
        <p:sndAc>
          <p:stSnd>
            <p:snd r:embed="rId7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4 - arcade game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4 - arcade game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y comput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556792"/>
            <a:ext cx="7360212" cy="4060324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71800" y="2132856"/>
            <a:ext cx="396044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EG" sz="6600" b="1" dirty="0" smtClean="0">
                <a:solidFill>
                  <a:srgbClr val="006600"/>
                </a:solidFill>
              </a:rPr>
              <a:t>الاختبار القبلي</a:t>
            </a:r>
            <a:endParaRPr kumimoji="0" lang="ar-EG" sz="7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zoom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button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button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n&amp;pad.w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9092" y="1714488"/>
            <a:ext cx="8031339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 rot="21554365">
            <a:off x="699850" y="2503792"/>
            <a:ext cx="721718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7030A0"/>
                </a:solidFill>
              </a:rPr>
              <a:t>أولاً: إلى أي الفنون الوظيفية تنتمي الموضوعات التالية؟ صِل الموضوع بالفن المناسب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dissolve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081466" y="357167"/>
          <a:ext cx="4919690" cy="5429287"/>
        </p:xfrm>
        <a:graphic>
          <a:graphicData uri="http://schemas.openxmlformats.org/drawingml/2006/table">
            <a:tbl>
              <a:tblPr rtl="1">
                <a:tableStyleId>{284E427A-3D55-4303-BF80-6455036E1DE7}</a:tableStyleId>
              </a:tblPr>
              <a:tblGrid>
                <a:gridCol w="4919690"/>
              </a:tblGrid>
              <a:tr h="540226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745855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842558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745855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745855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745855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1063083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672040" y="467005"/>
            <a:ext cx="14077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EG" sz="2400" b="1" dirty="0" smtClean="0">
                <a:solidFill>
                  <a:srgbClr val="000099"/>
                </a:solidFill>
              </a:rPr>
              <a:t>الموضوعات</a:t>
            </a:r>
            <a:endParaRPr lang="en-US" sz="1400" b="1" dirty="0">
              <a:solidFill>
                <a:srgbClr val="000099"/>
              </a:solidFill>
              <a:ea typeface="Calibri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04399" y="1071546"/>
            <a:ext cx="45538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توثيق اجتماع مجلس الإدارة.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ea typeface="Calibri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14810" y="1857364"/>
            <a:ext cx="47149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خبر موجز جداًّ عن سيارة أنيقة بسعر مغر.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ea typeface="Calibri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82615" y="2643182"/>
            <a:ext cx="46756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شكوى موجهة إلى مدير إدارة المرور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ea typeface="Calibri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68301" y="3395963"/>
            <a:ext cx="51042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معلومات وحقائق وتوصيات حول مشروع تجاري.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ea typeface="Calibri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96863" y="4143380"/>
            <a:ext cx="51042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ترحيب بالحضور وتعريف بالمناسبة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ea typeface="Calibri"/>
              <a:cs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25425" y="4857760"/>
            <a:ext cx="51042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chemeClr val="accent2">
                    <a:lumMod val="50000"/>
                  </a:schemeClr>
                </a:solidFill>
              </a:rPr>
              <a:t>إثارة المتلقي وإشارة بأنه يفتقد شيئاً وإقناعه بالحصول عليه بطريقة أو بأخرى.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ea typeface="Calibri"/>
              <a:cs typeface="Arial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214282" y="357166"/>
          <a:ext cx="3246905" cy="5429287"/>
        </p:xfrm>
        <a:graphic>
          <a:graphicData uri="http://schemas.openxmlformats.org/drawingml/2006/table">
            <a:tbl>
              <a:tblPr rtl="1">
                <a:tableStyleId>{284E427A-3D55-4303-BF80-6455036E1DE7}</a:tableStyleId>
              </a:tblPr>
              <a:tblGrid>
                <a:gridCol w="3246905"/>
              </a:tblGrid>
              <a:tr h="540226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745855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842558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745855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745855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745855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  <a:tr h="1063083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944" marR="63944" marT="0" marB="0"/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558676" y="467004"/>
            <a:ext cx="23702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rgbClr val="000099"/>
                </a:solidFill>
              </a:rPr>
              <a:t>الفنون الوظيفية</a:t>
            </a:r>
            <a:endParaRPr lang="en-US" sz="1400" b="1" dirty="0">
              <a:solidFill>
                <a:srgbClr val="000099"/>
              </a:solidFill>
              <a:ea typeface="Calibri"/>
              <a:cs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2911" y="1071545"/>
            <a:ext cx="23683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rgbClr val="C00000"/>
                </a:solidFill>
              </a:rPr>
              <a:t>رسالة إدارية</a:t>
            </a:r>
            <a:endParaRPr lang="en-US" sz="1400" b="1" dirty="0">
              <a:solidFill>
                <a:srgbClr val="C00000"/>
              </a:solidFill>
              <a:ea typeface="Calibri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9745" y="1857363"/>
            <a:ext cx="24520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rgbClr val="C00000"/>
                </a:solidFill>
              </a:rPr>
              <a:t>محضر</a:t>
            </a:r>
            <a:endParaRPr lang="en-US" sz="1400" b="1" dirty="0">
              <a:solidFill>
                <a:srgbClr val="C00000"/>
              </a:solidFill>
              <a:ea typeface="Calibri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1363" y="2643181"/>
            <a:ext cx="24316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rgbClr val="C00000"/>
                </a:solidFill>
              </a:rPr>
              <a:t>إعلان دعائي</a:t>
            </a:r>
            <a:endParaRPr lang="en-US" sz="1400" b="1" dirty="0">
              <a:solidFill>
                <a:srgbClr val="C00000"/>
              </a:solidFill>
              <a:ea typeface="Calibri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71472" y="3395962"/>
            <a:ext cx="2286017" cy="461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rgbClr val="C00000"/>
                </a:solidFill>
              </a:rPr>
              <a:t>عرض تسويقي</a:t>
            </a:r>
            <a:endParaRPr lang="en-US" sz="1400" b="1" dirty="0">
              <a:solidFill>
                <a:srgbClr val="C00000"/>
              </a:solidFill>
              <a:ea typeface="Calibri"/>
              <a:cs typeface="Arial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85786" y="4143379"/>
            <a:ext cx="20717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rgbClr val="C00000"/>
                </a:solidFill>
              </a:rPr>
              <a:t>كلمة افتتاح</a:t>
            </a:r>
            <a:endParaRPr lang="en-US" sz="1400" b="1" dirty="0">
              <a:solidFill>
                <a:srgbClr val="C00000"/>
              </a:solidFill>
              <a:ea typeface="Calibri"/>
              <a:cs typeface="Arial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0982" y="4857759"/>
            <a:ext cx="26545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dirty="0" smtClean="0">
                <a:solidFill>
                  <a:srgbClr val="C00000"/>
                </a:solidFill>
              </a:rPr>
              <a:t>تقرير</a:t>
            </a:r>
            <a:endParaRPr lang="en-US" sz="1400" b="1" dirty="0">
              <a:solidFill>
                <a:srgbClr val="C00000"/>
              </a:solidFill>
              <a:ea typeface="Calibri"/>
              <a:cs typeface="Arial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10800000" flipV="1">
            <a:off x="2714612" y="1285860"/>
            <a:ext cx="1928826" cy="92869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536017" y="2393149"/>
            <a:ext cx="2143140" cy="178595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V="1">
            <a:off x="2928926" y="1285860"/>
            <a:ext cx="1571636" cy="157163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2571736" y="3786190"/>
            <a:ext cx="1714512" cy="135732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V="1">
            <a:off x="2464579" y="3536157"/>
            <a:ext cx="2500330" cy="114300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diamond/>
    <p:sndAc>
      <p:stSnd>
        <p:snd r:embed="rId2" name="SOUND5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DRLC05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6850" y="1428736"/>
            <a:ext cx="8421614" cy="4000528"/>
          </a:xfrm>
          <a:prstGeom prst="flowChartAlternateProcess">
            <a:avLst/>
          </a:prstGeom>
          <a:ln>
            <a:noFill/>
          </a:ln>
          <a:effectLst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57224" y="2357430"/>
            <a:ext cx="7414398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C00000"/>
                </a:solidFill>
              </a:rPr>
              <a:t>ثانياً: سوف تلقي غداً كلمة بمناسبة افتتاح معرض الكتاب بالمدرسة، خطط لأفكارك الرئيسة وأساليب العرض المناسبة.</a:t>
            </a:r>
            <a:endParaRPr lang="en-US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amond/>
    <p:sndAc>
      <p:stSnd>
        <p:snd r:embed="rId2" name="SOUND5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lideDow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ingle Corner Rectangle 10"/>
          <p:cNvSpPr/>
          <p:nvPr/>
        </p:nvSpPr>
        <p:spPr>
          <a:xfrm>
            <a:off x="0" y="0"/>
            <a:ext cx="9144000" cy="6858000"/>
          </a:xfrm>
          <a:prstGeom prst="round1Rect">
            <a:avLst>
              <a:gd name="adj" fmla="val 5000"/>
            </a:avLst>
          </a:prstGeom>
          <a:blipFill>
            <a:blip r:embed="rId6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 sz="2000"/>
          </a:p>
        </p:txBody>
      </p:sp>
      <p:sp>
        <p:nvSpPr>
          <p:cNvPr id="4" name="Oval 3"/>
          <p:cNvSpPr/>
          <p:nvPr/>
        </p:nvSpPr>
        <p:spPr>
          <a:xfrm>
            <a:off x="4214810" y="2500306"/>
            <a:ext cx="1500198" cy="1357322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00496" y="2643182"/>
            <a:ext cx="192882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rgbClr val="006600"/>
                </a:solidFill>
              </a:rPr>
              <a:t>معرض الكتاب</a:t>
            </a:r>
            <a:endParaRPr lang="en-US" sz="3200" dirty="0">
              <a:solidFill>
                <a:srgbClr val="00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868" y="0"/>
            <a:ext cx="235745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b="1" dirty="0" smtClean="0">
                <a:solidFill>
                  <a:srgbClr val="000099"/>
                </a:solidFill>
              </a:rPr>
              <a:t>الأفكار الرئيسة</a:t>
            </a:r>
            <a:endParaRPr lang="en-US" sz="3200" dirty="0">
              <a:solidFill>
                <a:srgbClr val="000099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16" y="785794"/>
            <a:ext cx="3214710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050" b="1" dirty="0" smtClean="0">
                <a:solidFill>
                  <a:srgbClr val="000099"/>
                </a:solidFill>
              </a:rPr>
              <a:t>………………………………………………………………………………………………………..………….</a:t>
            </a:r>
            <a:endParaRPr lang="en-US" sz="1050" dirty="0">
              <a:solidFill>
                <a:srgbClr val="00009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43570" y="2285992"/>
            <a:ext cx="3429024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rgbClr val="000099"/>
                </a:solidFill>
              </a:rPr>
              <a:t>القصص والأمثلة والاستعارات</a:t>
            </a:r>
            <a:endParaRPr lang="en-US" sz="3200" dirty="0">
              <a:solidFill>
                <a:srgbClr val="000099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290" y="3357562"/>
            <a:ext cx="3214710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050" b="1" dirty="0" smtClean="0">
                <a:solidFill>
                  <a:srgbClr val="000099"/>
                </a:solidFill>
              </a:rPr>
              <a:t>………………………………………………………………………………………………………..………….</a:t>
            </a:r>
            <a:endParaRPr lang="en-US" sz="105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415597"/>
            <a:ext cx="39290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rgbClr val="000099"/>
                </a:solidFill>
              </a:rPr>
              <a:t>اقتباسات وأقوال وإحصائيات</a:t>
            </a:r>
            <a:endParaRPr lang="en-US" sz="3200" dirty="0">
              <a:solidFill>
                <a:srgbClr val="00009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3143248"/>
            <a:ext cx="3214710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050" b="1" dirty="0" smtClean="0">
                <a:solidFill>
                  <a:srgbClr val="000099"/>
                </a:solidFill>
              </a:rPr>
              <a:t>………………………………………………………………………………………………………..………….</a:t>
            </a:r>
            <a:endParaRPr lang="en-US" sz="1050" dirty="0">
              <a:solidFill>
                <a:srgbClr val="000099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8662" y="5000660"/>
            <a:ext cx="700092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rgbClr val="000099"/>
                </a:solidFill>
              </a:rPr>
              <a:t>الألفاظ والألقاب المناسبة لخطاب حضور الحفل</a:t>
            </a:r>
            <a:endParaRPr lang="en-US" sz="3200" dirty="0">
              <a:solidFill>
                <a:srgbClr val="00009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3108" y="5857892"/>
            <a:ext cx="5072098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050" b="1" dirty="0" smtClean="0">
                <a:solidFill>
                  <a:srgbClr val="000099"/>
                </a:solidFill>
              </a:rPr>
              <a:t>………………………………………………………………………………………………………..………….</a:t>
            </a:r>
            <a:endParaRPr lang="en-US" sz="1050" dirty="0">
              <a:solidFill>
                <a:srgbClr val="000099"/>
              </a:solidFill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500430" y="617505"/>
            <a:ext cx="276229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أهمية العلم والعلماء. 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الكتاب وأهميته.</a:t>
            </a:r>
            <a:endParaRPr kumimoji="0" lang="ar-SA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5904997" y="3224569"/>
            <a:ext cx="287129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SA" sz="2800" b="1" dirty="0" smtClean="0">
                <a:solidFill>
                  <a:srgbClr val="C00000"/>
                </a:solidFill>
              </a:rPr>
              <a:t>قصة موسى والخضر.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SA" sz="2800" b="1" dirty="0" smtClean="0">
                <a:solidFill>
                  <a:srgbClr val="C00000"/>
                </a:solidFill>
              </a:rPr>
              <a:t>قصة بلعام.</a:t>
            </a: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-98495" y="3000372"/>
            <a:ext cx="424186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SA" sz="2800" b="1" dirty="0" smtClean="0">
                <a:solidFill>
                  <a:srgbClr val="C00000"/>
                </a:solidFill>
              </a:rPr>
              <a:t>نسبة القراءة عند المسلمين.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SA" sz="3200" b="1" dirty="0" smtClean="0">
                <a:solidFill>
                  <a:srgbClr val="C00000"/>
                </a:solidFill>
              </a:rPr>
              <a:t>أول ما نزل من القرآن (اقرأ).</a:t>
            </a:r>
            <a:endParaRPr kumimoji="0" lang="ar-SA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1471397" y="5643578"/>
            <a:ext cx="524374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ar-SA" sz="2800" b="1" dirty="0" smtClean="0">
                <a:solidFill>
                  <a:srgbClr val="C00000"/>
                </a:solidFill>
              </a:rPr>
              <a:t>أيها الحضور الكريم.</a:t>
            </a:r>
            <a:endParaRPr lang="en-US" sz="2800" dirty="0" smtClean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r-SA" sz="2800" b="1" dirty="0" smtClean="0">
                <a:solidFill>
                  <a:srgbClr val="C00000"/>
                </a:solidFill>
              </a:rPr>
              <a:t>كم يسعدنا الحديث لكم والوقوف بين أيديكم.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button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button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3" grpId="0"/>
      <p:bldP spid="14" grpId="0"/>
      <p:bldP spid="15" grpId="0"/>
      <p:bldP spid="10241" grpId="0" uiExpand="1" build="allAtOnce"/>
      <p:bldP spid="16" grpId="0" uiExpand="1" build="allAtOnce"/>
      <p:bldP spid="17" grpId="0" uiExpand="1" build="allAtOnce"/>
      <p:bldP spid="18" grpId="0" uiExpand="1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4823</TotalTime>
  <Words>155</Words>
  <Application>Microsoft Office PowerPoint</Application>
  <PresentationFormat>عرض على الشاشة (3:4)‏</PresentationFormat>
  <Paragraphs>36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القراءة والتواصل اللغوي3 المستوى الخامس - كتاب التطبيقات- الوحدة الثانية</dc:title>
  <dc:subject>- الاختبار القبلي</dc:subject>
  <dc:creator>أ/ بندر الحازمي</dc:creator>
  <cp:keywords>حقيبة إنجاز المعلم والمعلمة</cp:keywords>
  <cp:lastModifiedBy>THECAVE</cp:lastModifiedBy>
  <cp:revision>123</cp:revision>
  <dcterms:created xsi:type="dcterms:W3CDTF">2011-09-10T14:45:07Z</dcterms:created>
  <dcterms:modified xsi:type="dcterms:W3CDTF">2016-09-27T20:47:48Z</dcterms:modified>
</cp:coreProperties>
</file>