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419" r:id="rId2"/>
    <p:sldId id="361" r:id="rId3"/>
    <p:sldId id="382" r:id="rId4"/>
    <p:sldId id="393" r:id="rId5"/>
    <p:sldId id="392" r:id="rId6"/>
    <p:sldId id="418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00FF"/>
    <a:srgbClr val="FF99FF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89352" autoAdjust="0"/>
  </p:normalViewPr>
  <p:slideViewPr>
    <p:cSldViewPr>
      <p:cViewPr varScale="1">
        <p:scale>
          <a:sx n="41" d="100"/>
          <a:sy n="41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6E8F-A77D-48BF-8455-93B434664189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7D74-19C0-434F-BBD7-886E6EA918FD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1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9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audio" Target="../media/audio6.wav"/><Relationship Id="rId4" Type="http://schemas.openxmlformats.org/officeDocument/2006/relationships/audio" Target="../media/audio1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285744" y="3189926"/>
            <a:ext cx="7572428" cy="3429024"/>
            <a:chOff x="714348" y="1857364"/>
            <a:chExt cx="7572428" cy="3429024"/>
          </a:xfrm>
        </p:grpSpPr>
        <p:grpSp>
          <p:nvGrpSpPr>
            <p:cNvPr id="3" name="Group 4"/>
            <p:cNvGrpSpPr/>
            <p:nvPr/>
          </p:nvGrpSpPr>
          <p:grpSpPr>
            <a:xfrm>
              <a:off x="714348" y="1857364"/>
              <a:ext cx="7572428" cy="3429024"/>
              <a:chOff x="857224" y="2000240"/>
              <a:chExt cx="7572428" cy="3429024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1" name="Flowchart: Terminator 10"/>
              <p:cNvSpPr/>
              <p:nvPr/>
            </p:nvSpPr>
            <p:spPr>
              <a:xfrm>
                <a:off x="857224" y="2000240"/>
                <a:ext cx="7572428" cy="3429024"/>
              </a:xfrm>
              <a:prstGeom prst="flowChartTerminator">
                <a:avLst/>
              </a:prstGeom>
              <a:gradFill flip="none" rotWithShape="1">
                <a:gsLst>
                  <a:gs pos="0">
                    <a:srgbClr val="FF0000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  <p:sp>
            <p:nvSpPr>
              <p:cNvPr id="12" name="Snip Same Side Corner Rectangle 2"/>
              <p:cNvSpPr/>
              <p:nvPr/>
            </p:nvSpPr>
            <p:spPr>
              <a:xfrm>
                <a:off x="1285852" y="2214554"/>
                <a:ext cx="6786610" cy="2928958"/>
              </a:xfrm>
              <a:prstGeom prst="snip2SameRect">
                <a:avLst>
                  <a:gd name="adj1" fmla="val 30766"/>
                  <a:gd name="adj2" fmla="val 11581"/>
                </a:avLst>
              </a:prstGeom>
              <a:gradFill flip="none" rotWithShape="1">
                <a:gsLst>
                  <a:gs pos="0">
                    <a:schemeClr val="accent5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bg1"/>
                  </a:gs>
                  <a:gs pos="100000">
                    <a:srgbClr val="FFC000"/>
                  </a:gs>
                </a:gsLst>
                <a:lin ang="0" scaled="1"/>
                <a:tileRect/>
              </a:gra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</p:grpSp>
        <p:pic>
          <p:nvPicPr>
            <p:cNvPr id="10" name="Picture 9" descr="2de0d41888181a8baa557cd1c778f619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0147855">
              <a:off x="897309" y="1913558"/>
              <a:ext cx="1905000" cy="952500"/>
            </a:xfrm>
            <a:prstGeom prst="rect">
              <a:avLst/>
            </a:prstGeom>
          </p:spPr>
        </p:pic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24000" y="4419600"/>
            <a:ext cx="557216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EG" sz="6600" b="1" dirty="0" smtClean="0">
                <a:ln>
                  <a:solidFill>
                    <a:srgbClr val="C00000"/>
                  </a:solidFill>
                </a:ln>
                <a:solidFill>
                  <a:srgbClr val="0000CC"/>
                </a:solidFill>
              </a:rPr>
              <a:t>الكتابة الوظيفية</a:t>
            </a:r>
            <a:endParaRPr lang="ar-EG" sz="6600" b="1" dirty="0">
              <a:ln>
                <a:solidFill>
                  <a:srgbClr val="C00000"/>
                </a:solidFill>
              </a:ln>
              <a:solidFill>
                <a:srgbClr val="0000CC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 rot="1883222">
            <a:off x="3035242" y="-500594"/>
            <a:ext cx="5362267" cy="4469662"/>
            <a:chOff x="3035" y="-173"/>
            <a:chExt cx="3035" cy="2101"/>
          </a:xfrm>
        </p:grpSpPr>
        <p:pic>
          <p:nvPicPr>
            <p:cNvPr id="6" name="Picture 3" descr="leaf_vector_test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35" y="-173"/>
              <a:ext cx="3035" cy="2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rot="19716778">
              <a:off x="3629" y="542"/>
              <a:ext cx="13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EG" sz="6600" b="1" dirty="0" smtClean="0">
                  <a:ln w="18415" cmpd="sng">
                    <a:solidFill>
                      <a:srgbClr val="C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الوحدة الثانية</a:t>
              </a:r>
              <a:endParaRPr lang="ar-EG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525033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gallery dir="r"/>
        <p:sndAc>
          <p:stSnd>
            <p:snd r:embed="rId7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4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4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y compu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556792"/>
            <a:ext cx="7360212" cy="406032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1800" y="2132856"/>
            <a:ext cx="396044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>
                <a:solidFill>
                  <a:srgbClr val="006600"/>
                </a:solidFill>
              </a:rPr>
              <a:t>الاختبار القبلي</a:t>
            </a:r>
            <a:endParaRPr kumimoji="0" lang="ar-EG" sz="7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ched_button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ched_button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n&amp;pad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092" y="1714488"/>
            <a:ext cx="803133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 rot="21554365">
            <a:off x="699850" y="2503792"/>
            <a:ext cx="72171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7030A0"/>
                </a:solidFill>
              </a:rPr>
              <a:t>أولاً: إلى أي الفنون الوظيفية تنتمي الموضوعات التالية؟ صِل الموضوع بالفن المناسب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81466" y="357167"/>
          <a:ext cx="4919690" cy="5429287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4919690"/>
              </a:tblGrid>
              <a:tr h="54022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74585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842558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74585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74585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74585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1063083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672040" y="467005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99"/>
                </a:solidFill>
              </a:rPr>
              <a:t>الموضوعات</a:t>
            </a:r>
            <a:endParaRPr lang="en-US" sz="1400" b="1" dirty="0">
              <a:solidFill>
                <a:srgbClr val="000099"/>
              </a:solidFill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04399" y="1071546"/>
            <a:ext cx="4553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توثيق اجتماع مجلس الإدارة.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4810" y="1857364"/>
            <a:ext cx="471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خبر موجز جداًّ عن سيارة أنيقة بسعر مغر.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82615" y="2643182"/>
            <a:ext cx="4675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شكوى موجهة إلى مدير إدارة المرور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68301" y="3395963"/>
            <a:ext cx="5104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معلومات وحقائق وتوصيات حول مشروع تجاري.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96863" y="4143380"/>
            <a:ext cx="5104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ترحيب بالحضور وتعريف بالمناسبة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25425" y="4857760"/>
            <a:ext cx="51042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إثارة المتلقي وإشارة بأنه يفتقد شيئاً وإقناعه بالحصول عليه بطريقة أو بأخرى.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14282" y="357166"/>
          <a:ext cx="3246905" cy="5429287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3246905"/>
              </a:tblGrid>
              <a:tr h="54022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74585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842558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74585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74585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74585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  <a:tr h="1063083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44" marR="63944" marT="0" marB="0"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558676" y="467004"/>
            <a:ext cx="23702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99"/>
                </a:solidFill>
              </a:rPr>
              <a:t>الفنون الوظيفية</a:t>
            </a:r>
            <a:endParaRPr lang="en-US" sz="1400" b="1" dirty="0">
              <a:solidFill>
                <a:srgbClr val="000099"/>
              </a:solidFill>
              <a:ea typeface="Calibri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2911" y="1071545"/>
            <a:ext cx="2368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رسالة إدارية</a:t>
            </a:r>
            <a:endParaRPr lang="en-US" sz="14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9745" y="1857363"/>
            <a:ext cx="2452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محضر</a:t>
            </a:r>
            <a:endParaRPr lang="en-US" sz="14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363" y="2643181"/>
            <a:ext cx="2431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إعلان دعائي</a:t>
            </a:r>
            <a:endParaRPr lang="en-US" sz="14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1472" y="3395962"/>
            <a:ext cx="2286017" cy="461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عرض تسويقي</a:t>
            </a:r>
            <a:endParaRPr lang="en-US" sz="14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5786" y="4143379"/>
            <a:ext cx="2071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كلمة افتتاح</a:t>
            </a:r>
            <a:endParaRPr lang="en-US" sz="14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0982" y="4857759"/>
            <a:ext cx="2654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تقرير</a:t>
            </a:r>
            <a:endParaRPr lang="en-US" sz="14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0800000" flipV="1">
            <a:off x="2714612" y="1285860"/>
            <a:ext cx="1928826" cy="92869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536017" y="2393149"/>
            <a:ext cx="2143140" cy="17859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V="1">
            <a:off x="2928926" y="1285860"/>
            <a:ext cx="1571636" cy="157163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2571736" y="3786190"/>
            <a:ext cx="1714512" cy="135732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V="1">
            <a:off x="2464579" y="3536157"/>
            <a:ext cx="2500330" cy="11430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  <p:sndAc>
      <p:stSnd>
        <p:snd r:embed="rId2" name="SOUND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DRLC05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6850" y="1428736"/>
            <a:ext cx="8421614" cy="4000528"/>
          </a:xfrm>
          <a:prstGeom prst="flowChartAlternateProcess">
            <a:avLst/>
          </a:prstGeom>
          <a:ln>
            <a:noFill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57224" y="2357430"/>
            <a:ext cx="741439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C00000"/>
                </a:solidFill>
              </a:rPr>
              <a:t>ثانياً: سوف تلقي غداً كلمة بمناسبة افتتاح معرض الكتاب بالمدرسة، خطط لأفكارك الرئيسة وأساليب العرض المناسبة.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2" name="SOUND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/>
        </p:nvSpPr>
        <p:spPr>
          <a:xfrm>
            <a:off x="0" y="0"/>
            <a:ext cx="9144000" cy="6858000"/>
          </a:xfrm>
          <a:prstGeom prst="round1Rect">
            <a:avLst>
              <a:gd name="adj" fmla="val 5000"/>
            </a:avLst>
          </a:prstGeom>
          <a:blipFill>
            <a:blip r:embed="rId6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/>
          </a:p>
        </p:txBody>
      </p:sp>
      <p:sp>
        <p:nvSpPr>
          <p:cNvPr id="4" name="Oval 3"/>
          <p:cNvSpPr/>
          <p:nvPr/>
        </p:nvSpPr>
        <p:spPr>
          <a:xfrm>
            <a:off x="4214810" y="2500306"/>
            <a:ext cx="1500198" cy="1357322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496" y="2643182"/>
            <a:ext cx="192882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006600"/>
                </a:solidFill>
              </a:rPr>
              <a:t>معرض الكتاب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0"/>
            <a:ext cx="235745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000099"/>
                </a:solidFill>
              </a:rPr>
              <a:t>الأفكار الرئيسة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785794"/>
            <a:ext cx="321471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99"/>
                </a:solidFill>
              </a:rPr>
              <a:t>………………………………………………………………………………………………………..………….</a:t>
            </a:r>
            <a:endParaRPr lang="en-US" sz="1050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2285992"/>
            <a:ext cx="342902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000099"/>
                </a:solidFill>
              </a:rPr>
              <a:t>القصص والأمثلة والاستعارات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290" y="3357562"/>
            <a:ext cx="321471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99"/>
                </a:solidFill>
              </a:rPr>
              <a:t>………………………………………………………………………………………………………..………….</a:t>
            </a:r>
            <a:endParaRPr lang="en-US" sz="1050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415597"/>
            <a:ext cx="39290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000099"/>
                </a:solidFill>
              </a:rPr>
              <a:t>اقتباسات وأقوال وإحصائيات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3143248"/>
            <a:ext cx="321471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99"/>
                </a:solidFill>
              </a:rPr>
              <a:t>………………………………………………………………………………………………………..………….</a:t>
            </a:r>
            <a:endParaRPr lang="en-US" sz="1050" dirty="0">
              <a:solidFill>
                <a:srgbClr val="00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5000660"/>
            <a:ext cx="70009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000099"/>
                </a:solidFill>
              </a:rPr>
              <a:t>الألفاظ والألقاب المناسبة لخطاب حضور الحفل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5857892"/>
            <a:ext cx="5072098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99"/>
                </a:solidFill>
              </a:rPr>
              <a:t>………………………………………………………………………………………………………..………….</a:t>
            </a:r>
            <a:endParaRPr lang="en-US" sz="1050" dirty="0">
              <a:solidFill>
                <a:srgbClr val="000099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00430" y="617505"/>
            <a:ext cx="276229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أهمية العلم والعلماء. 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الكتاب وأهميته.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904997" y="3224569"/>
            <a:ext cx="28712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800" b="1" dirty="0" smtClean="0">
                <a:solidFill>
                  <a:srgbClr val="C00000"/>
                </a:solidFill>
              </a:rPr>
              <a:t>قصة موسى والخضر.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800" b="1" dirty="0" smtClean="0">
                <a:solidFill>
                  <a:srgbClr val="C00000"/>
                </a:solidFill>
              </a:rPr>
              <a:t>قصة بلعام.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-98495" y="3000372"/>
            <a:ext cx="42418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800" b="1" dirty="0" smtClean="0">
                <a:solidFill>
                  <a:srgbClr val="C00000"/>
                </a:solidFill>
              </a:rPr>
              <a:t>نسبة القراءة عند المسلمين.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3200" b="1" dirty="0" smtClean="0">
                <a:solidFill>
                  <a:srgbClr val="C00000"/>
                </a:solidFill>
              </a:rPr>
              <a:t>أول ما نزل من القرآن (اقرأ).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471397" y="5643578"/>
            <a:ext cx="524374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dirty="0" smtClean="0">
                <a:solidFill>
                  <a:srgbClr val="C00000"/>
                </a:solidFill>
              </a:rPr>
              <a:t>أيها الحضور الكريم.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2800" b="1" dirty="0" smtClean="0">
                <a:solidFill>
                  <a:srgbClr val="C00000"/>
                </a:solidFill>
              </a:rPr>
              <a:t>كم يسعدنا الحديث لكم والوقوف بين أيديكم.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ched_button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ched_button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0241" grpId="0" uiExpand="1" build="allAtOnce"/>
      <p:bldP spid="16" grpId="0" uiExpand="1" build="allAtOnce"/>
      <p:bldP spid="17" grpId="0" uiExpand="1" build="allAtOnce"/>
      <p:bldP spid="18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155</Words>
  <Application>Microsoft Office PowerPoint</Application>
  <PresentationFormat>عرض على الشاشة (3:4)‏</PresentationFormat>
  <Paragraphs>36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القراءة والتواصل اللغوي3 المستوى الخامس - كتاب التطبيقات- الوحدة الثانية</dc:title>
  <dc:subject>- الاختبار القبلي</dc:subject>
  <dc:creator>أ/ بندر الحازمي</dc:creator>
  <cp:keywords>حقيبة إنجاز المعلم والمعلمة</cp:keywords>
  <cp:lastModifiedBy>THECAVE</cp:lastModifiedBy>
  <cp:revision>123</cp:revision>
  <dcterms:created xsi:type="dcterms:W3CDTF">2011-09-10T14:45:07Z</dcterms:created>
  <dcterms:modified xsi:type="dcterms:W3CDTF">2016-09-27T20:47:48Z</dcterms:modified>
</cp:coreProperties>
</file>