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3" r:id="rId16"/>
    <p:sldId id="264" r:id="rId17"/>
    <p:sldId id="274" r:id="rId18"/>
    <p:sldId id="302" r:id="rId19"/>
    <p:sldId id="299" r:id="rId20"/>
    <p:sldId id="303" r:id="rId21"/>
    <p:sldId id="298" r:id="rId22"/>
    <p:sldId id="300" r:id="rId23"/>
    <p:sldId id="301" r:id="rId24"/>
    <p:sldId id="30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08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5C2DEB-E84B-4E2B-95C8-B8A384A116D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3550A94-4F04-4577-956B-1F0808D5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notepad-issue-leave-pen-notes-945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microsoft.com/office/2007/relationships/hdphoto" Target="../media/hdphoto6.wdp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12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070" y="4597091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Bell MT" panose="02020503060305020303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Practice </a:t>
            </a:r>
            <a:b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Review </a:t>
            </a:r>
            <a:br>
              <a:rPr lang="en-US" b="1" dirty="0">
                <a:latin typeface="Comic Sans MS" panose="030F0702030302020204" pitchFamily="66" charset="0"/>
              </a:rPr>
            </a:br>
            <a:br>
              <a:rPr lang="en-US" b="1" dirty="0">
                <a:latin typeface="Comic Sans MS" panose="030F0702030302020204" pitchFamily="66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Family and Friends 2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Grade 2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Unit 7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Dinnertime! </a:t>
            </a:r>
            <a:br>
              <a:rPr lang="en-US" b="1" dirty="0">
                <a:latin typeface="Bell MT" panose="02020503060305020303" pitchFamily="18" charset="0"/>
              </a:rPr>
            </a:br>
            <a:endParaRPr lang="en-US" b="1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65" y="275955"/>
            <a:ext cx="7162800" cy="1176528"/>
          </a:xfrm>
          <a:prstGeom prst="rect">
            <a:avLst/>
          </a:prstGeom>
        </p:spPr>
      </p:pic>
      <p:pic>
        <p:nvPicPr>
          <p:cNvPr id="5" name="Picture 4" descr="A yellow sign&#10;&#10;Description automatically generated">
            <a:extLst>
              <a:ext uri="{FF2B5EF4-FFF2-40B4-BE49-F238E27FC236}">
                <a16:creationId xmlns:a16="http://schemas.microsoft.com/office/drawing/2014/main" id="{1872B7C1-9D78-471C-912A-BA4CE51B8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309" y="3948483"/>
            <a:ext cx="245724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Lesson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16374"/>
            <a:ext cx="840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Look at the picture and write the correct word.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4223" y="414296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666" y="2475571"/>
            <a:ext cx="10606668" cy="41371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2433" y="3010231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2433" y="5385227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916" y="3586330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7916" y="5132835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0107" y="1996064"/>
            <a:ext cx="6266985" cy="54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Milk	water	juice	tea	hot chocolate</a:t>
            </a:r>
          </a:p>
        </p:txBody>
      </p:sp>
      <p:pic>
        <p:nvPicPr>
          <p:cNvPr id="5" name="Picture 4" descr="File:Emojione 2615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32" y="4862085"/>
            <a:ext cx="1267691" cy="1267691"/>
          </a:xfrm>
          <a:prstGeom prst="rect">
            <a:avLst/>
          </a:prstGeom>
        </p:spPr>
      </p:pic>
      <p:pic>
        <p:nvPicPr>
          <p:cNvPr id="6" name="Picture 5" descr="&lt;strong&gt;Tea&lt;/strong&gt;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072071"/>
            <a:ext cx="1856367" cy="1231754"/>
          </a:xfrm>
          <a:prstGeom prst="rect">
            <a:avLst/>
          </a:prstGeom>
        </p:spPr>
      </p:pic>
      <p:pic>
        <p:nvPicPr>
          <p:cNvPr id="9" name="Picture 8" descr="Public Domain &lt;strong&gt;Clip Art&lt;/strong&gt; Image | Sparkling &lt;strong&gt;Water&lt;/strong&gt; with proper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0"/>
          <a:stretch/>
        </p:blipFill>
        <p:spPr>
          <a:xfrm>
            <a:off x="6599237" y="4783332"/>
            <a:ext cx="805083" cy="1157230"/>
          </a:xfrm>
          <a:prstGeom prst="rect">
            <a:avLst/>
          </a:prstGeom>
        </p:spPr>
      </p:pic>
      <p:pic>
        <p:nvPicPr>
          <p:cNvPr id="11" name="Picture 10" descr="&lt;strong&gt;Juice&lt;/strong&gt; Box Apple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78" y="3830038"/>
            <a:ext cx="913768" cy="1098300"/>
          </a:xfrm>
          <a:prstGeom prst="rect">
            <a:avLst/>
          </a:prstGeom>
        </p:spPr>
      </p:pic>
      <p:pic>
        <p:nvPicPr>
          <p:cNvPr id="13" name="Picture 12" descr="Food &lt;strong&gt;clip art&lt;/strong&gt;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32" y="2640534"/>
            <a:ext cx="1085087" cy="11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Lesson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8535"/>
            <a:ext cx="6349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1. Look at the picture and write the correct word.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220" y="4184294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juice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666" y="2475571"/>
            <a:ext cx="10606668" cy="41371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2433" y="3010231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milk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7220" y="5388905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hot chocolate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3540" y="347189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tea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5101" y="5101693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water</a:t>
            </a:r>
            <a:r>
              <a:rPr lang="en-US" sz="2400" b="1" dirty="0">
                <a:latin typeface="Century Gothic" panose="020B0502020202020204" pitchFamily="34" charset="0"/>
              </a:rPr>
              <a:t>?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0107" y="1996064"/>
            <a:ext cx="6266985" cy="54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Milk	water	juice	tea	hot chocolate</a:t>
            </a:r>
          </a:p>
        </p:txBody>
      </p:sp>
      <p:pic>
        <p:nvPicPr>
          <p:cNvPr id="19" name="Picture 18" descr="Food &lt;strong&gt;clip art&lt;/strong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6" y="2668137"/>
            <a:ext cx="1085087" cy="1145851"/>
          </a:xfrm>
          <a:prstGeom prst="rect">
            <a:avLst/>
          </a:prstGeom>
        </p:spPr>
      </p:pic>
      <p:pic>
        <p:nvPicPr>
          <p:cNvPr id="23" name="Picture 22" descr="&lt;strong&gt;Juice&lt;/strong&gt; Box Appl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6" y="3864508"/>
            <a:ext cx="913768" cy="1098300"/>
          </a:xfrm>
          <a:prstGeom prst="rect">
            <a:avLst/>
          </a:prstGeom>
        </p:spPr>
      </p:pic>
      <p:pic>
        <p:nvPicPr>
          <p:cNvPr id="24" name="Picture 23" descr="File:Emojione 2615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5" y="4962808"/>
            <a:ext cx="1117269" cy="1058219"/>
          </a:xfrm>
          <a:prstGeom prst="rect">
            <a:avLst/>
          </a:prstGeom>
        </p:spPr>
      </p:pic>
      <p:pic>
        <p:nvPicPr>
          <p:cNvPr id="25" name="Picture 24" descr="&lt;strong&gt;Tea&lt;/strong&gt;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29" y="3016918"/>
            <a:ext cx="1856367" cy="1231754"/>
          </a:xfrm>
          <a:prstGeom prst="rect">
            <a:avLst/>
          </a:prstGeom>
        </p:spPr>
      </p:pic>
      <p:pic>
        <p:nvPicPr>
          <p:cNvPr id="26" name="Picture 25" descr="Public Domain &lt;strong&gt;Clip Art&lt;/strong&gt; Image | Sparkling &lt;strong&gt;Water&lt;/strong&gt; with proper ..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0"/>
          <a:stretch/>
        </p:blipFill>
        <p:spPr>
          <a:xfrm>
            <a:off x="6565762" y="4645959"/>
            <a:ext cx="805083" cy="11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2.Look at the picture and write the correct word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354093"/>
            <a:ext cx="10606668" cy="41371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4695" y="3116508"/>
            <a:ext cx="497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or___________ 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2149" y="1664709"/>
            <a:ext cx="6266985" cy="54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Milk	water	juice	tea	hot chocolate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477" y="4163286"/>
            <a:ext cx="497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or___________ 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696" y="5302111"/>
            <a:ext cx="497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Do you like___________ or___________ ? </a:t>
            </a:r>
          </a:p>
        </p:txBody>
      </p:sp>
      <p:pic>
        <p:nvPicPr>
          <p:cNvPr id="14" name="Picture 13" descr="&lt;strong&gt;Juice&lt;/strong&gt; Box Appl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40" y="3798802"/>
            <a:ext cx="913768" cy="1098300"/>
          </a:xfrm>
          <a:prstGeom prst="rect">
            <a:avLst/>
          </a:prstGeom>
        </p:spPr>
      </p:pic>
      <p:pic>
        <p:nvPicPr>
          <p:cNvPr id="15" name="Picture 14" descr="Food &lt;strong&gt;clip art&lt;/strong&gt;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81" y="2709371"/>
            <a:ext cx="999428" cy="1055395"/>
          </a:xfrm>
          <a:prstGeom prst="rect">
            <a:avLst/>
          </a:prstGeom>
        </p:spPr>
      </p:pic>
      <p:pic>
        <p:nvPicPr>
          <p:cNvPr id="20" name="Picture 19" descr="File:Emojione 2615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77" y="4868321"/>
            <a:ext cx="1267691" cy="1267691"/>
          </a:xfrm>
          <a:prstGeom prst="rect">
            <a:avLst/>
          </a:prstGeom>
        </p:spPr>
      </p:pic>
      <p:pic>
        <p:nvPicPr>
          <p:cNvPr id="21" name="Picture 20" descr="&lt;strong&gt;Tea&lt;/strong&gt;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" y="4957827"/>
            <a:ext cx="1856367" cy="1231754"/>
          </a:xfrm>
          <a:prstGeom prst="rect">
            <a:avLst/>
          </a:prstGeom>
        </p:spPr>
      </p:pic>
      <p:pic>
        <p:nvPicPr>
          <p:cNvPr id="23" name="Picture 22" descr="&lt;strong&gt;Tea&lt;/strong&gt;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14" y="2571447"/>
            <a:ext cx="1662038" cy="1231754"/>
          </a:xfrm>
          <a:prstGeom prst="rect">
            <a:avLst/>
          </a:prstGeom>
        </p:spPr>
      </p:pic>
      <p:pic>
        <p:nvPicPr>
          <p:cNvPr id="24" name="Picture 23" descr="Public Domain &lt;strong&gt;Clip Art&lt;/strong&gt; Image | Sparkling &lt;strong&gt;Water&lt;/strong&gt; with proper ..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0"/>
          <a:stretch/>
        </p:blipFill>
        <p:spPr>
          <a:xfrm>
            <a:off x="2548040" y="3823771"/>
            <a:ext cx="805083" cy="10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2.Look at the picture and write the correct word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666" y="2475571"/>
            <a:ext cx="10606668" cy="41371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2477" y="2964064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milk</a:t>
            </a:r>
            <a:r>
              <a:rPr lang="en-US" sz="2400" b="1" dirty="0">
                <a:latin typeface="Century Gothic" panose="020B0502020202020204" pitchFamily="34" charset="0"/>
              </a:rPr>
              <a:t> or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tea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0107" y="1996064"/>
            <a:ext cx="6266985" cy="54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Milk	water	juice	tea	hot chocolate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477" y="4163286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juice </a:t>
            </a:r>
            <a:r>
              <a:rPr lang="en-US" sz="2400" b="1" dirty="0">
                <a:latin typeface="Century Gothic" panose="020B0502020202020204" pitchFamily="34" charset="0"/>
              </a:rPr>
              <a:t>or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water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2477" y="5362508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 you like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tea</a:t>
            </a:r>
            <a:r>
              <a:rPr lang="en-US" sz="2400" b="1" dirty="0">
                <a:latin typeface="Century Gothic" panose="020B0502020202020204" pitchFamily="34" charset="0"/>
              </a:rPr>
              <a:t>  or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hot chocolate</a:t>
            </a:r>
            <a:r>
              <a:rPr lang="en-US" sz="2400" b="1" dirty="0">
                <a:latin typeface="Century Gothic" panose="020B0502020202020204" pitchFamily="34" charset="0"/>
              </a:rPr>
              <a:t>? </a:t>
            </a:r>
          </a:p>
        </p:txBody>
      </p:sp>
      <p:pic>
        <p:nvPicPr>
          <p:cNvPr id="14" name="Picture 13" descr="Food &lt;strong&gt;clip art&lt;/strong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32" y="2640534"/>
            <a:ext cx="1085087" cy="1145851"/>
          </a:xfrm>
          <a:prstGeom prst="rect">
            <a:avLst/>
          </a:prstGeom>
        </p:spPr>
      </p:pic>
      <p:pic>
        <p:nvPicPr>
          <p:cNvPr id="15" name="Picture 14" descr="&lt;strong&gt;Juice&lt;/strong&gt; Box Appl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6" y="3864508"/>
            <a:ext cx="913768" cy="1098300"/>
          </a:xfrm>
          <a:prstGeom prst="rect">
            <a:avLst/>
          </a:prstGeom>
        </p:spPr>
      </p:pic>
      <p:pic>
        <p:nvPicPr>
          <p:cNvPr id="20" name="Picture 19" descr="File:Emojione 2615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0" y="4880460"/>
            <a:ext cx="1267691" cy="1267691"/>
          </a:xfrm>
          <a:prstGeom prst="rect">
            <a:avLst/>
          </a:prstGeom>
        </p:spPr>
      </p:pic>
      <p:pic>
        <p:nvPicPr>
          <p:cNvPr id="21" name="Picture 20" descr="&lt;strong&gt;Tea&lt;/strong&gt;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5392"/>
            <a:ext cx="1856367" cy="1231754"/>
          </a:xfrm>
          <a:prstGeom prst="rect">
            <a:avLst/>
          </a:prstGeom>
        </p:spPr>
      </p:pic>
      <p:pic>
        <p:nvPicPr>
          <p:cNvPr id="22" name="Picture 21" descr="Public Domain &lt;strong&gt;Clip Art&lt;/strong&gt; Image | Sparkling &lt;strong&gt;Water&lt;/strong&gt; with proper ..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0"/>
          <a:stretch/>
        </p:blipFill>
        <p:spPr>
          <a:xfrm>
            <a:off x="2558572" y="3869029"/>
            <a:ext cx="805083" cy="956255"/>
          </a:xfrm>
          <a:prstGeom prst="rect">
            <a:avLst/>
          </a:prstGeom>
        </p:spPr>
      </p:pic>
      <p:pic>
        <p:nvPicPr>
          <p:cNvPr id="23" name="Picture 22" descr="&lt;strong&gt;Tea&lt;/strong&gt;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08" y="2571447"/>
            <a:ext cx="1517953" cy="1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06022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/>
                <a:latin typeface="Century Gothic" panose="020B0502020202020204" pitchFamily="34" charset="0"/>
              </a:rPr>
              <a:t>1.Order the letters to form the word</a:t>
            </a:r>
            <a:r>
              <a:rPr lang="en-US" sz="2400" dirty="0">
                <a:ln/>
                <a:latin typeface="Century Gothic" panose="020B0502020202020204" pitchFamily="34" charset="0"/>
              </a:rPr>
              <a:t>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8043" y="2316717"/>
            <a:ext cx="953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9534" y="36057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26744" y="2343173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51209" y="4474839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sxi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15489" y="34967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7595" y="4474374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7595" y="56754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</a:t>
            </a:r>
          </a:p>
        </p:txBody>
      </p:sp>
      <p:pic>
        <p:nvPicPr>
          <p:cNvPr id="3" name="Picture 2" descr="Category:Vector images of food and drink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6" y="2696035"/>
            <a:ext cx="2007003" cy="1087127"/>
          </a:xfrm>
          <a:prstGeom prst="rect">
            <a:avLst/>
          </a:prstGeom>
        </p:spPr>
      </p:pic>
      <p:pic>
        <p:nvPicPr>
          <p:cNvPr id="5" name="Picture 4" descr="Free vector graphic: Trashcan, Rubbish, &lt;strong&gt;Bin&lt;/strong&gt;, Trash, C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86" y="2287309"/>
            <a:ext cx="1680524" cy="1905476"/>
          </a:xfrm>
          <a:prstGeom prst="rect">
            <a:avLst/>
          </a:prstGeom>
        </p:spPr>
      </p:pic>
      <p:pic>
        <p:nvPicPr>
          <p:cNvPr id="6" name="Picture 5" descr="Number &lt;strong&gt;6&lt;/strong&gt;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05" y="4495444"/>
            <a:ext cx="1359705" cy="1703892"/>
          </a:xfrm>
          <a:prstGeom prst="rect">
            <a:avLst/>
          </a:prstGeom>
        </p:spPr>
      </p:pic>
      <p:pic>
        <p:nvPicPr>
          <p:cNvPr id="13" name="Picture 12" descr="มะเดื่อ ผลไม้ ไทร · กราฟิกแบบเวกเตอร์ฟรีบน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8" y="4473909"/>
            <a:ext cx="2757588" cy="20107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851209" y="554748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</a:t>
            </a:r>
          </a:p>
        </p:txBody>
      </p:sp>
    </p:spTree>
    <p:extLst>
      <p:ext uri="{BB962C8B-B14F-4D97-AF65-F5344CB8AC3E}">
        <p14:creationId xmlns:p14="http://schemas.microsoft.com/office/powerpoint/2010/main" val="101499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94071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2400" dirty="0">
                <a:ln/>
                <a:latin typeface="Century Gothic" panose="020B0502020202020204" pitchFamily="34" charset="0"/>
              </a:rPr>
            </a:br>
            <a:r>
              <a:rPr lang="en-US" sz="2400" dirty="0">
                <a:ln/>
                <a:latin typeface="Century Gothic" panose="020B0502020202020204" pitchFamily="34" charset="0"/>
              </a:rPr>
              <a:t>1.Order the letters to form the word</a:t>
            </a:r>
            <a:r>
              <a:rPr lang="en-US" dirty="0">
                <a:ln/>
                <a:latin typeface="Century Gothic" panose="020B0502020202020204" pitchFamily="34" charset="0"/>
              </a:rPr>
              <a:t>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7921" y="2278684"/>
            <a:ext cx="1186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26744" y="2343173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51209" y="4474839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sxi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5262" y="3175234"/>
            <a:ext cx="891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7595" y="4474374"/>
            <a:ext cx="1176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Category:Vector images of food and drink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1" y="2540567"/>
            <a:ext cx="2007003" cy="1087127"/>
          </a:xfrm>
          <a:prstGeom prst="rect">
            <a:avLst/>
          </a:prstGeom>
        </p:spPr>
      </p:pic>
      <p:pic>
        <p:nvPicPr>
          <p:cNvPr id="5" name="Picture 4" descr="Free vector graphic: Trashcan, Rubbish, &lt;strong&gt;Bin&lt;/strong&gt;, Trash, C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76" y="2100755"/>
            <a:ext cx="1680524" cy="1905476"/>
          </a:xfrm>
          <a:prstGeom prst="rect">
            <a:avLst/>
          </a:prstGeom>
        </p:spPr>
      </p:pic>
      <p:pic>
        <p:nvPicPr>
          <p:cNvPr id="6" name="Picture 5" descr="Number &lt;strong&gt;6&lt;/strong&gt;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95" y="4507828"/>
            <a:ext cx="1359705" cy="1703892"/>
          </a:xfrm>
          <a:prstGeom prst="rect">
            <a:avLst/>
          </a:prstGeom>
        </p:spPr>
      </p:pic>
      <p:pic>
        <p:nvPicPr>
          <p:cNvPr id="13" name="Picture 12" descr="มะเดื่อ ผลไม้ ไทร · กราฟิกแบบเวกเตอร์ฟรีบน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8" y="4473909"/>
            <a:ext cx="2757588" cy="2010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69309" y="3266503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5880" y="5397704"/>
            <a:ext cx="915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fig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80905" y="5375731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six</a:t>
            </a:r>
          </a:p>
        </p:txBody>
      </p:sp>
    </p:spTree>
    <p:extLst>
      <p:ext uri="{BB962C8B-B14F-4D97-AF65-F5344CB8AC3E}">
        <p14:creationId xmlns:p14="http://schemas.microsoft.com/office/powerpoint/2010/main" val="8253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845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Lesson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851"/>
            <a:ext cx="10515600" cy="755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Complete the questions and write yes, I do        Or No, I don’t.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115" y="4294875"/>
            <a:ext cx="11923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_____________ ? ________________.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_____________ ? ________________.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_____________?_________________.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_____________?_________________.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878359" y="2332603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3156842" y="2310246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669226" y="2335321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8453688" y="2333896"/>
            <a:ext cx="41604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9" name="Picture 18" descr="Food &lt;strong&gt;clip art&lt;/strong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06" y="2283072"/>
            <a:ext cx="1306286" cy="1379437"/>
          </a:xfrm>
          <a:prstGeom prst="rect">
            <a:avLst/>
          </a:prstGeom>
        </p:spPr>
      </p:pic>
      <p:pic>
        <p:nvPicPr>
          <p:cNvPr id="6" name="Picture 5" descr="&lt;strong&gt;rice&lt;/strong&gt;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59" y="2250932"/>
            <a:ext cx="1760960" cy="1289274"/>
          </a:xfrm>
          <a:prstGeom prst="rect">
            <a:avLst/>
          </a:prstGeom>
        </p:spPr>
      </p:pic>
      <p:pic>
        <p:nvPicPr>
          <p:cNvPr id="7" name="Picture 6" descr="&lt;strong&gt;Carrot&lt;/strong&gt;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4438" y="1998821"/>
            <a:ext cx="2150592" cy="1153434"/>
          </a:xfrm>
          <a:prstGeom prst="rect">
            <a:avLst/>
          </a:prstGeom>
        </p:spPr>
      </p:pic>
      <p:pic>
        <p:nvPicPr>
          <p:cNvPr id="8" name="Picture 7" descr="&lt;strong&gt;Fish&lt;/strong&gt; Feed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15" y="2299398"/>
            <a:ext cx="1968948" cy="1171114"/>
          </a:xfrm>
          <a:prstGeom prst="rect">
            <a:avLst/>
          </a:prstGeom>
        </p:spPr>
      </p:pic>
      <p:pic>
        <p:nvPicPr>
          <p:cNvPr id="20" name="Picture 19" descr="&lt;strong&gt;Clip Art&lt;/strong&gt; &lt;strong&gt;Smiley&lt;/strong&gt; &lt;strong&gt;Face&lt;/strong&gt; Free Stock Photo - Public Domain Pictures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7" y="1118456"/>
            <a:ext cx="568973" cy="547455"/>
          </a:xfrm>
          <a:prstGeom prst="rect">
            <a:avLst/>
          </a:prstGeom>
        </p:spPr>
      </p:pic>
      <p:pic>
        <p:nvPicPr>
          <p:cNvPr id="21" name="Picture 20" descr="&lt;strong&gt;Clip Art&lt;/strong&gt; &lt;strong&gt;Smiley&lt;/strong&gt; &lt;strong&gt;Face&lt;/strong&gt; Free Stock Photo - Public Domain Pictures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17" y="3221036"/>
            <a:ext cx="576537" cy="461229"/>
          </a:xfrm>
          <a:prstGeom prst="rect">
            <a:avLst/>
          </a:prstGeom>
        </p:spPr>
      </p:pic>
      <p:pic>
        <p:nvPicPr>
          <p:cNvPr id="5" name="Picture 4" descr="Ücretsiz vektör çizim: Ifade, Mutsuz, Yüz, Simgesi, Sembol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25" y="1541082"/>
            <a:ext cx="568973" cy="546557"/>
          </a:xfrm>
          <a:prstGeom prst="rect">
            <a:avLst/>
          </a:prstGeom>
        </p:spPr>
      </p:pic>
      <p:pic>
        <p:nvPicPr>
          <p:cNvPr id="24" name="Picture 23" descr="Ücretsiz vektör çizim: Ifade, Mutsuz, Yüz, Simgesi, Sembol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118" y="3176903"/>
            <a:ext cx="420134" cy="420134"/>
          </a:xfrm>
          <a:prstGeom prst="rect">
            <a:avLst/>
          </a:prstGeom>
        </p:spPr>
      </p:pic>
      <p:pic>
        <p:nvPicPr>
          <p:cNvPr id="26" name="Picture 25" descr="Ücretsiz vektör çizim: Ifade, Mutsuz, Yüz, Simgesi, Sembol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31" y="3222630"/>
            <a:ext cx="495763" cy="495763"/>
          </a:xfrm>
          <a:prstGeom prst="rect">
            <a:avLst/>
          </a:prstGeom>
        </p:spPr>
      </p:pic>
      <p:pic>
        <p:nvPicPr>
          <p:cNvPr id="28" name="Picture 27" descr="&lt;strong&gt;Clip Art&lt;/strong&gt; &lt;strong&gt;Smiley&lt;/strong&gt; &lt;strong&gt;Face&lt;/strong&gt; Free Stock Photo - Public Domain Pictures">
            <a:extLst>
              <a:ext uri="{FF2B5EF4-FFF2-40B4-BE49-F238E27FC236}">
                <a16:creationId xmlns:a16="http://schemas.microsoft.com/office/drawing/2014/main" id="{084CFE41-A3F9-4DE7-947E-04B032BD9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" y="3074299"/>
            <a:ext cx="543284" cy="5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7" y="-82534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Lesson 5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496" y="4346469"/>
            <a:ext cx="10908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milk</a:t>
            </a:r>
            <a:r>
              <a:rPr lang="en-US" sz="3200" b="1" dirty="0">
                <a:latin typeface="Century Gothic" panose="020B0502020202020204" pitchFamily="34" charset="0"/>
              </a:rPr>
              <a:t>? 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Yes, I do.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rice</a:t>
            </a:r>
            <a:r>
              <a:rPr lang="en-US" sz="3200" b="1" dirty="0">
                <a:latin typeface="Century Gothic" panose="020B0502020202020204" pitchFamily="34" charset="0"/>
              </a:rPr>
              <a:t>? 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No, I don’t.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carrots</a:t>
            </a:r>
            <a:r>
              <a:rPr lang="en-US" sz="3200" b="1" dirty="0">
                <a:latin typeface="Century Gothic" panose="020B0502020202020204" pitchFamily="34" charset="0"/>
              </a:rPr>
              <a:t>?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Yes, I do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Do you like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fish</a:t>
            </a:r>
            <a:r>
              <a:rPr lang="en-US" sz="3200" b="1" dirty="0">
                <a:latin typeface="Century Gothic" panose="020B0502020202020204" pitchFamily="34" charset="0"/>
              </a:rPr>
              <a:t>? </a:t>
            </a:r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No, I don’t.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878359" y="2332603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3156842" y="2310246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669226" y="2335321"/>
            <a:ext cx="4452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8453688" y="2333896"/>
            <a:ext cx="41604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9" name="Picture 18" descr="Food &lt;strong&gt;clip art&lt;/strong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525">
                        <a14:foregroundMark x1="20765" y1="67010" x2="20765" y2="67010"/>
                        <a14:foregroundMark x1="17486" y1="44330" x2="17486" y2="44330"/>
                        <a14:foregroundMark x1="20765" y1="83505" x2="20765" y2="83505"/>
                        <a14:foregroundMark x1="54645" y1="72680" x2="54645" y2="72680"/>
                        <a14:foregroundMark x1="7650" y1="67010" x2="7650" y2="67010"/>
                        <a14:foregroundMark x1="32240" y1="67010" x2="32240" y2="67010"/>
                        <a14:foregroundMark x1="32240" y1="80928" x2="32240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06" y="2283072"/>
            <a:ext cx="1306286" cy="1379437"/>
          </a:xfrm>
          <a:prstGeom prst="rect">
            <a:avLst/>
          </a:prstGeom>
        </p:spPr>
      </p:pic>
      <p:pic>
        <p:nvPicPr>
          <p:cNvPr id="6" name="Picture 5" descr="&lt;strong&gt;rice&lt;/strong&gt;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57" y="2252607"/>
            <a:ext cx="1760960" cy="1289274"/>
          </a:xfrm>
          <a:prstGeom prst="rect">
            <a:avLst/>
          </a:prstGeom>
        </p:spPr>
      </p:pic>
      <p:pic>
        <p:nvPicPr>
          <p:cNvPr id="7" name="Picture 6" descr="&lt;strong&gt;Carrot&lt;/strong&gt;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07" y="2133639"/>
            <a:ext cx="2150592" cy="1153434"/>
          </a:xfrm>
          <a:prstGeom prst="rect">
            <a:avLst/>
          </a:prstGeom>
        </p:spPr>
      </p:pic>
      <p:pic>
        <p:nvPicPr>
          <p:cNvPr id="8" name="Picture 7" descr="&lt;strong&gt;Fish&lt;/strong&gt; Feed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21" y="2209192"/>
            <a:ext cx="1968948" cy="1171114"/>
          </a:xfrm>
          <a:prstGeom prst="rect">
            <a:avLst/>
          </a:prstGeom>
        </p:spPr>
      </p:pic>
      <p:pic>
        <p:nvPicPr>
          <p:cNvPr id="21" name="Picture 20" descr="&lt;strong&gt;Clip Art&lt;/strong&gt; &lt;strong&gt;Smiley&lt;/strong&gt; &lt;strong&gt;Face&lt;/strong&gt; Free Stock Photo - Public Domain Pictures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38" y="3367798"/>
            <a:ext cx="576537" cy="461229"/>
          </a:xfrm>
          <a:prstGeom prst="rect">
            <a:avLst/>
          </a:prstGeom>
        </p:spPr>
      </p:pic>
      <p:pic>
        <p:nvPicPr>
          <p:cNvPr id="24" name="Picture 23" descr="Ücretsiz vektör çizim: Ifade, Mutsuz, Yüz, Simgesi, Sembol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3220" y="3490639"/>
            <a:ext cx="420134" cy="420134"/>
          </a:xfrm>
          <a:prstGeom prst="rect">
            <a:avLst/>
          </a:prstGeom>
        </p:spPr>
      </p:pic>
      <p:pic>
        <p:nvPicPr>
          <p:cNvPr id="26" name="Picture 25" descr="Ücretsiz vektör çizim: Ifade, Mutsuz, Yüz, Simgesi, Sembol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31" y="3333264"/>
            <a:ext cx="495763" cy="495763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1904BD-FB4F-4E1E-8E5A-3E9D32206144}"/>
              </a:ext>
            </a:extLst>
          </p:cNvPr>
          <p:cNvSpPr txBox="1">
            <a:spLocks/>
          </p:cNvSpPr>
          <p:nvPr/>
        </p:nvSpPr>
        <p:spPr bwMode="auto">
          <a:xfrm>
            <a:off x="0" y="1136851"/>
            <a:ext cx="10515600" cy="755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Complete the questions and write yes, I do        Or No, I don’t. </a:t>
            </a:r>
          </a:p>
        </p:txBody>
      </p:sp>
      <p:pic>
        <p:nvPicPr>
          <p:cNvPr id="29" name="Picture 28" descr="&lt;strong&gt;Clip Art&lt;/strong&gt; &lt;strong&gt;Smiley&lt;/strong&gt; &lt;strong&gt;Face&lt;/strong&gt; Free Stock Photo - Public Domain Pictures">
            <a:extLst>
              <a:ext uri="{FF2B5EF4-FFF2-40B4-BE49-F238E27FC236}">
                <a16:creationId xmlns:a16="http://schemas.microsoft.com/office/drawing/2014/main" id="{E106B07D-5C9E-4C2F-8714-185E1A0DCA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7" y="1118456"/>
            <a:ext cx="568973" cy="547455"/>
          </a:xfrm>
          <a:prstGeom prst="rect">
            <a:avLst/>
          </a:prstGeom>
        </p:spPr>
      </p:pic>
      <p:pic>
        <p:nvPicPr>
          <p:cNvPr id="30" name="Picture 29" descr="Ücretsiz vektör çizim: Ifade, Mutsuz, Yüz, Simgesi, Sembol ...">
            <a:extLst>
              <a:ext uri="{FF2B5EF4-FFF2-40B4-BE49-F238E27FC236}">
                <a16:creationId xmlns:a16="http://schemas.microsoft.com/office/drawing/2014/main" id="{9A6118E1-CB18-48AF-9649-34E585E93D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25" y="1541082"/>
            <a:ext cx="568973" cy="546557"/>
          </a:xfrm>
          <a:prstGeom prst="rect">
            <a:avLst/>
          </a:prstGeom>
        </p:spPr>
      </p:pic>
      <p:pic>
        <p:nvPicPr>
          <p:cNvPr id="31" name="Picture 30" descr="&lt;strong&gt;Clip Art&lt;/strong&gt; &lt;strong&gt;Smiley&lt;/strong&gt; &lt;strong&gt;Face&lt;/strong&gt; Free Stock Photo - Public Domain Pictures">
            <a:extLst>
              <a:ext uri="{FF2B5EF4-FFF2-40B4-BE49-F238E27FC236}">
                <a16:creationId xmlns:a16="http://schemas.microsoft.com/office/drawing/2014/main" id="{27C165A6-D243-4ECC-BCFF-484BD96ACD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23" b="99349" l="10573" r="92604">
                        <a14:foregroundMark x1="41354" y1="28581" x2="41354" y2="28581"/>
                        <a14:foregroundMark x1="42865" y1="28581" x2="42865" y2="28581"/>
                        <a14:foregroundMark x1="61927" y1="30273" x2="61927" y2="30273"/>
                        <a14:foregroundMark x1="65156" y1="82096" x2="65156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6" y="3380306"/>
            <a:ext cx="568973" cy="5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4277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Write the short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 do not like rice.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Her hair is not long.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They are not circles.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This is not tea.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is not his car.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7"/>
            <a:ext cx="2799806" cy="4890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Writing 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416237" y="3059060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23858" y="4880185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73078" y="4259255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473078" y="3688848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F93B275-0A60-4280-AE13-661BAD81412C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5DBA0-8C9C-4C68-8FCA-F9580EB7A60E}"/>
              </a:ext>
            </a:extLst>
          </p:cNvPr>
          <p:cNvCxnSpPr/>
          <p:nvPr/>
        </p:nvCxnSpPr>
        <p:spPr>
          <a:xfrm flipV="1">
            <a:off x="4423858" y="5433088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5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47" y="2183266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Write the short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 do not like rice.             </a:t>
            </a:r>
            <a:r>
              <a:rPr lang="en-US" sz="3200" dirty="0">
                <a:solidFill>
                  <a:srgbClr val="FF0000"/>
                </a:solidFill>
              </a:rPr>
              <a:t>I don’t like rice.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Her hair is not long.</a:t>
            </a:r>
            <a:r>
              <a:rPr lang="en-US" sz="3200" dirty="0">
                <a:solidFill>
                  <a:srgbClr val="FF0000"/>
                </a:solidFill>
              </a:rPr>
              <a:t>       Her hair isn’t  long.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They are not circles.      </a:t>
            </a:r>
            <a:r>
              <a:rPr lang="en-US" sz="3200" dirty="0">
                <a:solidFill>
                  <a:srgbClr val="FF0000"/>
                </a:solidFill>
              </a:rPr>
              <a:t>They aren’t circles.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This is not tea.                </a:t>
            </a:r>
            <a:r>
              <a:rPr lang="en-US" sz="3200" dirty="0">
                <a:solidFill>
                  <a:srgbClr val="FF0000"/>
                </a:solidFill>
              </a:rPr>
              <a:t>This isn’t tea.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is not his car.</a:t>
            </a:r>
            <a:r>
              <a:rPr lang="en-US" sz="3200" dirty="0">
                <a:solidFill>
                  <a:srgbClr val="FF0000"/>
                </a:solidFill>
              </a:rPr>
              <a:t>               It isn’t his car.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671908" y="5455604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671909" y="3201992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71909" y="4867029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71909" y="4354534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71909" y="3712305"/>
            <a:ext cx="3019899" cy="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F93B275-0A60-4280-AE13-661BAD81412C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22396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1" y="1007190"/>
            <a:ext cx="3075877" cy="616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Lesson 1 </a:t>
            </a:r>
            <a:br>
              <a:rPr lang="en-US" b="1" dirty="0">
                <a:latin typeface="Century Gothic" panose="020B0502020202020204" pitchFamily="34" charset="0"/>
              </a:rPr>
            </a:b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2200" b="1" dirty="0">
                <a:latin typeface="Century Gothic" panose="020B0502020202020204" pitchFamily="34" charset="0"/>
              </a:rPr>
              <a:t>Exercise 1</a:t>
            </a:r>
            <a:br>
              <a:rPr lang="en-US" b="1" dirty="0"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588638" y="218129"/>
            <a:ext cx="3030507" cy="1531261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Khalid. I have got meat, carrots and rice.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704798" y="229223"/>
            <a:ext cx="3017324" cy="1555935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Mariam. I have got fish, yogurt, carrots and bread.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64946"/>
              </p:ext>
            </p:extLst>
          </p:nvPr>
        </p:nvGraphicFramePr>
        <p:xfrm>
          <a:off x="2397199" y="4237464"/>
          <a:ext cx="8084946" cy="19626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7491">
                  <a:extLst>
                    <a:ext uri="{9D8B030D-6E8A-4147-A177-3AD203B41FA5}">
                      <a16:colId xmlns:a16="http://schemas.microsoft.com/office/drawing/2014/main" val="2295042118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1163104411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1553403897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3781465955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3445658975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2833864"/>
                    </a:ext>
                  </a:extLst>
                </a:gridCol>
              </a:tblGrid>
              <a:tr h="65420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 </a:t>
                      </a:r>
                      <a:r>
                        <a:rPr lang="en-US" b="0" dirty="0">
                          <a:latin typeface="Century Gothic" panose="020B0502020202020204" pitchFamily="34" charset="0"/>
                        </a:rPr>
                        <a:t>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yogurt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96034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466976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1862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232330" y="1693744"/>
            <a:ext cx="44653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Read and tick (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a typeface="MS Gothic" panose="020B0609070205080204" pitchFamily="49" charset="-128"/>
                <a:cs typeface="Arial" panose="020B0604020202020204" pitchFamily="34" charset="0"/>
              </a:rPr>
              <a:t>√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 or cross ( X)</a:t>
            </a:r>
          </a:p>
        </p:txBody>
      </p:sp>
      <p:pic>
        <p:nvPicPr>
          <p:cNvPr id="3" name="Picture 2" descr="&lt;strong&gt;Clipart&lt;/strong&gt; - Comic-&lt;strong&gt;Boy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30" y="1693744"/>
            <a:ext cx="1376340" cy="2092036"/>
          </a:xfrm>
          <a:prstGeom prst="rect">
            <a:avLst/>
          </a:prstGeom>
        </p:spPr>
      </p:pic>
      <p:pic>
        <p:nvPicPr>
          <p:cNvPr id="14" name="Picture 13" descr="&lt;strong&gt;Clipart&lt;/strong&gt; - Comic-&lt;strong&gt;Boy&lt;/strong&g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1557606" y="4498650"/>
            <a:ext cx="839593" cy="1061911"/>
          </a:xfrm>
          <a:prstGeom prst="rect">
            <a:avLst/>
          </a:prstGeom>
        </p:spPr>
      </p:pic>
      <p:pic>
        <p:nvPicPr>
          <p:cNvPr id="8" name="Picture 7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7619145" y="2011000"/>
            <a:ext cx="1469437" cy="1660455"/>
          </a:xfrm>
          <a:prstGeom prst="rect">
            <a:avLst/>
          </a:prstGeom>
        </p:spPr>
      </p:pic>
      <p:pic>
        <p:nvPicPr>
          <p:cNvPr id="15" name="Picture 14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1641646" y="5560561"/>
            <a:ext cx="671512" cy="7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122829"/>
            <a:ext cx="98994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Skills Time 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638856" y="291695"/>
            <a:ext cx="3641613" cy="448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six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51" y="1142368"/>
            <a:ext cx="2325189" cy="359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451" y="1707211"/>
            <a:ext cx="10574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2- What do you like? What don’t you like? Read and tick (√ ) or cross (×)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35" y="4553788"/>
            <a:ext cx="978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like …………….</a:t>
            </a:r>
          </a:p>
          <a:p>
            <a:r>
              <a:rPr lang="en-US" sz="2400" b="1" dirty="0"/>
              <a:t>I don’t …………….</a:t>
            </a:r>
          </a:p>
          <a:p>
            <a:endParaRPr lang="en-US" sz="2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2025407" y="2675060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118152" y="2724939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274947" y="2759331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flipV="1">
            <a:off x="9143162" y="2713995"/>
            <a:ext cx="561703" cy="298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18843" y="3469311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694174" y="3505587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66120" y="26619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bananas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35234" y="2676545"/>
            <a:ext cx="9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yogurt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14032" y="2706636"/>
            <a:ext cx="5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18948" y="2711825"/>
            <a:ext cx="8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carrots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9955" y="3470678"/>
            <a:ext cx="94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cherries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14784" y="3444317"/>
            <a:ext cx="7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59684" y="3460374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10874" y="3435914"/>
            <a:ext cx="114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tomatoes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6657" y="2750006"/>
            <a:ext cx="5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46376" y="2748362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45459" y="3423044"/>
            <a:ext cx="80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603812" y="3454047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flipV="1">
            <a:off x="10428491" y="3498553"/>
            <a:ext cx="561703" cy="298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748043" y="3515450"/>
            <a:ext cx="8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meat</a:t>
            </a:r>
          </a:p>
        </p:txBody>
      </p:sp>
      <p:sp>
        <p:nvSpPr>
          <p:cNvPr id="30" name="Rounded Rectangle 29"/>
          <p:cNvSpPr/>
          <p:nvPr/>
        </p:nvSpPr>
        <p:spPr>
          <a:xfrm flipV="1">
            <a:off x="10954603" y="2688770"/>
            <a:ext cx="561703" cy="298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204113" y="2693017"/>
            <a:ext cx="8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pears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10625" y="3491823"/>
            <a:ext cx="561703" cy="274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67191" y="3485152"/>
            <a:ext cx="72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 </a:t>
            </a:r>
          </a:p>
        </p:txBody>
      </p:sp>
      <p:pic>
        <p:nvPicPr>
          <p:cNvPr id="2" name="Picture 1" descr="Laughing Smiley &lt;strong&gt;Face&lt;/strong&gt; &lt;strong&gt;Clip&lt;/strong&gt; &lt;strong&gt;Art&lt;/strong&gt; | Clipart Panda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97" y="4632775"/>
            <a:ext cx="1398765" cy="1398765"/>
          </a:xfrm>
          <a:prstGeom prst="rect">
            <a:avLst/>
          </a:prstGeom>
        </p:spPr>
      </p:pic>
      <p:pic>
        <p:nvPicPr>
          <p:cNvPr id="3" name="Picture 2" descr="Emoticon: No no! | Emoticones | Emoticonos, Emoticon feliz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91" y="4559461"/>
            <a:ext cx="1617836" cy="1617836"/>
          </a:xfrm>
          <a:prstGeom prst="rect">
            <a:avLst/>
          </a:prstGeom>
        </p:spPr>
      </p:pic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3EE458A3-16C7-481C-83DB-3895DC3F5DB7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384038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9151" y="148764"/>
            <a:ext cx="9479037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7" y="859856"/>
            <a:ext cx="6029395" cy="716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Find and circle the words. Then write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4702" y="2341457"/>
            <a:ext cx="1362436" cy="487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Carrots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9" y="2050869"/>
            <a:ext cx="547273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8002" y="3460040"/>
            <a:ext cx="1362436" cy="5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75429" y="3184651"/>
            <a:ext cx="547273" cy="30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B93B09-92CB-49C8-B38D-A11ABD54B9B5}"/>
              </a:ext>
            </a:extLst>
          </p:cNvPr>
          <p:cNvGrpSpPr/>
          <p:nvPr/>
        </p:nvGrpSpPr>
        <p:grpSpPr>
          <a:xfrm>
            <a:off x="4021555" y="5240206"/>
            <a:ext cx="1362436" cy="855898"/>
            <a:chOff x="2501191" y="5700064"/>
            <a:chExt cx="1362436" cy="855898"/>
          </a:xfrm>
        </p:grpSpPr>
        <p:sp>
          <p:nvSpPr>
            <p:cNvPr id="28" name="Rectangle 27"/>
            <p:cNvSpPr/>
            <p:nvPr/>
          </p:nvSpPr>
          <p:spPr>
            <a:xfrm>
              <a:off x="2501191" y="5999602"/>
              <a:ext cx="1362436" cy="5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64852" y="5700064"/>
              <a:ext cx="547273" cy="3096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858A2C-234B-4728-B6CA-754A2B9F73F8}"/>
              </a:ext>
            </a:extLst>
          </p:cNvPr>
          <p:cNvGrpSpPr/>
          <p:nvPr/>
        </p:nvGrpSpPr>
        <p:grpSpPr>
          <a:xfrm>
            <a:off x="10348188" y="3184651"/>
            <a:ext cx="1362436" cy="778391"/>
            <a:chOff x="8515647" y="5791529"/>
            <a:chExt cx="1362436" cy="778391"/>
          </a:xfrm>
        </p:grpSpPr>
        <p:sp>
          <p:nvSpPr>
            <p:cNvPr id="30" name="Rectangle 29"/>
            <p:cNvSpPr/>
            <p:nvPr/>
          </p:nvSpPr>
          <p:spPr>
            <a:xfrm>
              <a:off x="8515647" y="6082117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03074" y="5791529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2187D1-BDC5-4BA0-8D16-01D160F174FB}"/>
              </a:ext>
            </a:extLst>
          </p:cNvPr>
          <p:cNvGrpSpPr/>
          <p:nvPr/>
        </p:nvGrpSpPr>
        <p:grpSpPr>
          <a:xfrm>
            <a:off x="10294398" y="1933182"/>
            <a:ext cx="1362436" cy="778391"/>
            <a:chOff x="10337179" y="4167812"/>
            <a:chExt cx="1362436" cy="778391"/>
          </a:xfrm>
        </p:grpSpPr>
        <p:sp>
          <p:nvSpPr>
            <p:cNvPr id="34" name="Rectangle 33"/>
            <p:cNvSpPr/>
            <p:nvPr/>
          </p:nvSpPr>
          <p:spPr>
            <a:xfrm>
              <a:off x="10337179" y="4458400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724606" y="4167812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4690BB-95BC-4AAB-B843-C90C14DC979B}"/>
              </a:ext>
            </a:extLst>
          </p:cNvPr>
          <p:cNvGrpSpPr/>
          <p:nvPr/>
        </p:nvGrpSpPr>
        <p:grpSpPr>
          <a:xfrm>
            <a:off x="6943114" y="5315599"/>
            <a:ext cx="1362436" cy="759311"/>
            <a:chOff x="4889027" y="5829686"/>
            <a:chExt cx="1362436" cy="759311"/>
          </a:xfrm>
        </p:grpSpPr>
        <p:sp>
          <p:nvSpPr>
            <p:cNvPr id="40" name="Rectangle 39"/>
            <p:cNvSpPr/>
            <p:nvPr/>
          </p:nvSpPr>
          <p:spPr>
            <a:xfrm>
              <a:off x="4889027" y="6101194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96609" y="5829686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5DF7A-D260-48FB-B75A-3D2F9C648816}"/>
              </a:ext>
            </a:extLst>
          </p:cNvPr>
          <p:cNvGrpSpPr/>
          <p:nvPr/>
        </p:nvGrpSpPr>
        <p:grpSpPr>
          <a:xfrm>
            <a:off x="10348188" y="4337512"/>
            <a:ext cx="1362436" cy="778391"/>
            <a:chOff x="6609101" y="5808174"/>
            <a:chExt cx="1362436" cy="778391"/>
          </a:xfrm>
        </p:grpSpPr>
        <p:sp>
          <p:nvSpPr>
            <p:cNvPr id="42" name="Rectangle 41"/>
            <p:cNvSpPr/>
            <p:nvPr/>
          </p:nvSpPr>
          <p:spPr>
            <a:xfrm>
              <a:off x="6609101" y="6098762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96528" y="5808174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2548" y="4666257"/>
            <a:ext cx="1362436" cy="5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50578" y="4337512"/>
            <a:ext cx="547273" cy="30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991" y="2143781"/>
          <a:ext cx="6038221" cy="2773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2603">
                  <a:extLst>
                    <a:ext uri="{9D8B030D-6E8A-4147-A177-3AD203B41FA5}">
                      <a16:colId xmlns:a16="http://schemas.microsoft.com/office/drawing/2014/main" val="746004298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63697439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341522625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2195665584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212892963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306866095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147125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7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y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h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s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f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3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o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v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3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g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m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9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u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8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c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u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j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d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k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l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m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s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609358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496825" y="2350547"/>
            <a:ext cx="5406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193AF058-42AF-4BEC-BBC2-D70031F5EA95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56718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1667" y="135292"/>
            <a:ext cx="9626059" cy="699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2" y="136930"/>
            <a:ext cx="48114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22067" y="859856"/>
            <a:ext cx="6029395" cy="716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  Find and circle the words. Then write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4702" y="2341457"/>
            <a:ext cx="1362436" cy="487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Carrots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9" y="2050869"/>
            <a:ext cx="547273" cy="2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8002" y="3460040"/>
            <a:ext cx="1362436" cy="5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milk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75429" y="3184651"/>
            <a:ext cx="547273" cy="30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418288-6E38-4FC0-9964-A77CF154E7A6}"/>
              </a:ext>
            </a:extLst>
          </p:cNvPr>
          <p:cNvGrpSpPr/>
          <p:nvPr/>
        </p:nvGrpSpPr>
        <p:grpSpPr>
          <a:xfrm>
            <a:off x="3934173" y="5271049"/>
            <a:ext cx="1362436" cy="855898"/>
            <a:chOff x="2501191" y="5700064"/>
            <a:chExt cx="1362436" cy="855898"/>
          </a:xfrm>
        </p:grpSpPr>
        <p:sp>
          <p:nvSpPr>
            <p:cNvPr id="28" name="Rectangle 27"/>
            <p:cNvSpPr/>
            <p:nvPr/>
          </p:nvSpPr>
          <p:spPr>
            <a:xfrm>
              <a:off x="2501191" y="5999602"/>
              <a:ext cx="1362436" cy="5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yogurt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64852" y="5700064"/>
              <a:ext cx="547273" cy="3096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C8A7A8-BB93-47C6-82A1-361D1B1815B6}"/>
              </a:ext>
            </a:extLst>
          </p:cNvPr>
          <p:cNvGrpSpPr/>
          <p:nvPr/>
        </p:nvGrpSpPr>
        <p:grpSpPr>
          <a:xfrm>
            <a:off x="10361134" y="3243891"/>
            <a:ext cx="1362436" cy="778391"/>
            <a:chOff x="8515647" y="5791529"/>
            <a:chExt cx="1362436" cy="778391"/>
          </a:xfrm>
        </p:grpSpPr>
        <p:sp>
          <p:nvSpPr>
            <p:cNvPr id="30" name="Rectangle 29"/>
            <p:cNvSpPr/>
            <p:nvPr/>
          </p:nvSpPr>
          <p:spPr>
            <a:xfrm>
              <a:off x="8515647" y="6082117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juice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03074" y="5791529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CB8891-BABF-4078-98AD-3172F7EC7061}"/>
              </a:ext>
            </a:extLst>
          </p:cNvPr>
          <p:cNvGrpSpPr/>
          <p:nvPr/>
        </p:nvGrpSpPr>
        <p:grpSpPr>
          <a:xfrm>
            <a:off x="10361134" y="2050869"/>
            <a:ext cx="1362436" cy="778391"/>
            <a:chOff x="10337179" y="4167812"/>
            <a:chExt cx="1362436" cy="778391"/>
          </a:xfrm>
        </p:grpSpPr>
        <p:sp>
          <p:nvSpPr>
            <p:cNvPr id="34" name="Rectangle 33"/>
            <p:cNvSpPr/>
            <p:nvPr/>
          </p:nvSpPr>
          <p:spPr>
            <a:xfrm>
              <a:off x="10337179" y="4458400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water 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724606" y="4167812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B46607-0F73-43D6-8A2E-E362BA5A4063}"/>
              </a:ext>
            </a:extLst>
          </p:cNvPr>
          <p:cNvGrpSpPr/>
          <p:nvPr/>
        </p:nvGrpSpPr>
        <p:grpSpPr>
          <a:xfrm>
            <a:off x="7389356" y="5382594"/>
            <a:ext cx="1362436" cy="759311"/>
            <a:chOff x="4889027" y="5829686"/>
            <a:chExt cx="1362436" cy="759311"/>
          </a:xfrm>
        </p:grpSpPr>
        <p:sp>
          <p:nvSpPr>
            <p:cNvPr id="40" name="Rectangle 39"/>
            <p:cNvSpPr/>
            <p:nvPr/>
          </p:nvSpPr>
          <p:spPr>
            <a:xfrm>
              <a:off x="4889027" y="6101194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fish 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96609" y="5829686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68470F-9253-49B4-9B91-1F0910100364}"/>
              </a:ext>
            </a:extLst>
          </p:cNvPr>
          <p:cNvGrpSpPr/>
          <p:nvPr/>
        </p:nvGrpSpPr>
        <p:grpSpPr>
          <a:xfrm>
            <a:off x="10361134" y="4444226"/>
            <a:ext cx="1362436" cy="778391"/>
            <a:chOff x="6609101" y="5808174"/>
            <a:chExt cx="1362436" cy="778391"/>
          </a:xfrm>
        </p:grpSpPr>
        <p:sp>
          <p:nvSpPr>
            <p:cNvPr id="42" name="Rectangle 41"/>
            <p:cNvSpPr/>
            <p:nvPr/>
          </p:nvSpPr>
          <p:spPr>
            <a:xfrm>
              <a:off x="6609101" y="6098762"/>
              <a:ext cx="1362436" cy="487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bread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96528" y="5808174"/>
              <a:ext cx="547273" cy="2715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2548" y="4666257"/>
            <a:ext cx="1362436" cy="5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meat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50578" y="4337512"/>
            <a:ext cx="547273" cy="30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991" y="2143781"/>
          <a:ext cx="6038221" cy="2773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2603">
                  <a:extLst>
                    <a:ext uri="{9D8B030D-6E8A-4147-A177-3AD203B41FA5}">
                      <a16:colId xmlns:a16="http://schemas.microsoft.com/office/drawing/2014/main" val="746004298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63697439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341522625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2195665584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212892963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3068660951"/>
                    </a:ext>
                  </a:extLst>
                </a:gridCol>
                <a:gridCol w="862603">
                  <a:extLst>
                    <a:ext uri="{9D8B030D-6E8A-4147-A177-3AD203B41FA5}">
                      <a16:colId xmlns:a16="http://schemas.microsoft.com/office/drawing/2014/main" val="147125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BH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7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y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h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s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f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3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o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b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v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3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g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m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9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u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w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a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8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e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c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u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j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d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4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t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k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l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/>
                        <a:t>i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m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r</a:t>
                      </a:r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s</a:t>
                      </a:r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609358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496825" y="2350547"/>
            <a:ext cx="5406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E555B-3597-451F-85AE-7D7353DECB3D}"/>
              </a:ext>
            </a:extLst>
          </p:cNvPr>
          <p:cNvCxnSpPr>
            <a:cxnSpLocks/>
          </p:cNvCxnSpPr>
          <p:nvPr/>
        </p:nvCxnSpPr>
        <p:spPr>
          <a:xfrm>
            <a:off x="5296609" y="4759021"/>
            <a:ext cx="267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1A86C7-2CF5-4379-84E8-571AB76B896F}"/>
              </a:ext>
            </a:extLst>
          </p:cNvPr>
          <p:cNvCxnSpPr/>
          <p:nvPr/>
        </p:nvCxnSpPr>
        <p:spPr>
          <a:xfrm>
            <a:off x="4439480" y="3534075"/>
            <a:ext cx="2849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94B7E9-32CB-4230-B10E-BB5FB4DC3B85}"/>
              </a:ext>
            </a:extLst>
          </p:cNvPr>
          <p:cNvCxnSpPr/>
          <p:nvPr/>
        </p:nvCxnSpPr>
        <p:spPr>
          <a:xfrm>
            <a:off x="8797058" y="2690191"/>
            <a:ext cx="0" cy="2227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7141F-B142-4349-BF50-643A9731EAC9}"/>
              </a:ext>
            </a:extLst>
          </p:cNvPr>
          <p:cNvCxnSpPr/>
          <p:nvPr/>
        </p:nvCxnSpPr>
        <p:spPr>
          <a:xfrm>
            <a:off x="4280453" y="2729947"/>
            <a:ext cx="2968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D20DCE-48E8-4F77-90D6-9C2D93FF9482}"/>
              </a:ext>
            </a:extLst>
          </p:cNvPr>
          <p:cNvCxnSpPr>
            <a:cxnSpLocks/>
          </p:cNvCxnSpPr>
          <p:nvPr/>
        </p:nvCxnSpPr>
        <p:spPr>
          <a:xfrm>
            <a:off x="3631096" y="2637183"/>
            <a:ext cx="0" cy="18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AFA93-2162-45FA-8011-82974DA8FCC9}"/>
              </a:ext>
            </a:extLst>
          </p:cNvPr>
          <p:cNvCxnSpPr/>
          <p:nvPr/>
        </p:nvCxnSpPr>
        <p:spPr>
          <a:xfrm>
            <a:off x="4439480" y="4337512"/>
            <a:ext cx="363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70C098-D804-42A9-B23B-52AF1042AFF4}"/>
              </a:ext>
            </a:extLst>
          </p:cNvPr>
          <p:cNvCxnSpPr/>
          <p:nvPr/>
        </p:nvCxnSpPr>
        <p:spPr>
          <a:xfrm>
            <a:off x="4280453" y="3954392"/>
            <a:ext cx="379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2">
            <a:extLst>
              <a:ext uri="{FF2B5EF4-FFF2-40B4-BE49-F238E27FC236}">
                <a16:creationId xmlns:a16="http://schemas.microsoft.com/office/drawing/2014/main" id="{9BB7810B-0D09-42B5-9819-1D8F11D78491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11148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" y="1142367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Name the pictures: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44217" y="125509"/>
            <a:ext cx="94422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A7306D-AB26-4CBE-811A-36B785DDD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7" y="1797925"/>
            <a:ext cx="2168703" cy="158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F8B7C-49E6-4738-98C4-6AFDAB88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63" y="1524791"/>
            <a:ext cx="2035789" cy="1221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32E09F-2267-4F56-A274-9EAA241B1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243">
            <a:off x="8190503" y="1124623"/>
            <a:ext cx="1506059" cy="1881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92199C-104E-464E-B6F6-EC070B84D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26" y="3699182"/>
            <a:ext cx="2835853" cy="2032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23DB76-9B17-4618-9755-EEDED1DA9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1" y="4161303"/>
            <a:ext cx="1499134" cy="1499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87B0C1-8F0F-4A0D-9938-7DAAB974B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61" y="3699182"/>
            <a:ext cx="2859166" cy="18155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C1483C-E261-4535-B218-9C9D3454D372}"/>
              </a:ext>
            </a:extLst>
          </p:cNvPr>
          <p:cNvCxnSpPr/>
          <p:nvPr/>
        </p:nvCxnSpPr>
        <p:spPr>
          <a:xfrm>
            <a:off x="219087" y="3744401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C04485-5E66-4621-B9E9-57C01CEFE896}"/>
              </a:ext>
            </a:extLst>
          </p:cNvPr>
          <p:cNvCxnSpPr/>
          <p:nvPr/>
        </p:nvCxnSpPr>
        <p:spPr>
          <a:xfrm>
            <a:off x="522855" y="5964454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142272-85EE-49B3-AB5B-20785A74D1DE}"/>
              </a:ext>
            </a:extLst>
          </p:cNvPr>
          <p:cNvCxnSpPr/>
          <p:nvPr/>
        </p:nvCxnSpPr>
        <p:spPr>
          <a:xfrm>
            <a:off x="4740516" y="5964454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0E64BE-1136-47D5-8A31-53F0AB2F3237}"/>
              </a:ext>
            </a:extLst>
          </p:cNvPr>
          <p:cNvCxnSpPr/>
          <p:nvPr/>
        </p:nvCxnSpPr>
        <p:spPr>
          <a:xfrm>
            <a:off x="9515174" y="5966866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726473-9499-45DF-9051-1F9656FB78C6}"/>
              </a:ext>
            </a:extLst>
          </p:cNvPr>
          <p:cNvCxnSpPr/>
          <p:nvPr/>
        </p:nvCxnSpPr>
        <p:spPr>
          <a:xfrm>
            <a:off x="4054242" y="3718558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50017B-329B-4B11-8EF9-AFE91ACB599E}"/>
              </a:ext>
            </a:extLst>
          </p:cNvPr>
          <p:cNvCxnSpPr/>
          <p:nvPr/>
        </p:nvCxnSpPr>
        <p:spPr>
          <a:xfrm>
            <a:off x="7740705" y="3718558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10C4D74D-72DB-4E65-BFA5-2DBD217BB4CB}"/>
              </a:ext>
            </a:extLst>
          </p:cNvPr>
          <p:cNvSpPr txBox="1"/>
          <p:nvPr/>
        </p:nvSpPr>
        <p:spPr>
          <a:xfrm>
            <a:off x="219087" y="6234002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309436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" y="1142367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Name the pictures: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44217" y="125509"/>
            <a:ext cx="94422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A7306D-AB26-4CBE-811A-36B785DDD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7" y="1797925"/>
            <a:ext cx="2168703" cy="158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F8B7C-49E6-4738-98C4-6AFDAB88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25" y="1721731"/>
            <a:ext cx="2035789" cy="1221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32E09F-2267-4F56-A274-9EAA241B1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243">
            <a:off x="8204525" y="1266639"/>
            <a:ext cx="1506059" cy="1881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92199C-104E-464E-B6F6-EC070B84D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49" y="3797696"/>
            <a:ext cx="2835853" cy="2032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23DB76-9B17-4618-9755-EEDED1DA9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" y="4041023"/>
            <a:ext cx="1310977" cy="1310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87B0C1-8F0F-4A0D-9938-7DAAB974B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48" y="3877726"/>
            <a:ext cx="2254287" cy="14314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C1483C-E261-4535-B218-9C9D3454D372}"/>
              </a:ext>
            </a:extLst>
          </p:cNvPr>
          <p:cNvCxnSpPr/>
          <p:nvPr/>
        </p:nvCxnSpPr>
        <p:spPr>
          <a:xfrm>
            <a:off x="219087" y="3744401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C04485-5E66-4621-B9E9-57C01CEFE896}"/>
              </a:ext>
            </a:extLst>
          </p:cNvPr>
          <p:cNvCxnSpPr/>
          <p:nvPr/>
        </p:nvCxnSpPr>
        <p:spPr>
          <a:xfrm>
            <a:off x="522855" y="5964454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142272-85EE-49B3-AB5B-20785A74D1DE}"/>
              </a:ext>
            </a:extLst>
          </p:cNvPr>
          <p:cNvCxnSpPr/>
          <p:nvPr/>
        </p:nvCxnSpPr>
        <p:spPr>
          <a:xfrm>
            <a:off x="4472655" y="5973585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0E64BE-1136-47D5-8A31-53F0AB2F3237}"/>
              </a:ext>
            </a:extLst>
          </p:cNvPr>
          <p:cNvCxnSpPr/>
          <p:nvPr/>
        </p:nvCxnSpPr>
        <p:spPr>
          <a:xfrm>
            <a:off x="9515174" y="5966866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726473-9499-45DF-9051-1F9656FB78C6}"/>
              </a:ext>
            </a:extLst>
          </p:cNvPr>
          <p:cNvCxnSpPr/>
          <p:nvPr/>
        </p:nvCxnSpPr>
        <p:spPr>
          <a:xfrm>
            <a:off x="4054242" y="3718558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50017B-329B-4B11-8EF9-AFE91ACB599E}"/>
              </a:ext>
            </a:extLst>
          </p:cNvPr>
          <p:cNvCxnSpPr/>
          <p:nvPr/>
        </p:nvCxnSpPr>
        <p:spPr>
          <a:xfrm>
            <a:off x="7740705" y="3718558"/>
            <a:ext cx="21733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10C4D74D-72DB-4E65-BFA5-2DBD217BB4CB}"/>
              </a:ext>
            </a:extLst>
          </p:cNvPr>
          <p:cNvSpPr txBox="1"/>
          <p:nvPr/>
        </p:nvSpPr>
        <p:spPr>
          <a:xfrm>
            <a:off x="219087" y="6234002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AEC3E-3555-4CC1-AE4A-269D24ABEF69}"/>
              </a:ext>
            </a:extLst>
          </p:cNvPr>
          <p:cNvSpPr/>
          <p:nvPr/>
        </p:nvSpPr>
        <p:spPr>
          <a:xfrm>
            <a:off x="672734" y="3058834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49BE7F-C742-4795-90AE-32546B04D477}"/>
              </a:ext>
            </a:extLst>
          </p:cNvPr>
          <p:cNvSpPr/>
          <p:nvPr/>
        </p:nvSpPr>
        <p:spPr>
          <a:xfrm>
            <a:off x="545936" y="5226383"/>
            <a:ext cx="201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yogurt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5C36C-52EA-4DDE-87FE-F282C2F1FA85}"/>
              </a:ext>
            </a:extLst>
          </p:cNvPr>
          <p:cNvSpPr/>
          <p:nvPr/>
        </p:nvSpPr>
        <p:spPr>
          <a:xfrm>
            <a:off x="5002346" y="5253968"/>
            <a:ext cx="1189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2D5D-DF8E-4EF3-A5F0-FA666F6C8BCD}"/>
              </a:ext>
            </a:extLst>
          </p:cNvPr>
          <p:cNvSpPr/>
          <p:nvPr/>
        </p:nvSpPr>
        <p:spPr>
          <a:xfrm>
            <a:off x="10146517" y="5175899"/>
            <a:ext cx="182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2D5017-17A1-412A-955C-4EF1B8EE65D4}"/>
              </a:ext>
            </a:extLst>
          </p:cNvPr>
          <p:cNvSpPr/>
          <p:nvPr/>
        </p:nvSpPr>
        <p:spPr>
          <a:xfrm>
            <a:off x="4388761" y="2924060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5013C1-F782-4C35-9F0D-4A73EE3A774C}"/>
              </a:ext>
            </a:extLst>
          </p:cNvPr>
          <p:cNvSpPr/>
          <p:nvPr/>
        </p:nvSpPr>
        <p:spPr>
          <a:xfrm>
            <a:off x="7619714" y="2969756"/>
            <a:ext cx="214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carrots</a:t>
            </a:r>
          </a:p>
        </p:txBody>
      </p:sp>
    </p:spTree>
    <p:extLst>
      <p:ext uri="{BB962C8B-B14F-4D97-AF65-F5344CB8AC3E}">
        <p14:creationId xmlns:p14="http://schemas.microsoft.com/office/powerpoint/2010/main" val="28022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" y="1142367"/>
            <a:ext cx="10761617" cy="467473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1- Write </a:t>
            </a:r>
            <a:r>
              <a:rPr lang="en-US" sz="3600" dirty="0">
                <a:solidFill>
                  <a:srgbClr val="FF0000"/>
                </a:solidFill>
              </a:rPr>
              <a:t>about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44217" y="125509"/>
            <a:ext cx="9442269" cy="101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1" y="299495"/>
            <a:ext cx="630689" cy="666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6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38151"/>
              </p:ext>
            </p:extLst>
          </p:nvPr>
        </p:nvGraphicFramePr>
        <p:xfrm>
          <a:off x="1224684" y="1836700"/>
          <a:ext cx="7794685" cy="328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292">
                  <a:extLst>
                    <a:ext uri="{9D8B030D-6E8A-4147-A177-3AD203B41FA5}">
                      <a16:colId xmlns:a16="http://schemas.microsoft.com/office/drawing/2014/main" val="1617931167"/>
                    </a:ext>
                  </a:extLst>
                </a:gridCol>
                <a:gridCol w="1924933">
                  <a:extLst>
                    <a:ext uri="{9D8B030D-6E8A-4147-A177-3AD203B41FA5}">
                      <a16:colId xmlns:a16="http://schemas.microsoft.com/office/drawing/2014/main" val="304616649"/>
                    </a:ext>
                  </a:extLst>
                </a:gridCol>
                <a:gridCol w="2415460">
                  <a:extLst>
                    <a:ext uri="{9D8B030D-6E8A-4147-A177-3AD203B41FA5}">
                      <a16:colId xmlns:a16="http://schemas.microsoft.com/office/drawing/2014/main" val="1793818655"/>
                    </a:ext>
                  </a:extLst>
                </a:gridCol>
              </a:tblGrid>
              <a:tr h="44099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87241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like rice?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like rice.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don’t like 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38088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like yogurt?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337165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like fish?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40505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like carrots?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14606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like milk?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9187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you </a:t>
                      </a:r>
                      <a:r>
                        <a:rPr lang="en-US"/>
                        <a:t>like juice?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09583"/>
                  </a:ext>
                </a:extLst>
              </a:tr>
            </a:tbl>
          </a:graphicData>
        </a:graphic>
      </p:graphicFrame>
      <p:pic>
        <p:nvPicPr>
          <p:cNvPr id="8" name="Picture 7" descr="Laughing Smiley &lt;strong&gt;Face&lt;/strong&gt; &lt;strong&gt;Clip&lt;/strong&gt; &lt;strong&gt;Art&lt;/strong&gt; | Clipart Panda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70" y="1872342"/>
            <a:ext cx="579125" cy="579125"/>
          </a:xfrm>
          <a:prstGeom prst="rect">
            <a:avLst/>
          </a:prstGeom>
        </p:spPr>
      </p:pic>
      <p:pic>
        <p:nvPicPr>
          <p:cNvPr id="9" name="Picture 8" descr="Emoticon: No no! | Emoticones | Emoticonos, Emoticon feliz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91" y="1872342"/>
            <a:ext cx="579125" cy="57912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02476D1-9379-4DF3-95DE-C4B48A9D1E61}"/>
              </a:ext>
            </a:extLst>
          </p:cNvPr>
          <p:cNvSpPr txBox="1"/>
          <p:nvPr/>
        </p:nvSpPr>
        <p:spPr>
          <a:xfrm>
            <a:off x="573752" y="6177841"/>
            <a:ext cx="11216214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dirty="0"/>
              <a:t>_________________________________________________________________________________________________________________________________________________</a:t>
            </a:r>
            <a:endParaRPr dirty="0">
              <a:solidFill>
                <a:srgbClr val="888888"/>
              </a:solidFill>
            </a:endParaRPr>
          </a:p>
          <a:p>
            <a:pPr>
              <a:defRPr sz="1200"/>
            </a:pPr>
            <a:r>
              <a:rPr dirty="0"/>
              <a:t>Ministry of Education-2020</a:t>
            </a:r>
          </a:p>
        </p:txBody>
      </p:sp>
    </p:spTree>
    <p:extLst>
      <p:ext uri="{BB962C8B-B14F-4D97-AF65-F5344CB8AC3E}">
        <p14:creationId xmlns:p14="http://schemas.microsoft.com/office/powerpoint/2010/main" val="40358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8" y="849257"/>
            <a:ext cx="4278996" cy="61618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Lesson 1 </a:t>
            </a:r>
            <a:br>
              <a:rPr lang="en-US" sz="2700" b="1" dirty="0">
                <a:latin typeface="Century Gothic" panose="020B0502020202020204" pitchFamily="34" charset="0"/>
              </a:rPr>
            </a:br>
            <a:r>
              <a:rPr lang="en-US" sz="27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Exercise 1</a:t>
            </a:r>
            <a:br>
              <a:rPr lang="en-US" b="1" dirty="0">
                <a:latin typeface="Comic Sans MS" panose="030F0702030302020204" pitchFamily="66" charset="0"/>
              </a:rPr>
            </a:b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80313" y="245189"/>
            <a:ext cx="3004650" cy="1531261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Khalid. I have got meat, carrots and rice.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19145" y="249499"/>
            <a:ext cx="3049143" cy="1555935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Mariam. I have got fish, yogurt, carrots and bread.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67105"/>
              </p:ext>
            </p:extLst>
          </p:nvPr>
        </p:nvGraphicFramePr>
        <p:xfrm>
          <a:off x="2397199" y="3884436"/>
          <a:ext cx="8084946" cy="25439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7491">
                  <a:extLst>
                    <a:ext uri="{9D8B030D-6E8A-4147-A177-3AD203B41FA5}">
                      <a16:colId xmlns:a16="http://schemas.microsoft.com/office/drawing/2014/main" val="2295042118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1163104411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1553403897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3781465955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3445658975"/>
                    </a:ext>
                  </a:extLst>
                </a:gridCol>
                <a:gridCol w="1347491">
                  <a:extLst>
                    <a:ext uri="{9D8B030D-6E8A-4147-A177-3AD203B41FA5}">
                      <a16:colId xmlns:a16="http://schemas.microsoft.com/office/drawing/2014/main" val="2833864"/>
                    </a:ext>
                  </a:extLst>
                </a:gridCol>
              </a:tblGrid>
              <a:tr h="6542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0" dirty="0">
                          <a:latin typeface="Century Gothic" panose="020B0502020202020204" pitchFamily="34" charset="0"/>
                        </a:rPr>
                        <a:t>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Yogurt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96034"/>
                  </a:ext>
                </a:extLst>
              </a:tr>
              <a:tr h="3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466976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√</a:t>
                      </a:r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1862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163525" y="1253230"/>
            <a:ext cx="43796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Read and tick (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√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 or cross ( X)</a:t>
            </a:r>
          </a:p>
        </p:txBody>
      </p:sp>
      <p:pic>
        <p:nvPicPr>
          <p:cNvPr id="14" name="Picture 13" descr="&lt;strong&gt;Clipart&lt;/strong&gt; - Comic-&lt;strong&gt;Boy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8" y="1701581"/>
            <a:ext cx="1376340" cy="2092036"/>
          </a:xfrm>
          <a:prstGeom prst="rect">
            <a:avLst/>
          </a:prstGeom>
        </p:spPr>
      </p:pic>
      <p:pic>
        <p:nvPicPr>
          <p:cNvPr id="15" name="Picture 14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7484963" y="2021224"/>
            <a:ext cx="1469437" cy="1660455"/>
          </a:xfrm>
          <a:prstGeom prst="rect">
            <a:avLst/>
          </a:prstGeom>
        </p:spPr>
      </p:pic>
      <p:pic>
        <p:nvPicPr>
          <p:cNvPr id="16" name="Picture 15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1381174" y="5457756"/>
            <a:ext cx="858982" cy="970645"/>
          </a:xfrm>
          <a:prstGeom prst="rect">
            <a:avLst/>
          </a:prstGeom>
        </p:spPr>
      </p:pic>
      <p:pic>
        <p:nvPicPr>
          <p:cNvPr id="17" name="Picture 16" descr="&lt;strong&gt;Clipart&lt;/strong&gt; - Comic-&lt;strong&gt;Boy&lt;/strong&gt;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1414912" y="4094507"/>
            <a:ext cx="839593" cy="10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6" y="90426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Ex. 2 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Read and write the correct answer.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67391" y="1608082"/>
            <a:ext cx="3384801" cy="1898371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Khalid. I like meat and rice.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don’t like yogurt.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329579" y="1681655"/>
            <a:ext cx="3170709" cy="1694883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Mariam. I like fish and carrots.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don’t like meat.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6595" y="3782864"/>
            <a:ext cx="415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 like </a:t>
            </a:r>
            <a:r>
              <a:rPr lang="en-US" sz="2400" u="sng" dirty="0">
                <a:latin typeface="Century Gothic" panose="020B0502020202020204" pitchFamily="34" charset="0"/>
              </a:rPr>
              <a:t>meat</a:t>
            </a:r>
            <a:r>
              <a:rPr lang="en-US" sz="2400" dirty="0">
                <a:latin typeface="Century Gothic" panose="020B0502020202020204" pitchFamily="34" charset="0"/>
              </a:rPr>
              <a:t> and   ______ 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don’t like     _________.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595" y="3685308"/>
            <a:ext cx="415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 like </a:t>
            </a:r>
            <a:r>
              <a:rPr lang="en-US" sz="2400" u="sng" dirty="0">
                <a:latin typeface="Century Gothic" panose="020B0502020202020204" pitchFamily="34" charset="0"/>
              </a:rPr>
              <a:t>fish</a:t>
            </a:r>
            <a:r>
              <a:rPr lang="en-US" sz="2400" dirty="0">
                <a:latin typeface="Century Gothic" panose="020B0502020202020204" pitchFamily="34" charset="0"/>
              </a:rPr>
              <a:t> and   ______ 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don’t like     _________. </a:t>
            </a:r>
          </a:p>
        </p:txBody>
      </p:sp>
      <p:pic>
        <p:nvPicPr>
          <p:cNvPr id="10" name="Picture 9" descr="&lt;strong&gt;Clipart&lt;/strong&gt; - Comic-&lt;strong&gt;Boy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" y="3685308"/>
            <a:ext cx="1376340" cy="2092036"/>
          </a:xfrm>
          <a:prstGeom prst="rect">
            <a:avLst/>
          </a:prstGeom>
        </p:spPr>
      </p:pic>
      <p:pic>
        <p:nvPicPr>
          <p:cNvPr id="11" name="Picture 10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6329579" y="3639910"/>
            <a:ext cx="1469437" cy="18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6" y="241738"/>
            <a:ext cx="10515600" cy="10838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Ex. 2 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Read and write the correct answer.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595" y="3782864"/>
            <a:ext cx="415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 like </a:t>
            </a:r>
            <a:r>
              <a:rPr lang="en-US" sz="2400" u="sng" dirty="0">
                <a:latin typeface="Century Gothic" panose="020B0502020202020204" pitchFamily="34" charset="0"/>
              </a:rPr>
              <a:t>meat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rice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don’t like </a:t>
            </a:r>
            <a:r>
              <a:rPr lang="en-US" sz="2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yogurt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595" y="3685308"/>
            <a:ext cx="415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 like </a:t>
            </a:r>
            <a:r>
              <a:rPr lang="en-US" sz="2400" u="sng" dirty="0">
                <a:latin typeface="Century Gothic" panose="020B0502020202020204" pitchFamily="34" charset="0"/>
              </a:rPr>
              <a:t>fish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carrots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 don’t like </a:t>
            </a:r>
            <a:r>
              <a:rPr lang="en-US" sz="2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9" descr="&lt;strong&gt;Clipart&lt;/strong&gt; - Comic-&lt;strong&gt;Boy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4" y="3587751"/>
            <a:ext cx="1376340" cy="2092036"/>
          </a:xfrm>
          <a:prstGeom prst="rect">
            <a:avLst/>
          </a:prstGeom>
        </p:spPr>
      </p:pic>
      <p:pic>
        <p:nvPicPr>
          <p:cNvPr id="11" name="Picture 10" descr="Free vector graphic: &lt;strong&gt;Girl&lt;/strong&gt;, Party, Child, Kid, Happy - Free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6205982" y="3657013"/>
            <a:ext cx="1469437" cy="188480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67391" y="1608082"/>
            <a:ext cx="3384801" cy="1898371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Khalid. I like meat and rice.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don’t like yogurt.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29579" y="1681655"/>
            <a:ext cx="3476573" cy="1694883"/>
          </a:xfrm>
          <a:prstGeom prst="wedgeEllipseCallout">
            <a:avLst>
              <a:gd name="adj1" fmla="val -27463"/>
              <a:gd name="adj2" fmla="val 637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Hi, my name is Mariam. I like fish and carrots.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don’t like meat.</a:t>
            </a:r>
          </a:p>
        </p:txBody>
      </p:sp>
    </p:spTree>
    <p:extLst>
      <p:ext uri="{BB962C8B-B14F-4D97-AF65-F5344CB8AC3E}">
        <p14:creationId xmlns:p14="http://schemas.microsoft.com/office/powerpoint/2010/main" val="8045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995"/>
            <a:ext cx="10515600" cy="7949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Ex.1</a:t>
            </a:r>
            <a: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Rearrange the sentences correctly.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458" y="2531317"/>
            <a:ext cx="7647878" cy="372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like | Do | ? | apples| you </a:t>
            </a:r>
          </a:p>
          <a:p>
            <a:r>
              <a:rPr lang="en-US" sz="2000" u="sng" dirty="0">
                <a:ln/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you like apples? </a:t>
            </a:r>
          </a:p>
          <a:p>
            <a:endParaRPr lang="en-US" sz="2000" b="1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do. | I | Yes, </a:t>
            </a:r>
          </a:p>
          <a:p>
            <a:r>
              <a:rPr lang="en-US" sz="2000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</a:t>
            </a:r>
          </a:p>
          <a:p>
            <a:endParaRPr lang="en-US" sz="2000" b="1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bread? | you | like| Do</a:t>
            </a:r>
          </a:p>
          <a:p>
            <a:r>
              <a:rPr lang="en-US" sz="2000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</a:t>
            </a:r>
          </a:p>
          <a:p>
            <a:endParaRPr lang="en-US" sz="2000" b="1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don’t. | I | No, </a:t>
            </a:r>
          </a:p>
          <a:p>
            <a:r>
              <a:rPr lang="en-US" sz="2000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--------------------------------------------------------</a:t>
            </a:r>
          </a:p>
          <a:p>
            <a:endParaRPr lang="en-US" dirty="0">
              <a:ln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2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995"/>
            <a:ext cx="10515600" cy="7949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Ex.1</a:t>
            </a:r>
            <a: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n w="0"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Rearrange the sentences correctly.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981" y="2352907"/>
            <a:ext cx="7647878" cy="375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like | Do | ? | apples| you </a:t>
            </a:r>
          </a:p>
          <a:p>
            <a:r>
              <a:rPr lang="en-US" sz="2000" u="sng" dirty="0">
                <a:ln/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you like apples</a:t>
            </a:r>
            <a:r>
              <a:rPr lang="en-US" sz="2000" b="1" u="sng" dirty="0">
                <a:ln/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2000" u="sng" dirty="0">
                <a:ln/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000" b="1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do. | I | Yes, </a:t>
            </a:r>
            <a:endParaRPr lang="en-US" sz="2000" u="sng" dirty="0">
              <a:ln/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u="sng" dirty="0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I do.</a:t>
            </a:r>
          </a:p>
          <a:p>
            <a:endParaRPr lang="en-US" sz="2000" b="1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bread? | you | like| Do</a:t>
            </a:r>
            <a:b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u="sng" dirty="0" err="1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US" sz="2000" u="sng" dirty="0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like bread</a:t>
            </a:r>
            <a:r>
              <a:rPr lang="en-US" sz="2000" b="1" u="sng" dirty="0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en-US" sz="2000" u="sng" dirty="0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u="sng" dirty="0">
              <a:ln/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n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don’t. | I | No, </a:t>
            </a:r>
            <a:endParaRPr lang="en-US" sz="2000" dirty="0">
              <a:ln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u="sng" dirty="0">
                <a:ln/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I don’t.</a:t>
            </a:r>
          </a:p>
          <a:p>
            <a:endParaRPr lang="en-US" dirty="0">
              <a:ln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Ex.2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Complete the sentences.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89970" y="1690688"/>
            <a:ext cx="5107258" cy="6467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do  	 like	  don’t 	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18" y="2638396"/>
            <a:ext cx="3587748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1. </a:t>
            </a:r>
            <a:r>
              <a:rPr lang="en-US" sz="2000" b="1" u="sng" dirty="0">
                <a:latin typeface="Century Gothic" panose="020B0502020202020204" pitchFamily="34" charset="0"/>
              </a:rPr>
              <a:t>Do</a:t>
            </a:r>
            <a:r>
              <a:rPr lang="en-US" sz="2000" b="1" dirty="0">
                <a:latin typeface="Century Gothic" panose="020B0502020202020204" pitchFamily="34" charset="0"/>
              </a:rPr>
              <a:t>   you </a:t>
            </a:r>
            <a:r>
              <a:rPr lang="en-US" sz="2000" b="1" u="sng" dirty="0">
                <a:latin typeface="Century Gothic" panose="020B0502020202020204" pitchFamily="34" charset="0"/>
              </a:rPr>
              <a:t>like</a:t>
            </a:r>
            <a:r>
              <a:rPr lang="en-US" sz="2000" b="1" dirty="0">
                <a:latin typeface="Century Gothic" panose="020B0502020202020204" pitchFamily="34" charset="0"/>
              </a:rPr>
              <a:t> carrots?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 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Yes, I _______ .</a:t>
            </a: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52280" y="2638396"/>
            <a:ext cx="3587748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latin typeface="Century Gothic" panose="020B0502020202020204" pitchFamily="34" charset="0"/>
              </a:rPr>
              <a:t>2. _______ you ________  meat and rice ?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Yes, I ______ .</a:t>
            </a:r>
          </a:p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32542" y="2638396"/>
            <a:ext cx="3587748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latin typeface="Century Gothic" panose="020B0502020202020204" pitchFamily="34" charset="0"/>
              </a:rPr>
              <a:t>3. _______ you _______ meat?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No , I ______ 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Now check your answers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Ex.2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Complete the sentences.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89970" y="1726747"/>
            <a:ext cx="5107258" cy="6467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do  	 like	  don’t 	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710" y="2638396"/>
            <a:ext cx="3888056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1. </a:t>
            </a:r>
            <a:r>
              <a:rPr lang="en-US" sz="2400" b="1" u="sng" dirty="0">
                <a:latin typeface="Century Gothic" panose="020B0502020202020204" pitchFamily="34" charset="0"/>
              </a:rPr>
              <a:t>Do</a:t>
            </a:r>
            <a:r>
              <a:rPr lang="en-US" sz="2400" b="1" dirty="0">
                <a:latin typeface="Century Gothic" panose="020B0502020202020204" pitchFamily="34" charset="0"/>
              </a:rPr>
              <a:t>   you </a:t>
            </a:r>
            <a:r>
              <a:rPr lang="en-US" sz="2400" b="1" u="sng" dirty="0">
                <a:latin typeface="Century Gothic" panose="020B0502020202020204" pitchFamily="34" charset="0"/>
              </a:rPr>
              <a:t>like</a:t>
            </a:r>
            <a:r>
              <a:rPr lang="en-US" sz="2400" b="1" dirty="0">
                <a:latin typeface="Century Gothic" panose="020B0502020202020204" pitchFamily="34" charset="0"/>
              </a:rPr>
              <a:t> carrots?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 </a:t>
            </a:r>
            <a:br>
              <a:rPr lang="en-US" sz="2400" b="1" dirty="0">
                <a:latin typeface="Century Gothic" panose="020B0502020202020204" pitchFamily="34" charset="0"/>
              </a:rPr>
            </a:b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Yes, I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sz="2400" b="1" dirty="0">
                <a:latin typeface="Century Gothic" panose="020B0502020202020204" pitchFamily="34" charset="0"/>
              </a:rPr>
              <a:t>.</a:t>
            </a: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52280" y="2638396"/>
            <a:ext cx="3587748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2.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Do  </a:t>
            </a:r>
            <a:r>
              <a:rPr lang="en-US" sz="2400" b="1" dirty="0">
                <a:latin typeface="Century Gothic" panose="020B0502020202020204" pitchFamily="34" charset="0"/>
              </a:rPr>
              <a:t>you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like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2400" b="1" dirty="0">
                <a:latin typeface="Century Gothic" panose="020B0502020202020204" pitchFamily="34" charset="0"/>
              </a:rPr>
              <a:t>meat and rice?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Yes, I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do.</a:t>
            </a:r>
          </a:p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32542" y="2638396"/>
            <a:ext cx="3587748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3.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Do </a:t>
            </a:r>
            <a:r>
              <a:rPr lang="en-US" sz="2400" b="1" dirty="0">
                <a:latin typeface="Century Gothic" panose="020B0502020202020204" pitchFamily="34" charset="0"/>
              </a:rPr>
              <a:t> you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like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meat?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No , I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don’t</a:t>
            </a:r>
            <a:r>
              <a:rPr lang="en-US" sz="2400" b="1" dirty="0">
                <a:latin typeface="Century Gothic" panose="020B0502020202020204" pitchFamily="34" charset="0"/>
              </a:rPr>
              <a:t> 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16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426</TotalTime>
  <Words>1294</Words>
  <Application>Microsoft Office PowerPoint</Application>
  <PresentationFormat>Widescreen</PresentationFormat>
  <Paragraphs>390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Bell MT</vt:lpstr>
      <vt:lpstr>Calibri</vt:lpstr>
      <vt:lpstr>Calibri Light</vt:lpstr>
      <vt:lpstr>Century Gothic</vt:lpstr>
      <vt:lpstr>Comic Sans MS</vt:lpstr>
      <vt:lpstr>Tahoma</vt:lpstr>
      <vt:lpstr>Presentation2</vt:lpstr>
      <vt:lpstr> Practice  Review   Family and Friends 2 Grade 2 Unit 7 Dinnertime!  </vt:lpstr>
      <vt:lpstr>Lesson 1   Exercise 1 </vt:lpstr>
      <vt:lpstr>Lesson 1  Now check your answers Exercise 1 </vt:lpstr>
      <vt:lpstr>Ex. 2  Read and write the correct answer.</vt:lpstr>
      <vt:lpstr>Now check your answers Ex. 2  Read and write the correct answer.</vt:lpstr>
      <vt:lpstr>Lesson 2</vt:lpstr>
      <vt:lpstr>Lesson 2 Now check your answers</vt:lpstr>
      <vt:lpstr>Ex.2 Complete the sentences.</vt:lpstr>
      <vt:lpstr>Now check your answers Ex.2 Complete the sentences.</vt:lpstr>
      <vt:lpstr>Lesson 3</vt:lpstr>
      <vt:lpstr>Lesson 3</vt:lpstr>
      <vt:lpstr>2.Look at the picture and write the correct word. </vt:lpstr>
      <vt:lpstr>Now check your answers 2.Look at the picture and write the correct word. </vt:lpstr>
      <vt:lpstr>Lesson 4</vt:lpstr>
      <vt:lpstr>Lesson 4</vt:lpstr>
      <vt:lpstr>Lesson 5</vt:lpstr>
      <vt:lpstr>Lesson 5 Now check your answers</vt:lpstr>
      <vt:lpstr>    Skills Time </vt:lpstr>
      <vt:lpstr>    Skills Time </vt:lpstr>
      <vt:lpstr>    Skills Time </vt:lpstr>
      <vt:lpstr>PowerPoint Presentation</vt:lpstr>
      <vt:lpstr>PowerPoint Presentation</vt:lpstr>
      <vt:lpstr>Review</vt:lpstr>
      <vt:lpstr>Review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Activities</dc:title>
  <dc:creator>eman marshad shaheen</dc:creator>
  <cp:lastModifiedBy>Nayla alkaabi</cp:lastModifiedBy>
  <cp:revision>51</cp:revision>
  <dcterms:created xsi:type="dcterms:W3CDTF">2020-03-04T10:03:03Z</dcterms:created>
  <dcterms:modified xsi:type="dcterms:W3CDTF">2020-04-05T09:33:57Z</dcterms:modified>
</cp:coreProperties>
</file>