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5" r:id="rId4"/>
    <p:sldId id="258" r:id="rId5"/>
    <p:sldId id="266" r:id="rId6"/>
    <p:sldId id="259" r:id="rId7"/>
    <p:sldId id="267" r:id="rId8"/>
    <p:sldId id="260" r:id="rId9"/>
    <p:sldId id="268" r:id="rId10"/>
    <p:sldId id="261" r:id="rId11"/>
    <p:sldId id="269" r:id="rId12"/>
    <p:sldId id="262" r:id="rId13"/>
    <p:sldId id="270" r:id="rId14"/>
    <p:sldId id="263" r:id="rId15"/>
    <p:sldId id="273" r:id="rId16"/>
    <p:sldId id="264" r:id="rId17"/>
    <p:sldId id="274" r:id="rId18"/>
    <p:sldId id="302" r:id="rId19"/>
    <p:sldId id="299" r:id="rId20"/>
    <p:sldId id="303" r:id="rId21"/>
    <p:sldId id="298" r:id="rId22"/>
    <p:sldId id="300" r:id="rId23"/>
    <p:sldId id="301" r:id="rId24"/>
    <p:sldId id="305" r:id="rId25"/>
    <p:sldId id="276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00" d="100"/>
          <a:sy n="100" d="100"/>
        </p:scale>
        <p:origin x="-408" y="-5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35C2DEB-E84B-4E2B-95C8-B8A384A116DB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550A94-4F04-4577-956B-1F0808D535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066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35C2DEB-E84B-4E2B-95C8-B8A384A116DB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550A94-4F04-4577-956B-1F0808D535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075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35C2DEB-E84B-4E2B-95C8-B8A384A116DB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550A94-4F04-4577-956B-1F0808D535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13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A picture containing food, shirt&#10;&#10;Description automatically generat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4650" y="376238"/>
            <a:ext cx="16383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35C2DEB-E84B-4E2B-95C8-B8A384A116DB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550A94-4F04-4577-956B-1F0808D535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379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A picture containing drawing, clock&#10;&#10;Description automatically generat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613" y="266700"/>
            <a:ext cx="7162800" cy="117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35C2DEB-E84B-4E2B-95C8-B8A384A116DB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550A94-4F04-4577-956B-1F0808D535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759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35C2DEB-E84B-4E2B-95C8-B8A384A116DB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550A94-4F04-4577-956B-1F0808D535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151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35C2DEB-E84B-4E2B-95C8-B8A384A116DB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550A94-4F04-4577-956B-1F0808D535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496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35C2DEB-E84B-4E2B-95C8-B8A384A116DB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550A94-4F04-4577-956B-1F0808D535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35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35C2DEB-E84B-4E2B-95C8-B8A384A116DB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550A94-4F04-4577-956B-1F0808D535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35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35C2DEB-E84B-4E2B-95C8-B8A384A116DB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550A94-4F04-4577-956B-1F0808D535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198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35C2DEB-E84B-4E2B-95C8-B8A384A116DB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550A94-4F04-4577-956B-1F0808D535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965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A35C2DEB-E84B-4E2B-95C8-B8A384A116DB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63550A94-4F04-4577-956B-1F0808D535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40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pixabay.com/en/notepad-issue-leave-pen-notes-9454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6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31.png"/><Relationship Id="rId3" Type="http://schemas.microsoft.com/office/2007/relationships/hdphoto" Target="../media/hdphoto2.wdp"/><Relationship Id="rId7" Type="http://schemas.openxmlformats.org/officeDocument/2006/relationships/image" Target="../media/image27.png"/><Relationship Id="rId12" Type="http://schemas.openxmlformats.org/officeDocument/2006/relationships/image" Target="../media/image3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29.png"/><Relationship Id="rId5" Type="http://schemas.openxmlformats.org/officeDocument/2006/relationships/image" Target="../media/image25.png"/><Relationship Id="rId15" Type="http://schemas.microsoft.com/office/2007/relationships/hdphoto" Target="../media/hdphoto6.wdp"/><Relationship Id="rId10" Type="http://schemas.microsoft.com/office/2007/relationships/hdphoto" Target="../media/hdphoto5.wdp"/><Relationship Id="rId4" Type="http://schemas.openxmlformats.org/officeDocument/2006/relationships/image" Target="../media/image24.png"/><Relationship Id="rId9" Type="http://schemas.openxmlformats.org/officeDocument/2006/relationships/image" Target="../media/image28.png"/><Relationship Id="rId1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29.png"/><Relationship Id="rId3" Type="http://schemas.microsoft.com/office/2007/relationships/hdphoto" Target="../media/hdphoto2.wdp"/><Relationship Id="rId7" Type="http://schemas.openxmlformats.org/officeDocument/2006/relationships/image" Target="../media/image28.png"/><Relationship Id="rId12" Type="http://schemas.microsoft.com/office/2007/relationships/hdphoto" Target="../media/hdphoto4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27.png"/><Relationship Id="rId5" Type="http://schemas.openxmlformats.org/officeDocument/2006/relationships/image" Target="../media/image25.png"/><Relationship Id="rId10" Type="http://schemas.openxmlformats.org/officeDocument/2006/relationships/image" Target="../media/image31.png"/><Relationship Id="rId4" Type="http://schemas.openxmlformats.org/officeDocument/2006/relationships/image" Target="../media/image24.png"/><Relationship Id="rId9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jp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jp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8070" y="4597091"/>
            <a:ext cx="9144000" cy="2387600"/>
          </a:xfrm>
        </p:spPr>
        <p:txBody>
          <a:bodyPr>
            <a:normAutofit fontScale="90000"/>
          </a:bodyPr>
          <a:lstStyle/>
          <a:p>
            <a:br>
              <a:rPr lang="en-US" b="1" dirty="0">
                <a:latin typeface="Bell MT" panose="02020503060305020303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entury Gothic" panose="020B0502020202020204" pitchFamily="34" charset="0"/>
              </a:rPr>
              <a:t>Practice </a:t>
            </a:r>
            <a:br>
              <a:rPr lang="en-US" b="1" dirty="0">
                <a:solidFill>
                  <a:srgbClr val="FF0000"/>
                </a:solidFill>
                <a:latin typeface="Century Gothic" panose="020B0502020202020204" pitchFamily="34" charset="0"/>
              </a:rPr>
            </a:br>
            <a:r>
              <a:rPr lang="en-US" b="1" dirty="0">
                <a:solidFill>
                  <a:srgbClr val="FF0000"/>
                </a:solidFill>
                <a:latin typeface="Century Gothic" panose="020B0502020202020204" pitchFamily="34" charset="0"/>
              </a:rPr>
              <a:t>Review </a:t>
            </a:r>
            <a:br>
              <a:rPr lang="en-US" b="1" dirty="0">
                <a:latin typeface="Comic Sans MS" panose="030F0702030302020204" pitchFamily="66" charset="0"/>
              </a:rPr>
            </a:br>
            <a:br>
              <a:rPr lang="en-US" b="1" dirty="0">
                <a:latin typeface="Comic Sans MS" panose="030F0702030302020204" pitchFamily="66" charset="0"/>
              </a:rPr>
            </a:br>
            <a:r>
              <a:rPr lang="en-US" sz="4400" dirty="0">
                <a:latin typeface="Century Gothic" panose="020B0502020202020204" pitchFamily="34" charset="0"/>
              </a:rPr>
              <a:t>Family and Friends 2</a:t>
            </a:r>
            <a:br>
              <a:rPr lang="en-US" sz="4400" dirty="0">
                <a:latin typeface="Century Gothic" panose="020B0502020202020204" pitchFamily="34" charset="0"/>
              </a:rPr>
            </a:br>
            <a:r>
              <a:rPr lang="en-US" sz="4400" dirty="0">
                <a:latin typeface="Century Gothic" panose="020B0502020202020204" pitchFamily="34" charset="0"/>
              </a:rPr>
              <a:t>Grade 2</a:t>
            </a:r>
            <a:br>
              <a:rPr lang="en-US" sz="4400" dirty="0">
                <a:latin typeface="Century Gothic" panose="020B0502020202020204" pitchFamily="34" charset="0"/>
              </a:rPr>
            </a:br>
            <a:r>
              <a:rPr lang="en-US" sz="4400" dirty="0">
                <a:latin typeface="Century Gothic" panose="020B0502020202020204" pitchFamily="34" charset="0"/>
              </a:rPr>
              <a:t>Unit 7</a:t>
            </a:r>
            <a:br>
              <a:rPr lang="en-US" sz="4400" dirty="0">
                <a:latin typeface="Century Gothic" panose="020B0502020202020204" pitchFamily="34" charset="0"/>
              </a:rPr>
            </a:br>
            <a:r>
              <a:rPr lang="en-US" sz="4400" dirty="0">
                <a:latin typeface="Century Gothic" panose="020B0502020202020204" pitchFamily="34" charset="0"/>
              </a:rPr>
              <a:t>Dinnertime! </a:t>
            </a:r>
            <a:br>
              <a:rPr lang="en-US" b="1" dirty="0">
                <a:latin typeface="Bell MT" panose="02020503060305020303" pitchFamily="18" charset="0"/>
              </a:rPr>
            </a:br>
            <a:endParaRPr lang="en-US" b="1" dirty="0">
              <a:latin typeface="Bell MT" panose="02020503060305020303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2365" y="275955"/>
            <a:ext cx="7162800" cy="1176528"/>
          </a:xfrm>
          <a:prstGeom prst="rect">
            <a:avLst/>
          </a:prstGeom>
        </p:spPr>
      </p:pic>
      <p:pic>
        <p:nvPicPr>
          <p:cNvPr id="5" name="Picture 4" descr="A yellow sign&#10;&#10;Description automatically generated">
            <a:extLst>
              <a:ext uri="{FF2B5EF4-FFF2-40B4-BE49-F238E27FC236}">
                <a16:creationId xmlns:a16="http://schemas.microsoft.com/office/drawing/2014/main" id="{1872B7C1-9D78-471C-912A-BA4CE51B87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33309" y="3948483"/>
            <a:ext cx="2457240" cy="238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4811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>
                <a:latin typeface="Century Gothic" panose="020B0502020202020204" pitchFamily="34" charset="0"/>
              </a:rPr>
              <a:t>Lesson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316374"/>
            <a:ext cx="8409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entury Gothic" panose="020B0502020202020204" pitchFamily="34" charset="0"/>
              </a:rPr>
              <a:t>Look at the picture and write the correct word.</a:t>
            </a:r>
            <a:r>
              <a:rPr lang="en-US" sz="2000" dirty="0"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04223" y="4142965"/>
            <a:ext cx="32496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entury Gothic" panose="020B0502020202020204" pitchFamily="34" charset="0"/>
              </a:rPr>
              <a:t>Do you like___________ ? </a:t>
            </a:r>
          </a:p>
        </p:txBody>
      </p:sp>
      <p:sp>
        <p:nvSpPr>
          <p:cNvPr id="8" name="Rectangle 7"/>
          <p:cNvSpPr/>
          <p:nvPr/>
        </p:nvSpPr>
        <p:spPr>
          <a:xfrm>
            <a:off x="792666" y="2475571"/>
            <a:ext cx="10606668" cy="4137102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552433" y="3010231"/>
            <a:ext cx="32480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entury Gothic" panose="020B0502020202020204" pitchFamily="34" charset="0"/>
              </a:rPr>
              <a:t>Do you like___________ ?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52433" y="5385227"/>
            <a:ext cx="32480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entury Gothic" panose="020B0502020202020204" pitchFamily="34" charset="0"/>
              </a:rPr>
              <a:t>Do you like___________ ?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577916" y="3586330"/>
            <a:ext cx="32480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entury Gothic" panose="020B0502020202020204" pitchFamily="34" charset="0"/>
              </a:rPr>
              <a:t>Do you like___________ ?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577916" y="5132835"/>
            <a:ext cx="32480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entury Gothic" panose="020B0502020202020204" pitchFamily="34" charset="0"/>
              </a:rPr>
              <a:t>Do you like___________ ?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810107" y="1996064"/>
            <a:ext cx="6266985" cy="54134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entury Gothic" panose="020B0502020202020204" pitchFamily="34" charset="0"/>
              </a:rPr>
              <a:t>Milk	water	juice	tea	hot chocolate</a:t>
            </a:r>
          </a:p>
        </p:txBody>
      </p:sp>
      <p:pic>
        <p:nvPicPr>
          <p:cNvPr id="5" name="Picture 4" descr="File:Emojione 2615.svg - Wikipedia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532" y="4862085"/>
            <a:ext cx="1267691" cy="1267691"/>
          </a:xfrm>
          <a:prstGeom prst="rect">
            <a:avLst/>
          </a:prstGeom>
        </p:spPr>
      </p:pic>
      <p:pic>
        <p:nvPicPr>
          <p:cNvPr id="6" name="Picture 5" descr="&lt;strong&gt;Tea&lt;/strong&gt; PNG Transparent Images | PNG All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9" y="3072071"/>
            <a:ext cx="1856367" cy="1231754"/>
          </a:xfrm>
          <a:prstGeom prst="rect">
            <a:avLst/>
          </a:prstGeom>
        </p:spPr>
      </p:pic>
      <p:pic>
        <p:nvPicPr>
          <p:cNvPr id="9" name="Picture 8" descr="Public Domain &lt;strong&gt;Clip Art&lt;/strong&gt; Image | Sparkling &lt;strong&gt;Water&lt;/strong&gt; with proper ...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010"/>
          <a:stretch/>
        </p:blipFill>
        <p:spPr>
          <a:xfrm>
            <a:off x="6599237" y="4783332"/>
            <a:ext cx="805083" cy="1157230"/>
          </a:xfrm>
          <a:prstGeom prst="rect">
            <a:avLst/>
          </a:prstGeom>
        </p:spPr>
      </p:pic>
      <p:pic>
        <p:nvPicPr>
          <p:cNvPr id="11" name="Picture 10" descr="&lt;strong&gt;Juice&lt;/strong&gt; Box Apple · Free vector graphic on Pixabay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378" y="3830038"/>
            <a:ext cx="913768" cy="1098300"/>
          </a:xfrm>
          <a:prstGeom prst="rect">
            <a:avLst/>
          </a:prstGeom>
        </p:spPr>
      </p:pic>
      <p:pic>
        <p:nvPicPr>
          <p:cNvPr id="13" name="Picture 12" descr="Food &lt;strong&gt;clip art&lt;/strong&gt;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88525">
                        <a14:foregroundMark x1="20765" y1="67010" x2="20765" y2="67010"/>
                        <a14:foregroundMark x1="17486" y1="44330" x2="17486" y2="44330"/>
                        <a14:foregroundMark x1="20765" y1="83505" x2="20765" y2="83505"/>
                        <a14:foregroundMark x1="54645" y1="72680" x2="54645" y2="72680"/>
                        <a14:foregroundMark x1="7650" y1="67010" x2="7650" y2="67010"/>
                        <a14:foregroundMark x1="32240" y1="67010" x2="32240" y2="67010"/>
                        <a14:foregroundMark x1="32240" y1="80928" x2="32240" y2="809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532" y="2640534"/>
            <a:ext cx="1085087" cy="114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4806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>
                <a:latin typeface="Century Gothic" panose="020B0502020202020204" pitchFamily="34" charset="0"/>
              </a:rPr>
              <a:t>Lesson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218535"/>
            <a:ext cx="63498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Century Gothic" panose="020B0502020202020204" pitchFamily="34" charset="0"/>
              </a:rPr>
              <a:t>Now check your answers</a:t>
            </a:r>
            <a:br>
              <a:rPr lang="en-US" sz="2000" dirty="0">
                <a:latin typeface="Century Gothic" panose="020B0502020202020204" pitchFamily="34" charset="0"/>
              </a:rPr>
            </a:br>
            <a:r>
              <a:rPr lang="en-US" sz="2000" dirty="0">
                <a:latin typeface="Century Gothic" panose="020B0502020202020204" pitchFamily="34" charset="0"/>
              </a:rPr>
              <a:t>1. Look at the picture and write the correct word.</a:t>
            </a:r>
            <a:r>
              <a:rPr lang="en-US" sz="1600" dirty="0"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27220" y="4184294"/>
            <a:ext cx="30171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Century Gothic" panose="020B0502020202020204" pitchFamily="34" charset="0"/>
              </a:rPr>
              <a:t>Do you like </a:t>
            </a:r>
            <a:r>
              <a:rPr lang="en-US" sz="2400" b="1" u="sng" dirty="0">
                <a:solidFill>
                  <a:srgbClr val="FF0000"/>
                </a:solidFill>
                <a:latin typeface="Century Gothic" panose="020B0502020202020204" pitchFamily="34" charset="0"/>
              </a:rPr>
              <a:t>juice</a:t>
            </a:r>
            <a:r>
              <a:rPr lang="en-US" sz="2400" b="1" dirty="0">
                <a:latin typeface="Century Gothic" panose="020B0502020202020204" pitchFamily="34" charset="0"/>
              </a:rPr>
              <a:t>? </a:t>
            </a:r>
          </a:p>
        </p:txBody>
      </p:sp>
      <p:sp>
        <p:nvSpPr>
          <p:cNvPr id="8" name="Rectangle 7"/>
          <p:cNvSpPr/>
          <p:nvPr/>
        </p:nvSpPr>
        <p:spPr>
          <a:xfrm>
            <a:off x="792666" y="2475571"/>
            <a:ext cx="10606668" cy="4137102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552433" y="3010231"/>
            <a:ext cx="28985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Century Gothic" panose="020B0502020202020204" pitchFamily="34" charset="0"/>
              </a:rPr>
              <a:t>Do you like </a:t>
            </a:r>
            <a:r>
              <a:rPr lang="en-US" sz="2400" b="1" u="sng" dirty="0">
                <a:solidFill>
                  <a:srgbClr val="FF0000"/>
                </a:solidFill>
                <a:latin typeface="Century Gothic" panose="020B0502020202020204" pitchFamily="34" charset="0"/>
              </a:rPr>
              <a:t>milk</a:t>
            </a:r>
            <a:r>
              <a:rPr lang="en-US" sz="2400" b="1" dirty="0">
                <a:latin typeface="Century Gothic" panose="020B0502020202020204" pitchFamily="34" charset="0"/>
              </a:rPr>
              <a:t>?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27220" y="5388905"/>
            <a:ext cx="43957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Century Gothic" panose="020B0502020202020204" pitchFamily="34" charset="0"/>
              </a:rPr>
              <a:t>Do you like</a:t>
            </a:r>
            <a:r>
              <a:rPr lang="en-US" sz="2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1" u="sng" dirty="0">
                <a:solidFill>
                  <a:srgbClr val="FF0000"/>
                </a:solidFill>
                <a:latin typeface="Century Gothic" panose="020B0502020202020204" pitchFamily="34" charset="0"/>
              </a:rPr>
              <a:t>hot chocolate</a:t>
            </a:r>
            <a:r>
              <a:rPr lang="en-US" sz="2400" b="1" dirty="0">
                <a:latin typeface="Century Gothic" panose="020B0502020202020204" pitchFamily="34" charset="0"/>
              </a:rPr>
              <a:t>?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693540" y="3471896"/>
            <a:ext cx="27671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Century Gothic" panose="020B0502020202020204" pitchFamily="34" charset="0"/>
              </a:rPr>
              <a:t>Do you like </a:t>
            </a:r>
            <a:r>
              <a:rPr lang="en-US" sz="2400" b="1" u="sng" dirty="0">
                <a:solidFill>
                  <a:srgbClr val="FF0000"/>
                </a:solidFill>
                <a:latin typeface="Century Gothic" panose="020B0502020202020204" pitchFamily="34" charset="0"/>
              </a:rPr>
              <a:t>tea</a:t>
            </a:r>
            <a:r>
              <a:rPr lang="en-US" sz="2400" b="1" dirty="0">
                <a:latin typeface="Century Gothic" panose="020B0502020202020204" pitchFamily="34" charset="0"/>
              </a:rPr>
              <a:t>?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645101" y="5101693"/>
            <a:ext cx="30107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Century Gothic" panose="020B0502020202020204" pitchFamily="34" charset="0"/>
              </a:rPr>
              <a:t>Do you like</a:t>
            </a:r>
            <a:r>
              <a:rPr lang="en-US" sz="2400" b="1" u="sng" dirty="0">
                <a:solidFill>
                  <a:srgbClr val="FF0000"/>
                </a:solidFill>
                <a:latin typeface="Century Gothic" panose="020B0502020202020204" pitchFamily="34" charset="0"/>
              </a:rPr>
              <a:t> water</a:t>
            </a:r>
            <a:r>
              <a:rPr lang="en-US" sz="2400" b="1" dirty="0">
                <a:latin typeface="Century Gothic" panose="020B0502020202020204" pitchFamily="34" charset="0"/>
              </a:rPr>
              <a:t>?</a:t>
            </a:r>
            <a:r>
              <a:rPr lang="en-US" b="1" dirty="0"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810107" y="1996064"/>
            <a:ext cx="6266985" cy="54134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entury Gothic" panose="020B0502020202020204" pitchFamily="34" charset="0"/>
              </a:rPr>
              <a:t>Milk	water	juice	tea	hot chocolate</a:t>
            </a:r>
          </a:p>
        </p:txBody>
      </p:sp>
      <p:pic>
        <p:nvPicPr>
          <p:cNvPr id="19" name="Picture 18" descr="Food &lt;strong&gt;clip art&lt;/strong&gt;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88525">
                        <a14:foregroundMark x1="20765" y1="67010" x2="20765" y2="67010"/>
                        <a14:foregroundMark x1="17486" y1="44330" x2="17486" y2="44330"/>
                        <a14:foregroundMark x1="20765" y1="83505" x2="20765" y2="83505"/>
                        <a14:foregroundMark x1="54645" y1="72680" x2="54645" y2="72680"/>
                        <a14:foregroundMark x1="7650" y1="67010" x2="7650" y2="67010"/>
                        <a14:foregroundMark x1="32240" y1="67010" x2="32240" y2="67010"/>
                        <a14:foregroundMark x1="32240" y1="80928" x2="32240" y2="809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006" y="2668137"/>
            <a:ext cx="1085087" cy="1145851"/>
          </a:xfrm>
          <a:prstGeom prst="rect">
            <a:avLst/>
          </a:prstGeom>
        </p:spPr>
      </p:pic>
      <p:pic>
        <p:nvPicPr>
          <p:cNvPr id="23" name="Picture 22" descr="&lt;strong&gt;Juice&lt;/strong&gt; Box Apple · Free vector graphic on Pixabay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006" y="3864508"/>
            <a:ext cx="913768" cy="1098300"/>
          </a:xfrm>
          <a:prstGeom prst="rect">
            <a:avLst/>
          </a:prstGeom>
        </p:spPr>
      </p:pic>
      <p:pic>
        <p:nvPicPr>
          <p:cNvPr id="24" name="Picture 23" descr="File:Emojione 2615.svg - Wikipedia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255" y="4962808"/>
            <a:ext cx="1117269" cy="1058219"/>
          </a:xfrm>
          <a:prstGeom prst="rect">
            <a:avLst/>
          </a:prstGeom>
        </p:spPr>
      </p:pic>
      <p:pic>
        <p:nvPicPr>
          <p:cNvPr id="25" name="Picture 24" descr="&lt;strong&gt;Tea&lt;/strong&gt; PNG Transparent Images | PNG All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1929" y="3016918"/>
            <a:ext cx="1856367" cy="1231754"/>
          </a:xfrm>
          <a:prstGeom prst="rect">
            <a:avLst/>
          </a:prstGeom>
        </p:spPr>
      </p:pic>
      <p:pic>
        <p:nvPicPr>
          <p:cNvPr id="26" name="Picture 25" descr="Public Domain &lt;strong&gt;Clip Art&lt;/strong&gt; Image | Sparkling &lt;strong&gt;Water&lt;/strong&gt; with proper ...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010"/>
          <a:stretch/>
        </p:blipFill>
        <p:spPr>
          <a:xfrm>
            <a:off x="6565762" y="4645959"/>
            <a:ext cx="805083" cy="1157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686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2" grpId="0"/>
      <p:bldP spid="20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latin typeface="Century Gothic" panose="020B0502020202020204" pitchFamily="34" charset="0"/>
              </a:rPr>
              <a:t>2.Look at the picture and write the correct word</a:t>
            </a:r>
            <a:r>
              <a:rPr lang="en-US" dirty="0">
                <a:latin typeface="Century Gothic" panose="020B0502020202020204" pitchFamily="34" charset="0"/>
              </a:rPr>
              <a:t>.</a:t>
            </a:r>
            <a:r>
              <a:rPr lang="en-US" sz="3600" dirty="0"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838200" y="2354093"/>
            <a:ext cx="10606668" cy="4137102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004695" y="3116508"/>
            <a:ext cx="49744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entury Gothic" panose="020B0502020202020204" pitchFamily="34" charset="0"/>
              </a:rPr>
              <a:t>Do you like___________ or___________ ?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712149" y="1664709"/>
            <a:ext cx="6266985" cy="54134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entury Gothic" panose="020B0502020202020204" pitchFamily="34" charset="0"/>
              </a:rPr>
              <a:t>Milk	water	juice	tea	hot chocolate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942477" y="4163286"/>
            <a:ext cx="49744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entury Gothic" panose="020B0502020202020204" pitchFamily="34" charset="0"/>
              </a:rPr>
              <a:t>Do you like___________ or___________ ?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004696" y="5302111"/>
            <a:ext cx="49744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entury Gothic" panose="020B0502020202020204" pitchFamily="34" charset="0"/>
              </a:rPr>
              <a:t>Do you like___________ or___________ ? </a:t>
            </a:r>
          </a:p>
        </p:txBody>
      </p:sp>
      <p:pic>
        <p:nvPicPr>
          <p:cNvPr id="14" name="Picture 13" descr="&lt;strong&gt;Juice&lt;/strong&gt; Box Apple · Free vector graphic on Pixabay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740" y="3798802"/>
            <a:ext cx="913768" cy="1098300"/>
          </a:xfrm>
          <a:prstGeom prst="rect">
            <a:avLst/>
          </a:prstGeom>
        </p:spPr>
      </p:pic>
      <p:pic>
        <p:nvPicPr>
          <p:cNvPr id="15" name="Picture 14" descr="Food &lt;strong&gt;clip art&lt;/strong&gt;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88525">
                        <a14:foregroundMark x1="20765" y1="67010" x2="20765" y2="67010"/>
                        <a14:foregroundMark x1="17486" y1="44330" x2="17486" y2="44330"/>
                        <a14:foregroundMark x1="20765" y1="83505" x2="20765" y2="83505"/>
                        <a14:foregroundMark x1="54645" y1="72680" x2="54645" y2="72680"/>
                        <a14:foregroundMark x1="7650" y1="67010" x2="7650" y2="67010"/>
                        <a14:foregroundMark x1="32240" y1="67010" x2="32240" y2="67010"/>
                        <a14:foregroundMark x1="32240" y1="80928" x2="32240" y2="809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9081" y="2709371"/>
            <a:ext cx="999428" cy="1055395"/>
          </a:xfrm>
          <a:prstGeom prst="rect">
            <a:avLst/>
          </a:prstGeom>
        </p:spPr>
      </p:pic>
      <p:pic>
        <p:nvPicPr>
          <p:cNvPr id="20" name="Picture 19" descr="File:Emojione 2615.svg - Wikipedia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877" y="4868321"/>
            <a:ext cx="1267691" cy="1267691"/>
          </a:xfrm>
          <a:prstGeom prst="rect">
            <a:avLst/>
          </a:prstGeom>
        </p:spPr>
      </p:pic>
      <p:pic>
        <p:nvPicPr>
          <p:cNvPr id="21" name="Picture 20" descr="&lt;strong&gt;Tea&lt;/strong&gt; PNG Transparent Images | PNG All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666" y="4957827"/>
            <a:ext cx="1856367" cy="1231754"/>
          </a:xfrm>
          <a:prstGeom prst="rect">
            <a:avLst/>
          </a:prstGeom>
        </p:spPr>
      </p:pic>
      <p:pic>
        <p:nvPicPr>
          <p:cNvPr id="23" name="Picture 22" descr="&lt;strong&gt;Tea&lt;/strong&gt; PNG Transparent Images | PNG All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314" y="2571447"/>
            <a:ext cx="1662038" cy="1231754"/>
          </a:xfrm>
          <a:prstGeom prst="rect">
            <a:avLst/>
          </a:prstGeom>
        </p:spPr>
      </p:pic>
      <p:pic>
        <p:nvPicPr>
          <p:cNvPr id="24" name="Picture 23" descr="Public Domain &lt;strong&gt;Clip Art&lt;/strong&gt; Image | Sparkling &lt;strong&gt;Water&lt;/strong&gt; with proper ...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010"/>
          <a:stretch/>
        </p:blipFill>
        <p:spPr>
          <a:xfrm>
            <a:off x="2548040" y="3823771"/>
            <a:ext cx="805083" cy="1001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9302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FF0000"/>
                </a:solidFill>
                <a:latin typeface="Century Gothic" panose="020B0502020202020204" pitchFamily="34" charset="0"/>
              </a:rPr>
              <a:t>Now check your answers</a:t>
            </a:r>
            <a:br>
              <a:rPr lang="en-US" sz="2800" dirty="0">
                <a:latin typeface="Century Gothic" panose="020B0502020202020204" pitchFamily="34" charset="0"/>
              </a:rPr>
            </a:br>
            <a:r>
              <a:rPr lang="en-US" sz="2800" dirty="0">
                <a:latin typeface="Century Gothic" panose="020B0502020202020204" pitchFamily="34" charset="0"/>
              </a:rPr>
              <a:t>2.Look at the picture and write the correct word</a:t>
            </a:r>
            <a:r>
              <a:rPr lang="en-US" dirty="0">
                <a:latin typeface="Century Gothic" panose="020B0502020202020204" pitchFamily="34" charset="0"/>
              </a:rPr>
              <a:t>.</a:t>
            </a:r>
            <a:r>
              <a:rPr lang="en-US" sz="3600" dirty="0"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792666" y="2475571"/>
            <a:ext cx="10606668" cy="4137102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942477" y="2964064"/>
            <a:ext cx="38603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Century Gothic" panose="020B0502020202020204" pitchFamily="34" charset="0"/>
              </a:rPr>
              <a:t>Do you like </a:t>
            </a:r>
            <a:r>
              <a:rPr lang="en-US" sz="2400" b="1" u="sng" dirty="0">
                <a:solidFill>
                  <a:srgbClr val="FF0000"/>
                </a:solidFill>
                <a:latin typeface="Century Gothic" panose="020B0502020202020204" pitchFamily="34" charset="0"/>
              </a:rPr>
              <a:t>milk</a:t>
            </a:r>
            <a:r>
              <a:rPr lang="en-US" sz="2400" b="1" dirty="0">
                <a:latin typeface="Century Gothic" panose="020B0502020202020204" pitchFamily="34" charset="0"/>
              </a:rPr>
              <a:t> or </a:t>
            </a:r>
            <a:r>
              <a:rPr lang="en-US" sz="2400" b="1" u="sng" dirty="0">
                <a:solidFill>
                  <a:srgbClr val="FF0000"/>
                </a:solidFill>
                <a:latin typeface="Century Gothic" panose="020B0502020202020204" pitchFamily="34" charset="0"/>
              </a:rPr>
              <a:t>tea</a:t>
            </a:r>
            <a:r>
              <a:rPr lang="en-US" sz="2400" b="1" dirty="0">
                <a:latin typeface="Century Gothic" panose="020B0502020202020204" pitchFamily="34" charset="0"/>
              </a:rPr>
              <a:t>?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810107" y="1996064"/>
            <a:ext cx="6266985" cy="54134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entury Gothic" panose="020B0502020202020204" pitchFamily="34" charset="0"/>
              </a:rPr>
              <a:t>Milk	water	juice	tea	hot chocolate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942477" y="4163286"/>
            <a:ext cx="42066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Century Gothic" panose="020B0502020202020204" pitchFamily="34" charset="0"/>
              </a:rPr>
              <a:t>Do you like </a:t>
            </a:r>
            <a:r>
              <a:rPr lang="en-US" sz="2400" b="1" u="sng" dirty="0">
                <a:solidFill>
                  <a:srgbClr val="FF0000"/>
                </a:solidFill>
                <a:latin typeface="Century Gothic" panose="020B0502020202020204" pitchFamily="34" charset="0"/>
              </a:rPr>
              <a:t>juice </a:t>
            </a:r>
            <a:r>
              <a:rPr lang="en-US" sz="2400" b="1" dirty="0">
                <a:latin typeface="Century Gothic" panose="020B0502020202020204" pitchFamily="34" charset="0"/>
              </a:rPr>
              <a:t>or </a:t>
            </a:r>
            <a:r>
              <a:rPr lang="en-US" sz="2400" b="1" u="sng" dirty="0">
                <a:solidFill>
                  <a:srgbClr val="FF0000"/>
                </a:solidFill>
                <a:latin typeface="Century Gothic" panose="020B0502020202020204" pitchFamily="34" charset="0"/>
              </a:rPr>
              <a:t>water</a:t>
            </a:r>
            <a:r>
              <a:rPr lang="en-US" sz="2400" b="1" dirty="0">
                <a:latin typeface="Century Gothic" panose="020B0502020202020204" pitchFamily="34" charset="0"/>
              </a:rPr>
              <a:t>?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942477" y="5362508"/>
            <a:ext cx="5460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Century Gothic" panose="020B0502020202020204" pitchFamily="34" charset="0"/>
              </a:rPr>
              <a:t>Do you like </a:t>
            </a:r>
            <a:r>
              <a:rPr lang="en-US" sz="2400" b="1" u="sng" dirty="0">
                <a:solidFill>
                  <a:srgbClr val="FF0000"/>
                </a:solidFill>
                <a:latin typeface="Century Gothic" panose="020B0502020202020204" pitchFamily="34" charset="0"/>
              </a:rPr>
              <a:t>tea</a:t>
            </a:r>
            <a:r>
              <a:rPr lang="en-US" sz="2400" b="1" dirty="0">
                <a:latin typeface="Century Gothic" panose="020B0502020202020204" pitchFamily="34" charset="0"/>
              </a:rPr>
              <a:t>  or </a:t>
            </a:r>
            <a:r>
              <a:rPr lang="en-US" sz="2400" b="1" u="sng" dirty="0">
                <a:solidFill>
                  <a:srgbClr val="FF0000"/>
                </a:solidFill>
                <a:latin typeface="Century Gothic" panose="020B0502020202020204" pitchFamily="34" charset="0"/>
              </a:rPr>
              <a:t>hot chocolate</a:t>
            </a:r>
            <a:r>
              <a:rPr lang="en-US" sz="2400" b="1" dirty="0">
                <a:latin typeface="Century Gothic" panose="020B0502020202020204" pitchFamily="34" charset="0"/>
              </a:rPr>
              <a:t>? </a:t>
            </a:r>
          </a:p>
        </p:txBody>
      </p:sp>
      <p:pic>
        <p:nvPicPr>
          <p:cNvPr id="14" name="Picture 13" descr="Food &lt;strong&gt;clip art&lt;/strong&gt;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88525">
                        <a14:foregroundMark x1="20765" y1="67010" x2="20765" y2="67010"/>
                        <a14:foregroundMark x1="17486" y1="44330" x2="17486" y2="44330"/>
                        <a14:foregroundMark x1="20765" y1="83505" x2="20765" y2="83505"/>
                        <a14:foregroundMark x1="54645" y1="72680" x2="54645" y2="72680"/>
                        <a14:foregroundMark x1="7650" y1="67010" x2="7650" y2="67010"/>
                        <a14:foregroundMark x1="32240" y1="67010" x2="32240" y2="67010"/>
                        <a14:foregroundMark x1="32240" y1="80928" x2="32240" y2="809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532" y="2640534"/>
            <a:ext cx="1085087" cy="1145851"/>
          </a:xfrm>
          <a:prstGeom prst="rect">
            <a:avLst/>
          </a:prstGeom>
        </p:spPr>
      </p:pic>
      <p:pic>
        <p:nvPicPr>
          <p:cNvPr id="15" name="Picture 14" descr="&lt;strong&gt;Juice&lt;/strong&gt; Box Apple · Free vector graphic on Pixabay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006" y="3864508"/>
            <a:ext cx="913768" cy="1098300"/>
          </a:xfrm>
          <a:prstGeom prst="rect">
            <a:avLst/>
          </a:prstGeom>
        </p:spPr>
      </p:pic>
      <p:pic>
        <p:nvPicPr>
          <p:cNvPr id="20" name="Picture 19" descr="File:Emojione 2615.svg - Wikipedia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7220" y="4880460"/>
            <a:ext cx="1267691" cy="1267691"/>
          </a:xfrm>
          <a:prstGeom prst="rect">
            <a:avLst/>
          </a:prstGeom>
        </p:spPr>
      </p:pic>
      <p:pic>
        <p:nvPicPr>
          <p:cNvPr id="21" name="Picture 20" descr="&lt;strong&gt;Tea&lt;/strong&gt; PNG Transparent Images | PNG All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945392"/>
            <a:ext cx="1856367" cy="1231754"/>
          </a:xfrm>
          <a:prstGeom prst="rect">
            <a:avLst/>
          </a:prstGeom>
        </p:spPr>
      </p:pic>
      <p:pic>
        <p:nvPicPr>
          <p:cNvPr id="22" name="Picture 21" descr="Public Domain &lt;strong&gt;Clip Art&lt;/strong&gt; Image | Sparkling &lt;strong&gt;Water&lt;/strong&gt; with proper ...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010"/>
          <a:stretch/>
        </p:blipFill>
        <p:spPr>
          <a:xfrm>
            <a:off x="2558572" y="3869029"/>
            <a:ext cx="805083" cy="956255"/>
          </a:xfrm>
          <a:prstGeom prst="rect">
            <a:avLst/>
          </a:prstGeom>
        </p:spPr>
      </p:pic>
      <p:pic>
        <p:nvPicPr>
          <p:cNvPr id="23" name="Picture 22" descr="&lt;strong&gt;Tea&lt;/strong&gt; PNG Transparent Images | PNG All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508" y="2571447"/>
            <a:ext cx="1517953" cy="1124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838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7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atin typeface="Century Gothic" panose="020B0502020202020204" pitchFamily="34" charset="0"/>
              </a:rPr>
              <a:t>Lesson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506022"/>
            <a:ext cx="72603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n/>
                <a:latin typeface="Century Gothic" panose="020B0502020202020204" pitchFamily="34" charset="0"/>
              </a:rPr>
              <a:t>1.Order the letters to form the word</a:t>
            </a:r>
            <a:r>
              <a:rPr lang="en-US" sz="2400" dirty="0">
                <a:ln/>
                <a:latin typeface="Century Gothic" panose="020B0502020202020204" pitchFamily="34" charset="0"/>
              </a:rPr>
              <a:t>.</a:t>
            </a:r>
            <a:endParaRPr lang="en-US" sz="3200" dirty="0">
              <a:latin typeface="Century Gothic" panose="020B0502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568043" y="2316717"/>
            <a:ext cx="95316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int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779534" y="3605732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__________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726744" y="2343173"/>
            <a:ext cx="117672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ibn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8851209" y="4474839"/>
            <a:ext cx="117672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sxi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415489" y="3496744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__________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577595" y="4474374"/>
            <a:ext cx="117672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gif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577595" y="5675443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__________</a:t>
            </a:r>
          </a:p>
        </p:txBody>
      </p:sp>
      <p:pic>
        <p:nvPicPr>
          <p:cNvPr id="3" name="Picture 2" descr="Category:Vector images of food and drink - Wikimedia Common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06" y="2696035"/>
            <a:ext cx="2007003" cy="1087127"/>
          </a:xfrm>
          <a:prstGeom prst="rect">
            <a:avLst/>
          </a:prstGeom>
        </p:spPr>
      </p:pic>
      <p:pic>
        <p:nvPicPr>
          <p:cNvPr id="5" name="Picture 4" descr="Free vector graphic: Trashcan, Rubbish, &lt;strong&gt;Bin&lt;/strong&gt;, Trash, Can ..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2786" y="2287309"/>
            <a:ext cx="1680524" cy="1905476"/>
          </a:xfrm>
          <a:prstGeom prst="rect">
            <a:avLst/>
          </a:prstGeom>
        </p:spPr>
      </p:pic>
      <p:pic>
        <p:nvPicPr>
          <p:cNvPr id="6" name="Picture 5" descr="Number &lt;strong&gt;6&lt;/strong&gt; 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605" y="4495444"/>
            <a:ext cx="1359705" cy="1703892"/>
          </a:xfrm>
          <a:prstGeom prst="rect">
            <a:avLst/>
          </a:prstGeom>
        </p:spPr>
      </p:pic>
      <p:pic>
        <p:nvPicPr>
          <p:cNvPr id="13" name="Picture 12" descr="มะเดื่อ ผลไม้ ไทร · กราฟิกแบบเวกเตอร์ฟรีบน Pixabay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698" y="4473909"/>
            <a:ext cx="2757588" cy="2010741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8851209" y="5547489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__________</a:t>
            </a:r>
          </a:p>
        </p:txBody>
      </p:sp>
    </p:spTree>
    <p:extLst>
      <p:ext uri="{BB962C8B-B14F-4D97-AF65-F5344CB8AC3E}">
        <p14:creationId xmlns:p14="http://schemas.microsoft.com/office/powerpoint/2010/main" val="10149927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atin typeface="Century Gothic" panose="020B0502020202020204" pitchFamily="34" charset="0"/>
              </a:rPr>
              <a:t>Lesson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294071"/>
            <a:ext cx="54954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entury Gothic" panose="020B0502020202020204" pitchFamily="34" charset="0"/>
              </a:rPr>
              <a:t>Now check your answers</a:t>
            </a:r>
            <a:br>
              <a:rPr lang="en-US" sz="2400" dirty="0">
                <a:ln/>
                <a:latin typeface="Century Gothic" panose="020B0502020202020204" pitchFamily="34" charset="0"/>
              </a:rPr>
            </a:br>
            <a:r>
              <a:rPr lang="en-US" sz="2400" dirty="0">
                <a:ln/>
                <a:latin typeface="Century Gothic" panose="020B0502020202020204" pitchFamily="34" charset="0"/>
              </a:rPr>
              <a:t>1.Order the letters to form the word</a:t>
            </a:r>
            <a:r>
              <a:rPr lang="en-US" dirty="0">
                <a:ln/>
                <a:latin typeface="Century Gothic" panose="020B0502020202020204" pitchFamily="34" charset="0"/>
              </a:rPr>
              <a:t>.</a:t>
            </a:r>
            <a:endParaRPr lang="en-US" sz="2400" dirty="0">
              <a:latin typeface="Century Gothic" panose="020B0502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417921" y="2278684"/>
            <a:ext cx="118627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int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8726744" y="2343173"/>
            <a:ext cx="117672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ibn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8851209" y="4474839"/>
            <a:ext cx="117672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sxi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565262" y="3175234"/>
            <a:ext cx="89159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u="sng" dirty="0">
                <a:solidFill>
                  <a:srgbClr val="FF0000"/>
                </a:solidFill>
                <a:latin typeface="Century Gothic" panose="020B0502020202020204" pitchFamily="34" charset="0"/>
              </a:rPr>
              <a:t>tin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577595" y="4474374"/>
            <a:ext cx="117672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gif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Picture 2" descr="Category:Vector images of food and drink - Wikimedia Common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991" y="2540567"/>
            <a:ext cx="2007003" cy="1087127"/>
          </a:xfrm>
          <a:prstGeom prst="rect">
            <a:avLst/>
          </a:prstGeom>
        </p:spPr>
      </p:pic>
      <p:pic>
        <p:nvPicPr>
          <p:cNvPr id="5" name="Picture 4" descr="Free vector graphic: Trashcan, Rubbish, &lt;strong&gt;Bin&lt;/strong&gt;, Trash, Can ..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2376" y="2100755"/>
            <a:ext cx="1680524" cy="1905476"/>
          </a:xfrm>
          <a:prstGeom prst="rect">
            <a:avLst/>
          </a:prstGeom>
        </p:spPr>
      </p:pic>
      <p:pic>
        <p:nvPicPr>
          <p:cNvPr id="6" name="Picture 5" descr="Number &lt;strong&gt;6&lt;/strong&gt; 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3195" y="4507828"/>
            <a:ext cx="1359705" cy="1703892"/>
          </a:xfrm>
          <a:prstGeom prst="rect">
            <a:avLst/>
          </a:prstGeom>
        </p:spPr>
      </p:pic>
      <p:pic>
        <p:nvPicPr>
          <p:cNvPr id="13" name="Picture 12" descr="มะเดื่อ ผลไม้ ไทร · กราฟิกแบบเวกเตอร์ฟรีบน Pixabay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698" y="4473909"/>
            <a:ext cx="2757588" cy="201074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869309" y="3266503"/>
            <a:ext cx="11031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u="sng" dirty="0">
                <a:solidFill>
                  <a:srgbClr val="FF0000"/>
                </a:solidFill>
                <a:latin typeface="Century Gothic" panose="020B0502020202020204" pitchFamily="34" charset="0"/>
              </a:rPr>
              <a:t>bin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685880" y="5397704"/>
            <a:ext cx="9156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u="sng" dirty="0">
                <a:solidFill>
                  <a:srgbClr val="FF0000"/>
                </a:solidFill>
                <a:latin typeface="Century Gothic" panose="020B0502020202020204" pitchFamily="34" charset="0"/>
              </a:rPr>
              <a:t>fig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080905" y="5375731"/>
            <a:ext cx="8418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u="sng" dirty="0">
                <a:solidFill>
                  <a:srgbClr val="FF0000"/>
                </a:solidFill>
                <a:latin typeface="Century Gothic" panose="020B0502020202020204" pitchFamily="34" charset="0"/>
              </a:rPr>
              <a:t>six</a:t>
            </a:r>
          </a:p>
        </p:txBody>
      </p:sp>
    </p:spTree>
    <p:extLst>
      <p:ext uri="{BB962C8B-B14F-4D97-AF65-F5344CB8AC3E}">
        <p14:creationId xmlns:p14="http://schemas.microsoft.com/office/powerpoint/2010/main" val="825367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/>
      <p:bldP spid="17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845"/>
            <a:ext cx="10515600" cy="1325563"/>
          </a:xfrm>
        </p:spPr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Lesson 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36851"/>
            <a:ext cx="10515600" cy="755355"/>
          </a:xfr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n-US" b="1" dirty="0">
                <a:latin typeface="Century Gothic" panose="020B0502020202020204" pitchFamily="34" charset="0"/>
              </a:rPr>
              <a:t>Complete the questions and write yes, I do        Or No, I don’t.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0115" y="4294875"/>
            <a:ext cx="1192333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3200" b="1" dirty="0">
                <a:latin typeface="Century Gothic" panose="020B0502020202020204" pitchFamily="34" charset="0"/>
              </a:rPr>
              <a:t>Do you like _____________ ? ________________.</a:t>
            </a:r>
          </a:p>
          <a:p>
            <a:pPr marL="342900" indent="-342900">
              <a:buAutoNum type="arabicPeriod"/>
            </a:pPr>
            <a:r>
              <a:rPr lang="en-US" sz="3200" b="1" dirty="0">
                <a:latin typeface="Century Gothic" panose="020B0502020202020204" pitchFamily="34" charset="0"/>
              </a:rPr>
              <a:t>Do you like _____________ ? ________________.</a:t>
            </a:r>
          </a:p>
          <a:p>
            <a:pPr marL="342900" indent="-342900">
              <a:buAutoNum type="arabicPeriod"/>
            </a:pPr>
            <a:r>
              <a:rPr lang="en-US" sz="3200" b="1" dirty="0">
                <a:latin typeface="Century Gothic" panose="020B0502020202020204" pitchFamily="34" charset="0"/>
              </a:rPr>
              <a:t>Do you like _____________?_________________.</a:t>
            </a:r>
          </a:p>
          <a:p>
            <a:pPr marL="342900" indent="-342900">
              <a:buAutoNum type="arabicPeriod"/>
            </a:pPr>
            <a:r>
              <a:rPr lang="en-US" sz="3200" b="1" dirty="0">
                <a:latin typeface="Century Gothic" panose="020B0502020202020204" pitchFamily="34" charset="0"/>
              </a:rPr>
              <a:t>Do you like _____________?_________________.</a:t>
            </a:r>
          </a:p>
        </p:txBody>
      </p:sp>
      <p:sp>
        <p:nvSpPr>
          <p:cNvPr id="18" name="Rectangle 17"/>
          <p:cNvSpPr/>
          <p:nvPr/>
        </p:nvSpPr>
        <p:spPr>
          <a:xfrm flipH="1">
            <a:off x="878359" y="2332603"/>
            <a:ext cx="445213" cy="400110"/>
          </a:xfrm>
          <a:prstGeom prst="rect">
            <a:avLst/>
          </a:prstGeom>
          <a:solidFill>
            <a:srgbClr val="FF0000"/>
          </a:solidFill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22" name="Rectangle 21"/>
          <p:cNvSpPr/>
          <p:nvPr/>
        </p:nvSpPr>
        <p:spPr>
          <a:xfrm flipH="1">
            <a:off x="3156842" y="2310246"/>
            <a:ext cx="445213" cy="400110"/>
          </a:xfrm>
          <a:prstGeom prst="rect">
            <a:avLst/>
          </a:prstGeom>
          <a:solidFill>
            <a:srgbClr val="FF0000"/>
          </a:solidFill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2</a:t>
            </a:r>
            <a:endParaRPr lang="en-US" sz="20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3" name="Rectangle 22"/>
          <p:cNvSpPr/>
          <p:nvPr/>
        </p:nvSpPr>
        <p:spPr>
          <a:xfrm flipH="1">
            <a:off x="5669226" y="2335321"/>
            <a:ext cx="445213" cy="400110"/>
          </a:xfrm>
          <a:prstGeom prst="rect">
            <a:avLst/>
          </a:prstGeom>
          <a:solidFill>
            <a:srgbClr val="FF0000"/>
          </a:solidFill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25" name="Rectangle 24"/>
          <p:cNvSpPr/>
          <p:nvPr/>
        </p:nvSpPr>
        <p:spPr>
          <a:xfrm flipH="1">
            <a:off x="8453688" y="2333896"/>
            <a:ext cx="416043" cy="400110"/>
          </a:xfrm>
          <a:prstGeom prst="rect">
            <a:avLst/>
          </a:prstGeom>
          <a:solidFill>
            <a:srgbClr val="FF0000"/>
          </a:solidFill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4</a:t>
            </a:r>
          </a:p>
        </p:txBody>
      </p:sp>
      <p:pic>
        <p:nvPicPr>
          <p:cNvPr id="19" name="Picture 18" descr="Food &lt;strong&gt;clip art&lt;/strong&gt;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88525">
                        <a14:foregroundMark x1="20765" y1="67010" x2="20765" y2="67010"/>
                        <a14:foregroundMark x1="17486" y1="44330" x2="17486" y2="44330"/>
                        <a14:foregroundMark x1="20765" y1="83505" x2="20765" y2="83505"/>
                        <a14:foregroundMark x1="54645" y1="72680" x2="54645" y2="72680"/>
                        <a14:foregroundMark x1="7650" y1="67010" x2="7650" y2="67010"/>
                        <a14:foregroundMark x1="32240" y1="67010" x2="32240" y2="67010"/>
                        <a14:foregroundMark x1="32240" y1="80928" x2="32240" y2="809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7106" y="2283072"/>
            <a:ext cx="1306286" cy="1379437"/>
          </a:xfrm>
          <a:prstGeom prst="rect">
            <a:avLst/>
          </a:prstGeom>
        </p:spPr>
      </p:pic>
      <p:pic>
        <p:nvPicPr>
          <p:cNvPr id="6" name="Picture 5" descr="&lt;strong&gt;rice&lt;/strong&gt; 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6159" y="2250932"/>
            <a:ext cx="1760960" cy="1289274"/>
          </a:xfrm>
          <a:prstGeom prst="rect">
            <a:avLst/>
          </a:prstGeom>
        </p:spPr>
      </p:pic>
      <p:pic>
        <p:nvPicPr>
          <p:cNvPr id="7" name="Picture 6" descr="&lt;strong&gt;Carrot&lt;/strong&gt; PNG image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14438" y="1998821"/>
            <a:ext cx="2150592" cy="1153434"/>
          </a:xfrm>
          <a:prstGeom prst="rect">
            <a:avLst/>
          </a:prstGeom>
        </p:spPr>
      </p:pic>
      <p:pic>
        <p:nvPicPr>
          <p:cNvPr id="8" name="Picture 7" descr="&lt;strong&gt;Fish&lt;/strong&gt; Feed · Free vector graphic on Pixabay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5715" y="2299398"/>
            <a:ext cx="1968948" cy="1171114"/>
          </a:xfrm>
          <a:prstGeom prst="rect">
            <a:avLst/>
          </a:prstGeom>
        </p:spPr>
      </p:pic>
      <p:pic>
        <p:nvPicPr>
          <p:cNvPr id="20" name="Picture 19" descr="&lt;strong&gt;Clip Art&lt;/strong&gt; &lt;strong&gt;Smiley&lt;/strong&gt; &lt;strong&gt;Face&lt;/strong&gt; Free Stock Photo - Public Domain Pictures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823" b="99349" l="10573" r="92604">
                        <a14:foregroundMark x1="41354" y1="28581" x2="41354" y2="28581"/>
                        <a14:foregroundMark x1="42865" y1="28581" x2="42865" y2="28581"/>
                        <a14:foregroundMark x1="61927" y1="30273" x2="61927" y2="30273"/>
                        <a14:foregroundMark x1="65156" y1="82096" x2="65156" y2="820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4637" y="1118456"/>
            <a:ext cx="568973" cy="547455"/>
          </a:xfrm>
          <a:prstGeom prst="rect">
            <a:avLst/>
          </a:prstGeom>
        </p:spPr>
      </p:pic>
      <p:pic>
        <p:nvPicPr>
          <p:cNvPr id="21" name="Picture 20" descr="&lt;strong&gt;Clip Art&lt;/strong&gt; &lt;strong&gt;Smiley&lt;/strong&gt; &lt;strong&gt;Face&lt;/strong&gt; Free Stock Photo - Public Domain Pictures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823" b="99349" l="10573" r="92604">
                        <a14:foregroundMark x1="41354" y1="28581" x2="41354" y2="28581"/>
                        <a14:foregroundMark x1="42865" y1="28581" x2="42865" y2="28581"/>
                        <a14:foregroundMark x1="61927" y1="30273" x2="61927" y2="30273"/>
                        <a14:foregroundMark x1="65156" y1="82096" x2="65156" y2="820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617" y="3221036"/>
            <a:ext cx="576537" cy="461229"/>
          </a:xfrm>
          <a:prstGeom prst="rect">
            <a:avLst/>
          </a:prstGeom>
        </p:spPr>
      </p:pic>
      <p:pic>
        <p:nvPicPr>
          <p:cNvPr id="5" name="Picture 4" descr="Ücretsiz vektör çizim: Ifade, Mutsuz, Yüz, Simgesi, Sembol ...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225" y="1541082"/>
            <a:ext cx="568973" cy="546557"/>
          </a:xfrm>
          <a:prstGeom prst="rect">
            <a:avLst/>
          </a:prstGeom>
        </p:spPr>
      </p:pic>
      <p:pic>
        <p:nvPicPr>
          <p:cNvPr id="24" name="Picture 23" descr="Ücretsiz vektör çizim: Ifade, Mutsuz, Yüz, Simgesi, Sembol ...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57118" y="3176903"/>
            <a:ext cx="420134" cy="420134"/>
          </a:xfrm>
          <a:prstGeom prst="rect">
            <a:avLst/>
          </a:prstGeom>
        </p:spPr>
      </p:pic>
      <p:pic>
        <p:nvPicPr>
          <p:cNvPr id="26" name="Picture 25" descr="Ücretsiz vektör çizim: Ifade, Mutsuz, Yüz, Simgesi, Sembol ...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9731" y="3222630"/>
            <a:ext cx="495763" cy="495763"/>
          </a:xfrm>
          <a:prstGeom prst="rect">
            <a:avLst/>
          </a:prstGeom>
        </p:spPr>
      </p:pic>
      <p:pic>
        <p:nvPicPr>
          <p:cNvPr id="28" name="Picture 27" descr="&lt;strong&gt;Clip Art&lt;/strong&gt; &lt;strong&gt;Smiley&lt;/strong&gt; &lt;strong&gt;Face&lt;/strong&gt; Free Stock Photo - Public Domain Pictures">
            <a:extLst>
              <a:ext uri="{FF2B5EF4-FFF2-40B4-BE49-F238E27FC236}">
                <a16:creationId xmlns:a16="http://schemas.microsoft.com/office/drawing/2014/main" id="{084CFE41-A3F9-4DE7-947E-04B032BD9E2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823" b="99349" l="10573" r="92604">
                        <a14:foregroundMark x1="41354" y1="28581" x2="41354" y2="28581"/>
                        <a14:foregroundMark x1="42865" y1="28581" x2="42865" y2="28581"/>
                        <a14:foregroundMark x1="61927" y1="30273" x2="61927" y2="30273"/>
                        <a14:foregroundMark x1="65156" y1="82096" x2="65156" y2="820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965" y="3074299"/>
            <a:ext cx="543284" cy="522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2274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17" y="-82534"/>
            <a:ext cx="10515600" cy="1325563"/>
          </a:xfrm>
        </p:spPr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Lesson 5</a:t>
            </a:r>
            <a:br>
              <a:rPr lang="en-US" dirty="0">
                <a:latin typeface="Century Gothic" panose="020B0502020202020204" pitchFamily="34" charset="0"/>
              </a:rPr>
            </a:br>
            <a:r>
              <a:rPr lang="en-US" sz="3200" dirty="0">
                <a:solidFill>
                  <a:srgbClr val="FF0000"/>
                </a:solidFill>
                <a:latin typeface="Century Gothic" panose="020B0502020202020204" pitchFamily="34" charset="0"/>
              </a:rPr>
              <a:t>Now check your answers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37496" y="4346469"/>
            <a:ext cx="1090867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3200" b="1" dirty="0">
                <a:latin typeface="Century Gothic" panose="020B0502020202020204" pitchFamily="34" charset="0"/>
              </a:rPr>
              <a:t>Do you like  </a:t>
            </a:r>
            <a:r>
              <a:rPr lang="en-US" sz="3200" b="1" u="sng" dirty="0">
                <a:solidFill>
                  <a:srgbClr val="FF0000"/>
                </a:solidFill>
                <a:latin typeface="Century Gothic" panose="020B0502020202020204" pitchFamily="34" charset="0"/>
              </a:rPr>
              <a:t>milk</a:t>
            </a:r>
            <a:r>
              <a:rPr lang="en-US" sz="3200" b="1" dirty="0">
                <a:latin typeface="Century Gothic" panose="020B0502020202020204" pitchFamily="34" charset="0"/>
              </a:rPr>
              <a:t>?  </a:t>
            </a:r>
            <a:r>
              <a:rPr lang="en-US" sz="3200" b="1" u="sng" dirty="0">
                <a:solidFill>
                  <a:srgbClr val="FF0000"/>
                </a:solidFill>
                <a:latin typeface="Century Gothic" panose="020B0502020202020204" pitchFamily="34" charset="0"/>
              </a:rPr>
              <a:t>Yes, I do.</a:t>
            </a:r>
          </a:p>
          <a:p>
            <a:pPr marL="342900" indent="-342900">
              <a:buAutoNum type="arabicPeriod"/>
            </a:pPr>
            <a:r>
              <a:rPr lang="en-US" sz="3200" b="1" dirty="0">
                <a:latin typeface="Century Gothic" panose="020B0502020202020204" pitchFamily="34" charset="0"/>
              </a:rPr>
              <a:t>Do you like </a:t>
            </a:r>
            <a:r>
              <a:rPr lang="en-US" sz="3200" b="1" u="sng" dirty="0">
                <a:solidFill>
                  <a:srgbClr val="FF0000"/>
                </a:solidFill>
                <a:latin typeface="Century Gothic" panose="020B0502020202020204" pitchFamily="34" charset="0"/>
              </a:rPr>
              <a:t>rice</a:t>
            </a:r>
            <a:r>
              <a:rPr lang="en-US" sz="3200" b="1" dirty="0">
                <a:latin typeface="Century Gothic" panose="020B0502020202020204" pitchFamily="34" charset="0"/>
              </a:rPr>
              <a:t>?  </a:t>
            </a:r>
            <a:r>
              <a:rPr lang="en-US" sz="3200" b="1" u="sng" dirty="0">
                <a:solidFill>
                  <a:srgbClr val="FF0000"/>
                </a:solidFill>
                <a:latin typeface="Century Gothic" panose="020B0502020202020204" pitchFamily="34" charset="0"/>
              </a:rPr>
              <a:t>No, I don’t.</a:t>
            </a:r>
          </a:p>
          <a:p>
            <a:pPr marL="342900" indent="-342900">
              <a:buAutoNum type="arabicPeriod"/>
            </a:pPr>
            <a:r>
              <a:rPr lang="en-US" sz="3200" b="1" dirty="0">
                <a:latin typeface="Century Gothic" panose="020B0502020202020204" pitchFamily="34" charset="0"/>
              </a:rPr>
              <a:t>Do you like </a:t>
            </a:r>
            <a:r>
              <a:rPr lang="en-US" sz="3200" b="1" u="sng" dirty="0">
                <a:solidFill>
                  <a:srgbClr val="FF0000"/>
                </a:solidFill>
                <a:latin typeface="Century Gothic" panose="020B0502020202020204" pitchFamily="34" charset="0"/>
              </a:rPr>
              <a:t>carrots</a:t>
            </a:r>
            <a:r>
              <a:rPr lang="en-US" sz="3200" b="1" dirty="0">
                <a:latin typeface="Century Gothic" panose="020B0502020202020204" pitchFamily="34" charset="0"/>
              </a:rPr>
              <a:t>? </a:t>
            </a:r>
            <a:r>
              <a:rPr lang="en-US" sz="3200" b="1" u="sng" dirty="0">
                <a:solidFill>
                  <a:srgbClr val="FF0000"/>
                </a:solidFill>
                <a:latin typeface="Century Gothic" panose="020B0502020202020204" pitchFamily="34" charset="0"/>
              </a:rPr>
              <a:t>Yes, I do</a:t>
            </a:r>
            <a:r>
              <a:rPr lang="en-US" sz="3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.</a:t>
            </a:r>
            <a:r>
              <a:rPr lang="en-US" sz="3200" b="1" dirty="0">
                <a:latin typeface="Century Gothic" panose="020B0502020202020204" pitchFamily="34" charset="0"/>
              </a:rPr>
              <a:t> </a:t>
            </a:r>
          </a:p>
          <a:p>
            <a:pPr marL="342900" indent="-342900">
              <a:buAutoNum type="arabicPeriod"/>
            </a:pPr>
            <a:r>
              <a:rPr lang="en-US" sz="3200" b="1" dirty="0">
                <a:latin typeface="Century Gothic" panose="020B0502020202020204" pitchFamily="34" charset="0"/>
              </a:rPr>
              <a:t>Do you like </a:t>
            </a:r>
            <a:r>
              <a:rPr lang="en-US" sz="3200" b="1" u="sng" dirty="0">
                <a:solidFill>
                  <a:srgbClr val="FF0000"/>
                </a:solidFill>
                <a:latin typeface="Century Gothic" panose="020B0502020202020204" pitchFamily="34" charset="0"/>
              </a:rPr>
              <a:t>fish</a:t>
            </a:r>
            <a:r>
              <a:rPr lang="en-US" sz="3200" b="1" dirty="0">
                <a:latin typeface="Century Gothic" panose="020B0502020202020204" pitchFamily="34" charset="0"/>
              </a:rPr>
              <a:t>? </a:t>
            </a:r>
            <a:r>
              <a:rPr lang="en-US" sz="3200" b="1" u="sng" dirty="0">
                <a:solidFill>
                  <a:srgbClr val="FF0000"/>
                </a:solidFill>
                <a:latin typeface="Century Gothic" panose="020B0502020202020204" pitchFamily="34" charset="0"/>
              </a:rPr>
              <a:t>No, I don’t.</a:t>
            </a:r>
          </a:p>
        </p:txBody>
      </p:sp>
      <p:sp>
        <p:nvSpPr>
          <p:cNvPr id="18" name="Rectangle 17"/>
          <p:cNvSpPr/>
          <p:nvPr/>
        </p:nvSpPr>
        <p:spPr>
          <a:xfrm flipH="1">
            <a:off x="878359" y="2332603"/>
            <a:ext cx="445213" cy="400110"/>
          </a:xfrm>
          <a:prstGeom prst="rect">
            <a:avLst/>
          </a:prstGeom>
          <a:solidFill>
            <a:srgbClr val="FF0000"/>
          </a:solidFill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22" name="Rectangle 21"/>
          <p:cNvSpPr/>
          <p:nvPr/>
        </p:nvSpPr>
        <p:spPr>
          <a:xfrm flipH="1">
            <a:off x="3156842" y="2310246"/>
            <a:ext cx="445213" cy="400110"/>
          </a:xfrm>
          <a:prstGeom prst="rect">
            <a:avLst/>
          </a:prstGeom>
          <a:solidFill>
            <a:srgbClr val="FF0000"/>
          </a:solidFill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2</a:t>
            </a:r>
            <a:endParaRPr lang="en-US" sz="20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3" name="Rectangle 22"/>
          <p:cNvSpPr/>
          <p:nvPr/>
        </p:nvSpPr>
        <p:spPr>
          <a:xfrm flipH="1">
            <a:off x="5669226" y="2335321"/>
            <a:ext cx="445213" cy="400110"/>
          </a:xfrm>
          <a:prstGeom prst="rect">
            <a:avLst/>
          </a:prstGeom>
          <a:solidFill>
            <a:srgbClr val="FF0000"/>
          </a:solidFill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25" name="Rectangle 24"/>
          <p:cNvSpPr/>
          <p:nvPr/>
        </p:nvSpPr>
        <p:spPr>
          <a:xfrm flipH="1">
            <a:off x="8453688" y="2333896"/>
            <a:ext cx="416043" cy="400110"/>
          </a:xfrm>
          <a:prstGeom prst="rect">
            <a:avLst/>
          </a:prstGeom>
          <a:solidFill>
            <a:srgbClr val="FF0000"/>
          </a:solidFill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4</a:t>
            </a:r>
          </a:p>
        </p:txBody>
      </p:sp>
      <p:pic>
        <p:nvPicPr>
          <p:cNvPr id="19" name="Picture 18" descr="Food &lt;strong&gt;clip art&lt;/strong&gt;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88525">
                        <a14:foregroundMark x1="20765" y1="67010" x2="20765" y2="67010"/>
                        <a14:foregroundMark x1="17486" y1="44330" x2="17486" y2="44330"/>
                        <a14:foregroundMark x1="20765" y1="83505" x2="20765" y2="83505"/>
                        <a14:foregroundMark x1="54645" y1="72680" x2="54645" y2="72680"/>
                        <a14:foregroundMark x1="7650" y1="67010" x2="7650" y2="67010"/>
                        <a14:foregroundMark x1="32240" y1="67010" x2="32240" y2="67010"/>
                        <a14:foregroundMark x1="32240" y1="80928" x2="32240" y2="809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7106" y="2283072"/>
            <a:ext cx="1306286" cy="1379437"/>
          </a:xfrm>
          <a:prstGeom prst="rect">
            <a:avLst/>
          </a:prstGeom>
        </p:spPr>
      </p:pic>
      <p:pic>
        <p:nvPicPr>
          <p:cNvPr id="6" name="Picture 5" descr="&lt;strong&gt;rice&lt;/strong&gt; 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557" y="2252607"/>
            <a:ext cx="1760960" cy="1289274"/>
          </a:xfrm>
          <a:prstGeom prst="rect">
            <a:avLst/>
          </a:prstGeom>
        </p:spPr>
      </p:pic>
      <p:pic>
        <p:nvPicPr>
          <p:cNvPr id="7" name="Picture 6" descr="&lt;strong&gt;Carrot&lt;/strong&gt; PNG image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71907" y="2133639"/>
            <a:ext cx="2150592" cy="1153434"/>
          </a:xfrm>
          <a:prstGeom prst="rect">
            <a:avLst/>
          </a:prstGeom>
        </p:spPr>
      </p:pic>
      <p:pic>
        <p:nvPicPr>
          <p:cNvPr id="8" name="Picture 7" descr="&lt;strong&gt;Fish&lt;/strong&gt; Feed · Free vector graphic on Pixabay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3321" y="2209192"/>
            <a:ext cx="1968948" cy="1171114"/>
          </a:xfrm>
          <a:prstGeom prst="rect">
            <a:avLst/>
          </a:prstGeom>
        </p:spPr>
      </p:pic>
      <p:pic>
        <p:nvPicPr>
          <p:cNvPr id="21" name="Picture 20" descr="&lt;strong&gt;Clip Art&lt;/strong&gt; &lt;strong&gt;Smiley&lt;/strong&gt; &lt;strong&gt;Face&lt;/strong&gt; Free Stock Photo - Public Domain Pictures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823" b="99349" l="10573" r="92604">
                        <a14:foregroundMark x1="41354" y1="28581" x2="41354" y2="28581"/>
                        <a14:foregroundMark x1="42865" y1="28581" x2="42865" y2="28581"/>
                        <a14:foregroundMark x1="61927" y1="30273" x2="61927" y2="30273"/>
                        <a14:foregroundMark x1="65156" y1="82096" x2="65156" y2="820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438" y="3367798"/>
            <a:ext cx="576537" cy="461229"/>
          </a:xfrm>
          <a:prstGeom prst="rect">
            <a:avLst/>
          </a:prstGeom>
        </p:spPr>
      </p:pic>
      <p:pic>
        <p:nvPicPr>
          <p:cNvPr id="24" name="Picture 23" descr="Ücretsiz vektör çizim: Ifade, Mutsuz, Yüz, Simgesi, Sembol ...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83220" y="3490639"/>
            <a:ext cx="420134" cy="420134"/>
          </a:xfrm>
          <a:prstGeom prst="rect">
            <a:avLst/>
          </a:prstGeom>
        </p:spPr>
      </p:pic>
      <p:pic>
        <p:nvPicPr>
          <p:cNvPr id="26" name="Picture 25" descr="Ücretsiz vektör çizim: Ifade, Mutsuz, Yüz, Simgesi, Sembol ...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9731" y="3333264"/>
            <a:ext cx="495763" cy="495763"/>
          </a:xfrm>
          <a:prstGeom prst="rect">
            <a:avLst/>
          </a:prstGeom>
        </p:spPr>
      </p:pic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6B1904BD-FB4F-4E1E-8E5A-3E9D32206144}"/>
              </a:ext>
            </a:extLst>
          </p:cNvPr>
          <p:cNvSpPr txBox="1">
            <a:spLocks/>
          </p:cNvSpPr>
          <p:nvPr/>
        </p:nvSpPr>
        <p:spPr bwMode="auto">
          <a:xfrm>
            <a:off x="0" y="1136851"/>
            <a:ext cx="10515600" cy="75535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>
                <a:latin typeface="Century Gothic" panose="020B0502020202020204" pitchFamily="34" charset="0"/>
              </a:rPr>
              <a:t>Complete the questions and write yes, I do        Or No, I don’t. </a:t>
            </a:r>
          </a:p>
        </p:txBody>
      </p:sp>
      <p:pic>
        <p:nvPicPr>
          <p:cNvPr id="29" name="Picture 28" descr="&lt;strong&gt;Clip Art&lt;/strong&gt; &lt;strong&gt;Smiley&lt;/strong&gt; &lt;strong&gt;Face&lt;/strong&gt; Free Stock Photo - Public Domain Pictures">
            <a:extLst>
              <a:ext uri="{FF2B5EF4-FFF2-40B4-BE49-F238E27FC236}">
                <a16:creationId xmlns:a16="http://schemas.microsoft.com/office/drawing/2014/main" id="{E106B07D-5C9E-4C2F-8714-185E1A0DCA2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823" b="99349" l="10573" r="92604">
                        <a14:foregroundMark x1="41354" y1="28581" x2="41354" y2="28581"/>
                        <a14:foregroundMark x1="42865" y1="28581" x2="42865" y2="28581"/>
                        <a14:foregroundMark x1="61927" y1="30273" x2="61927" y2="30273"/>
                        <a14:foregroundMark x1="65156" y1="82096" x2="65156" y2="820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4637" y="1118456"/>
            <a:ext cx="568973" cy="547455"/>
          </a:xfrm>
          <a:prstGeom prst="rect">
            <a:avLst/>
          </a:prstGeom>
        </p:spPr>
      </p:pic>
      <p:pic>
        <p:nvPicPr>
          <p:cNvPr id="30" name="Picture 29" descr="Ücretsiz vektör çizim: Ifade, Mutsuz, Yüz, Simgesi, Sembol ...">
            <a:extLst>
              <a:ext uri="{FF2B5EF4-FFF2-40B4-BE49-F238E27FC236}">
                <a16:creationId xmlns:a16="http://schemas.microsoft.com/office/drawing/2014/main" id="{9A6118E1-CB18-48AF-9649-34E585E93DD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225" y="1541082"/>
            <a:ext cx="568973" cy="546557"/>
          </a:xfrm>
          <a:prstGeom prst="rect">
            <a:avLst/>
          </a:prstGeom>
        </p:spPr>
      </p:pic>
      <p:pic>
        <p:nvPicPr>
          <p:cNvPr id="31" name="Picture 30" descr="&lt;strong&gt;Clip Art&lt;/strong&gt; &lt;strong&gt;Smiley&lt;/strong&gt; &lt;strong&gt;Face&lt;/strong&gt; Free Stock Photo - Public Domain Pictures">
            <a:extLst>
              <a:ext uri="{FF2B5EF4-FFF2-40B4-BE49-F238E27FC236}">
                <a16:creationId xmlns:a16="http://schemas.microsoft.com/office/drawing/2014/main" id="{27C165A6-D243-4ECC-BCFF-484BD96ACD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823" b="99349" l="10573" r="92604">
                        <a14:foregroundMark x1="41354" y1="28581" x2="41354" y2="28581"/>
                        <a14:foregroundMark x1="42865" y1="28581" x2="42865" y2="28581"/>
                        <a14:foregroundMark x1="61927" y1="30273" x2="61927" y2="30273"/>
                        <a14:foregroundMark x1="65156" y1="82096" x2="65156" y2="820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926" y="3380306"/>
            <a:ext cx="568973" cy="547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561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184277"/>
            <a:ext cx="10761617" cy="4674734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/>
              <a:t>Write the short form.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I do not like rice.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Her hair is not long.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They are not circles.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 This is not tea.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It is not his car. </a:t>
            </a:r>
          </a:p>
          <a:p>
            <a:pPr marL="0" indent="0">
              <a:buNone/>
            </a:pPr>
            <a:endParaRPr lang="en-US" sz="3200" dirty="0"/>
          </a:p>
        </p:txBody>
      </p:sp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xfrm>
            <a:off x="381000" y="122829"/>
            <a:ext cx="9899469" cy="10195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   Skills Time </a:t>
            </a:r>
            <a:endParaRPr lang="en-US" sz="27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7511" y="299495"/>
            <a:ext cx="630689" cy="6662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Aharoni" panose="02010803020104030203" pitchFamily="2" charset="-79"/>
                <a:cs typeface="Aharoni" panose="02010803020104030203" pitchFamily="2" charset="-79"/>
              </a:rPr>
              <a:t>7</a:t>
            </a:r>
            <a:endParaRPr lang="en-US" sz="6000" dirty="0"/>
          </a:p>
        </p:txBody>
      </p:sp>
      <p:sp>
        <p:nvSpPr>
          <p:cNvPr id="6" name="Rectangle 5"/>
          <p:cNvSpPr/>
          <p:nvPr/>
        </p:nvSpPr>
        <p:spPr>
          <a:xfrm>
            <a:off x="6638856" y="291695"/>
            <a:ext cx="3641613" cy="44898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Lesson six 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9451" y="1142367"/>
            <a:ext cx="2799806" cy="48900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Writing </a:t>
            </a:r>
          </a:p>
        </p:txBody>
      </p:sp>
      <p:cxnSp>
        <p:nvCxnSpPr>
          <p:cNvPr id="25" name="Straight Connector 24"/>
          <p:cNvCxnSpPr/>
          <p:nvPr/>
        </p:nvCxnSpPr>
        <p:spPr>
          <a:xfrm flipV="1">
            <a:off x="4416237" y="3059060"/>
            <a:ext cx="3019899" cy="18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4423858" y="4880185"/>
            <a:ext cx="3019899" cy="18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4473078" y="4259255"/>
            <a:ext cx="3019899" cy="18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4473078" y="3688848"/>
            <a:ext cx="3019899" cy="18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7F93B275-0A60-4280-AE13-661BAD81412C}"/>
              </a:ext>
            </a:extLst>
          </p:cNvPr>
          <p:cNvSpPr txBox="1"/>
          <p:nvPr/>
        </p:nvSpPr>
        <p:spPr>
          <a:xfrm>
            <a:off x="573752" y="6177841"/>
            <a:ext cx="11216214" cy="4388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/>
          <a:p>
            <a:pPr algn="ctr">
              <a:defRPr sz="1200">
                <a:solidFill>
                  <a:srgbClr val="FF0000"/>
                </a:solidFill>
              </a:defRPr>
            </a:pPr>
            <a:r>
              <a:rPr dirty="0"/>
              <a:t>_________________________________________________________________________________________________________________________________________________</a:t>
            </a:r>
            <a:endParaRPr dirty="0">
              <a:solidFill>
                <a:srgbClr val="888888"/>
              </a:solidFill>
            </a:endParaRPr>
          </a:p>
          <a:p>
            <a:pPr>
              <a:defRPr sz="1200"/>
            </a:pPr>
            <a:r>
              <a:rPr dirty="0"/>
              <a:t>Ministry of Education-2020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FA5DBA0-8C9C-4C68-8FCA-F9580EB7A60E}"/>
              </a:ext>
            </a:extLst>
          </p:cNvPr>
          <p:cNvCxnSpPr/>
          <p:nvPr/>
        </p:nvCxnSpPr>
        <p:spPr>
          <a:xfrm flipV="1">
            <a:off x="4423858" y="5433088"/>
            <a:ext cx="3019899" cy="18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23530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947" y="2183266"/>
            <a:ext cx="10761617" cy="4674734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/>
              <a:t>Write the short form.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I do not like rice.             </a:t>
            </a:r>
            <a:r>
              <a:rPr lang="en-US" sz="3200" dirty="0">
                <a:solidFill>
                  <a:srgbClr val="FF0000"/>
                </a:solidFill>
              </a:rPr>
              <a:t>I don’t like rice.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Her hair is not long.</a:t>
            </a:r>
            <a:r>
              <a:rPr lang="en-US" sz="3200" dirty="0">
                <a:solidFill>
                  <a:srgbClr val="FF0000"/>
                </a:solidFill>
              </a:rPr>
              <a:t>       Her hair isn’t  long.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They are not circles.      </a:t>
            </a:r>
            <a:r>
              <a:rPr lang="en-US" sz="3200" dirty="0">
                <a:solidFill>
                  <a:srgbClr val="FF0000"/>
                </a:solidFill>
              </a:rPr>
              <a:t>They aren’t circles.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This is not tea.                </a:t>
            </a:r>
            <a:r>
              <a:rPr lang="en-US" sz="3200" dirty="0">
                <a:solidFill>
                  <a:srgbClr val="FF0000"/>
                </a:solidFill>
              </a:rPr>
              <a:t>This isn’t tea.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It is not his car.</a:t>
            </a:r>
            <a:r>
              <a:rPr lang="en-US" sz="3200" dirty="0">
                <a:solidFill>
                  <a:srgbClr val="FF0000"/>
                </a:solidFill>
              </a:rPr>
              <a:t>               It isn’t his car.</a:t>
            </a:r>
          </a:p>
          <a:p>
            <a:pPr marL="0" indent="0">
              <a:buNone/>
            </a:pPr>
            <a:endParaRPr lang="en-US" sz="3200" dirty="0"/>
          </a:p>
        </p:txBody>
      </p:sp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xfrm>
            <a:off x="381000" y="122829"/>
            <a:ext cx="9899469" cy="10195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   Skills Time </a:t>
            </a:r>
            <a:endParaRPr lang="en-US" sz="27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7511" y="299495"/>
            <a:ext cx="630689" cy="6662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Aharoni" panose="02010803020104030203" pitchFamily="2" charset="-79"/>
                <a:cs typeface="Aharoni" panose="02010803020104030203" pitchFamily="2" charset="-79"/>
              </a:rPr>
              <a:t>7</a:t>
            </a:r>
            <a:endParaRPr lang="en-US" sz="6000" dirty="0"/>
          </a:p>
        </p:txBody>
      </p:sp>
      <p:sp>
        <p:nvSpPr>
          <p:cNvPr id="6" name="Rectangle 5"/>
          <p:cNvSpPr/>
          <p:nvPr/>
        </p:nvSpPr>
        <p:spPr>
          <a:xfrm>
            <a:off x="6638856" y="291695"/>
            <a:ext cx="3641613" cy="44898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Lesson six 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9451" y="1142368"/>
            <a:ext cx="2325189" cy="35986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Writing </a:t>
            </a: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4671908" y="5455604"/>
            <a:ext cx="3019899" cy="18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4671909" y="3201992"/>
            <a:ext cx="3019899" cy="18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4671909" y="4867029"/>
            <a:ext cx="3019899" cy="18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4671909" y="4354534"/>
            <a:ext cx="3019899" cy="18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4671909" y="3712305"/>
            <a:ext cx="3019899" cy="18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7F93B275-0A60-4280-AE13-661BAD81412C}"/>
              </a:ext>
            </a:extLst>
          </p:cNvPr>
          <p:cNvSpPr txBox="1"/>
          <p:nvPr/>
        </p:nvSpPr>
        <p:spPr>
          <a:xfrm>
            <a:off x="573752" y="6177841"/>
            <a:ext cx="11216214" cy="4388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/>
          <a:p>
            <a:pPr algn="ctr">
              <a:defRPr sz="1200">
                <a:solidFill>
                  <a:srgbClr val="FF0000"/>
                </a:solidFill>
              </a:defRPr>
            </a:pPr>
            <a:r>
              <a:rPr dirty="0"/>
              <a:t>_________________________________________________________________________________________________________________________________________________</a:t>
            </a:r>
            <a:endParaRPr dirty="0">
              <a:solidFill>
                <a:srgbClr val="888888"/>
              </a:solidFill>
            </a:endParaRPr>
          </a:p>
          <a:p>
            <a:pPr>
              <a:defRPr sz="1200"/>
            </a:pPr>
            <a:r>
              <a:rPr dirty="0"/>
              <a:t>Ministry of Education-2020</a:t>
            </a:r>
          </a:p>
        </p:txBody>
      </p:sp>
    </p:spTree>
    <p:extLst>
      <p:ext uri="{BB962C8B-B14F-4D97-AF65-F5344CB8AC3E}">
        <p14:creationId xmlns:p14="http://schemas.microsoft.com/office/powerpoint/2010/main" val="2239645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331" y="1007190"/>
            <a:ext cx="3075877" cy="616183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Century Gothic" panose="020B0502020202020204" pitchFamily="34" charset="0"/>
              </a:rPr>
              <a:t>Lesson 1 </a:t>
            </a:r>
            <a:br>
              <a:rPr lang="en-US" b="1" dirty="0">
                <a:latin typeface="Century Gothic" panose="020B0502020202020204" pitchFamily="34" charset="0"/>
              </a:rPr>
            </a:br>
            <a:br>
              <a:rPr lang="en-US" b="1" dirty="0">
                <a:latin typeface="Century Gothic" panose="020B0502020202020204" pitchFamily="34" charset="0"/>
              </a:rPr>
            </a:br>
            <a:r>
              <a:rPr lang="en-US" sz="2200" b="1" dirty="0">
                <a:latin typeface="Century Gothic" panose="020B0502020202020204" pitchFamily="34" charset="0"/>
              </a:rPr>
              <a:t>Exercise 1</a:t>
            </a:r>
            <a:br>
              <a:rPr lang="en-US" b="1" dirty="0">
                <a:latin typeface="Century Gothic" panose="020B0502020202020204" pitchFamily="34" charset="0"/>
              </a:rPr>
            </a:br>
            <a:endParaRPr lang="en-US" b="1" dirty="0">
              <a:latin typeface="Century Gothic" panose="020B0502020202020204" pitchFamily="34" charset="0"/>
            </a:endParaRPr>
          </a:p>
        </p:txBody>
      </p:sp>
      <p:sp>
        <p:nvSpPr>
          <p:cNvPr id="5" name="Oval Callout 4"/>
          <p:cNvSpPr/>
          <p:nvPr/>
        </p:nvSpPr>
        <p:spPr>
          <a:xfrm>
            <a:off x="4588638" y="218129"/>
            <a:ext cx="3030507" cy="1531261"/>
          </a:xfrm>
          <a:prstGeom prst="wedgeEllipseCallou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entury Gothic" panose="020B0502020202020204" pitchFamily="34" charset="0"/>
              </a:rPr>
              <a:t>Hi, my name is Khalid. I have got meat, carrots and rice.</a:t>
            </a:r>
          </a:p>
        </p:txBody>
      </p:sp>
      <p:sp>
        <p:nvSpPr>
          <p:cNvPr id="7" name="Oval Callout 6"/>
          <p:cNvSpPr/>
          <p:nvPr/>
        </p:nvSpPr>
        <p:spPr>
          <a:xfrm>
            <a:off x="7704798" y="229223"/>
            <a:ext cx="3017324" cy="1555935"/>
          </a:xfrm>
          <a:prstGeom prst="wedgeEllipseCallou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entury Gothic" panose="020B0502020202020204" pitchFamily="34" charset="0"/>
              </a:rPr>
              <a:t>Hi, my name is Mariam. I have got fish, yogurt, carrots and bread.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7964946"/>
              </p:ext>
            </p:extLst>
          </p:nvPr>
        </p:nvGraphicFramePr>
        <p:xfrm>
          <a:off x="2397199" y="4237464"/>
          <a:ext cx="8084946" cy="1962615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347491">
                  <a:extLst>
                    <a:ext uri="{9D8B030D-6E8A-4147-A177-3AD203B41FA5}">
                      <a16:colId xmlns:a16="http://schemas.microsoft.com/office/drawing/2014/main" val="2295042118"/>
                    </a:ext>
                  </a:extLst>
                </a:gridCol>
                <a:gridCol w="1347491">
                  <a:extLst>
                    <a:ext uri="{9D8B030D-6E8A-4147-A177-3AD203B41FA5}">
                      <a16:colId xmlns:a16="http://schemas.microsoft.com/office/drawing/2014/main" val="1163104411"/>
                    </a:ext>
                  </a:extLst>
                </a:gridCol>
                <a:gridCol w="1347491">
                  <a:extLst>
                    <a:ext uri="{9D8B030D-6E8A-4147-A177-3AD203B41FA5}">
                      <a16:colId xmlns:a16="http://schemas.microsoft.com/office/drawing/2014/main" val="1553403897"/>
                    </a:ext>
                  </a:extLst>
                </a:gridCol>
                <a:gridCol w="1347491">
                  <a:extLst>
                    <a:ext uri="{9D8B030D-6E8A-4147-A177-3AD203B41FA5}">
                      <a16:colId xmlns:a16="http://schemas.microsoft.com/office/drawing/2014/main" val="3781465955"/>
                    </a:ext>
                  </a:extLst>
                </a:gridCol>
                <a:gridCol w="1347491">
                  <a:extLst>
                    <a:ext uri="{9D8B030D-6E8A-4147-A177-3AD203B41FA5}">
                      <a16:colId xmlns:a16="http://schemas.microsoft.com/office/drawing/2014/main" val="3445658975"/>
                    </a:ext>
                  </a:extLst>
                </a:gridCol>
                <a:gridCol w="1347491">
                  <a:extLst>
                    <a:ext uri="{9D8B030D-6E8A-4147-A177-3AD203B41FA5}">
                      <a16:colId xmlns:a16="http://schemas.microsoft.com/office/drawing/2014/main" val="2833864"/>
                    </a:ext>
                  </a:extLst>
                </a:gridCol>
              </a:tblGrid>
              <a:tr h="654205"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 </a:t>
                      </a:r>
                      <a:r>
                        <a:rPr lang="en-US" b="0" dirty="0">
                          <a:latin typeface="Century Gothic" panose="020B0502020202020204" pitchFamily="34" charset="0"/>
                        </a:rPr>
                        <a:t>meat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Century Gothic" panose="020B0502020202020204" pitchFamily="34" charset="0"/>
                        </a:rPr>
                        <a:t>yogurt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Century Gothic" panose="020B0502020202020204" pitchFamily="34" charset="0"/>
                        </a:rPr>
                        <a:t>fish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Century Gothic" panose="020B0502020202020204" pitchFamily="34" charset="0"/>
                        </a:rPr>
                        <a:t>carrots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Century Gothic" panose="020B0502020202020204" pitchFamily="34" charset="0"/>
                        </a:rPr>
                        <a:t>rice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Century Gothic" panose="020B0502020202020204" pitchFamily="34" charset="0"/>
                        </a:rPr>
                        <a:t>bread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4096034"/>
                  </a:ext>
                </a:extLst>
              </a:tr>
              <a:tr h="654205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latin typeface="+mn-lt"/>
                          <a:ea typeface="MS Gothic" panose="020B0609070205080204" pitchFamily="49" charset="-128"/>
                          <a:cs typeface="Arial" panose="020B0604020202020204" pitchFamily="34" charset="0"/>
                        </a:rPr>
                        <a:t>√</a:t>
                      </a:r>
                      <a:endParaRPr lang="en-US" sz="3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9466976"/>
                  </a:ext>
                </a:extLst>
              </a:tr>
              <a:tr h="65420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5618628"/>
                  </a:ext>
                </a:extLst>
              </a:tr>
            </a:tbl>
          </a:graphicData>
        </a:graphic>
      </p:graphicFrame>
      <p:sp>
        <p:nvSpPr>
          <p:cNvPr id="13" name="Rectangle 12"/>
          <p:cNvSpPr/>
          <p:nvPr/>
        </p:nvSpPr>
        <p:spPr>
          <a:xfrm>
            <a:off x="-232330" y="1693744"/>
            <a:ext cx="446530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latin typeface="Century Gothic" panose="020B0502020202020204" pitchFamily="34" charset="0"/>
              </a:rPr>
              <a:t>Read and tick (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a typeface="MS Gothic" panose="020B0609070205080204" pitchFamily="49" charset="-128"/>
                <a:cs typeface="Arial" panose="020B0604020202020204" pitchFamily="34" charset="0"/>
              </a:rPr>
              <a:t>√</a:t>
            </a:r>
            <a:r>
              <a:rPr lang="en-US" sz="2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latin typeface="Century Gothic" panose="020B0502020202020204" pitchFamily="34" charset="0"/>
              </a:rPr>
              <a:t>) or cross ( X)</a:t>
            </a:r>
          </a:p>
        </p:txBody>
      </p:sp>
      <p:pic>
        <p:nvPicPr>
          <p:cNvPr id="3" name="Picture 2" descr="&lt;strong&gt;Clipart&lt;/strong&gt; - Comic-&lt;strong&gt;Boy&lt;/strong&gt;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630" y="1693744"/>
            <a:ext cx="1376340" cy="2092036"/>
          </a:xfrm>
          <a:prstGeom prst="rect">
            <a:avLst/>
          </a:prstGeom>
        </p:spPr>
      </p:pic>
      <p:pic>
        <p:nvPicPr>
          <p:cNvPr id="14" name="Picture 13" descr="&lt;strong&gt;Clipart&lt;/strong&gt; - Comic-&lt;strong&gt;Boy&lt;/strong&gt;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90"/>
          <a:stretch/>
        </p:blipFill>
        <p:spPr>
          <a:xfrm>
            <a:off x="1557606" y="4498650"/>
            <a:ext cx="839593" cy="1061911"/>
          </a:xfrm>
          <a:prstGeom prst="rect">
            <a:avLst/>
          </a:prstGeom>
        </p:spPr>
      </p:pic>
      <p:pic>
        <p:nvPicPr>
          <p:cNvPr id="8" name="Picture 7" descr="Free vector graphic: &lt;strong&gt;Girl&lt;/strong&gt;, Party, Child, Kid, Happy - Free ...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609"/>
          <a:stretch/>
        </p:blipFill>
        <p:spPr>
          <a:xfrm>
            <a:off x="7619145" y="2011000"/>
            <a:ext cx="1469437" cy="1660455"/>
          </a:xfrm>
          <a:prstGeom prst="rect">
            <a:avLst/>
          </a:prstGeom>
        </p:spPr>
      </p:pic>
      <p:pic>
        <p:nvPicPr>
          <p:cNvPr id="15" name="Picture 14" descr="Free vector graphic: &lt;strong&gt;Girl&lt;/strong&gt;, Party, Child, Kid, Happy - Free ...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609"/>
          <a:stretch/>
        </p:blipFill>
        <p:spPr>
          <a:xfrm>
            <a:off x="1641646" y="5560561"/>
            <a:ext cx="671512" cy="758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2528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xfrm>
            <a:off x="381000" y="122829"/>
            <a:ext cx="9899469" cy="10195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   Skills Time </a:t>
            </a:r>
            <a:endParaRPr lang="en-US" sz="27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7511" y="299495"/>
            <a:ext cx="630689" cy="6662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Aharoni" panose="02010803020104030203" pitchFamily="2" charset="-79"/>
                <a:cs typeface="Aharoni" panose="02010803020104030203" pitchFamily="2" charset="-79"/>
              </a:rPr>
              <a:t>7</a:t>
            </a:r>
            <a:endParaRPr lang="en-US" sz="6000" dirty="0"/>
          </a:p>
        </p:txBody>
      </p:sp>
      <p:sp>
        <p:nvSpPr>
          <p:cNvPr id="6" name="Rectangle 5"/>
          <p:cNvSpPr/>
          <p:nvPr/>
        </p:nvSpPr>
        <p:spPr>
          <a:xfrm>
            <a:off x="6638856" y="291695"/>
            <a:ext cx="3641613" cy="44898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Lesson six 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9451" y="1142368"/>
            <a:ext cx="2325189" cy="35986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Writing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9451" y="1707211"/>
            <a:ext cx="105747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2- What do you like? What don’t you like? Read and tick (√ ) or cross (×)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36135" y="4553788"/>
            <a:ext cx="97891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I like …………….</a:t>
            </a:r>
          </a:p>
          <a:p>
            <a:r>
              <a:rPr lang="en-US" sz="2400" b="1" dirty="0"/>
              <a:t>I don’t …………….</a:t>
            </a:r>
          </a:p>
          <a:p>
            <a:endParaRPr lang="en-US" sz="2400" b="1" dirty="0"/>
          </a:p>
        </p:txBody>
      </p:sp>
      <p:sp>
        <p:nvSpPr>
          <p:cNvPr id="43" name="Rounded Rectangle 42"/>
          <p:cNvSpPr/>
          <p:nvPr/>
        </p:nvSpPr>
        <p:spPr>
          <a:xfrm>
            <a:off x="2025407" y="2675060"/>
            <a:ext cx="561703" cy="2743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ounded Rectangle 43"/>
          <p:cNvSpPr/>
          <p:nvPr/>
        </p:nvSpPr>
        <p:spPr>
          <a:xfrm>
            <a:off x="4118152" y="2724939"/>
            <a:ext cx="561703" cy="2743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ounded Rectangle 44"/>
          <p:cNvSpPr/>
          <p:nvPr/>
        </p:nvSpPr>
        <p:spPr>
          <a:xfrm>
            <a:off x="7274947" y="2759331"/>
            <a:ext cx="561703" cy="2743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ounded Rectangle 45"/>
          <p:cNvSpPr/>
          <p:nvPr/>
        </p:nvSpPr>
        <p:spPr>
          <a:xfrm flipV="1">
            <a:off x="9143162" y="2713995"/>
            <a:ext cx="561703" cy="29877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ounded Rectangle 46"/>
          <p:cNvSpPr/>
          <p:nvPr/>
        </p:nvSpPr>
        <p:spPr>
          <a:xfrm>
            <a:off x="6418843" y="3469311"/>
            <a:ext cx="561703" cy="2743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ounded Rectangle 47"/>
          <p:cNvSpPr/>
          <p:nvPr/>
        </p:nvSpPr>
        <p:spPr>
          <a:xfrm>
            <a:off x="2694174" y="3505587"/>
            <a:ext cx="561703" cy="2743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/>
          <p:cNvSpPr txBox="1"/>
          <p:nvPr/>
        </p:nvSpPr>
        <p:spPr>
          <a:xfrm>
            <a:off x="1066120" y="2661973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bananas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3235234" y="2676545"/>
            <a:ext cx="924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yogurt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614032" y="2706636"/>
            <a:ext cx="586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egg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8318948" y="2711825"/>
            <a:ext cx="8465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carrots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69955" y="3470678"/>
            <a:ext cx="941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cherries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3614784" y="3444317"/>
            <a:ext cx="713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fish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4159684" y="3460374"/>
            <a:ext cx="561703" cy="2743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/>
          <p:cNvSpPr txBox="1"/>
          <p:nvPr/>
        </p:nvSpPr>
        <p:spPr>
          <a:xfrm>
            <a:off x="5410874" y="3435914"/>
            <a:ext cx="1146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tomatoes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166657" y="2750006"/>
            <a:ext cx="586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rice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746376" y="2748362"/>
            <a:ext cx="561703" cy="2743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7745459" y="3423044"/>
            <a:ext cx="8018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apples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8603812" y="3454047"/>
            <a:ext cx="561703" cy="2743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ounded Rectangle 27"/>
          <p:cNvSpPr/>
          <p:nvPr/>
        </p:nvSpPr>
        <p:spPr>
          <a:xfrm flipV="1">
            <a:off x="10428491" y="3498553"/>
            <a:ext cx="561703" cy="29877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9748043" y="3515450"/>
            <a:ext cx="8465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meat</a:t>
            </a:r>
          </a:p>
        </p:txBody>
      </p:sp>
      <p:sp>
        <p:nvSpPr>
          <p:cNvPr id="30" name="Rounded Rectangle 29"/>
          <p:cNvSpPr/>
          <p:nvPr/>
        </p:nvSpPr>
        <p:spPr>
          <a:xfrm flipV="1">
            <a:off x="10954603" y="2688770"/>
            <a:ext cx="561703" cy="29877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10204113" y="2693017"/>
            <a:ext cx="8465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pears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1210625" y="3491823"/>
            <a:ext cx="561703" cy="2743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1967191" y="3485152"/>
            <a:ext cx="726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bread </a:t>
            </a:r>
          </a:p>
        </p:txBody>
      </p:sp>
      <p:pic>
        <p:nvPicPr>
          <p:cNvPr id="2" name="Picture 1" descr="Laughing Smiley &lt;strong&gt;Face&lt;/strong&gt; &lt;strong&gt;Clip&lt;/strong&gt; &lt;strong&gt;Art&lt;/strong&gt; | Clipart Panda - Free ..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1297" y="4632775"/>
            <a:ext cx="1398765" cy="1398765"/>
          </a:xfrm>
          <a:prstGeom prst="rect">
            <a:avLst/>
          </a:prstGeom>
        </p:spPr>
      </p:pic>
      <p:pic>
        <p:nvPicPr>
          <p:cNvPr id="3" name="Picture 2" descr="Emoticon: No no! | Emoticones | Emoticonos, Emoticon feliz ..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3891" y="4559461"/>
            <a:ext cx="1617836" cy="1617836"/>
          </a:xfrm>
          <a:prstGeom prst="rect">
            <a:avLst/>
          </a:prstGeom>
        </p:spPr>
      </p:pic>
      <p:sp>
        <p:nvSpPr>
          <p:cNvPr id="34" name="Footer Placeholder 2">
            <a:extLst>
              <a:ext uri="{FF2B5EF4-FFF2-40B4-BE49-F238E27FC236}">
                <a16:creationId xmlns:a16="http://schemas.microsoft.com/office/drawing/2014/main" id="{3EE458A3-16C7-481C-83DB-3895DC3F5DB7}"/>
              </a:ext>
            </a:extLst>
          </p:cNvPr>
          <p:cNvSpPr txBox="1"/>
          <p:nvPr/>
        </p:nvSpPr>
        <p:spPr>
          <a:xfrm>
            <a:off x="573752" y="6177841"/>
            <a:ext cx="11216214" cy="4388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/>
          <a:p>
            <a:pPr algn="ctr">
              <a:defRPr sz="1200">
                <a:solidFill>
                  <a:srgbClr val="FF0000"/>
                </a:solidFill>
              </a:defRPr>
            </a:pPr>
            <a:r>
              <a:rPr dirty="0"/>
              <a:t>_________________________________________________________________________________________________________________________________________________</a:t>
            </a:r>
            <a:endParaRPr dirty="0">
              <a:solidFill>
                <a:srgbClr val="888888"/>
              </a:solidFill>
            </a:endParaRPr>
          </a:p>
          <a:p>
            <a:pPr>
              <a:defRPr sz="1200"/>
            </a:pPr>
            <a:r>
              <a:rPr dirty="0"/>
              <a:t>Ministry of Education-2020</a:t>
            </a:r>
          </a:p>
        </p:txBody>
      </p:sp>
    </p:spTree>
    <p:extLst>
      <p:ext uri="{BB962C8B-B14F-4D97-AF65-F5344CB8AC3E}">
        <p14:creationId xmlns:p14="http://schemas.microsoft.com/office/powerpoint/2010/main" val="38403827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45195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69151" y="148764"/>
            <a:ext cx="9479037" cy="6999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Review</a:t>
            </a:r>
            <a:endParaRPr lang="en-US" sz="27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8002" y="136930"/>
            <a:ext cx="481149" cy="6662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Aharoni" panose="02010803020104030203" pitchFamily="2" charset="-79"/>
                <a:cs typeface="Aharoni" panose="02010803020104030203" pitchFamily="2" charset="-79"/>
              </a:rPr>
              <a:t>7</a:t>
            </a:r>
            <a:endParaRPr lang="en-US" sz="6000" dirty="0"/>
          </a:p>
        </p:txBody>
      </p:sp>
      <p:sp>
        <p:nvSpPr>
          <p:cNvPr id="7" name="Rectangle 6"/>
          <p:cNvSpPr/>
          <p:nvPr/>
        </p:nvSpPr>
        <p:spPr>
          <a:xfrm>
            <a:off x="222067" y="859856"/>
            <a:ext cx="6029395" cy="71690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/>
              <a:t>2  Find and circle the words. Then write</a:t>
            </a:r>
          </a:p>
        </p:txBody>
      </p:sp>
      <p:sp>
        <p:nvSpPr>
          <p:cNvPr id="51" name="Rectangle 50"/>
          <p:cNvSpPr/>
          <p:nvPr/>
        </p:nvSpPr>
        <p:spPr>
          <a:xfrm>
            <a:off x="334702" y="2341457"/>
            <a:ext cx="1362436" cy="4878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Carrots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22129" y="2050869"/>
            <a:ext cx="547273" cy="2715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88002" y="3460040"/>
            <a:ext cx="1362436" cy="5563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775429" y="3184651"/>
            <a:ext cx="547273" cy="3096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EB93B09-92CB-49C8-B38D-A11ABD54B9B5}"/>
              </a:ext>
            </a:extLst>
          </p:cNvPr>
          <p:cNvGrpSpPr/>
          <p:nvPr/>
        </p:nvGrpSpPr>
        <p:grpSpPr>
          <a:xfrm>
            <a:off x="4021555" y="5240206"/>
            <a:ext cx="1362436" cy="855898"/>
            <a:chOff x="2501191" y="5700064"/>
            <a:chExt cx="1362436" cy="855898"/>
          </a:xfrm>
        </p:grpSpPr>
        <p:sp>
          <p:nvSpPr>
            <p:cNvPr id="28" name="Rectangle 27"/>
            <p:cNvSpPr/>
            <p:nvPr/>
          </p:nvSpPr>
          <p:spPr>
            <a:xfrm>
              <a:off x="2501191" y="5999602"/>
              <a:ext cx="1362436" cy="55636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2864852" y="5700064"/>
              <a:ext cx="547273" cy="30966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4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5858A2C-234B-4728-B6CA-754A2B9F73F8}"/>
              </a:ext>
            </a:extLst>
          </p:cNvPr>
          <p:cNvGrpSpPr/>
          <p:nvPr/>
        </p:nvGrpSpPr>
        <p:grpSpPr>
          <a:xfrm>
            <a:off x="10348188" y="3184651"/>
            <a:ext cx="1362436" cy="778391"/>
            <a:chOff x="8515647" y="5791529"/>
            <a:chExt cx="1362436" cy="778391"/>
          </a:xfrm>
        </p:grpSpPr>
        <p:sp>
          <p:nvSpPr>
            <p:cNvPr id="30" name="Rectangle 29"/>
            <p:cNvSpPr/>
            <p:nvPr/>
          </p:nvSpPr>
          <p:spPr>
            <a:xfrm>
              <a:off x="8515647" y="6082117"/>
              <a:ext cx="1362436" cy="48780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31" name="Rounded Rectangle 30"/>
            <p:cNvSpPr/>
            <p:nvPr/>
          </p:nvSpPr>
          <p:spPr>
            <a:xfrm>
              <a:off x="8903074" y="5791529"/>
              <a:ext cx="547273" cy="271509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7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42187D1-BDC5-4BA0-8D16-01D160F174FB}"/>
              </a:ext>
            </a:extLst>
          </p:cNvPr>
          <p:cNvGrpSpPr/>
          <p:nvPr/>
        </p:nvGrpSpPr>
        <p:grpSpPr>
          <a:xfrm>
            <a:off x="10294398" y="1933182"/>
            <a:ext cx="1362436" cy="778391"/>
            <a:chOff x="10337179" y="4167812"/>
            <a:chExt cx="1362436" cy="778391"/>
          </a:xfrm>
        </p:grpSpPr>
        <p:sp>
          <p:nvSpPr>
            <p:cNvPr id="34" name="Rectangle 33"/>
            <p:cNvSpPr/>
            <p:nvPr/>
          </p:nvSpPr>
          <p:spPr>
            <a:xfrm>
              <a:off x="10337179" y="4458400"/>
              <a:ext cx="1362436" cy="48780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35" name="Rounded Rectangle 34"/>
            <p:cNvSpPr/>
            <p:nvPr/>
          </p:nvSpPr>
          <p:spPr>
            <a:xfrm>
              <a:off x="10724606" y="4167812"/>
              <a:ext cx="547273" cy="271509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8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E4690BB-95BC-4AAB-B843-C90C14DC979B}"/>
              </a:ext>
            </a:extLst>
          </p:cNvPr>
          <p:cNvGrpSpPr/>
          <p:nvPr/>
        </p:nvGrpSpPr>
        <p:grpSpPr>
          <a:xfrm>
            <a:off x="6943114" y="5315599"/>
            <a:ext cx="1362436" cy="759311"/>
            <a:chOff x="4889027" y="5829686"/>
            <a:chExt cx="1362436" cy="759311"/>
          </a:xfrm>
        </p:grpSpPr>
        <p:sp>
          <p:nvSpPr>
            <p:cNvPr id="40" name="Rectangle 39"/>
            <p:cNvSpPr/>
            <p:nvPr/>
          </p:nvSpPr>
          <p:spPr>
            <a:xfrm>
              <a:off x="4889027" y="6101194"/>
              <a:ext cx="1362436" cy="48780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5296609" y="5829686"/>
              <a:ext cx="547273" cy="271509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5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AB5DF7A-D260-48FB-B75A-3D2F9C648816}"/>
              </a:ext>
            </a:extLst>
          </p:cNvPr>
          <p:cNvGrpSpPr/>
          <p:nvPr/>
        </p:nvGrpSpPr>
        <p:grpSpPr>
          <a:xfrm>
            <a:off x="10348188" y="4337512"/>
            <a:ext cx="1362436" cy="778391"/>
            <a:chOff x="6609101" y="5808174"/>
            <a:chExt cx="1362436" cy="778391"/>
          </a:xfrm>
        </p:grpSpPr>
        <p:sp>
          <p:nvSpPr>
            <p:cNvPr id="42" name="Rectangle 41"/>
            <p:cNvSpPr/>
            <p:nvPr/>
          </p:nvSpPr>
          <p:spPr>
            <a:xfrm>
              <a:off x="6609101" y="6098762"/>
              <a:ext cx="1362436" cy="48780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43" name="Rounded Rectangle 42"/>
            <p:cNvSpPr/>
            <p:nvPr/>
          </p:nvSpPr>
          <p:spPr>
            <a:xfrm>
              <a:off x="6996528" y="5808174"/>
              <a:ext cx="547273" cy="271509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6</a:t>
              </a:r>
            </a:p>
          </p:txBody>
        </p:sp>
      </p:grpSp>
      <p:sp>
        <p:nvSpPr>
          <p:cNvPr id="44" name="Rectangle 43"/>
          <p:cNvSpPr/>
          <p:nvPr/>
        </p:nvSpPr>
        <p:spPr>
          <a:xfrm>
            <a:off x="452548" y="4666257"/>
            <a:ext cx="1362436" cy="5563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850578" y="4337512"/>
            <a:ext cx="547273" cy="3096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200991" y="2143781"/>
          <a:ext cx="6038221" cy="27736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862603">
                  <a:extLst>
                    <a:ext uri="{9D8B030D-6E8A-4147-A177-3AD203B41FA5}">
                      <a16:colId xmlns:a16="http://schemas.microsoft.com/office/drawing/2014/main" val="746004298"/>
                    </a:ext>
                  </a:extLst>
                </a:gridCol>
                <a:gridCol w="862603">
                  <a:extLst>
                    <a:ext uri="{9D8B030D-6E8A-4147-A177-3AD203B41FA5}">
                      <a16:colId xmlns:a16="http://schemas.microsoft.com/office/drawing/2014/main" val="636974391"/>
                    </a:ext>
                  </a:extLst>
                </a:gridCol>
                <a:gridCol w="862603">
                  <a:extLst>
                    <a:ext uri="{9D8B030D-6E8A-4147-A177-3AD203B41FA5}">
                      <a16:colId xmlns:a16="http://schemas.microsoft.com/office/drawing/2014/main" val="3415226251"/>
                    </a:ext>
                  </a:extLst>
                </a:gridCol>
                <a:gridCol w="862603">
                  <a:extLst>
                    <a:ext uri="{9D8B030D-6E8A-4147-A177-3AD203B41FA5}">
                      <a16:colId xmlns:a16="http://schemas.microsoft.com/office/drawing/2014/main" val="2195665584"/>
                    </a:ext>
                  </a:extLst>
                </a:gridCol>
                <a:gridCol w="862603">
                  <a:extLst>
                    <a:ext uri="{9D8B030D-6E8A-4147-A177-3AD203B41FA5}">
                      <a16:colId xmlns:a16="http://schemas.microsoft.com/office/drawing/2014/main" val="2128929631"/>
                    </a:ext>
                  </a:extLst>
                </a:gridCol>
                <a:gridCol w="862603">
                  <a:extLst>
                    <a:ext uri="{9D8B030D-6E8A-4147-A177-3AD203B41FA5}">
                      <a16:colId xmlns:a16="http://schemas.microsoft.com/office/drawing/2014/main" val="3068660951"/>
                    </a:ext>
                  </a:extLst>
                </a:gridCol>
                <a:gridCol w="862603">
                  <a:extLst>
                    <a:ext uri="{9D8B030D-6E8A-4147-A177-3AD203B41FA5}">
                      <a16:colId xmlns:a16="http://schemas.microsoft.com/office/drawing/2014/main" val="14712585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000" u="none" dirty="0">
                          <a:solidFill>
                            <a:schemeClr val="tx1"/>
                          </a:solidFill>
                        </a:rPr>
                        <a:t>s</a:t>
                      </a:r>
                      <a:endParaRPr lang="ar-BH" sz="2000" u="non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u="none" dirty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ar-BH" sz="2000" u="non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u="none" dirty="0">
                          <a:solidFill>
                            <a:schemeClr val="tx1"/>
                          </a:solidFill>
                        </a:rPr>
                        <a:t>o</a:t>
                      </a:r>
                      <a:endParaRPr lang="ar-BH" sz="2000" u="non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u="none" dirty="0">
                          <a:solidFill>
                            <a:schemeClr val="tx1"/>
                          </a:solidFill>
                        </a:rPr>
                        <a:t>r</a:t>
                      </a:r>
                      <a:endParaRPr lang="ar-BH" sz="2000" u="non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u="none" dirty="0">
                          <a:solidFill>
                            <a:schemeClr val="tx1"/>
                          </a:solidFill>
                        </a:rPr>
                        <a:t>r</a:t>
                      </a:r>
                      <a:endParaRPr lang="ar-BH" sz="2000" u="non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u="none" dirty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ar-BH" sz="2000" u="non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u="none" dirty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ar-BH" sz="2000" u="non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74798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y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e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h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s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err="1"/>
                        <a:t>i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f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b</a:t>
                      </a:r>
                      <a:endParaRPr lang="ar-BH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36323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o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a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b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b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v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w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r</a:t>
                      </a:r>
                      <a:endParaRPr lang="ar-BH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74323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g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w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t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a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e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m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e</a:t>
                      </a:r>
                      <a:endParaRPr lang="ar-BH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15907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u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r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e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t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a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w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a</a:t>
                      </a:r>
                      <a:endParaRPr lang="ar-BH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25861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r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e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c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err="1"/>
                        <a:t>i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u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j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d</a:t>
                      </a:r>
                      <a:endParaRPr lang="ar-BH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11493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t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k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l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err="1"/>
                        <a:t>i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m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r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s</a:t>
                      </a:r>
                      <a:endParaRPr lang="ar-BH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8609358"/>
                  </a:ext>
                </a:extLst>
              </a:tr>
            </a:tbl>
          </a:graphicData>
        </a:graphic>
      </p:graphicFrame>
      <p:cxnSp>
        <p:nvCxnSpPr>
          <p:cNvPr id="15" name="Straight Connector 14"/>
          <p:cNvCxnSpPr/>
          <p:nvPr/>
        </p:nvCxnSpPr>
        <p:spPr>
          <a:xfrm>
            <a:off x="3496825" y="2350547"/>
            <a:ext cx="54062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Footer Placeholder 2">
            <a:extLst>
              <a:ext uri="{FF2B5EF4-FFF2-40B4-BE49-F238E27FC236}">
                <a16:creationId xmlns:a16="http://schemas.microsoft.com/office/drawing/2014/main" id="{193AF058-42AF-4BEC-BBC2-D70031F5EA95}"/>
              </a:ext>
            </a:extLst>
          </p:cNvPr>
          <p:cNvSpPr txBox="1"/>
          <p:nvPr/>
        </p:nvSpPr>
        <p:spPr>
          <a:xfrm>
            <a:off x="573752" y="6177841"/>
            <a:ext cx="11216214" cy="4388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/>
          <a:p>
            <a:pPr algn="ctr">
              <a:defRPr sz="1200">
                <a:solidFill>
                  <a:srgbClr val="FF0000"/>
                </a:solidFill>
              </a:defRPr>
            </a:pPr>
            <a:r>
              <a:rPr dirty="0"/>
              <a:t>_________________________________________________________________________________________________________________________________________________</a:t>
            </a:r>
            <a:endParaRPr dirty="0">
              <a:solidFill>
                <a:srgbClr val="888888"/>
              </a:solidFill>
            </a:endParaRPr>
          </a:p>
          <a:p>
            <a:pPr>
              <a:defRPr sz="1200"/>
            </a:pPr>
            <a:r>
              <a:rPr dirty="0"/>
              <a:t>Ministry of Education-2020</a:t>
            </a:r>
          </a:p>
        </p:txBody>
      </p:sp>
    </p:spTree>
    <p:extLst>
      <p:ext uri="{BB962C8B-B14F-4D97-AF65-F5344CB8AC3E}">
        <p14:creationId xmlns:p14="http://schemas.microsoft.com/office/powerpoint/2010/main" val="5671884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951667" y="135292"/>
            <a:ext cx="9626059" cy="6999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Review</a:t>
            </a:r>
            <a:endParaRPr lang="en-US" sz="27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8002" y="136930"/>
            <a:ext cx="481149" cy="6662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Aharoni" panose="02010803020104030203" pitchFamily="2" charset="-79"/>
                <a:cs typeface="Aharoni" panose="02010803020104030203" pitchFamily="2" charset="-79"/>
              </a:rPr>
              <a:t>7</a:t>
            </a:r>
            <a:endParaRPr lang="en-US" sz="6000" dirty="0"/>
          </a:p>
        </p:txBody>
      </p:sp>
      <p:sp>
        <p:nvSpPr>
          <p:cNvPr id="7" name="Rectangle 6"/>
          <p:cNvSpPr/>
          <p:nvPr/>
        </p:nvSpPr>
        <p:spPr>
          <a:xfrm>
            <a:off x="222067" y="859856"/>
            <a:ext cx="6029395" cy="71690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/>
              <a:t>2  Find and circle the words. Then write</a:t>
            </a:r>
          </a:p>
        </p:txBody>
      </p:sp>
      <p:sp>
        <p:nvSpPr>
          <p:cNvPr id="51" name="Rectangle 50"/>
          <p:cNvSpPr/>
          <p:nvPr/>
        </p:nvSpPr>
        <p:spPr>
          <a:xfrm>
            <a:off x="334702" y="2341457"/>
            <a:ext cx="1362436" cy="4878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Carrots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22129" y="2050869"/>
            <a:ext cx="547273" cy="2715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88002" y="3460040"/>
            <a:ext cx="1362436" cy="5563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milk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775429" y="3184651"/>
            <a:ext cx="547273" cy="3096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0F418288-6E38-4FC0-9964-A77CF154E7A6}"/>
              </a:ext>
            </a:extLst>
          </p:cNvPr>
          <p:cNvGrpSpPr/>
          <p:nvPr/>
        </p:nvGrpSpPr>
        <p:grpSpPr>
          <a:xfrm>
            <a:off x="3934173" y="5271049"/>
            <a:ext cx="1362436" cy="855898"/>
            <a:chOff x="2501191" y="5700064"/>
            <a:chExt cx="1362436" cy="855898"/>
          </a:xfrm>
        </p:grpSpPr>
        <p:sp>
          <p:nvSpPr>
            <p:cNvPr id="28" name="Rectangle 27"/>
            <p:cNvSpPr/>
            <p:nvPr/>
          </p:nvSpPr>
          <p:spPr>
            <a:xfrm>
              <a:off x="2501191" y="5999602"/>
              <a:ext cx="1362436" cy="55636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yogurt</a:t>
              </a:r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2864852" y="5700064"/>
              <a:ext cx="547273" cy="30966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4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3C8A7A8-BB93-47C6-82A1-361D1B1815B6}"/>
              </a:ext>
            </a:extLst>
          </p:cNvPr>
          <p:cNvGrpSpPr/>
          <p:nvPr/>
        </p:nvGrpSpPr>
        <p:grpSpPr>
          <a:xfrm>
            <a:off x="10361134" y="3243891"/>
            <a:ext cx="1362436" cy="778391"/>
            <a:chOff x="8515647" y="5791529"/>
            <a:chExt cx="1362436" cy="778391"/>
          </a:xfrm>
        </p:grpSpPr>
        <p:sp>
          <p:nvSpPr>
            <p:cNvPr id="30" name="Rectangle 29"/>
            <p:cNvSpPr/>
            <p:nvPr/>
          </p:nvSpPr>
          <p:spPr>
            <a:xfrm>
              <a:off x="8515647" y="6082117"/>
              <a:ext cx="1362436" cy="48780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juice </a:t>
              </a:r>
            </a:p>
          </p:txBody>
        </p:sp>
        <p:sp>
          <p:nvSpPr>
            <p:cNvPr id="31" name="Rounded Rectangle 30"/>
            <p:cNvSpPr/>
            <p:nvPr/>
          </p:nvSpPr>
          <p:spPr>
            <a:xfrm>
              <a:off x="8903074" y="5791529"/>
              <a:ext cx="547273" cy="271509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7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DCB8891-BABF-4078-98AD-3172F7EC7061}"/>
              </a:ext>
            </a:extLst>
          </p:cNvPr>
          <p:cNvGrpSpPr/>
          <p:nvPr/>
        </p:nvGrpSpPr>
        <p:grpSpPr>
          <a:xfrm>
            <a:off x="10361134" y="2050869"/>
            <a:ext cx="1362436" cy="778391"/>
            <a:chOff x="10337179" y="4167812"/>
            <a:chExt cx="1362436" cy="778391"/>
          </a:xfrm>
        </p:grpSpPr>
        <p:sp>
          <p:nvSpPr>
            <p:cNvPr id="34" name="Rectangle 33"/>
            <p:cNvSpPr/>
            <p:nvPr/>
          </p:nvSpPr>
          <p:spPr>
            <a:xfrm>
              <a:off x="10337179" y="4458400"/>
              <a:ext cx="1362436" cy="48780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water </a:t>
              </a:r>
            </a:p>
          </p:txBody>
        </p:sp>
        <p:sp>
          <p:nvSpPr>
            <p:cNvPr id="35" name="Rounded Rectangle 34"/>
            <p:cNvSpPr/>
            <p:nvPr/>
          </p:nvSpPr>
          <p:spPr>
            <a:xfrm>
              <a:off x="10724606" y="4167812"/>
              <a:ext cx="547273" cy="271509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8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C3B46607-0F73-43D6-8A2E-E362BA5A4063}"/>
              </a:ext>
            </a:extLst>
          </p:cNvPr>
          <p:cNvGrpSpPr/>
          <p:nvPr/>
        </p:nvGrpSpPr>
        <p:grpSpPr>
          <a:xfrm>
            <a:off x="7389356" y="5382594"/>
            <a:ext cx="1362436" cy="759311"/>
            <a:chOff x="4889027" y="5829686"/>
            <a:chExt cx="1362436" cy="759311"/>
          </a:xfrm>
        </p:grpSpPr>
        <p:sp>
          <p:nvSpPr>
            <p:cNvPr id="40" name="Rectangle 39"/>
            <p:cNvSpPr/>
            <p:nvPr/>
          </p:nvSpPr>
          <p:spPr>
            <a:xfrm>
              <a:off x="4889027" y="6101194"/>
              <a:ext cx="1362436" cy="48780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fish </a:t>
              </a:r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5296609" y="5829686"/>
              <a:ext cx="547273" cy="271509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5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768470F-9253-49B4-9B91-1F0910100364}"/>
              </a:ext>
            </a:extLst>
          </p:cNvPr>
          <p:cNvGrpSpPr/>
          <p:nvPr/>
        </p:nvGrpSpPr>
        <p:grpSpPr>
          <a:xfrm>
            <a:off x="10361134" y="4444226"/>
            <a:ext cx="1362436" cy="778391"/>
            <a:chOff x="6609101" y="5808174"/>
            <a:chExt cx="1362436" cy="778391"/>
          </a:xfrm>
        </p:grpSpPr>
        <p:sp>
          <p:nvSpPr>
            <p:cNvPr id="42" name="Rectangle 41"/>
            <p:cNvSpPr/>
            <p:nvPr/>
          </p:nvSpPr>
          <p:spPr>
            <a:xfrm>
              <a:off x="6609101" y="6098762"/>
              <a:ext cx="1362436" cy="48780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bread</a:t>
              </a:r>
            </a:p>
          </p:txBody>
        </p:sp>
        <p:sp>
          <p:nvSpPr>
            <p:cNvPr id="43" name="Rounded Rectangle 42"/>
            <p:cNvSpPr/>
            <p:nvPr/>
          </p:nvSpPr>
          <p:spPr>
            <a:xfrm>
              <a:off x="6996528" y="5808174"/>
              <a:ext cx="547273" cy="271509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6</a:t>
              </a:r>
            </a:p>
          </p:txBody>
        </p:sp>
      </p:grpSp>
      <p:sp>
        <p:nvSpPr>
          <p:cNvPr id="44" name="Rectangle 43"/>
          <p:cNvSpPr/>
          <p:nvPr/>
        </p:nvSpPr>
        <p:spPr>
          <a:xfrm>
            <a:off x="452548" y="4666257"/>
            <a:ext cx="1362436" cy="5563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meat 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850578" y="4337512"/>
            <a:ext cx="547273" cy="3096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200991" y="2143781"/>
          <a:ext cx="6038221" cy="27736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862603">
                  <a:extLst>
                    <a:ext uri="{9D8B030D-6E8A-4147-A177-3AD203B41FA5}">
                      <a16:colId xmlns:a16="http://schemas.microsoft.com/office/drawing/2014/main" val="746004298"/>
                    </a:ext>
                  </a:extLst>
                </a:gridCol>
                <a:gridCol w="862603">
                  <a:extLst>
                    <a:ext uri="{9D8B030D-6E8A-4147-A177-3AD203B41FA5}">
                      <a16:colId xmlns:a16="http://schemas.microsoft.com/office/drawing/2014/main" val="636974391"/>
                    </a:ext>
                  </a:extLst>
                </a:gridCol>
                <a:gridCol w="862603">
                  <a:extLst>
                    <a:ext uri="{9D8B030D-6E8A-4147-A177-3AD203B41FA5}">
                      <a16:colId xmlns:a16="http://schemas.microsoft.com/office/drawing/2014/main" val="3415226251"/>
                    </a:ext>
                  </a:extLst>
                </a:gridCol>
                <a:gridCol w="862603">
                  <a:extLst>
                    <a:ext uri="{9D8B030D-6E8A-4147-A177-3AD203B41FA5}">
                      <a16:colId xmlns:a16="http://schemas.microsoft.com/office/drawing/2014/main" val="2195665584"/>
                    </a:ext>
                  </a:extLst>
                </a:gridCol>
                <a:gridCol w="862603">
                  <a:extLst>
                    <a:ext uri="{9D8B030D-6E8A-4147-A177-3AD203B41FA5}">
                      <a16:colId xmlns:a16="http://schemas.microsoft.com/office/drawing/2014/main" val="2128929631"/>
                    </a:ext>
                  </a:extLst>
                </a:gridCol>
                <a:gridCol w="862603">
                  <a:extLst>
                    <a:ext uri="{9D8B030D-6E8A-4147-A177-3AD203B41FA5}">
                      <a16:colId xmlns:a16="http://schemas.microsoft.com/office/drawing/2014/main" val="3068660951"/>
                    </a:ext>
                  </a:extLst>
                </a:gridCol>
                <a:gridCol w="862603">
                  <a:extLst>
                    <a:ext uri="{9D8B030D-6E8A-4147-A177-3AD203B41FA5}">
                      <a16:colId xmlns:a16="http://schemas.microsoft.com/office/drawing/2014/main" val="14712585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000" u="none" dirty="0">
                          <a:solidFill>
                            <a:schemeClr val="tx1"/>
                          </a:solidFill>
                        </a:rPr>
                        <a:t>s</a:t>
                      </a:r>
                      <a:endParaRPr lang="ar-BH" sz="2000" u="non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u="none" dirty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ar-BH" sz="2000" u="non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u="none" dirty="0">
                          <a:solidFill>
                            <a:schemeClr val="tx1"/>
                          </a:solidFill>
                        </a:rPr>
                        <a:t>o</a:t>
                      </a:r>
                      <a:endParaRPr lang="ar-BH" sz="2000" u="non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u="none" dirty="0">
                          <a:solidFill>
                            <a:schemeClr val="tx1"/>
                          </a:solidFill>
                        </a:rPr>
                        <a:t>r</a:t>
                      </a:r>
                      <a:endParaRPr lang="ar-BH" sz="2000" u="non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u="none" dirty="0">
                          <a:solidFill>
                            <a:schemeClr val="tx1"/>
                          </a:solidFill>
                        </a:rPr>
                        <a:t>r</a:t>
                      </a:r>
                      <a:endParaRPr lang="ar-BH" sz="2000" u="non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u="none" dirty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ar-BH" sz="2000" u="non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u="none" dirty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ar-BH" sz="2000" u="non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74798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y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e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h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s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err="1"/>
                        <a:t>i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f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b</a:t>
                      </a:r>
                      <a:endParaRPr lang="ar-BH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36323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o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a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b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b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v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w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r</a:t>
                      </a:r>
                      <a:endParaRPr lang="ar-BH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74323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g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w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t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a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e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m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e</a:t>
                      </a:r>
                      <a:endParaRPr lang="ar-BH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15907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u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r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e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t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a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w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a</a:t>
                      </a:r>
                      <a:endParaRPr lang="ar-BH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25861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r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e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c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err="1"/>
                        <a:t>i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u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j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d</a:t>
                      </a:r>
                      <a:endParaRPr lang="ar-BH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11493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t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k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l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err="1"/>
                        <a:t>i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m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r</a:t>
                      </a:r>
                      <a:endParaRPr lang="ar-B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/>
                        <a:t>s</a:t>
                      </a:r>
                      <a:endParaRPr lang="ar-BH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8609358"/>
                  </a:ext>
                </a:extLst>
              </a:tr>
            </a:tbl>
          </a:graphicData>
        </a:graphic>
      </p:graphicFrame>
      <p:cxnSp>
        <p:nvCxnSpPr>
          <p:cNvPr id="15" name="Straight Connector 14"/>
          <p:cNvCxnSpPr/>
          <p:nvPr/>
        </p:nvCxnSpPr>
        <p:spPr>
          <a:xfrm>
            <a:off x="3496825" y="2350547"/>
            <a:ext cx="54062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4DE555B-3597-451F-85AE-7D7353DECB3D}"/>
              </a:ext>
            </a:extLst>
          </p:cNvPr>
          <p:cNvCxnSpPr>
            <a:cxnSpLocks/>
          </p:cNvCxnSpPr>
          <p:nvPr/>
        </p:nvCxnSpPr>
        <p:spPr>
          <a:xfrm>
            <a:off x="5296609" y="4759021"/>
            <a:ext cx="26749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11A86C7-2CF5-4379-84E8-571AB76B896F}"/>
              </a:ext>
            </a:extLst>
          </p:cNvPr>
          <p:cNvCxnSpPr/>
          <p:nvPr/>
        </p:nvCxnSpPr>
        <p:spPr>
          <a:xfrm>
            <a:off x="4439480" y="3534075"/>
            <a:ext cx="284921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394B7E9-32CB-4230-B10E-BB5FB4DC3B85}"/>
              </a:ext>
            </a:extLst>
          </p:cNvPr>
          <p:cNvCxnSpPr/>
          <p:nvPr/>
        </p:nvCxnSpPr>
        <p:spPr>
          <a:xfrm>
            <a:off x="8797058" y="2690191"/>
            <a:ext cx="0" cy="22272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D77141F-B142-4349-BF50-643A9731EAC9}"/>
              </a:ext>
            </a:extLst>
          </p:cNvPr>
          <p:cNvCxnSpPr/>
          <p:nvPr/>
        </p:nvCxnSpPr>
        <p:spPr>
          <a:xfrm>
            <a:off x="4280453" y="2729947"/>
            <a:ext cx="29684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AD20DCE-48E8-4F77-90D6-9C2D93FF9482}"/>
              </a:ext>
            </a:extLst>
          </p:cNvPr>
          <p:cNvCxnSpPr>
            <a:cxnSpLocks/>
          </p:cNvCxnSpPr>
          <p:nvPr/>
        </p:nvCxnSpPr>
        <p:spPr>
          <a:xfrm>
            <a:off x="3631096" y="2637183"/>
            <a:ext cx="0" cy="18418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B6AFA93-2162-45FA-8011-82974DA8FCC9}"/>
              </a:ext>
            </a:extLst>
          </p:cNvPr>
          <p:cNvCxnSpPr/>
          <p:nvPr/>
        </p:nvCxnSpPr>
        <p:spPr>
          <a:xfrm>
            <a:off x="4439480" y="4337512"/>
            <a:ext cx="363109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D70C098-D804-42A9-B23B-52AF1042AFF4}"/>
              </a:ext>
            </a:extLst>
          </p:cNvPr>
          <p:cNvCxnSpPr/>
          <p:nvPr/>
        </p:nvCxnSpPr>
        <p:spPr>
          <a:xfrm>
            <a:off x="4280453" y="3954392"/>
            <a:ext cx="379012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Footer Placeholder 2">
            <a:extLst>
              <a:ext uri="{FF2B5EF4-FFF2-40B4-BE49-F238E27FC236}">
                <a16:creationId xmlns:a16="http://schemas.microsoft.com/office/drawing/2014/main" id="{9BB7810B-0D09-42B5-9819-1D8F11D78491}"/>
              </a:ext>
            </a:extLst>
          </p:cNvPr>
          <p:cNvSpPr txBox="1"/>
          <p:nvPr/>
        </p:nvSpPr>
        <p:spPr>
          <a:xfrm>
            <a:off x="573752" y="6177841"/>
            <a:ext cx="11216214" cy="4388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/>
          <a:p>
            <a:pPr algn="ctr">
              <a:defRPr sz="1200">
                <a:solidFill>
                  <a:srgbClr val="FF0000"/>
                </a:solidFill>
              </a:defRPr>
            </a:pPr>
            <a:r>
              <a:rPr dirty="0"/>
              <a:t>_________________________________________________________________________________________________________________________________________________</a:t>
            </a:r>
            <a:endParaRPr dirty="0">
              <a:solidFill>
                <a:srgbClr val="888888"/>
              </a:solidFill>
            </a:endParaRPr>
          </a:p>
          <a:p>
            <a:pPr>
              <a:defRPr sz="1200"/>
            </a:pPr>
            <a:r>
              <a:rPr dirty="0"/>
              <a:t>Ministry of Education-2020</a:t>
            </a:r>
          </a:p>
        </p:txBody>
      </p:sp>
    </p:spTree>
    <p:extLst>
      <p:ext uri="{BB962C8B-B14F-4D97-AF65-F5344CB8AC3E}">
        <p14:creationId xmlns:p14="http://schemas.microsoft.com/office/powerpoint/2010/main" val="1114835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4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525" y="1142367"/>
            <a:ext cx="10761617" cy="467473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Name the pictures: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xfrm>
            <a:off x="944217" y="125509"/>
            <a:ext cx="9442269" cy="10195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Review</a:t>
            </a:r>
            <a:endParaRPr lang="en-US" sz="27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7511" y="299495"/>
            <a:ext cx="630689" cy="6662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Aharoni" panose="02010803020104030203" pitchFamily="2" charset="-79"/>
                <a:cs typeface="Aharoni" panose="02010803020104030203" pitchFamily="2" charset="-79"/>
              </a:rPr>
              <a:t>7</a:t>
            </a:r>
            <a:endParaRPr lang="en-US" sz="60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5A7306D-AB26-4CBE-811A-36B785DDD1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87" y="1797925"/>
            <a:ext cx="2168703" cy="15878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82F8B7C-49E6-4738-98C4-6AFDAB8819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0963" y="1524791"/>
            <a:ext cx="2035789" cy="12214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232E09F-2267-4F56-A274-9EAA241B1B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89243">
            <a:off x="8190503" y="1124623"/>
            <a:ext cx="1506059" cy="188163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192199C-104E-464E-B6F6-EC070B84DD9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3926" y="3699182"/>
            <a:ext cx="2835853" cy="203236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A23DB76-9B17-4618-9755-EEDED1DA9A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21" y="4161303"/>
            <a:ext cx="1499134" cy="149913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E87B0C1-8F0F-4A0D-9938-7DAAB974BEF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761" y="3699182"/>
            <a:ext cx="2859166" cy="181557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EC1483C-E261-4535-B218-9C9D3454D372}"/>
              </a:ext>
            </a:extLst>
          </p:cNvPr>
          <p:cNvCxnSpPr/>
          <p:nvPr/>
        </p:nvCxnSpPr>
        <p:spPr>
          <a:xfrm>
            <a:off x="219087" y="3744401"/>
            <a:ext cx="2173356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1C04485-5E66-4621-B9E9-57C01CEFE896}"/>
              </a:ext>
            </a:extLst>
          </p:cNvPr>
          <p:cNvCxnSpPr/>
          <p:nvPr/>
        </p:nvCxnSpPr>
        <p:spPr>
          <a:xfrm>
            <a:off x="522855" y="5964454"/>
            <a:ext cx="2173356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0142272-85EE-49B3-AB5B-20785A74D1DE}"/>
              </a:ext>
            </a:extLst>
          </p:cNvPr>
          <p:cNvCxnSpPr/>
          <p:nvPr/>
        </p:nvCxnSpPr>
        <p:spPr>
          <a:xfrm>
            <a:off x="4740516" y="5964454"/>
            <a:ext cx="2173356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E0E64BE-1136-47D5-8A31-53F0AB2F3237}"/>
              </a:ext>
            </a:extLst>
          </p:cNvPr>
          <p:cNvCxnSpPr/>
          <p:nvPr/>
        </p:nvCxnSpPr>
        <p:spPr>
          <a:xfrm>
            <a:off x="9515174" y="5966866"/>
            <a:ext cx="2173356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A726473-9499-45DF-9051-1F9656FB78C6}"/>
              </a:ext>
            </a:extLst>
          </p:cNvPr>
          <p:cNvCxnSpPr/>
          <p:nvPr/>
        </p:nvCxnSpPr>
        <p:spPr>
          <a:xfrm>
            <a:off x="4054242" y="3718558"/>
            <a:ext cx="2173356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C50017B-329B-4B11-8EF9-AFE91ACB599E}"/>
              </a:ext>
            </a:extLst>
          </p:cNvPr>
          <p:cNvCxnSpPr/>
          <p:nvPr/>
        </p:nvCxnSpPr>
        <p:spPr>
          <a:xfrm>
            <a:off x="7740705" y="3718558"/>
            <a:ext cx="2173356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ooter Placeholder 2">
            <a:extLst>
              <a:ext uri="{FF2B5EF4-FFF2-40B4-BE49-F238E27FC236}">
                <a16:creationId xmlns:a16="http://schemas.microsoft.com/office/drawing/2014/main" id="{10C4D74D-72DB-4E65-BFA5-2DBD217BB4CB}"/>
              </a:ext>
            </a:extLst>
          </p:cNvPr>
          <p:cNvSpPr txBox="1"/>
          <p:nvPr/>
        </p:nvSpPr>
        <p:spPr>
          <a:xfrm>
            <a:off x="219087" y="6234002"/>
            <a:ext cx="11216214" cy="4388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/>
          <a:p>
            <a:pPr algn="ctr">
              <a:defRPr sz="1200">
                <a:solidFill>
                  <a:srgbClr val="FF0000"/>
                </a:solidFill>
              </a:defRPr>
            </a:pPr>
            <a:r>
              <a:rPr dirty="0"/>
              <a:t>_________________________________________________________________________________________________________________________________________________</a:t>
            </a:r>
            <a:endParaRPr dirty="0">
              <a:solidFill>
                <a:srgbClr val="888888"/>
              </a:solidFill>
            </a:endParaRPr>
          </a:p>
          <a:p>
            <a:pPr>
              <a:defRPr sz="1200"/>
            </a:pPr>
            <a:r>
              <a:rPr dirty="0"/>
              <a:t>Ministry of Education-2020</a:t>
            </a:r>
          </a:p>
        </p:txBody>
      </p:sp>
    </p:spTree>
    <p:extLst>
      <p:ext uri="{BB962C8B-B14F-4D97-AF65-F5344CB8AC3E}">
        <p14:creationId xmlns:p14="http://schemas.microsoft.com/office/powerpoint/2010/main" val="30943698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525" y="1142367"/>
            <a:ext cx="10761617" cy="467473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Name the pictures: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xfrm>
            <a:off x="944217" y="125509"/>
            <a:ext cx="9442269" cy="10195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Review</a:t>
            </a:r>
            <a:endParaRPr lang="en-US" sz="27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7511" y="299495"/>
            <a:ext cx="630689" cy="6662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Aharoni" panose="02010803020104030203" pitchFamily="2" charset="-79"/>
                <a:cs typeface="Aharoni" panose="02010803020104030203" pitchFamily="2" charset="-79"/>
              </a:rPr>
              <a:t>7</a:t>
            </a:r>
            <a:endParaRPr lang="en-US" sz="60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5A7306D-AB26-4CBE-811A-36B785DDD1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87" y="1797925"/>
            <a:ext cx="2168703" cy="15878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82F8B7C-49E6-4738-98C4-6AFDAB8819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3025" y="1721731"/>
            <a:ext cx="2035789" cy="12214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232E09F-2267-4F56-A274-9EAA241B1B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89243">
            <a:off x="8204525" y="1266639"/>
            <a:ext cx="1506059" cy="188163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192199C-104E-464E-B6F6-EC070B84DD9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5449" y="3797696"/>
            <a:ext cx="2835853" cy="203236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A23DB76-9B17-4618-9755-EEDED1DA9A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32" y="4041023"/>
            <a:ext cx="1310977" cy="131097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E87B0C1-8F0F-4A0D-9938-7DAAB974BEF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6048" y="3877726"/>
            <a:ext cx="2254287" cy="1431472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EC1483C-E261-4535-B218-9C9D3454D372}"/>
              </a:ext>
            </a:extLst>
          </p:cNvPr>
          <p:cNvCxnSpPr/>
          <p:nvPr/>
        </p:nvCxnSpPr>
        <p:spPr>
          <a:xfrm>
            <a:off x="219087" y="3744401"/>
            <a:ext cx="2173356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1C04485-5E66-4621-B9E9-57C01CEFE896}"/>
              </a:ext>
            </a:extLst>
          </p:cNvPr>
          <p:cNvCxnSpPr/>
          <p:nvPr/>
        </p:nvCxnSpPr>
        <p:spPr>
          <a:xfrm>
            <a:off x="522855" y="5964454"/>
            <a:ext cx="2173356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0142272-85EE-49B3-AB5B-20785A74D1DE}"/>
              </a:ext>
            </a:extLst>
          </p:cNvPr>
          <p:cNvCxnSpPr/>
          <p:nvPr/>
        </p:nvCxnSpPr>
        <p:spPr>
          <a:xfrm>
            <a:off x="4472655" y="5973585"/>
            <a:ext cx="2173356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E0E64BE-1136-47D5-8A31-53F0AB2F3237}"/>
              </a:ext>
            </a:extLst>
          </p:cNvPr>
          <p:cNvCxnSpPr/>
          <p:nvPr/>
        </p:nvCxnSpPr>
        <p:spPr>
          <a:xfrm>
            <a:off x="9515174" y="5966866"/>
            <a:ext cx="2173356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A726473-9499-45DF-9051-1F9656FB78C6}"/>
              </a:ext>
            </a:extLst>
          </p:cNvPr>
          <p:cNvCxnSpPr/>
          <p:nvPr/>
        </p:nvCxnSpPr>
        <p:spPr>
          <a:xfrm>
            <a:off x="4054242" y="3718558"/>
            <a:ext cx="2173356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C50017B-329B-4B11-8EF9-AFE91ACB599E}"/>
              </a:ext>
            </a:extLst>
          </p:cNvPr>
          <p:cNvCxnSpPr/>
          <p:nvPr/>
        </p:nvCxnSpPr>
        <p:spPr>
          <a:xfrm>
            <a:off x="7740705" y="3718558"/>
            <a:ext cx="2173356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ooter Placeholder 2">
            <a:extLst>
              <a:ext uri="{FF2B5EF4-FFF2-40B4-BE49-F238E27FC236}">
                <a16:creationId xmlns:a16="http://schemas.microsoft.com/office/drawing/2014/main" id="{10C4D74D-72DB-4E65-BFA5-2DBD217BB4CB}"/>
              </a:ext>
            </a:extLst>
          </p:cNvPr>
          <p:cNvSpPr txBox="1"/>
          <p:nvPr/>
        </p:nvSpPr>
        <p:spPr>
          <a:xfrm>
            <a:off x="219087" y="6234002"/>
            <a:ext cx="11216214" cy="4388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/>
          <a:p>
            <a:pPr algn="ctr">
              <a:defRPr sz="1200">
                <a:solidFill>
                  <a:srgbClr val="FF0000"/>
                </a:solidFill>
              </a:defRPr>
            </a:pPr>
            <a:r>
              <a:rPr dirty="0"/>
              <a:t>_________________________________________________________________________________________________________________________________________________</a:t>
            </a:r>
            <a:endParaRPr dirty="0">
              <a:solidFill>
                <a:srgbClr val="888888"/>
              </a:solidFill>
            </a:endParaRPr>
          </a:p>
          <a:p>
            <a:pPr>
              <a:defRPr sz="1200"/>
            </a:pPr>
            <a:r>
              <a:rPr dirty="0"/>
              <a:t>Ministry of Education-2020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51AEC3E-3555-4CC1-AE4A-269D24ABEF69}"/>
              </a:ext>
            </a:extLst>
          </p:cNvPr>
          <p:cNvSpPr/>
          <p:nvPr/>
        </p:nvSpPr>
        <p:spPr>
          <a:xfrm>
            <a:off x="672734" y="3058834"/>
            <a:ext cx="12234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rice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F49BE7F-C742-4795-90AE-32546B04D477}"/>
              </a:ext>
            </a:extLst>
          </p:cNvPr>
          <p:cNvSpPr/>
          <p:nvPr/>
        </p:nvSpPr>
        <p:spPr>
          <a:xfrm>
            <a:off x="545936" y="5226383"/>
            <a:ext cx="20199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yogurt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715C36C-52EA-4DDE-87FE-F282C2F1FA85}"/>
              </a:ext>
            </a:extLst>
          </p:cNvPr>
          <p:cNvSpPr/>
          <p:nvPr/>
        </p:nvSpPr>
        <p:spPr>
          <a:xfrm>
            <a:off x="5002346" y="5253968"/>
            <a:ext cx="11897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fish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9F32D5D-DF8E-4EF3-A5F0-FA666F6C8BCD}"/>
              </a:ext>
            </a:extLst>
          </p:cNvPr>
          <p:cNvSpPr/>
          <p:nvPr/>
        </p:nvSpPr>
        <p:spPr>
          <a:xfrm>
            <a:off x="10146517" y="5175899"/>
            <a:ext cx="18218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bread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D2D5017-17A1-412A-955C-4EF1B8EE65D4}"/>
              </a:ext>
            </a:extLst>
          </p:cNvPr>
          <p:cNvSpPr/>
          <p:nvPr/>
        </p:nvSpPr>
        <p:spPr>
          <a:xfrm>
            <a:off x="4388761" y="2924060"/>
            <a:ext cx="16401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meat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C5013C1-F782-4C35-9F0D-4A73EE3A774C}"/>
              </a:ext>
            </a:extLst>
          </p:cNvPr>
          <p:cNvSpPr/>
          <p:nvPr/>
        </p:nvSpPr>
        <p:spPr>
          <a:xfrm>
            <a:off x="7619714" y="2969756"/>
            <a:ext cx="21458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carrots</a:t>
            </a:r>
          </a:p>
        </p:txBody>
      </p:sp>
    </p:spTree>
    <p:extLst>
      <p:ext uri="{BB962C8B-B14F-4D97-AF65-F5344CB8AC3E}">
        <p14:creationId xmlns:p14="http://schemas.microsoft.com/office/powerpoint/2010/main" val="2802267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3" grpId="0"/>
      <p:bldP spid="24" grpId="0"/>
      <p:bldP spid="25" grpId="0"/>
      <p:bldP spid="26" grpId="0"/>
      <p:bldP spid="2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525" y="1142367"/>
            <a:ext cx="10761617" cy="4674734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/>
              <a:t>1- Write </a:t>
            </a:r>
            <a:r>
              <a:rPr lang="en-US" sz="3600" dirty="0">
                <a:solidFill>
                  <a:srgbClr val="FF0000"/>
                </a:solidFill>
              </a:rPr>
              <a:t>about you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xfrm>
            <a:off x="944217" y="125509"/>
            <a:ext cx="9442269" cy="10195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Review</a:t>
            </a:r>
            <a:endParaRPr lang="en-US" sz="27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7511" y="299495"/>
            <a:ext cx="630689" cy="6662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Aharoni" panose="02010803020104030203" pitchFamily="2" charset="-79"/>
                <a:cs typeface="Aharoni" panose="02010803020104030203" pitchFamily="2" charset="-79"/>
              </a:rPr>
              <a:t>7</a:t>
            </a:r>
            <a:endParaRPr lang="en-US" sz="6000" dirty="0"/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9538151"/>
              </p:ext>
            </p:extLst>
          </p:nvPr>
        </p:nvGraphicFramePr>
        <p:xfrm>
          <a:off x="1224684" y="1836700"/>
          <a:ext cx="7794685" cy="32860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4292">
                  <a:extLst>
                    <a:ext uri="{9D8B030D-6E8A-4147-A177-3AD203B41FA5}">
                      <a16:colId xmlns:a16="http://schemas.microsoft.com/office/drawing/2014/main" val="1617931167"/>
                    </a:ext>
                  </a:extLst>
                </a:gridCol>
                <a:gridCol w="1924933">
                  <a:extLst>
                    <a:ext uri="{9D8B030D-6E8A-4147-A177-3AD203B41FA5}">
                      <a16:colId xmlns:a16="http://schemas.microsoft.com/office/drawing/2014/main" val="304616649"/>
                    </a:ext>
                  </a:extLst>
                </a:gridCol>
                <a:gridCol w="2415460">
                  <a:extLst>
                    <a:ext uri="{9D8B030D-6E8A-4147-A177-3AD203B41FA5}">
                      <a16:colId xmlns:a16="http://schemas.microsoft.com/office/drawing/2014/main" val="1793818655"/>
                    </a:ext>
                  </a:extLst>
                </a:gridCol>
              </a:tblGrid>
              <a:tr h="440998">
                <a:tc>
                  <a:txBody>
                    <a:bodyPr/>
                    <a:lstStyle/>
                    <a:p>
                      <a:pPr algn="l"/>
                      <a:endParaRPr lang="en-US" dirty="0"/>
                    </a:p>
                    <a:p>
                      <a:pPr algn="l"/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6187241"/>
                  </a:ext>
                </a:extLst>
              </a:tr>
              <a:tr h="440998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Do you like rice?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I like rice.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I don’t like rice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5638088"/>
                  </a:ext>
                </a:extLst>
              </a:tr>
              <a:tr h="440998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Do you like yogurt?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6337165"/>
                  </a:ext>
                </a:extLst>
              </a:tr>
              <a:tr h="440998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Do you like fish?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1840505"/>
                  </a:ext>
                </a:extLst>
              </a:tr>
              <a:tr h="440998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Do you like carrots?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5414606"/>
                  </a:ext>
                </a:extLst>
              </a:tr>
              <a:tr h="440998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Do you like milk?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569187"/>
                  </a:ext>
                </a:extLst>
              </a:tr>
              <a:tr h="440998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Do you </a:t>
                      </a:r>
                      <a:r>
                        <a:rPr lang="en-US"/>
                        <a:t>like juice?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6509583"/>
                  </a:ext>
                </a:extLst>
              </a:tr>
            </a:tbl>
          </a:graphicData>
        </a:graphic>
      </p:graphicFrame>
      <p:pic>
        <p:nvPicPr>
          <p:cNvPr id="8" name="Picture 7" descr="Laughing Smiley &lt;strong&gt;Face&lt;/strong&gt; &lt;strong&gt;Clip&lt;/strong&gt; &lt;strong&gt;Art&lt;/strong&gt; | Clipart Panda - Free ..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70" y="1872342"/>
            <a:ext cx="579125" cy="579125"/>
          </a:xfrm>
          <a:prstGeom prst="rect">
            <a:avLst/>
          </a:prstGeom>
        </p:spPr>
      </p:pic>
      <p:pic>
        <p:nvPicPr>
          <p:cNvPr id="9" name="Picture 8" descr="Emoticon: No no! | Emoticones | Emoticonos, Emoticon feliz ..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4791" y="1872342"/>
            <a:ext cx="579125" cy="579125"/>
          </a:xfrm>
          <a:prstGeom prst="rect">
            <a:avLst/>
          </a:prstGeom>
        </p:spPr>
      </p:pic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702476D1-9379-4DF3-95DE-C4B48A9D1E61}"/>
              </a:ext>
            </a:extLst>
          </p:cNvPr>
          <p:cNvSpPr txBox="1"/>
          <p:nvPr/>
        </p:nvSpPr>
        <p:spPr>
          <a:xfrm>
            <a:off x="573752" y="6177841"/>
            <a:ext cx="11216214" cy="4388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/>
          <a:p>
            <a:pPr algn="ctr">
              <a:defRPr sz="1200">
                <a:solidFill>
                  <a:srgbClr val="FF0000"/>
                </a:solidFill>
              </a:defRPr>
            </a:pPr>
            <a:r>
              <a:rPr dirty="0"/>
              <a:t>_________________________________________________________________________________________________________________________________________________</a:t>
            </a:r>
            <a:endParaRPr dirty="0">
              <a:solidFill>
                <a:srgbClr val="888888"/>
              </a:solidFill>
            </a:endParaRPr>
          </a:p>
          <a:p>
            <a:pPr>
              <a:defRPr sz="1200"/>
            </a:pPr>
            <a:r>
              <a:rPr dirty="0"/>
              <a:t>Ministry of Education-2020</a:t>
            </a:r>
          </a:p>
        </p:txBody>
      </p:sp>
    </p:spTree>
    <p:extLst>
      <p:ext uri="{BB962C8B-B14F-4D97-AF65-F5344CB8AC3E}">
        <p14:creationId xmlns:p14="http://schemas.microsoft.com/office/powerpoint/2010/main" val="403587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658" y="849257"/>
            <a:ext cx="4278996" cy="616183"/>
          </a:xfrm>
        </p:spPr>
        <p:txBody>
          <a:bodyPr>
            <a:normAutofit fontScale="90000"/>
          </a:bodyPr>
          <a:lstStyle/>
          <a:p>
            <a:r>
              <a:rPr lang="en-US" sz="2700" b="1" dirty="0">
                <a:latin typeface="Century Gothic" panose="020B0502020202020204" pitchFamily="34" charset="0"/>
              </a:rPr>
              <a:t>Lesson 1 </a:t>
            </a:r>
            <a:br>
              <a:rPr lang="en-US" sz="2700" b="1" dirty="0">
                <a:latin typeface="Century Gothic" panose="020B0502020202020204" pitchFamily="34" charset="0"/>
              </a:rPr>
            </a:br>
            <a:r>
              <a:rPr lang="en-US" sz="2700" dirty="0">
                <a:solidFill>
                  <a:srgbClr val="FF0000"/>
                </a:solidFill>
                <a:latin typeface="Century Gothic" panose="020B0502020202020204" pitchFamily="34" charset="0"/>
              </a:rPr>
              <a:t>Now check your answers</a:t>
            </a:r>
            <a:br>
              <a:rPr lang="en-US" sz="2700" dirty="0">
                <a:latin typeface="Century Gothic" panose="020B0502020202020204" pitchFamily="34" charset="0"/>
              </a:rPr>
            </a:br>
            <a:r>
              <a:rPr lang="en-US" sz="2200" dirty="0">
                <a:latin typeface="Century Gothic" panose="020B0502020202020204" pitchFamily="34" charset="0"/>
              </a:rPr>
              <a:t>Exercise 1</a:t>
            </a:r>
            <a:br>
              <a:rPr lang="en-US" b="1" dirty="0">
                <a:latin typeface="Comic Sans MS" panose="030F0702030302020204" pitchFamily="66" charset="0"/>
              </a:rPr>
            </a:br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5" name="Oval Callout 4"/>
          <p:cNvSpPr/>
          <p:nvPr/>
        </p:nvSpPr>
        <p:spPr>
          <a:xfrm>
            <a:off x="4480313" y="245189"/>
            <a:ext cx="3004650" cy="1531261"/>
          </a:xfrm>
          <a:prstGeom prst="wedgeEllipseCallou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entury Gothic" panose="020B0502020202020204" pitchFamily="34" charset="0"/>
              </a:rPr>
              <a:t>Hi, my name is Khalid. I have got meat, carrots and rice.</a:t>
            </a:r>
          </a:p>
        </p:txBody>
      </p:sp>
      <p:sp>
        <p:nvSpPr>
          <p:cNvPr id="7" name="Oval Callout 6"/>
          <p:cNvSpPr/>
          <p:nvPr/>
        </p:nvSpPr>
        <p:spPr>
          <a:xfrm>
            <a:off x="7619145" y="249499"/>
            <a:ext cx="3049143" cy="1555935"/>
          </a:xfrm>
          <a:prstGeom prst="wedgeEllipseCallou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entury Gothic" panose="020B0502020202020204" pitchFamily="34" charset="0"/>
              </a:rPr>
              <a:t>Hi, my name is Mariam. I have got fish, yogurt, carrots and bread.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8167105"/>
              </p:ext>
            </p:extLst>
          </p:nvPr>
        </p:nvGraphicFramePr>
        <p:xfrm>
          <a:off x="2397199" y="3884436"/>
          <a:ext cx="8084946" cy="2543965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347491">
                  <a:extLst>
                    <a:ext uri="{9D8B030D-6E8A-4147-A177-3AD203B41FA5}">
                      <a16:colId xmlns:a16="http://schemas.microsoft.com/office/drawing/2014/main" val="2295042118"/>
                    </a:ext>
                  </a:extLst>
                </a:gridCol>
                <a:gridCol w="1347491">
                  <a:extLst>
                    <a:ext uri="{9D8B030D-6E8A-4147-A177-3AD203B41FA5}">
                      <a16:colId xmlns:a16="http://schemas.microsoft.com/office/drawing/2014/main" val="1163104411"/>
                    </a:ext>
                  </a:extLst>
                </a:gridCol>
                <a:gridCol w="1347491">
                  <a:extLst>
                    <a:ext uri="{9D8B030D-6E8A-4147-A177-3AD203B41FA5}">
                      <a16:colId xmlns:a16="http://schemas.microsoft.com/office/drawing/2014/main" val="1553403897"/>
                    </a:ext>
                  </a:extLst>
                </a:gridCol>
                <a:gridCol w="1347491">
                  <a:extLst>
                    <a:ext uri="{9D8B030D-6E8A-4147-A177-3AD203B41FA5}">
                      <a16:colId xmlns:a16="http://schemas.microsoft.com/office/drawing/2014/main" val="3781465955"/>
                    </a:ext>
                  </a:extLst>
                </a:gridCol>
                <a:gridCol w="1347491">
                  <a:extLst>
                    <a:ext uri="{9D8B030D-6E8A-4147-A177-3AD203B41FA5}">
                      <a16:colId xmlns:a16="http://schemas.microsoft.com/office/drawing/2014/main" val="3445658975"/>
                    </a:ext>
                  </a:extLst>
                </a:gridCol>
                <a:gridCol w="1347491">
                  <a:extLst>
                    <a:ext uri="{9D8B030D-6E8A-4147-A177-3AD203B41FA5}">
                      <a16:colId xmlns:a16="http://schemas.microsoft.com/office/drawing/2014/main" val="2833864"/>
                    </a:ext>
                  </a:extLst>
                </a:gridCol>
              </a:tblGrid>
              <a:tr h="65420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</a:t>
                      </a:r>
                      <a:r>
                        <a:rPr lang="en-US" b="0" dirty="0">
                          <a:latin typeface="Century Gothic" panose="020B0502020202020204" pitchFamily="34" charset="0"/>
                        </a:rPr>
                        <a:t>Meat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Century Gothic" panose="020B0502020202020204" pitchFamily="34" charset="0"/>
                        </a:rPr>
                        <a:t>Yogurt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Fish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Century Gothic" panose="020B0502020202020204" pitchFamily="34" charset="0"/>
                        </a:rPr>
                        <a:t>Carrots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Century Gothic" panose="020B0502020202020204" pitchFamily="34" charset="0"/>
                        </a:rPr>
                        <a:t>Rice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Century Gothic" panose="020B0502020202020204" pitchFamily="34" charset="0"/>
                        </a:rPr>
                        <a:t>bread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4096034"/>
                  </a:ext>
                </a:extLst>
              </a:tr>
              <a:tr h="304056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latin typeface="+mn-lt"/>
                          <a:ea typeface="MS Gothic" panose="020B0609070205080204" pitchFamily="49" charset="-128"/>
                          <a:cs typeface="Arial" panose="020B0604020202020204" pitchFamily="34" charset="0"/>
                        </a:rPr>
                        <a:t>√</a:t>
                      </a:r>
                      <a:endParaRPr lang="en-US" sz="28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latin typeface="+mn-lt"/>
                          <a:ea typeface="MS Gothic" panose="020B0609070205080204" pitchFamily="49" charset="-128"/>
                          <a:cs typeface="Arial" panose="020B0604020202020204" pitchFamily="34" charset="0"/>
                        </a:rPr>
                        <a:t>√</a:t>
                      </a:r>
                      <a:endParaRPr lang="en-US" sz="28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latin typeface="+mn-lt"/>
                          <a:ea typeface="MS Gothic" panose="020B0609070205080204" pitchFamily="49" charset="-128"/>
                          <a:cs typeface="Arial" panose="020B0604020202020204" pitchFamily="34" charset="0"/>
                        </a:rPr>
                        <a:t>√</a:t>
                      </a:r>
                      <a:endParaRPr lang="en-US" sz="28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  <a:p>
                      <a:pPr algn="ctr"/>
                      <a:endParaRPr lang="en-US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9466976"/>
                  </a:ext>
                </a:extLst>
              </a:tr>
              <a:tr h="654205"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latin typeface="+mn-lt"/>
                          <a:ea typeface="MS Gothic" panose="020B0609070205080204" pitchFamily="49" charset="-128"/>
                          <a:cs typeface="Arial" panose="020B0604020202020204" pitchFamily="34" charset="0"/>
                        </a:rPr>
                        <a:t>√</a:t>
                      </a:r>
                      <a:endParaRPr lang="en-US" sz="28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  <a:p>
                      <a:pPr algn="ctr"/>
                      <a:endParaRPr lang="en-US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latin typeface="+mn-lt"/>
                          <a:ea typeface="MS Gothic" panose="020B0609070205080204" pitchFamily="49" charset="-128"/>
                          <a:cs typeface="Arial" panose="020B0604020202020204" pitchFamily="34" charset="0"/>
                        </a:rPr>
                        <a:t>√</a:t>
                      </a:r>
                      <a:endParaRPr lang="en-US" sz="28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  <a:p>
                      <a:pPr algn="ctr"/>
                      <a:endParaRPr lang="en-US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latin typeface="+mn-lt"/>
                          <a:ea typeface="MS Gothic" panose="020B0609070205080204" pitchFamily="49" charset="-128"/>
                          <a:cs typeface="Arial" panose="020B0604020202020204" pitchFamily="34" charset="0"/>
                        </a:rPr>
                        <a:t>√</a:t>
                      </a:r>
                      <a:endParaRPr lang="en-US" sz="28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  <a:p>
                      <a:pPr algn="ctr"/>
                      <a:endParaRPr lang="en-US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latin typeface="+mn-lt"/>
                          <a:ea typeface="MS Gothic" panose="020B0609070205080204" pitchFamily="49" charset="-128"/>
                          <a:cs typeface="Arial" panose="020B0604020202020204" pitchFamily="34" charset="0"/>
                        </a:rPr>
                        <a:t>√</a:t>
                      </a:r>
                      <a:endParaRPr lang="en-US" sz="28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  <a:p>
                      <a:pPr algn="ctr"/>
                      <a:endParaRPr lang="en-US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5618628"/>
                  </a:ext>
                </a:extLst>
              </a:tr>
            </a:tbl>
          </a:graphicData>
        </a:graphic>
      </p:graphicFrame>
      <p:sp>
        <p:nvSpPr>
          <p:cNvPr id="13" name="Rectangle 12"/>
          <p:cNvSpPr/>
          <p:nvPr/>
        </p:nvSpPr>
        <p:spPr>
          <a:xfrm>
            <a:off x="-163525" y="1253230"/>
            <a:ext cx="437965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latin typeface="Century Gothic" panose="020B0502020202020204" pitchFamily="34" charset="0"/>
              </a:rPr>
              <a:t>Read and tick (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latin typeface="Century Gothic" panose="020B0502020202020204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√</a:t>
            </a:r>
            <a:r>
              <a:rPr lang="en-US" sz="2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latin typeface="Century Gothic" panose="020B0502020202020204" pitchFamily="34" charset="0"/>
              </a:rPr>
              <a:t>) or cross ( X)</a:t>
            </a:r>
          </a:p>
        </p:txBody>
      </p:sp>
      <p:pic>
        <p:nvPicPr>
          <p:cNvPr id="14" name="Picture 13" descr="&lt;strong&gt;Clipart&lt;/strong&gt; - Comic-&lt;strong&gt;Boy&lt;/strong&gt;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868" y="1701581"/>
            <a:ext cx="1376340" cy="2092036"/>
          </a:xfrm>
          <a:prstGeom prst="rect">
            <a:avLst/>
          </a:prstGeom>
        </p:spPr>
      </p:pic>
      <p:pic>
        <p:nvPicPr>
          <p:cNvPr id="15" name="Picture 14" descr="Free vector graphic: &lt;strong&gt;Girl&lt;/strong&gt;, Party, Child, Kid, Happy - Free ...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609"/>
          <a:stretch/>
        </p:blipFill>
        <p:spPr>
          <a:xfrm>
            <a:off x="7484963" y="2021224"/>
            <a:ext cx="1469437" cy="1660455"/>
          </a:xfrm>
          <a:prstGeom prst="rect">
            <a:avLst/>
          </a:prstGeom>
        </p:spPr>
      </p:pic>
      <p:pic>
        <p:nvPicPr>
          <p:cNvPr id="16" name="Picture 15" descr="Free vector graphic: &lt;strong&gt;Girl&lt;/strong&gt;, Party, Child, Kid, Happy - Free ...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609"/>
          <a:stretch/>
        </p:blipFill>
        <p:spPr>
          <a:xfrm>
            <a:off x="1381174" y="5457756"/>
            <a:ext cx="858982" cy="970645"/>
          </a:xfrm>
          <a:prstGeom prst="rect">
            <a:avLst/>
          </a:prstGeom>
        </p:spPr>
      </p:pic>
      <p:pic>
        <p:nvPicPr>
          <p:cNvPr id="17" name="Picture 16" descr="&lt;strong&gt;Clipart&lt;/strong&gt; - Comic-&lt;strong&gt;Boy&lt;/strong&gt;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90"/>
          <a:stretch/>
        </p:blipFill>
        <p:spPr>
          <a:xfrm>
            <a:off x="1414912" y="4094507"/>
            <a:ext cx="839593" cy="1061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607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966" y="90426"/>
            <a:ext cx="10515600" cy="1325563"/>
          </a:xfrm>
        </p:spPr>
        <p:txBody>
          <a:bodyPr/>
          <a:lstStyle/>
          <a:p>
            <a:r>
              <a:rPr lang="en-US" sz="3200" dirty="0">
                <a:latin typeface="Century Gothic" panose="020B0502020202020204" pitchFamily="34" charset="0"/>
              </a:rPr>
              <a:t>Ex. 2 </a:t>
            </a:r>
            <a:br>
              <a:rPr lang="en-US" sz="3200" dirty="0">
                <a:latin typeface="Century Gothic" panose="020B0502020202020204" pitchFamily="34" charset="0"/>
              </a:rPr>
            </a:br>
            <a:r>
              <a:rPr lang="en-US" sz="3200" dirty="0">
                <a:latin typeface="Century Gothic" panose="020B0502020202020204" pitchFamily="34" charset="0"/>
              </a:rPr>
              <a:t>Read and write the correct answer.</a:t>
            </a:r>
          </a:p>
        </p:txBody>
      </p:sp>
      <p:sp>
        <p:nvSpPr>
          <p:cNvPr id="5" name="Oval Callout 4"/>
          <p:cNvSpPr/>
          <p:nvPr/>
        </p:nvSpPr>
        <p:spPr>
          <a:xfrm>
            <a:off x="367391" y="1608082"/>
            <a:ext cx="3384801" cy="1898371"/>
          </a:xfrm>
          <a:prstGeom prst="wedgeEllipseCallou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entury Gothic" panose="020B0502020202020204" pitchFamily="34" charset="0"/>
              </a:rPr>
              <a:t>Hi, my name is Khalid. I like meat and rice.</a:t>
            </a:r>
          </a:p>
          <a:p>
            <a:pPr algn="ctr"/>
            <a:r>
              <a:rPr lang="en-US" b="1" dirty="0">
                <a:solidFill>
                  <a:schemeClr val="tx1"/>
                </a:solidFill>
                <a:latin typeface="Century Gothic" panose="020B0502020202020204" pitchFamily="34" charset="0"/>
              </a:rPr>
              <a:t>I don’t like yogurt.</a:t>
            </a:r>
          </a:p>
        </p:txBody>
      </p:sp>
      <p:sp>
        <p:nvSpPr>
          <p:cNvPr id="7" name="Oval Callout 6"/>
          <p:cNvSpPr/>
          <p:nvPr/>
        </p:nvSpPr>
        <p:spPr>
          <a:xfrm>
            <a:off x="6329579" y="1681655"/>
            <a:ext cx="3170709" cy="1694883"/>
          </a:xfrm>
          <a:prstGeom prst="wedgeEllipseCallou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entury Gothic" panose="020B0502020202020204" pitchFamily="34" charset="0"/>
              </a:rPr>
              <a:t>Hi, my name is Mariam. I like fish and carrots.</a:t>
            </a:r>
          </a:p>
          <a:p>
            <a:pPr algn="ctr"/>
            <a:r>
              <a:rPr lang="en-US" b="1" dirty="0">
                <a:solidFill>
                  <a:schemeClr val="tx1"/>
                </a:solidFill>
                <a:latin typeface="Century Gothic" panose="020B0502020202020204" pitchFamily="34" charset="0"/>
              </a:rPr>
              <a:t>I don’t like meat.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36595" y="3782864"/>
            <a:ext cx="41594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entury Gothic" panose="020B0502020202020204" pitchFamily="34" charset="0"/>
              </a:rPr>
              <a:t>I like </a:t>
            </a:r>
            <a:r>
              <a:rPr lang="en-US" sz="2400" u="sng" dirty="0">
                <a:latin typeface="Century Gothic" panose="020B0502020202020204" pitchFamily="34" charset="0"/>
              </a:rPr>
              <a:t>meat</a:t>
            </a:r>
            <a:r>
              <a:rPr lang="en-US" sz="2400" dirty="0">
                <a:latin typeface="Century Gothic" panose="020B0502020202020204" pitchFamily="34" charset="0"/>
              </a:rPr>
              <a:t> and   ______ .</a:t>
            </a:r>
          </a:p>
          <a:p>
            <a:endParaRPr lang="en-US" sz="2400" dirty="0">
              <a:latin typeface="Century Gothic" panose="020B0502020202020204" pitchFamily="34" charset="0"/>
            </a:endParaRPr>
          </a:p>
          <a:p>
            <a:endParaRPr lang="en-US" sz="2400" dirty="0">
              <a:latin typeface="Century Gothic" panose="020B0502020202020204" pitchFamily="34" charset="0"/>
            </a:endParaRPr>
          </a:p>
          <a:p>
            <a:r>
              <a:rPr lang="en-US" sz="2400" dirty="0">
                <a:latin typeface="Century Gothic" panose="020B0502020202020204" pitchFamily="34" charset="0"/>
              </a:rPr>
              <a:t>I don’t like     _________.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32595" y="3685308"/>
            <a:ext cx="41594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entury Gothic" panose="020B0502020202020204" pitchFamily="34" charset="0"/>
              </a:rPr>
              <a:t>I like </a:t>
            </a:r>
            <a:r>
              <a:rPr lang="en-US" sz="2400" u="sng" dirty="0">
                <a:latin typeface="Century Gothic" panose="020B0502020202020204" pitchFamily="34" charset="0"/>
              </a:rPr>
              <a:t>fish</a:t>
            </a:r>
            <a:r>
              <a:rPr lang="en-US" sz="2400" dirty="0">
                <a:latin typeface="Century Gothic" panose="020B0502020202020204" pitchFamily="34" charset="0"/>
              </a:rPr>
              <a:t> and   ______ .</a:t>
            </a:r>
          </a:p>
          <a:p>
            <a:endParaRPr lang="en-US" sz="2400" dirty="0">
              <a:latin typeface="Century Gothic" panose="020B0502020202020204" pitchFamily="34" charset="0"/>
            </a:endParaRPr>
          </a:p>
          <a:p>
            <a:endParaRPr lang="en-US" sz="2400" dirty="0">
              <a:latin typeface="Century Gothic" panose="020B0502020202020204" pitchFamily="34" charset="0"/>
            </a:endParaRPr>
          </a:p>
          <a:p>
            <a:r>
              <a:rPr lang="en-US" sz="2400" dirty="0">
                <a:latin typeface="Century Gothic" panose="020B0502020202020204" pitchFamily="34" charset="0"/>
              </a:rPr>
              <a:t>I don’t like     _________. </a:t>
            </a:r>
          </a:p>
        </p:txBody>
      </p:sp>
      <p:pic>
        <p:nvPicPr>
          <p:cNvPr id="10" name="Picture 9" descr="&lt;strong&gt;Clipart&lt;/strong&gt; - Comic-&lt;strong&gt;Boy&lt;/strong&gt;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92" y="3685308"/>
            <a:ext cx="1376340" cy="2092036"/>
          </a:xfrm>
          <a:prstGeom prst="rect">
            <a:avLst/>
          </a:prstGeom>
        </p:spPr>
      </p:pic>
      <p:pic>
        <p:nvPicPr>
          <p:cNvPr id="11" name="Picture 10" descr="Free vector graphic: &lt;strong&gt;Girl&lt;/strong&gt;, Party, Child, Kid, Happy - Free ...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609"/>
          <a:stretch/>
        </p:blipFill>
        <p:spPr>
          <a:xfrm>
            <a:off x="6329579" y="3639910"/>
            <a:ext cx="1469437" cy="1860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307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966" y="241738"/>
            <a:ext cx="10515600" cy="1083825"/>
          </a:xfrm>
        </p:spPr>
        <p:txBody>
          <a:bodyPr/>
          <a:lstStyle/>
          <a:p>
            <a:r>
              <a:rPr lang="en-US" sz="3200" dirty="0">
                <a:solidFill>
                  <a:srgbClr val="FF0000"/>
                </a:solidFill>
                <a:latin typeface="Century Gothic" panose="020B0502020202020204" pitchFamily="34" charset="0"/>
              </a:rPr>
              <a:t>Now check your answers</a:t>
            </a:r>
            <a:br>
              <a:rPr lang="en-US" sz="3200" dirty="0">
                <a:latin typeface="Century Gothic" panose="020B0502020202020204" pitchFamily="34" charset="0"/>
              </a:rPr>
            </a:br>
            <a:r>
              <a:rPr lang="en-US" sz="3200" dirty="0">
                <a:latin typeface="Century Gothic" panose="020B0502020202020204" pitchFamily="34" charset="0"/>
              </a:rPr>
              <a:t>Ex. 2 </a:t>
            </a:r>
            <a:br>
              <a:rPr lang="en-US" sz="3200" dirty="0">
                <a:latin typeface="Century Gothic" panose="020B0502020202020204" pitchFamily="34" charset="0"/>
              </a:rPr>
            </a:br>
            <a:r>
              <a:rPr lang="en-US" sz="3200" dirty="0">
                <a:latin typeface="Century Gothic" panose="020B0502020202020204" pitchFamily="34" charset="0"/>
              </a:rPr>
              <a:t>Read and write the correct answer.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36595" y="3782864"/>
            <a:ext cx="41594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entury Gothic" panose="020B0502020202020204" pitchFamily="34" charset="0"/>
              </a:rPr>
              <a:t>I like </a:t>
            </a:r>
            <a:r>
              <a:rPr lang="en-US" sz="2400" u="sng" dirty="0">
                <a:latin typeface="Century Gothic" panose="020B0502020202020204" pitchFamily="34" charset="0"/>
              </a:rPr>
              <a:t>meat</a:t>
            </a:r>
            <a:r>
              <a:rPr lang="en-US" sz="2400" dirty="0">
                <a:latin typeface="Century Gothic" panose="020B0502020202020204" pitchFamily="34" charset="0"/>
              </a:rPr>
              <a:t> and </a:t>
            </a:r>
            <a:r>
              <a:rPr lang="en-US" sz="2400" u="sng" dirty="0">
                <a:solidFill>
                  <a:srgbClr val="FF0000"/>
                </a:solidFill>
                <a:latin typeface="Century Gothic" panose="020B0502020202020204" pitchFamily="34" charset="0"/>
              </a:rPr>
              <a:t>rice</a:t>
            </a:r>
            <a:r>
              <a:rPr lang="en-US" sz="2400" dirty="0">
                <a:latin typeface="Century Gothic" panose="020B0502020202020204" pitchFamily="34" charset="0"/>
              </a:rPr>
              <a:t>.</a:t>
            </a:r>
          </a:p>
          <a:p>
            <a:endParaRPr lang="en-US" sz="2400" dirty="0">
              <a:latin typeface="Century Gothic" panose="020B0502020202020204" pitchFamily="34" charset="0"/>
            </a:endParaRPr>
          </a:p>
          <a:p>
            <a:endParaRPr lang="en-US" sz="2400" dirty="0">
              <a:latin typeface="Century Gothic" panose="020B0502020202020204" pitchFamily="34" charset="0"/>
            </a:endParaRPr>
          </a:p>
          <a:p>
            <a:r>
              <a:rPr lang="en-US" sz="2400" dirty="0">
                <a:latin typeface="Century Gothic" panose="020B0502020202020204" pitchFamily="34" charset="0"/>
              </a:rPr>
              <a:t>I don’t like </a:t>
            </a:r>
            <a:r>
              <a:rPr lang="en-US" sz="2400" u="sng" dirty="0">
                <a:solidFill>
                  <a:srgbClr val="FF0000"/>
                </a:solidFill>
                <a:latin typeface="Century Gothic" panose="020B0502020202020204" pitchFamily="34" charset="0"/>
              </a:rPr>
              <a:t>yogurt</a:t>
            </a:r>
            <a:r>
              <a:rPr lang="en-US" sz="2400" dirty="0">
                <a:latin typeface="Century Gothic" panose="020B0502020202020204" pitchFamily="34" charset="0"/>
              </a:rPr>
              <a:t>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32595" y="3685308"/>
            <a:ext cx="41594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entury Gothic" panose="020B0502020202020204" pitchFamily="34" charset="0"/>
              </a:rPr>
              <a:t>I like </a:t>
            </a:r>
            <a:r>
              <a:rPr lang="en-US" sz="2400" u="sng" dirty="0">
                <a:latin typeface="Century Gothic" panose="020B0502020202020204" pitchFamily="34" charset="0"/>
              </a:rPr>
              <a:t>fish</a:t>
            </a:r>
            <a:r>
              <a:rPr lang="en-US" sz="2400" dirty="0">
                <a:latin typeface="Century Gothic" panose="020B0502020202020204" pitchFamily="34" charset="0"/>
              </a:rPr>
              <a:t> and </a:t>
            </a:r>
            <a:r>
              <a:rPr lang="en-US" sz="2400" u="sng" dirty="0">
                <a:solidFill>
                  <a:srgbClr val="FF0000"/>
                </a:solidFill>
                <a:latin typeface="Century Gothic" panose="020B0502020202020204" pitchFamily="34" charset="0"/>
              </a:rPr>
              <a:t>carrots</a:t>
            </a:r>
            <a:r>
              <a:rPr lang="en-US" sz="2400" dirty="0">
                <a:latin typeface="Century Gothic" panose="020B0502020202020204" pitchFamily="34" charset="0"/>
              </a:rPr>
              <a:t>.</a:t>
            </a:r>
          </a:p>
          <a:p>
            <a:endParaRPr lang="en-US" sz="2400" dirty="0">
              <a:latin typeface="Century Gothic" panose="020B0502020202020204" pitchFamily="34" charset="0"/>
            </a:endParaRPr>
          </a:p>
          <a:p>
            <a:endParaRPr lang="en-US" sz="2400" dirty="0">
              <a:latin typeface="Century Gothic" panose="020B0502020202020204" pitchFamily="34" charset="0"/>
            </a:endParaRPr>
          </a:p>
          <a:p>
            <a:r>
              <a:rPr lang="en-US" sz="2400" dirty="0">
                <a:latin typeface="Century Gothic" panose="020B0502020202020204" pitchFamily="34" charset="0"/>
              </a:rPr>
              <a:t>I don’t like </a:t>
            </a:r>
            <a:r>
              <a:rPr lang="en-US" sz="2400" u="sng" dirty="0">
                <a:solidFill>
                  <a:srgbClr val="FF0000"/>
                </a:solidFill>
                <a:latin typeface="Century Gothic" panose="020B0502020202020204" pitchFamily="34" charset="0"/>
              </a:rPr>
              <a:t>meat</a:t>
            </a:r>
            <a:r>
              <a:rPr lang="en-US" sz="2400" dirty="0">
                <a:latin typeface="Century Gothic" panose="020B0502020202020204" pitchFamily="34" charset="0"/>
              </a:rPr>
              <a:t>.</a:t>
            </a:r>
          </a:p>
        </p:txBody>
      </p:sp>
      <p:pic>
        <p:nvPicPr>
          <p:cNvPr id="10" name="Picture 9" descr="&lt;strong&gt;Clipart&lt;/strong&gt; - Comic-&lt;strong&gt;Boy&lt;/strong&gt;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064" y="3587751"/>
            <a:ext cx="1376340" cy="2092036"/>
          </a:xfrm>
          <a:prstGeom prst="rect">
            <a:avLst/>
          </a:prstGeom>
        </p:spPr>
      </p:pic>
      <p:pic>
        <p:nvPicPr>
          <p:cNvPr id="11" name="Picture 10" descr="Free vector graphic: &lt;strong&gt;Girl&lt;/strong&gt;, Party, Child, Kid, Happy - Free ...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609"/>
          <a:stretch/>
        </p:blipFill>
        <p:spPr>
          <a:xfrm>
            <a:off x="6205982" y="3657013"/>
            <a:ext cx="1469437" cy="1884805"/>
          </a:xfrm>
          <a:prstGeom prst="rect">
            <a:avLst/>
          </a:prstGeom>
        </p:spPr>
      </p:pic>
      <p:sp>
        <p:nvSpPr>
          <p:cNvPr id="12" name="Oval Callout 11"/>
          <p:cNvSpPr/>
          <p:nvPr/>
        </p:nvSpPr>
        <p:spPr>
          <a:xfrm>
            <a:off x="367391" y="1608082"/>
            <a:ext cx="3384801" cy="1898371"/>
          </a:xfrm>
          <a:prstGeom prst="wedgeEllipseCallou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entury Gothic" panose="020B0502020202020204" pitchFamily="34" charset="0"/>
              </a:rPr>
              <a:t>Hi, my name is Khalid. I like meat and rice.</a:t>
            </a:r>
          </a:p>
          <a:p>
            <a:pPr algn="ctr"/>
            <a:r>
              <a:rPr lang="en-US" b="1" dirty="0">
                <a:solidFill>
                  <a:schemeClr val="tx1"/>
                </a:solidFill>
                <a:latin typeface="Century Gothic" panose="020B0502020202020204" pitchFamily="34" charset="0"/>
              </a:rPr>
              <a:t>I don’t like yogurt.</a:t>
            </a:r>
          </a:p>
        </p:txBody>
      </p:sp>
      <p:sp>
        <p:nvSpPr>
          <p:cNvPr id="13" name="Oval Callout 12"/>
          <p:cNvSpPr/>
          <p:nvPr/>
        </p:nvSpPr>
        <p:spPr>
          <a:xfrm>
            <a:off x="6329579" y="1681655"/>
            <a:ext cx="3476573" cy="1694883"/>
          </a:xfrm>
          <a:prstGeom prst="wedgeEllipseCallout">
            <a:avLst>
              <a:gd name="adj1" fmla="val -27463"/>
              <a:gd name="adj2" fmla="val 6374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entury Gothic" panose="020B0502020202020204" pitchFamily="34" charset="0"/>
              </a:rPr>
              <a:t>Hi, my name is Mariam. I like fish and carrots.</a:t>
            </a:r>
          </a:p>
          <a:p>
            <a:pPr algn="ctr"/>
            <a:r>
              <a:rPr lang="en-US" b="1" dirty="0">
                <a:solidFill>
                  <a:schemeClr val="tx1"/>
                </a:solidFill>
                <a:latin typeface="Century Gothic" panose="020B0502020202020204" pitchFamily="34" charset="0"/>
              </a:rPr>
              <a:t>I don’t like meat.</a:t>
            </a:r>
          </a:p>
        </p:txBody>
      </p:sp>
    </p:spTree>
    <p:extLst>
      <p:ext uri="{BB962C8B-B14F-4D97-AF65-F5344CB8AC3E}">
        <p14:creationId xmlns:p14="http://schemas.microsoft.com/office/powerpoint/2010/main" val="804528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atin typeface="Century Gothic" panose="020B0502020202020204" pitchFamily="34" charset="0"/>
              </a:rPr>
              <a:t>Lesson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7995"/>
            <a:ext cx="10515600" cy="794912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>
                <a:ln w="0"/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Ex.1</a:t>
            </a:r>
            <a:r>
              <a:rPr lang="en-US" sz="2400" dirty="0">
                <a:ln w="0"/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br>
              <a:rPr lang="en-US" sz="2400" dirty="0">
                <a:ln w="0"/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400" dirty="0">
                <a:ln w="0"/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Rearrange the sentences correctly.</a:t>
            </a:r>
            <a:endParaRPr lang="en-US" sz="2400" dirty="0">
              <a:latin typeface="Century Gothic" panose="020B0502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73458" y="2531317"/>
            <a:ext cx="7647878" cy="372409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b="1" dirty="0">
                <a:ln/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like | Do | ? | apples| you </a:t>
            </a:r>
          </a:p>
          <a:p>
            <a:r>
              <a:rPr lang="en-US" sz="2000" u="sng" dirty="0">
                <a:ln/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Do you like apples? </a:t>
            </a:r>
          </a:p>
          <a:p>
            <a:endParaRPr lang="en-US" sz="2000" b="1" dirty="0">
              <a:ln/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AutoNum type="arabicPeriod" startAt="2"/>
            </a:pPr>
            <a:r>
              <a:rPr lang="en-US" sz="2000" b="1" dirty="0">
                <a:ln/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do. | I | Yes, </a:t>
            </a:r>
          </a:p>
          <a:p>
            <a:r>
              <a:rPr lang="en-US" sz="2000" dirty="0">
                <a:ln/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--------------------------------------------------------</a:t>
            </a:r>
          </a:p>
          <a:p>
            <a:endParaRPr lang="en-US" sz="2000" b="1" dirty="0">
              <a:ln/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000" b="1" dirty="0">
                <a:ln/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bread? | you | like| Do</a:t>
            </a:r>
          </a:p>
          <a:p>
            <a:r>
              <a:rPr lang="en-US" sz="2000" dirty="0">
                <a:ln/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--------------------------------------------------------</a:t>
            </a:r>
          </a:p>
          <a:p>
            <a:endParaRPr lang="en-US" sz="2000" b="1" dirty="0">
              <a:ln/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000" b="1" dirty="0">
                <a:ln/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don’t. | I | No, </a:t>
            </a:r>
          </a:p>
          <a:p>
            <a:r>
              <a:rPr lang="en-US" sz="2000" dirty="0">
                <a:ln/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--------------------------------------------------------</a:t>
            </a:r>
          </a:p>
          <a:p>
            <a:endParaRPr lang="en-US" dirty="0">
              <a:ln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367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atin typeface="Century Gothic" panose="020B0502020202020204" pitchFamily="34" charset="0"/>
              </a:rPr>
              <a:t>Lesson 2</a:t>
            </a:r>
            <a:br>
              <a:rPr lang="en-US" sz="3600" b="1" dirty="0">
                <a:latin typeface="Century Gothic" panose="020B0502020202020204" pitchFamily="34" charset="0"/>
              </a:rPr>
            </a:br>
            <a:r>
              <a:rPr lang="en-US" sz="2800" dirty="0">
                <a:solidFill>
                  <a:srgbClr val="FF0000"/>
                </a:solidFill>
                <a:latin typeface="Century Gothic" panose="020B0502020202020204" pitchFamily="34" charset="0"/>
              </a:rPr>
              <a:t>Now check your answers</a:t>
            </a:r>
            <a:endParaRPr lang="en-US" sz="28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7995"/>
            <a:ext cx="10515600" cy="794912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>
                <a:ln w="0"/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Ex.1</a:t>
            </a:r>
            <a:r>
              <a:rPr lang="en-US" sz="2400" dirty="0">
                <a:ln w="0"/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br>
              <a:rPr lang="en-US" sz="2400" dirty="0">
                <a:ln w="0"/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400" dirty="0">
                <a:ln w="0"/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Rearrange the sentences correctly.</a:t>
            </a:r>
            <a:endParaRPr lang="en-US" sz="2400" dirty="0">
              <a:latin typeface="Century Gothic" panose="020B0502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16981" y="2352907"/>
            <a:ext cx="7647878" cy="375487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b="1" dirty="0">
                <a:ln/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like | Do | ? | apples| you </a:t>
            </a:r>
          </a:p>
          <a:p>
            <a:r>
              <a:rPr lang="en-US" sz="2000" u="sng" dirty="0">
                <a:ln/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Do you like apples</a:t>
            </a:r>
            <a:r>
              <a:rPr lang="en-US" sz="2000" b="1" u="sng" dirty="0">
                <a:ln/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r>
              <a:rPr lang="en-US" sz="2000" u="sng" dirty="0">
                <a:ln/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endParaRPr lang="en-US" sz="2000" b="1" dirty="0">
              <a:ln/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AutoNum type="arabicPeriod" startAt="2"/>
            </a:pPr>
            <a:r>
              <a:rPr lang="en-US" sz="2000" b="1" dirty="0">
                <a:ln/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do. | I | Yes, </a:t>
            </a:r>
            <a:endParaRPr lang="en-US" sz="2000" u="sng" dirty="0">
              <a:ln/>
              <a:solidFill>
                <a:srgbClr val="FF0000"/>
              </a:solidFill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000" u="sng" dirty="0">
                <a:ln/>
                <a:solidFill>
                  <a:srgbClr val="FF0000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Yes, I do.</a:t>
            </a:r>
          </a:p>
          <a:p>
            <a:endParaRPr lang="en-US" sz="2000" b="1" dirty="0">
              <a:ln/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000" b="1" dirty="0">
                <a:ln/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bread? | you | like| Do</a:t>
            </a:r>
            <a:br>
              <a:rPr lang="en-US" sz="2000" b="1" dirty="0">
                <a:ln/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000" u="sng" dirty="0" err="1">
                <a:ln/>
                <a:solidFill>
                  <a:srgbClr val="FF0000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</a:t>
            </a:r>
            <a:r>
              <a:rPr lang="en-US" sz="2000" u="sng" dirty="0">
                <a:ln/>
                <a:solidFill>
                  <a:srgbClr val="FF0000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you like bread</a:t>
            </a:r>
            <a:r>
              <a:rPr lang="en-US" sz="2000" b="1" u="sng" dirty="0">
                <a:ln/>
                <a:solidFill>
                  <a:srgbClr val="FF0000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br>
              <a:rPr lang="en-US" sz="2000" u="sng" dirty="0">
                <a:ln/>
                <a:solidFill>
                  <a:srgbClr val="FF0000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sz="2000" u="sng" dirty="0">
              <a:ln/>
              <a:solidFill>
                <a:srgbClr val="FF0000"/>
              </a:solidFill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000" b="1" dirty="0">
                <a:ln/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don’t. | I | No, </a:t>
            </a:r>
            <a:endParaRPr lang="en-US" sz="2000" dirty="0">
              <a:ln/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000" u="sng" dirty="0">
                <a:ln/>
                <a:solidFill>
                  <a:srgbClr val="FF0000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No, I don’t.</a:t>
            </a:r>
          </a:p>
          <a:p>
            <a:endParaRPr lang="en-US" dirty="0">
              <a:ln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067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latin typeface="Century Gothic" panose="020B0502020202020204" pitchFamily="34" charset="0"/>
              </a:rPr>
              <a:t>Ex.2</a:t>
            </a:r>
            <a:br>
              <a:rPr lang="en-US" sz="2800" dirty="0">
                <a:latin typeface="Century Gothic" panose="020B0502020202020204" pitchFamily="34" charset="0"/>
              </a:rPr>
            </a:br>
            <a:r>
              <a:rPr lang="en-US" sz="2800" dirty="0">
                <a:latin typeface="Century Gothic" panose="020B0502020202020204" pitchFamily="34" charset="0"/>
              </a:rPr>
              <a:t>Complete the sentences.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389970" y="1690688"/>
            <a:ext cx="5107258" cy="64677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entury Gothic" panose="020B0502020202020204" pitchFamily="34" charset="0"/>
              </a:rPr>
              <a:t>do  	 like	  don’t 	Do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2018" y="2638396"/>
            <a:ext cx="3587748" cy="190821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sz="2000" b="1" dirty="0">
              <a:latin typeface="Century Gothic" panose="020B0502020202020204" pitchFamily="34" charset="0"/>
            </a:endParaRPr>
          </a:p>
          <a:p>
            <a:r>
              <a:rPr lang="en-US" sz="2000" b="1" dirty="0">
                <a:latin typeface="Century Gothic" panose="020B0502020202020204" pitchFamily="34" charset="0"/>
              </a:rPr>
              <a:t>1. </a:t>
            </a:r>
            <a:r>
              <a:rPr lang="en-US" sz="2000" b="1" u="sng" dirty="0">
                <a:latin typeface="Century Gothic" panose="020B0502020202020204" pitchFamily="34" charset="0"/>
              </a:rPr>
              <a:t>Do</a:t>
            </a:r>
            <a:r>
              <a:rPr lang="en-US" sz="2000" b="1" dirty="0">
                <a:latin typeface="Century Gothic" panose="020B0502020202020204" pitchFamily="34" charset="0"/>
              </a:rPr>
              <a:t>   you </a:t>
            </a:r>
            <a:r>
              <a:rPr lang="en-US" sz="2000" b="1" u="sng" dirty="0">
                <a:latin typeface="Century Gothic" panose="020B0502020202020204" pitchFamily="34" charset="0"/>
              </a:rPr>
              <a:t>like</a:t>
            </a:r>
            <a:r>
              <a:rPr lang="en-US" sz="2000" b="1" dirty="0">
                <a:latin typeface="Century Gothic" panose="020B0502020202020204" pitchFamily="34" charset="0"/>
              </a:rPr>
              <a:t> carrots?</a:t>
            </a:r>
          </a:p>
          <a:p>
            <a:r>
              <a:rPr lang="en-US" sz="2000" b="1" dirty="0">
                <a:latin typeface="Century Gothic" panose="020B0502020202020204" pitchFamily="34" charset="0"/>
              </a:rPr>
              <a:t> </a:t>
            </a:r>
          </a:p>
          <a:p>
            <a:endParaRPr lang="en-US" sz="2000" b="1" dirty="0">
              <a:latin typeface="Century Gothic" panose="020B0502020202020204" pitchFamily="34" charset="0"/>
            </a:endParaRPr>
          </a:p>
          <a:p>
            <a:r>
              <a:rPr lang="en-US" sz="2000" b="1" dirty="0">
                <a:latin typeface="Century Gothic" panose="020B0502020202020204" pitchFamily="34" charset="0"/>
              </a:rPr>
              <a:t>Yes, I _______ .</a:t>
            </a:r>
          </a:p>
          <a:p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452280" y="2638396"/>
            <a:ext cx="3587748" cy="187743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b="1" dirty="0"/>
          </a:p>
          <a:p>
            <a:r>
              <a:rPr lang="en-US" sz="2000" b="1" dirty="0">
                <a:latin typeface="Century Gothic" panose="020B0502020202020204" pitchFamily="34" charset="0"/>
              </a:rPr>
              <a:t>2. _______ you ________  meat and rice ?</a:t>
            </a:r>
          </a:p>
          <a:p>
            <a:r>
              <a:rPr lang="en-US" sz="2000" b="1" dirty="0">
                <a:latin typeface="Century Gothic" panose="020B0502020202020204" pitchFamily="34" charset="0"/>
              </a:rPr>
              <a:t> </a:t>
            </a:r>
          </a:p>
          <a:p>
            <a:r>
              <a:rPr lang="en-US" sz="2000" b="1" dirty="0">
                <a:latin typeface="Century Gothic" panose="020B0502020202020204" pitchFamily="34" charset="0"/>
              </a:rPr>
              <a:t>Yes, I ______ .</a:t>
            </a:r>
          </a:p>
          <a:p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8232542" y="2638396"/>
            <a:ext cx="3587748" cy="187743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b="1" dirty="0"/>
          </a:p>
          <a:p>
            <a:r>
              <a:rPr lang="en-US" sz="2000" b="1" dirty="0">
                <a:latin typeface="Century Gothic" panose="020B0502020202020204" pitchFamily="34" charset="0"/>
              </a:rPr>
              <a:t>3. _______ you _______ meat?</a:t>
            </a:r>
          </a:p>
          <a:p>
            <a:endParaRPr lang="en-US" sz="2000" b="1" dirty="0">
              <a:latin typeface="Century Gothic" panose="020B0502020202020204" pitchFamily="34" charset="0"/>
            </a:endParaRPr>
          </a:p>
          <a:p>
            <a:r>
              <a:rPr lang="en-US" sz="2000" b="1" dirty="0">
                <a:latin typeface="Century Gothic" panose="020B0502020202020204" pitchFamily="34" charset="0"/>
              </a:rPr>
              <a:t>No , I ______ .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829281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FF0000"/>
                </a:solidFill>
                <a:latin typeface="Century Gothic" panose="020B0502020202020204" pitchFamily="34" charset="0"/>
              </a:rPr>
              <a:t>Now check your answers</a:t>
            </a:r>
            <a:br>
              <a:rPr lang="en-US" sz="2800" dirty="0">
                <a:latin typeface="Century Gothic" panose="020B0502020202020204" pitchFamily="34" charset="0"/>
              </a:rPr>
            </a:br>
            <a:r>
              <a:rPr lang="en-US" sz="2800" dirty="0">
                <a:latin typeface="Century Gothic" panose="020B0502020202020204" pitchFamily="34" charset="0"/>
              </a:rPr>
              <a:t>Ex.2</a:t>
            </a:r>
            <a:br>
              <a:rPr lang="en-US" sz="2800" dirty="0">
                <a:latin typeface="Century Gothic" panose="020B0502020202020204" pitchFamily="34" charset="0"/>
              </a:rPr>
            </a:br>
            <a:r>
              <a:rPr lang="en-US" sz="2800" dirty="0">
                <a:latin typeface="Century Gothic" panose="020B0502020202020204" pitchFamily="34" charset="0"/>
              </a:rPr>
              <a:t>Complete the sentences.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389970" y="1726747"/>
            <a:ext cx="5107258" cy="64677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entury Gothic" panose="020B0502020202020204" pitchFamily="34" charset="0"/>
              </a:rPr>
              <a:t>do  	 like	  don’t 	Do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1710" y="2638396"/>
            <a:ext cx="3888056" cy="221599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sz="2400" b="1" dirty="0">
              <a:latin typeface="Comic Sans MS" panose="030F0702030302020204" pitchFamily="66" charset="0"/>
            </a:endParaRPr>
          </a:p>
          <a:p>
            <a:r>
              <a:rPr lang="en-US" sz="2400" b="1" dirty="0">
                <a:latin typeface="Century Gothic" panose="020B0502020202020204" pitchFamily="34" charset="0"/>
              </a:rPr>
              <a:t>1. </a:t>
            </a:r>
            <a:r>
              <a:rPr lang="en-US" sz="2400" b="1" u="sng" dirty="0">
                <a:latin typeface="Century Gothic" panose="020B0502020202020204" pitchFamily="34" charset="0"/>
              </a:rPr>
              <a:t>Do</a:t>
            </a:r>
            <a:r>
              <a:rPr lang="en-US" sz="2400" b="1" dirty="0">
                <a:latin typeface="Century Gothic" panose="020B0502020202020204" pitchFamily="34" charset="0"/>
              </a:rPr>
              <a:t>   you </a:t>
            </a:r>
            <a:r>
              <a:rPr lang="en-US" sz="2400" b="1" u="sng" dirty="0">
                <a:latin typeface="Century Gothic" panose="020B0502020202020204" pitchFamily="34" charset="0"/>
              </a:rPr>
              <a:t>like</a:t>
            </a:r>
            <a:r>
              <a:rPr lang="en-US" sz="2400" b="1" dirty="0">
                <a:latin typeface="Century Gothic" panose="020B0502020202020204" pitchFamily="34" charset="0"/>
              </a:rPr>
              <a:t> carrots?</a:t>
            </a:r>
          </a:p>
          <a:p>
            <a:r>
              <a:rPr lang="en-US" sz="2400" b="1" dirty="0">
                <a:latin typeface="Century Gothic" panose="020B0502020202020204" pitchFamily="34" charset="0"/>
              </a:rPr>
              <a:t> </a:t>
            </a:r>
            <a:br>
              <a:rPr lang="en-US" sz="2400" b="1" dirty="0">
                <a:latin typeface="Century Gothic" panose="020B0502020202020204" pitchFamily="34" charset="0"/>
              </a:rPr>
            </a:br>
            <a:endParaRPr lang="en-US" sz="2400" b="1" dirty="0">
              <a:latin typeface="Century Gothic" panose="020B0502020202020204" pitchFamily="34" charset="0"/>
            </a:endParaRPr>
          </a:p>
          <a:p>
            <a:r>
              <a:rPr lang="en-US" sz="2400" b="1" dirty="0">
                <a:latin typeface="Century Gothic" panose="020B0502020202020204" pitchFamily="34" charset="0"/>
              </a:rPr>
              <a:t>Yes, I </a:t>
            </a:r>
            <a:r>
              <a:rPr lang="en-US" sz="2400" b="1" u="sng" dirty="0">
                <a:solidFill>
                  <a:srgbClr val="FF0000"/>
                </a:solidFill>
                <a:latin typeface="Century Gothic" panose="020B0502020202020204" pitchFamily="34" charset="0"/>
              </a:rPr>
              <a:t>do</a:t>
            </a:r>
            <a:r>
              <a:rPr lang="en-US" sz="2400" b="1" dirty="0">
                <a:latin typeface="Century Gothic" panose="020B0502020202020204" pitchFamily="34" charset="0"/>
              </a:rPr>
              <a:t>.</a:t>
            </a:r>
          </a:p>
          <a:p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452280" y="2638396"/>
            <a:ext cx="3587748" cy="21544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sz="2000" b="1" dirty="0">
              <a:latin typeface="Century Gothic" panose="020B0502020202020204" pitchFamily="34" charset="0"/>
            </a:endParaRPr>
          </a:p>
          <a:p>
            <a:r>
              <a:rPr lang="en-US" sz="2400" b="1" dirty="0">
                <a:latin typeface="Century Gothic" panose="020B0502020202020204" pitchFamily="34" charset="0"/>
              </a:rPr>
              <a:t>2. </a:t>
            </a:r>
            <a:r>
              <a:rPr lang="en-US" sz="2400" b="1" u="sng" dirty="0">
                <a:solidFill>
                  <a:srgbClr val="FF0000"/>
                </a:solidFill>
                <a:latin typeface="Century Gothic" panose="020B0502020202020204" pitchFamily="34" charset="0"/>
              </a:rPr>
              <a:t> Do  </a:t>
            </a:r>
            <a:r>
              <a:rPr lang="en-US" sz="2400" b="1" dirty="0">
                <a:latin typeface="Century Gothic" panose="020B0502020202020204" pitchFamily="34" charset="0"/>
              </a:rPr>
              <a:t>you </a:t>
            </a:r>
            <a:r>
              <a:rPr lang="en-US" sz="2400" b="1" u="sng" dirty="0">
                <a:solidFill>
                  <a:srgbClr val="FF0000"/>
                </a:solidFill>
                <a:latin typeface="Century Gothic" panose="020B0502020202020204" pitchFamily="34" charset="0"/>
              </a:rPr>
              <a:t>like</a:t>
            </a:r>
            <a:r>
              <a:rPr lang="en-US" sz="2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  </a:t>
            </a:r>
            <a:r>
              <a:rPr lang="en-US" sz="2400" b="1" dirty="0">
                <a:latin typeface="Century Gothic" panose="020B0502020202020204" pitchFamily="34" charset="0"/>
              </a:rPr>
              <a:t>meat and rice?</a:t>
            </a:r>
          </a:p>
          <a:p>
            <a:r>
              <a:rPr lang="en-US" sz="2400" b="1" dirty="0">
                <a:latin typeface="Century Gothic" panose="020B0502020202020204" pitchFamily="34" charset="0"/>
              </a:rPr>
              <a:t> </a:t>
            </a:r>
          </a:p>
          <a:p>
            <a:r>
              <a:rPr lang="en-US" sz="2400" b="1" dirty="0">
                <a:latin typeface="Century Gothic" panose="020B0502020202020204" pitchFamily="34" charset="0"/>
              </a:rPr>
              <a:t>Yes, I </a:t>
            </a:r>
            <a:r>
              <a:rPr lang="en-US" sz="2400" b="1" u="sng" dirty="0">
                <a:solidFill>
                  <a:srgbClr val="FF0000"/>
                </a:solidFill>
                <a:latin typeface="Century Gothic" panose="020B0502020202020204" pitchFamily="34" charset="0"/>
              </a:rPr>
              <a:t>do.</a:t>
            </a:r>
          </a:p>
          <a:p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8232542" y="2638396"/>
            <a:ext cx="3587748" cy="221599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sz="2400" b="1" dirty="0">
              <a:latin typeface="Comic Sans MS" panose="030F0702030302020204" pitchFamily="66" charset="0"/>
            </a:endParaRPr>
          </a:p>
          <a:p>
            <a:r>
              <a:rPr lang="en-US" sz="2400" b="1" dirty="0">
                <a:latin typeface="Century Gothic" panose="020B0502020202020204" pitchFamily="34" charset="0"/>
              </a:rPr>
              <a:t>3. </a:t>
            </a:r>
            <a:r>
              <a:rPr lang="en-US" sz="2400" b="1" u="sng" dirty="0">
                <a:solidFill>
                  <a:srgbClr val="FF0000"/>
                </a:solidFill>
                <a:latin typeface="Century Gothic" panose="020B0502020202020204" pitchFamily="34" charset="0"/>
              </a:rPr>
              <a:t> Do </a:t>
            </a:r>
            <a:r>
              <a:rPr lang="en-US" sz="2400" b="1" dirty="0">
                <a:latin typeface="Century Gothic" panose="020B0502020202020204" pitchFamily="34" charset="0"/>
              </a:rPr>
              <a:t> you </a:t>
            </a:r>
            <a:r>
              <a:rPr lang="en-US" sz="2400" b="1" u="sng" dirty="0">
                <a:solidFill>
                  <a:srgbClr val="FF0000"/>
                </a:solidFill>
                <a:latin typeface="Century Gothic" panose="020B0502020202020204" pitchFamily="34" charset="0"/>
              </a:rPr>
              <a:t>like</a:t>
            </a:r>
            <a:r>
              <a:rPr lang="en-US" sz="2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1" dirty="0">
                <a:latin typeface="Century Gothic" panose="020B0502020202020204" pitchFamily="34" charset="0"/>
              </a:rPr>
              <a:t>meat?</a:t>
            </a:r>
          </a:p>
          <a:p>
            <a:endParaRPr lang="en-US" sz="2400" b="1" dirty="0">
              <a:latin typeface="Century Gothic" panose="020B0502020202020204" pitchFamily="34" charset="0"/>
            </a:endParaRPr>
          </a:p>
          <a:p>
            <a:r>
              <a:rPr lang="en-US" sz="2400" b="1" dirty="0">
                <a:latin typeface="Century Gothic" panose="020B0502020202020204" pitchFamily="34" charset="0"/>
              </a:rPr>
              <a:t> </a:t>
            </a:r>
          </a:p>
          <a:p>
            <a:r>
              <a:rPr lang="en-US" sz="2400" b="1" dirty="0">
                <a:latin typeface="Century Gothic" panose="020B0502020202020204" pitchFamily="34" charset="0"/>
              </a:rPr>
              <a:t>No , I </a:t>
            </a:r>
            <a:r>
              <a:rPr lang="en-US" sz="2400" b="1" u="sng" dirty="0">
                <a:solidFill>
                  <a:srgbClr val="FF0000"/>
                </a:solidFill>
                <a:latin typeface="Century Gothic" panose="020B0502020202020204" pitchFamily="34" charset="0"/>
              </a:rPr>
              <a:t>don’t</a:t>
            </a:r>
            <a:r>
              <a:rPr lang="en-US" sz="2400" b="1" dirty="0">
                <a:latin typeface="Century Gothic" panose="020B0502020202020204" pitchFamily="34" charset="0"/>
              </a:rPr>
              <a:t> .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971669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Presentation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29D89CE7-BA69-4D7F-BFD2-B5FEC93F6B07}" vid="{18FB29D8-31E2-41F1-8074-989EC17F902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Presentation2</Template>
  <TotalTime>426</TotalTime>
  <Words>1294</Words>
  <Application>Microsoft Office PowerPoint</Application>
  <PresentationFormat>Widescreen</PresentationFormat>
  <Paragraphs>390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Aharoni</vt:lpstr>
      <vt:lpstr>Arial</vt:lpstr>
      <vt:lpstr>Bell MT</vt:lpstr>
      <vt:lpstr>Calibri</vt:lpstr>
      <vt:lpstr>Calibri Light</vt:lpstr>
      <vt:lpstr>Century Gothic</vt:lpstr>
      <vt:lpstr>Comic Sans MS</vt:lpstr>
      <vt:lpstr>Tahoma</vt:lpstr>
      <vt:lpstr>Presentation2</vt:lpstr>
      <vt:lpstr> Practice  Review   Family and Friends 2 Grade 2 Unit 7 Dinnertime!  </vt:lpstr>
      <vt:lpstr>Lesson 1   Exercise 1 </vt:lpstr>
      <vt:lpstr>Lesson 1  Now check your answers Exercise 1 </vt:lpstr>
      <vt:lpstr>Ex. 2  Read and write the correct answer.</vt:lpstr>
      <vt:lpstr>Now check your answers Ex. 2  Read and write the correct answer.</vt:lpstr>
      <vt:lpstr>Lesson 2</vt:lpstr>
      <vt:lpstr>Lesson 2 Now check your answers</vt:lpstr>
      <vt:lpstr>Ex.2 Complete the sentences.</vt:lpstr>
      <vt:lpstr>Now check your answers Ex.2 Complete the sentences.</vt:lpstr>
      <vt:lpstr>Lesson 3</vt:lpstr>
      <vt:lpstr>Lesson 3</vt:lpstr>
      <vt:lpstr>2.Look at the picture and write the correct word. </vt:lpstr>
      <vt:lpstr>Now check your answers 2.Look at the picture and write the correct word. </vt:lpstr>
      <vt:lpstr>Lesson 4</vt:lpstr>
      <vt:lpstr>Lesson 4</vt:lpstr>
      <vt:lpstr>Lesson 5</vt:lpstr>
      <vt:lpstr>Lesson 5 Now check your answers</vt:lpstr>
      <vt:lpstr>    Skills Time </vt:lpstr>
      <vt:lpstr>    Skills Time </vt:lpstr>
      <vt:lpstr>    Skills Time </vt:lpstr>
      <vt:lpstr>PowerPoint Presentation</vt:lpstr>
      <vt:lpstr>PowerPoint Presentation</vt:lpstr>
      <vt:lpstr>Review</vt:lpstr>
      <vt:lpstr>Review</vt:lpstr>
      <vt:lpstr>Review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7  Activities</dc:title>
  <dc:creator>eman marshad shaheen</dc:creator>
  <cp:lastModifiedBy>Nayla alkaabi</cp:lastModifiedBy>
  <cp:revision>51</cp:revision>
  <dcterms:created xsi:type="dcterms:W3CDTF">2020-03-04T10:03:03Z</dcterms:created>
  <dcterms:modified xsi:type="dcterms:W3CDTF">2020-04-05T09:33:57Z</dcterms:modified>
</cp:coreProperties>
</file>