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E4EAE-139F-41F0-B020-AD940A3445CC}" type="datetimeFigureOut">
              <a:rPr lang="ar-AE" smtClean="0"/>
              <a:t>08/08/1441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8748C-25CC-4003-A9AB-6F97484F7DF6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652120" y="260648"/>
            <a:ext cx="3240360" cy="302433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5796136" y="1124744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بنت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يمين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يسار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هل 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لي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كيف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ماء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قبل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بعد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أبِ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أمِ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هو 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5796136" y="332656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228184" y="764704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الاسم: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3528" y="260648"/>
            <a:ext cx="32403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/>
        </p:nvGraphicFramePr>
        <p:xfrm>
          <a:off x="467544" y="1124744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هي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عندي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هنا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أنا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كان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على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من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ما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نعم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لا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فوق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تحت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467544" y="332656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99592" y="764704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الاسم: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52120" y="3356992"/>
            <a:ext cx="32403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16" name="جدول 15"/>
          <p:cNvGraphicFramePr>
            <a:graphicFrameLocks noGrp="1"/>
          </p:cNvGraphicFramePr>
          <p:nvPr/>
        </p:nvGraphicFramePr>
        <p:xfrm>
          <a:off x="5796136" y="4221088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وجد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عندما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قال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انت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ماذا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لو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من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أين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أرى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عند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ذهب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إلى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مربع نص 16"/>
          <p:cNvSpPr txBox="1"/>
          <p:nvPr/>
        </p:nvSpPr>
        <p:spPr>
          <a:xfrm>
            <a:off x="5796136" y="3429000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228184" y="3861048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الاسم: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23528" y="3429000"/>
            <a:ext cx="32403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graphicFrame>
        <p:nvGraphicFramePr>
          <p:cNvPr id="20" name="جدول 19"/>
          <p:cNvGraphicFramePr>
            <a:graphicFrameLocks noGrp="1"/>
          </p:cNvGraphicFramePr>
          <p:nvPr/>
        </p:nvGraphicFramePr>
        <p:xfrm>
          <a:off x="467544" y="4293096"/>
          <a:ext cx="2903984" cy="2016225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err="1" smtClean="0"/>
                        <a:t>و </a:t>
                      </a:r>
                      <a:r>
                        <a:rPr lang="ar-AE" sz="1400" dirty="0" smtClean="0"/>
                        <a:t>\ أو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قرأ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لأن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هذا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هذه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err="1" smtClean="0"/>
                        <a:t>لنا </a:t>
                      </a:r>
                      <a:r>
                        <a:rPr lang="ar-AE" sz="1400" dirty="0" smtClean="0"/>
                        <a:t>\ لك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err="1" smtClean="0"/>
                        <a:t>مع </a:t>
                      </a:r>
                      <a:r>
                        <a:rPr lang="ar-AE" sz="1400" dirty="0" smtClean="0"/>
                        <a:t>\ في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err="1" smtClean="0"/>
                        <a:t>كل </a:t>
                      </a:r>
                      <a:r>
                        <a:rPr lang="ar-AE" sz="1400" dirty="0" smtClean="0"/>
                        <a:t>\ لكن</a:t>
                      </a:r>
                      <a:endParaRPr lang="ar-AE" sz="1400" b="1" dirty="0"/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عمل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نحن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كم </a:t>
                      </a:r>
                      <a:endParaRPr lang="ar-A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dirty="0" smtClean="0"/>
                        <a:t>أن</a:t>
                      </a:r>
                      <a:endParaRPr lang="ar-AE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مربع نص 20"/>
          <p:cNvSpPr txBox="1"/>
          <p:nvPr/>
        </p:nvSpPr>
        <p:spPr>
          <a:xfrm>
            <a:off x="467544" y="3501008"/>
            <a:ext cx="295232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ورقة متابعة للكلمات </a:t>
            </a:r>
            <a:r>
              <a:rPr lang="ar-AE" sz="1600" dirty="0" err="1" smtClean="0">
                <a:cs typeface="AL-Hor" pitchFamily="2" charset="-78"/>
              </a:rPr>
              <a:t>البصرية  </a:t>
            </a:r>
            <a:r>
              <a:rPr lang="ar-AE" sz="1600" dirty="0" smtClean="0">
                <a:cs typeface="AL-Hor" pitchFamily="2" charset="-78"/>
              </a:rPr>
              <a:t>\ أتقن قراءة الكلمة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99592" y="3933056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الاسم: 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23" name="مستطيل 22"/>
          <p:cNvSpPr/>
          <p:nvPr/>
        </p:nvSpPr>
        <p:spPr>
          <a:xfrm rot="16200000">
            <a:off x="1269214" y="3203394"/>
            <a:ext cx="525658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800" b="1" u="sng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كـن اول الســطر وحاول ان تحقق طموحك </a:t>
            </a:r>
            <a:r>
              <a:rPr lang="ar-AE" sz="2800" b="1" u="sng" dirty="0" err="1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بإجتهادك</a:t>
            </a:r>
            <a:endParaRPr lang="ar-SA" sz="2800" b="1" u="sng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3347864" y="6519446"/>
            <a:ext cx="2709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1" hangingPunct="1"/>
            <a:r>
              <a:rPr lang="ar-AE" altLang="en-US" sz="1600" dirty="0" err="1">
                <a:solidFill>
                  <a:srgbClr val="FF0000"/>
                </a:solidFill>
                <a:cs typeface="AL-Hor" pitchFamily="2" charset="-78"/>
              </a:rPr>
              <a:t>الرؤية </a:t>
            </a:r>
            <a:r>
              <a:rPr lang="ar-AE" altLang="en-US" sz="1600" dirty="0">
                <a:solidFill>
                  <a:srgbClr val="FF0000"/>
                </a:solidFill>
                <a:cs typeface="AL-Hor" pitchFamily="2" charset="-78"/>
              </a:rPr>
              <a:t>: </a:t>
            </a:r>
            <a:r>
              <a:rPr lang="ar-AE" altLang="en-US" sz="1600" dirty="0">
                <a:solidFill>
                  <a:srgbClr val="000000"/>
                </a:solidFill>
                <a:cs typeface="AL-Hor" pitchFamily="2" charset="-78"/>
              </a:rPr>
              <a:t>تعليم ابتكاري </a:t>
            </a:r>
            <a:r>
              <a:rPr lang="ar-AE" altLang="en-US" sz="1600" dirty="0" smtClean="0">
                <a:solidFill>
                  <a:srgbClr val="000000"/>
                </a:solidFill>
                <a:cs typeface="AL-Hor" pitchFamily="2" charset="-78"/>
              </a:rPr>
              <a:t>لمجـتمع </a:t>
            </a:r>
            <a:r>
              <a:rPr lang="ar-AE" altLang="en-US" sz="1600" dirty="0">
                <a:solidFill>
                  <a:srgbClr val="000000"/>
                </a:solidFill>
                <a:cs typeface="AL-Hor" pitchFamily="2" charset="-78"/>
              </a:rPr>
              <a:t>معرفي ريادي عالمي</a:t>
            </a:r>
            <a:endParaRPr lang="en-US" altLang="en-US" sz="1600" dirty="0">
              <a:solidFill>
                <a:srgbClr val="000000"/>
              </a:solidFill>
              <a:cs typeface="AL-Hor" pitchFamily="2" charset="-78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084168" y="6381328"/>
            <a:ext cx="25202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err="1" smtClean="0">
                <a:cs typeface="AL-Hor" pitchFamily="2" charset="-78"/>
              </a:rPr>
              <a:t>شهـــر ...................................</a:t>
            </a:r>
            <a:endParaRPr lang="ar-AE" sz="1400" dirty="0">
              <a:cs typeface="AL-Hor" pitchFamily="2" charset="-78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8316416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9" name="شكل بيضاوي 28"/>
          <p:cNvSpPr/>
          <p:nvPr/>
        </p:nvSpPr>
        <p:spPr>
          <a:xfrm>
            <a:off x="7596336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0" name="شكل بيضاوي 29"/>
          <p:cNvSpPr/>
          <p:nvPr/>
        </p:nvSpPr>
        <p:spPr>
          <a:xfrm>
            <a:off x="6876256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1" name="شكل بيضاوي 30"/>
          <p:cNvSpPr/>
          <p:nvPr/>
        </p:nvSpPr>
        <p:spPr>
          <a:xfrm>
            <a:off x="6084168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2" name="شكل بيضاوي 31"/>
          <p:cNvSpPr/>
          <p:nvPr/>
        </p:nvSpPr>
        <p:spPr>
          <a:xfrm>
            <a:off x="824440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3" name="شكل بيضاوي 32"/>
          <p:cNvSpPr/>
          <p:nvPr/>
        </p:nvSpPr>
        <p:spPr>
          <a:xfrm>
            <a:off x="752432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4" name="شكل بيضاوي 33"/>
          <p:cNvSpPr/>
          <p:nvPr/>
        </p:nvSpPr>
        <p:spPr>
          <a:xfrm>
            <a:off x="680424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5" name="شكل بيضاوي 34"/>
          <p:cNvSpPr/>
          <p:nvPr/>
        </p:nvSpPr>
        <p:spPr>
          <a:xfrm>
            <a:off x="608416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6" name="شكل بيضاوي 35"/>
          <p:cNvSpPr/>
          <p:nvPr/>
        </p:nvSpPr>
        <p:spPr>
          <a:xfrm>
            <a:off x="8172400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7" name="شكل بيضاوي 36"/>
          <p:cNvSpPr/>
          <p:nvPr/>
        </p:nvSpPr>
        <p:spPr>
          <a:xfrm>
            <a:off x="7524328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8" name="شكل بيضاوي 37"/>
          <p:cNvSpPr/>
          <p:nvPr/>
        </p:nvSpPr>
        <p:spPr>
          <a:xfrm>
            <a:off x="6804248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9" name="شكل بيضاوي 38"/>
          <p:cNvSpPr/>
          <p:nvPr/>
        </p:nvSpPr>
        <p:spPr>
          <a:xfrm>
            <a:off x="6084168" y="450912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9" name="شكل بيضاوي 48"/>
          <p:cNvSpPr/>
          <p:nvPr/>
        </p:nvSpPr>
        <p:spPr>
          <a:xfrm>
            <a:off x="8172400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0" name="شكل بيضاوي 49"/>
          <p:cNvSpPr/>
          <p:nvPr/>
        </p:nvSpPr>
        <p:spPr>
          <a:xfrm>
            <a:off x="7452320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1" name="شكل بيضاوي 50"/>
          <p:cNvSpPr/>
          <p:nvPr/>
        </p:nvSpPr>
        <p:spPr>
          <a:xfrm>
            <a:off x="6804248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2" name="شكل بيضاوي 51"/>
          <p:cNvSpPr/>
          <p:nvPr/>
        </p:nvSpPr>
        <p:spPr>
          <a:xfrm>
            <a:off x="6084168" y="5877272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3" name="شكل بيضاوي 52"/>
          <p:cNvSpPr/>
          <p:nvPr/>
        </p:nvSpPr>
        <p:spPr>
          <a:xfrm>
            <a:off x="2843808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4" name="شكل بيضاوي 53"/>
          <p:cNvSpPr/>
          <p:nvPr/>
        </p:nvSpPr>
        <p:spPr>
          <a:xfrm>
            <a:off x="2123728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5" name="شكل بيضاوي 54"/>
          <p:cNvSpPr/>
          <p:nvPr/>
        </p:nvSpPr>
        <p:spPr>
          <a:xfrm>
            <a:off x="1475656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6" name="شكل بيضاوي 55"/>
          <p:cNvSpPr/>
          <p:nvPr/>
        </p:nvSpPr>
        <p:spPr>
          <a:xfrm>
            <a:off x="755576" y="1412776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7" name="شكل بيضاوي 56"/>
          <p:cNvSpPr/>
          <p:nvPr/>
        </p:nvSpPr>
        <p:spPr>
          <a:xfrm>
            <a:off x="284380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8" name="شكل بيضاوي 57"/>
          <p:cNvSpPr/>
          <p:nvPr/>
        </p:nvSpPr>
        <p:spPr>
          <a:xfrm>
            <a:off x="212372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9" name="شكل بيضاوي 58"/>
          <p:cNvSpPr/>
          <p:nvPr/>
        </p:nvSpPr>
        <p:spPr>
          <a:xfrm>
            <a:off x="140364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0" name="شكل بيضاوي 59"/>
          <p:cNvSpPr/>
          <p:nvPr/>
        </p:nvSpPr>
        <p:spPr>
          <a:xfrm>
            <a:off x="683568" y="27809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1" name="شكل بيضاوي 60"/>
          <p:cNvSpPr/>
          <p:nvPr/>
        </p:nvSpPr>
        <p:spPr>
          <a:xfrm>
            <a:off x="2915816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2" name="شكل بيضاوي 61"/>
          <p:cNvSpPr/>
          <p:nvPr/>
        </p:nvSpPr>
        <p:spPr>
          <a:xfrm>
            <a:off x="2123728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3" name="شكل بيضاوي 62"/>
          <p:cNvSpPr/>
          <p:nvPr/>
        </p:nvSpPr>
        <p:spPr>
          <a:xfrm>
            <a:off x="1475656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4" name="شكل بيضاوي 63"/>
          <p:cNvSpPr/>
          <p:nvPr/>
        </p:nvSpPr>
        <p:spPr>
          <a:xfrm>
            <a:off x="755576" y="4581128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5" name="شكل بيضاوي 64"/>
          <p:cNvSpPr/>
          <p:nvPr/>
        </p:nvSpPr>
        <p:spPr>
          <a:xfrm>
            <a:off x="755576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6" name="شكل بيضاوي 65"/>
          <p:cNvSpPr/>
          <p:nvPr/>
        </p:nvSpPr>
        <p:spPr>
          <a:xfrm>
            <a:off x="1475656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7" name="شكل بيضاوي 66"/>
          <p:cNvSpPr/>
          <p:nvPr/>
        </p:nvSpPr>
        <p:spPr>
          <a:xfrm>
            <a:off x="2123728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8" name="شكل بيضاوي 67"/>
          <p:cNvSpPr/>
          <p:nvPr/>
        </p:nvSpPr>
        <p:spPr>
          <a:xfrm>
            <a:off x="2843808" y="5949280"/>
            <a:ext cx="288032" cy="288032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9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467544" y="3861048"/>
            <a:ext cx="576064" cy="411474"/>
          </a:xfrm>
          <a:prstGeom prst="rect">
            <a:avLst/>
          </a:prstGeom>
          <a:noFill/>
        </p:spPr>
      </p:pic>
      <p:pic>
        <p:nvPicPr>
          <p:cNvPr id="70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467544" y="620688"/>
            <a:ext cx="576064" cy="411474"/>
          </a:xfrm>
          <a:prstGeom prst="rect">
            <a:avLst/>
          </a:prstGeom>
          <a:noFill/>
        </p:spPr>
      </p:pic>
      <p:pic>
        <p:nvPicPr>
          <p:cNvPr id="71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5796136" y="620688"/>
            <a:ext cx="576064" cy="411474"/>
          </a:xfrm>
          <a:prstGeom prst="rect">
            <a:avLst/>
          </a:prstGeom>
          <a:noFill/>
        </p:spPr>
      </p:pic>
      <p:pic>
        <p:nvPicPr>
          <p:cNvPr id="72" name="Picture 4" descr="Abstract background with geometric style Free Vect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366" r="23124" b="73841"/>
          <a:stretch>
            <a:fillRect/>
          </a:stretch>
        </p:blipFill>
        <p:spPr bwMode="auto">
          <a:xfrm>
            <a:off x="5796136" y="3717032"/>
            <a:ext cx="576064" cy="411474"/>
          </a:xfrm>
          <a:prstGeom prst="rect">
            <a:avLst/>
          </a:prstGeom>
          <a:noFill/>
        </p:spPr>
      </p:pic>
      <p:sp>
        <p:nvSpPr>
          <p:cNvPr id="79" name="مستطيل 78"/>
          <p:cNvSpPr/>
          <p:nvPr/>
        </p:nvSpPr>
        <p:spPr>
          <a:xfrm>
            <a:off x="4067944" y="1916832"/>
            <a:ext cx="1512168" cy="453650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0" name="مربع نص 79"/>
          <p:cNvSpPr txBox="1"/>
          <p:nvPr/>
        </p:nvSpPr>
        <p:spPr>
          <a:xfrm>
            <a:off x="4499992" y="2060848"/>
            <a:ext cx="101649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Hor" pitchFamily="2" charset="-78"/>
              </a:rPr>
              <a:t>ملاحظات عامة </a:t>
            </a:r>
            <a:endParaRPr lang="ar-AE" sz="1600" dirty="0">
              <a:cs typeface="AL-Hor" pitchFamily="2" charset="-78"/>
            </a:endParaRPr>
          </a:p>
        </p:txBody>
      </p:sp>
      <p:sp>
        <p:nvSpPr>
          <p:cNvPr id="81" name="مربع نص 80"/>
          <p:cNvSpPr txBox="1"/>
          <p:nvPr/>
        </p:nvSpPr>
        <p:spPr>
          <a:xfrm>
            <a:off x="4067944" y="2492896"/>
            <a:ext cx="1512168" cy="3970318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sz="1400" dirty="0" smtClean="0">
                <a:cs typeface="AL-Hor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AE" sz="1400" dirty="0">
              <a:cs typeface="AL-Hor" pitchFamily="2" charset="-78"/>
            </a:endParaRPr>
          </a:p>
        </p:txBody>
      </p:sp>
      <p:pic>
        <p:nvPicPr>
          <p:cNvPr id="82" name="Picture 8" descr="A Memphis design-inspired shopping guide, because guess who's back, baby? 17 temporary ways to use the patterns of the late 80s and early 90s in your home.    #shopping guide, #Roundup, #memphis, #memphis design, #design, #80s, #90s, #retro, #interior design, #post modernism, #decor, #Eye-Candy, #Inspirati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3F4"/>
              </a:clrFrom>
              <a:clrTo>
                <a:srgbClr val="F5F3F4">
                  <a:alpha val="0"/>
                </a:srgbClr>
              </a:clrTo>
            </a:clrChange>
          </a:blip>
          <a:srcRect l="74195" t="31521" r="13741" b="49713"/>
          <a:stretch>
            <a:fillRect/>
          </a:stretch>
        </p:blipFill>
        <p:spPr bwMode="auto">
          <a:xfrm>
            <a:off x="4067944" y="1772816"/>
            <a:ext cx="504056" cy="864096"/>
          </a:xfrm>
          <a:prstGeom prst="rect">
            <a:avLst/>
          </a:prstGeom>
          <a:noFill/>
        </p:spPr>
      </p:pic>
      <p:pic>
        <p:nvPicPr>
          <p:cNvPr id="1028" name="Picture 4" descr="MelonHeadz: Reading clip art FREEBIE!!!!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60648"/>
            <a:ext cx="1224136" cy="1771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121</Words>
  <Application>Microsoft Office PowerPoint</Application>
  <PresentationFormat>عرض على الشاشة (3:4)‏</PresentationFormat>
  <Paragraphs>61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2020-04-01T18:49:20Z</dcterms:created>
  <dcterms:modified xsi:type="dcterms:W3CDTF">2020-04-01T18:54:04Z</dcterms:modified>
</cp:coreProperties>
</file>