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نمط فاتح 3 - تميي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نمط فاتح 3 - تميي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3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4EAE-139F-41F0-B020-AD940A3445CC}" type="datetimeFigureOut">
              <a:rPr lang="ar-AE" smtClean="0"/>
              <a:t>08/08/1441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748C-25CC-4003-A9AB-6F97484F7DF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4EAE-139F-41F0-B020-AD940A3445CC}" type="datetimeFigureOut">
              <a:rPr lang="ar-AE" smtClean="0"/>
              <a:t>08/08/1441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748C-25CC-4003-A9AB-6F97484F7DF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4EAE-139F-41F0-B020-AD940A3445CC}" type="datetimeFigureOut">
              <a:rPr lang="ar-AE" smtClean="0"/>
              <a:t>08/08/1441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748C-25CC-4003-A9AB-6F97484F7DF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4EAE-139F-41F0-B020-AD940A3445CC}" type="datetimeFigureOut">
              <a:rPr lang="ar-AE" smtClean="0"/>
              <a:t>08/08/1441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748C-25CC-4003-A9AB-6F97484F7DF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4EAE-139F-41F0-B020-AD940A3445CC}" type="datetimeFigureOut">
              <a:rPr lang="ar-AE" smtClean="0"/>
              <a:t>08/08/1441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748C-25CC-4003-A9AB-6F97484F7DF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4EAE-139F-41F0-B020-AD940A3445CC}" type="datetimeFigureOut">
              <a:rPr lang="ar-AE" smtClean="0"/>
              <a:t>08/08/1441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748C-25CC-4003-A9AB-6F97484F7DF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4EAE-139F-41F0-B020-AD940A3445CC}" type="datetimeFigureOut">
              <a:rPr lang="ar-AE" smtClean="0"/>
              <a:t>08/08/1441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748C-25CC-4003-A9AB-6F97484F7DF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4EAE-139F-41F0-B020-AD940A3445CC}" type="datetimeFigureOut">
              <a:rPr lang="ar-AE" smtClean="0"/>
              <a:t>08/08/1441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748C-25CC-4003-A9AB-6F97484F7DF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4EAE-139F-41F0-B020-AD940A3445CC}" type="datetimeFigureOut">
              <a:rPr lang="ar-AE" smtClean="0"/>
              <a:t>08/08/1441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748C-25CC-4003-A9AB-6F97484F7DF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4EAE-139F-41F0-B020-AD940A3445CC}" type="datetimeFigureOut">
              <a:rPr lang="ar-AE" smtClean="0"/>
              <a:t>08/08/1441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748C-25CC-4003-A9AB-6F97484F7DF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4EAE-139F-41F0-B020-AD940A3445CC}" type="datetimeFigureOut">
              <a:rPr lang="ar-AE" smtClean="0"/>
              <a:t>08/08/1441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8748C-25CC-4003-A9AB-6F97484F7DF6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E4EAE-139F-41F0-B020-AD940A3445CC}" type="datetimeFigureOut">
              <a:rPr lang="ar-AE" smtClean="0"/>
              <a:t>08/08/1441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8748C-25CC-4003-A9AB-6F97484F7DF6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652120" y="260648"/>
            <a:ext cx="3240360" cy="302433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8" name="جدول 7"/>
          <p:cNvGraphicFramePr>
            <a:graphicFrameLocks noGrp="1"/>
          </p:cNvGraphicFramePr>
          <p:nvPr/>
        </p:nvGraphicFramePr>
        <p:xfrm>
          <a:off x="5796136" y="1124744"/>
          <a:ext cx="2903984" cy="2016225"/>
        </p:xfrm>
        <a:graphic>
          <a:graphicData uri="http://schemas.openxmlformats.org/drawingml/2006/table">
            <a:tbl>
              <a:tblPr rtl="1" firstRow="1" bandRow="1">
                <a:tableStyleId>{5DA37D80-6434-44D0-A028-1B22A696006F}</a:tableStyleId>
              </a:tblPr>
              <a:tblGrid>
                <a:gridCol w="725996"/>
                <a:gridCol w="725996"/>
                <a:gridCol w="725996"/>
                <a:gridCol w="725996"/>
              </a:tblGrid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بنت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يمين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يسار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هل 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لي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كيف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ماء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قبل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بعد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أبِ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أمِ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هو </a:t>
                      </a:r>
                      <a:endParaRPr lang="ar-AE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مربع نص 8"/>
          <p:cNvSpPr txBox="1"/>
          <p:nvPr/>
        </p:nvSpPr>
        <p:spPr>
          <a:xfrm>
            <a:off x="5796136" y="332656"/>
            <a:ext cx="2952328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Hor" pitchFamily="2" charset="-78"/>
              </a:rPr>
              <a:t>ورقة متابعة للكلمات </a:t>
            </a:r>
            <a:r>
              <a:rPr lang="ar-AE" sz="1600" dirty="0" err="1" smtClean="0">
                <a:cs typeface="AL-Hor" pitchFamily="2" charset="-78"/>
              </a:rPr>
              <a:t>البصرية  </a:t>
            </a:r>
            <a:r>
              <a:rPr lang="ar-AE" sz="1600" dirty="0" smtClean="0">
                <a:cs typeface="AL-Hor" pitchFamily="2" charset="-78"/>
              </a:rPr>
              <a:t>\ أتقن قراءة الكلمة</a:t>
            </a:r>
            <a:endParaRPr lang="ar-AE" sz="1600" dirty="0">
              <a:cs typeface="AL-Hor" pitchFamily="2" charset="-78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228184" y="764704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sz="1400" dirty="0" err="1" smtClean="0">
                <a:cs typeface="AL-Hor" pitchFamily="2" charset="-78"/>
              </a:rPr>
              <a:t>الاسم: ....................................................</a:t>
            </a:r>
            <a:endParaRPr lang="ar-AE" sz="1400" dirty="0">
              <a:cs typeface="AL-Hor" pitchFamily="2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323528" y="260648"/>
            <a:ext cx="3240360" cy="3024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/>
        </p:nvGraphicFramePr>
        <p:xfrm>
          <a:off x="467544" y="1124744"/>
          <a:ext cx="2903984" cy="2016225"/>
        </p:xfrm>
        <a:graphic>
          <a:graphicData uri="http://schemas.openxmlformats.org/drawingml/2006/table">
            <a:tbl>
              <a:tblPr rtl="1" firstRow="1" bandRow="1">
                <a:tableStyleId>{ED083AE6-46FA-4A59-8FB0-9F97EB10719F}</a:tableStyleId>
              </a:tblPr>
              <a:tblGrid>
                <a:gridCol w="725996"/>
                <a:gridCol w="725996"/>
                <a:gridCol w="725996"/>
                <a:gridCol w="725996"/>
              </a:tblGrid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هي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عندي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هنا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أنا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كان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على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من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ما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نعم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لا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فوق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تحت</a:t>
                      </a:r>
                      <a:endParaRPr lang="ar-AE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مربع نص 12"/>
          <p:cNvSpPr txBox="1"/>
          <p:nvPr/>
        </p:nvSpPr>
        <p:spPr>
          <a:xfrm>
            <a:off x="467544" y="332656"/>
            <a:ext cx="2952328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Hor" pitchFamily="2" charset="-78"/>
              </a:rPr>
              <a:t>ورقة متابعة للكلمات </a:t>
            </a:r>
            <a:r>
              <a:rPr lang="ar-AE" sz="1600" dirty="0" err="1" smtClean="0">
                <a:cs typeface="AL-Hor" pitchFamily="2" charset="-78"/>
              </a:rPr>
              <a:t>البصرية  </a:t>
            </a:r>
            <a:r>
              <a:rPr lang="ar-AE" sz="1600" dirty="0" smtClean="0">
                <a:cs typeface="AL-Hor" pitchFamily="2" charset="-78"/>
              </a:rPr>
              <a:t>\ أتقن قراءة الكلمة</a:t>
            </a:r>
            <a:endParaRPr lang="ar-AE" sz="1600" dirty="0">
              <a:cs typeface="AL-Hor" pitchFamily="2" charset="-78"/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899592" y="764704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sz="1400" dirty="0" err="1" smtClean="0">
                <a:cs typeface="AL-Hor" pitchFamily="2" charset="-78"/>
              </a:rPr>
              <a:t>الاسم: ....................................................</a:t>
            </a:r>
            <a:endParaRPr lang="ar-AE" sz="1400" dirty="0">
              <a:cs typeface="AL-Hor" pitchFamily="2" charset="-78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5652120" y="3356992"/>
            <a:ext cx="3240360" cy="3024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16" name="جدول 15"/>
          <p:cNvGraphicFramePr>
            <a:graphicFrameLocks noGrp="1"/>
          </p:cNvGraphicFramePr>
          <p:nvPr/>
        </p:nvGraphicFramePr>
        <p:xfrm>
          <a:off x="5796136" y="4221088"/>
          <a:ext cx="2903984" cy="2016225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725996"/>
                <a:gridCol w="725996"/>
                <a:gridCol w="725996"/>
                <a:gridCol w="725996"/>
              </a:tblGrid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وجد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عندما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قال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انت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ماذا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لو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من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أين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أرى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عند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ذهب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إلى</a:t>
                      </a:r>
                      <a:endParaRPr lang="ar-AE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مربع نص 16"/>
          <p:cNvSpPr txBox="1"/>
          <p:nvPr/>
        </p:nvSpPr>
        <p:spPr>
          <a:xfrm>
            <a:off x="5796136" y="3429000"/>
            <a:ext cx="2952328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Hor" pitchFamily="2" charset="-78"/>
              </a:rPr>
              <a:t>ورقة متابعة للكلمات </a:t>
            </a:r>
            <a:r>
              <a:rPr lang="ar-AE" sz="1600" dirty="0" err="1" smtClean="0">
                <a:cs typeface="AL-Hor" pitchFamily="2" charset="-78"/>
              </a:rPr>
              <a:t>البصرية  </a:t>
            </a:r>
            <a:r>
              <a:rPr lang="ar-AE" sz="1600" dirty="0" smtClean="0">
                <a:cs typeface="AL-Hor" pitchFamily="2" charset="-78"/>
              </a:rPr>
              <a:t>\ أتقن قراءة الكلمة</a:t>
            </a:r>
            <a:endParaRPr lang="ar-AE" sz="1600" dirty="0">
              <a:cs typeface="AL-Hor" pitchFamily="2" charset="-78"/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6228184" y="3861048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sz="1400" dirty="0" err="1" smtClean="0">
                <a:cs typeface="AL-Hor" pitchFamily="2" charset="-78"/>
              </a:rPr>
              <a:t>الاسم: ....................................................</a:t>
            </a:r>
            <a:endParaRPr lang="ar-AE" sz="1400" dirty="0">
              <a:cs typeface="AL-Hor" pitchFamily="2" charset="-78"/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323528" y="3429000"/>
            <a:ext cx="3240360" cy="3024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20" name="جدول 19"/>
          <p:cNvGraphicFramePr>
            <a:graphicFrameLocks noGrp="1"/>
          </p:cNvGraphicFramePr>
          <p:nvPr/>
        </p:nvGraphicFramePr>
        <p:xfrm>
          <a:off x="467544" y="4293096"/>
          <a:ext cx="2903984" cy="2016225"/>
        </p:xfrm>
        <a:graphic>
          <a:graphicData uri="http://schemas.openxmlformats.org/drawingml/2006/table">
            <a:tbl>
              <a:tblPr rtl="1" firstRow="1" bandRow="1">
                <a:tableStyleId>{BC89EF96-8CEA-46FF-86C4-4CE0E7609802}</a:tableStyleId>
              </a:tblPr>
              <a:tblGrid>
                <a:gridCol w="725996"/>
                <a:gridCol w="725996"/>
                <a:gridCol w="725996"/>
                <a:gridCol w="725996"/>
              </a:tblGrid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err="1" smtClean="0"/>
                        <a:t>و </a:t>
                      </a:r>
                      <a:r>
                        <a:rPr lang="ar-AE" sz="1400" dirty="0" smtClean="0"/>
                        <a:t>\ أو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قرأ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لأن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هذا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هذه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err="1" smtClean="0"/>
                        <a:t>لنا </a:t>
                      </a:r>
                      <a:r>
                        <a:rPr lang="ar-AE" sz="1400" dirty="0" smtClean="0"/>
                        <a:t>\ لك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err="1" smtClean="0"/>
                        <a:t>مع </a:t>
                      </a:r>
                      <a:r>
                        <a:rPr lang="ar-AE" sz="1400" dirty="0" smtClean="0"/>
                        <a:t>\ في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err="1" smtClean="0"/>
                        <a:t>كل </a:t>
                      </a:r>
                      <a:r>
                        <a:rPr lang="ar-AE" sz="1400" dirty="0" smtClean="0"/>
                        <a:t>\ لكن</a:t>
                      </a:r>
                      <a:endParaRPr lang="ar-AE" sz="1400" b="1" dirty="0"/>
                    </a:p>
                  </a:txBody>
                  <a:tcPr/>
                </a:tc>
              </a:tr>
              <a:tr h="672075"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عمل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نحن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كم </a:t>
                      </a:r>
                      <a:endParaRPr lang="ar-AE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AE" sz="1400" dirty="0" smtClean="0"/>
                        <a:t>أن</a:t>
                      </a:r>
                      <a:endParaRPr lang="ar-AE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مربع نص 20"/>
          <p:cNvSpPr txBox="1"/>
          <p:nvPr/>
        </p:nvSpPr>
        <p:spPr>
          <a:xfrm>
            <a:off x="467544" y="3501008"/>
            <a:ext cx="2952328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Hor" pitchFamily="2" charset="-78"/>
              </a:rPr>
              <a:t>ورقة متابعة للكلمات </a:t>
            </a:r>
            <a:r>
              <a:rPr lang="ar-AE" sz="1600" dirty="0" err="1" smtClean="0">
                <a:cs typeface="AL-Hor" pitchFamily="2" charset="-78"/>
              </a:rPr>
              <a:t>البصرية  </a:t>
            </a:r>
            <a:r>
              <a:rPr lang="ar-AE" sz="1600" dirty="0" smtClean="0">
                <a:cs typeface="AL-Hor" pitchFamily="2" charset="-78"/>
              </a:rPr>
              <a:t>\ أتقن قراءة الكلمة</a:t>
            </a:r>
            <a:endParaRPr lang="ar-AE" sz="1600" dirty="0">
              <a:cs typeface="AL-Hor" pitchFamily="2" charset="-78"/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899592" y="3933056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sz="1400" dirty="0" err="1" smtClean="0">
                <a:cs typeface="AL-Hor" pitchFamily="2" charset="-78"/>
              </a:rPr>
              <a:t>الاسم: ....................................................</a:t>
            </a:r>
            <a:endParaRPr lang="ar-AE" sz="1400" dirty="0">
              <a:cs typeface="AL-Hor" pitchFamily="2" charset="-78"/>
            </a:endParaRPr>
          </a:p>
        </p:txBody>
      </p:sp>
      <p:sp>
        <p:nvSpPr>
          <p:cNvPr id="23" name="مستطيل 22"/>
          <p:cNvSpPr/>
          <p:nvPr/>
        </p:nvSpPr>
        <p:spPr>
          <a:xfrm rot="16200000">
            <a:off x="1269214" y="3203394"/>
            <a:ext cx="5256584" cy="52322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AE" sz="2800" b="1" u="sng" dirty="0" smtClean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L-Hor" pitchFamily="2" charset="-78"/>
              </a:rPr>
              <a:t>كـن اول الســطر وحاول ان تحقق طموحك </a:t>
            </a:r>
            <a:r>
              <a:rPr lang="ar-AE" sz="2800" b="1" u="sng" dirty="0" err="1" smtClean="0">
                <a:ln w="12700">
                  <a:noFill/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AL-Hor" pitchFamily="2" charset="-78"/>
              </a:rPr>
              <a:t>بإجتهادك</a:t>
            </a:r>
            <a:endParaRPr lang="ar-SA" sz="2800" b="1" u="sng" cap="none" spc="0" dirty="0">
              <a:ln w="12700">
                <a:noFill/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AL-Hor" pitchFamily="2" charset="-78"/>
            </a:endParaRPr>
          </a:p>
        </p:txBody>
      </p: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3347864" y="6519446"/>
            <a:ext cx="270973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 eaLnBrk="1" hangingPunct="1"/>
            <a:r>
              <a:rPr lang="ar-AE" altLang="en-US" sz="1600" dirty="0" err="1">
                <a:solidFill>
                  <a:srgbClr val="FF0000"/>
                </a:solidFill>
                <a:cs typeface="AL-Hor" pitchFamily="2" charset="-78"/>
              </a:rPr>
              <a:t>الرؤية </a:t>
            </a:r>
            <a:r>
              <a:rPr lang="ar-AE" altLang="en-US" sz="1600" dirty="0">
                <a:solidFill>
                  <a:srgbClr val="FF0000"/>
                </a:solidFill>
                <a:cs typeface="AL-Hor" pitchFamily="2" charset="-78"/>
              </a:rPr>
              <a:t>: </a:t>
            </a:r>
            <a:r>
              <a:rPr lang="ar-AE" altLang="en-US" sz="1600" dirty="0">
                <a:solidFill>
                  <a:srgbClr val="000000"/>
                </a:solidFill>
                <a:cs typeface="AL-Hor" pitchFamily="2" charset="-78"/>
              </a:rPr>
              <a:t>تعليم ابتكاري </a:t>
            </a:r>
            <a:r>
              <a:rPr lang="ar-AE" altLang="en-US" sz="1600" dirty="0" smtClean="0">
                <a:solidFill>
                  <a:srgbClr val="000000"/>
                </a:solidFill>
                <a:cs typeface="AL-Hor" pitchFamily="2" charset="-78"/>
              </a:rPr>
              <a:t>لمجـتمع </a:t>
            </a:r>
            <a:r>
              <a:rPr lang="ar-AE" altLang="en-US" sz="1600" dirty="0">
                <a:solidFill>
                  <a:srgbClr val="000000"/>
                </a:solidFill>
                <a:cs typeface="AL-Hor" pitchFamily="2" charset="-78"/>
              </a:rPr>
              <a:t>معرفي ريادي عالمي</a:t>
            </a:r>
            <a:endParaRPr lang="en-US" altLang="en-US" sz="1600" dirty="0">
              <a:solidFill>
                <a:srgbClr val="000000"/>
              </a:solidFill>
              <a:cs typeface="AL-Hor" pitchFamily="2" charset="-78"/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6084168" y="6381328"/>
            <a:ext cx="25202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sz="1400" dirty="0" err="1" smtClean="0">
                <a:cs typeface="AL-Hor" pitchFamily="2" charset="-78"/>
              </a:rPr>
              <a:t>شهـــر ...................................</a:t>
            </a:r>
            <a:endParaRPr lang="ar-AE" sz="1400" dirty="0">
              <a:cs typeface="AL-Hor" pitchFamily="2" charset="-78"/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8316416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9" name="شكل بيضاوي 28"/>
          <p:cNvSpPr/>
          <p:nvPr/>
        </p:nvSpPr>
        <p:spPr>
          <a:xfrm>
            <a:off x="7596336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0" name="شكل بيضاوي 29"/>
          <p:cNvSpPr/>
          <p:nvPr/>
        </p:nvSpPr>
        <p:spPr>
          <a:xfrm>
            <a:off x="6876256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1" name="شكل بيضاوي 30"/>
          <p:cNvSpPr/>
          <p:nvPr/>
        </p:nvSpPr>
        <p:spPr>
          <a:xfrm>
            <a:off x="6084168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2" name="شكل بيضاوي 31"/>
          <p:cNvSpPr/>
          <p:nvPr/>
        </p:nvSpPr>
        <p:spPr>
          <a:xfrm>
            <a:off x="8244408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3" name="شكل بيضاوي 32"/>
          <p:cNvSpPr/>
          <p:nvPr/>
        </p:nvSpPr>
        <p:spPr>
          <a:xfrm>
            <a:off x="7524328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4" name="شكل بيضاوي 33"/>
          <p:cNvSpPr/>
          <p:nvPr/>
        </p:nvSpPr>
        <p:spPr>
          <a:xfrm>
            <a:off x="6804248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5" name="شكل بيضاوي 34"/>
          <p:cNvSpPr/>
          <p:nvPr/>
        </p:nvSpPr>
        <p:spPr>
          <a:xfrm>
            <a:off x="6084168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6" name="شكل بيضاوي 35"/>
          <p:cNvSpPr/>
          <p:nvPr/>
        </p:nvSpPr>
        <p:spPr>
          <a:xfrm>
            <a:off x="8172400" y="450912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7" name="شكل بيضاوي 36"/>
          <p:cNvSpPr/>
          <p:nvPr/>
        </p:nvSpPr>
        <p:spPr>
          <a:xfrm>
            <a:off x="7524328" y="450912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8" name="شكل بيضاوي 37"/>
          <p:cNvSpPr/>
          <p:nvPr/>
        </p:nvSpPr>
        <p:spPr>
          <a:xfrm>
            <a:off x="6804248" y="450912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9" name="شكل بيضاوي 38"/>
          <p:cNvSpPr/>
          <p:nvPr/>
        </p:nvSpPr>
        <p:spPr>
          <a:xfrm>
            <a:off x="6084168" y="450912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49" name="شكل بيضاوي 48"/>
          <p:cNvSpPr/>
          <p:nvPr/>
        </p:nvSpPr>
        <p:spPr>
          <a:xfrm>
            <a:off x="8172400" y="5877272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0" name="شكل بيضاوي 49"/>
          <p:cNvSpPr/>
          <p:nvPr/>
        </p:nvSpPr>
        <p:spPr>
          <a:xfrm>
            <a:off x="7452320" y="5877272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1" name="شكل بيضاوي 50"/>
          <p:cNvSpPr/>
          <p:nvPr/>
        </p:nvSpPr>
        <p:spPr>
          <a:xfrm>
            <a:off x="6804248" y="5877272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2" name="شكل بيضاوي 51"/>
          <p:cNvSpPr/>
          <p:nvPr/>
        </p:nvSpPr>
        <p:spPr>
          <a:xfrm>
            <a:off x="6084168" y="5877272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3" name="شكل بيضاوي 52"/>
          <p:cNvSpPr/>
          <p:nvPr/>
        </p:nvSpPr>
        <p:spPr>
          <a:xfrm>
            <a:off x="2843808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4" name="شكل بيضاوي 53"/>
          <p:cNvSpPr/>
          <p:nvPr/>
        </p:nvSpPr>
        <p:spPr>
          <a:xfrm>
            <a:off x="2123728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5" name="شكل بيضاوي 54"/>
          <p:cNvSpPr/>
          <p:nvPr/>
        </p:nvSpPr>
        <p:spPr>
          <a:xfrm>
            <a:off x="1475656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6" name="شكل بيضاوي 55"/>
          <p:cNvSpPr/>
          <p:nvPr/>
        </p:nvSpPr>
        <p:spPr>
          <a:xfrm>
            <a:off x="755576" y="1412776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7" name="شكل بيضاوي 56"/>
          <p:cNvSpPr/>
          <p:nvPr/>
        </p:nvSpPr>
        <p:spPr>
          <a:xfrm>
            <a:off x="2843808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8" name="شكل بيضاوي 57"/>
          <p:cNvSpPr/>
          <p:nvPr/>
        </p:nvSpPr>
        <p:spPr>
          <a:xfrm>
            <a:off x="2123728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9" name="شكل بيضاوي 58"/>
          <p:cNvSpPr/>
          <p:nvPr/>
        </p:nvSpPr>
        <p:spPr>
          <a:xfrm>
            <a:off x="1403648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0" name="شكل بيضاوي 59"/>
          <p:cNvSpPr/>
          <p:nvPr/>
        </p:nvSpPr>
        <p:spPr>
          <a:xfrm>
            <a:off x="683568" y="27809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1" name="شكل بيضاوي 60"/>
          <p:cNvSpPr/>
          <p:nvPr/>
        </p:nvSpPr>
        <p:spPr>
          <a:xfrm>
            <a:off x="2915816" y="45811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2" name="شكل بيضاوي 61"/>
          <p:cNvSpPr/>
          <p:nvPr/>
        </p:nvSpPr>
        <p:spPr>
          <a:xfrm>
            <a:off x="2123728" y="45811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3" name="شكل بيضاوي 62"/>
          <p:cNvSpPr/>
          <p:nvPr/>
        </p:nvSpPr>
        <p:spPr>
          <a:xfrm>
            <a:off x="1475656" y="45811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4" name="شكل بيضاوي 63"/>
          <p:cNvSpPr/>
          <p:nvPr/>
        </p:nvSpPr>
        <p:spPr>
          <a:xfrm>
            <a:off x="755576" y="4581128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5" name="شكل بيضاوي 64"/>
          <p:cNvSpPr/>
          <p:nvPr/>
        </p:nvSpPr>
        <p:spPr>
          <a:xfrm>
            <a:off x="755576" y="594928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6" name="شكل بيضاوي 65"/>
          <p:cNvSpPr/>
          <p:nvPr/>
        </p:nvSpPr>
        <p:spPr>
          <a:xfrm>
            <a:off x="1475656" y="594928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7" name="شكل بيضاوي 66"/>
          <p:cNvSpPr/>
          <p:nvPr/>
        </p:nvSpPr>
        <p:spPr>
          <a:xfrm>
            <a:off x="2123728" y="594928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68" name="شكل بيضاوي 67"/>
          <p:cNvSpPr/>
          <p:nvPr/>
        </p:nvSpPr>
        <p:spPr>
          <a:xfrm>
            <a:off x="2843808" y="5949280"/>
            <a:ext cx="288032" cy="288032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69" name="Picture 4" descr="Abstract background with geometric style Free Vect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366" r="23124" b="73841"/>
          <a:stretch>
            <a:fillRect/>
          </a:stretch>
        </p:blipFill>
        <p:spPr bwMode="auto">
          <a:xfrm>
            <a:off x="467544" y="3861048"/>
            <a:ext cx="576064" cy="411474"/>
          </a:xfrm>
          <a:prstGeom prst="rect">
            <a:avLst/>
          </a:prstGeom>
          <a:noFill/>
        </p:spPr>
      </p:pic>
      <p:pic>
        <p:nvPicPr>
          <p:cNvPr id="70" name="Picture 4" descr="Abstract background with geometric style Free Vect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366" r="23124" b="73841"/>
          <a:stretch>
            <a:fillRect/>
          </a:stretch>
        </p:blipFill>
        <p:spPr bwMode="auto">
          <a:xfrm>
            <a:off x="467544" y="620688"/>
            <a:ext cx="576064" cy="411474"/>
          </a:xfrm>
          <a:prstGeom prst="rect">
            <a:avLst/>
          </a:prstGeom>
          <a:noFill/>
        </p:spPr>
      </p:pic>
      <p:pic>
        <p:nvPicPr>
          <p:cNvPr id="71" name="Picture 4" descr="Abstract background with geometric style Free Vect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366" r="23124" b="73841"/>
          <a:stretch>
            <a:fillRect/>
          </a:stretch>
        </p:blipFill>
        <p:spPr bwMode="auto">
          <a:xfrm>
            <a:off x="5796136" y="620688"/>
            <a:ext cx="576064" cy="411474"/>
          </a:xfrm>
          <a:prstGeom prst="rect">
            <a:avLst/>
          </a:prstGeom>
          <a:noFill/>
        </p:spPr>
      </p:pic>
      <p:pic>
        <p:nvPicPr>
          <p:cNvPr id="72" name="Picture 4" descr="Abstract background with geometric style Free Vecto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366" r="23124" b="73841"/>
          <a:stretch>
            <a:fillRect/>
          </a:stretch>
        </p:blipFill>
        <p:spPr bwMode="auto">
          <a:xfrm>
            <a:off x="5796136" y="3717032"/>
            <a:ext cx="576064" cy="411474"/>
          </a:xfrm>
          <a:prstGeom prst="rect">
            <a:avLst/>
          </a:prstGeom>
          <a:noFill/>
        </p:spPr>
      </p:pic>
      <p:sp>
        <p:nvSpPr>
          <p:cNvPr id="79" name="مستطيل 78"/>
          <p:cNvSpPr/>
          <p:nvPr/>
        </p:nvSpPr>
        <p:spPr>
          <a:xfrm>
            <a:off x="4067944" y="1916832"/>
            <a:ext cx="1512168" cy="4536504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80" name="مربع نص 79"/>
          <p:cNvSpPr txBox="1"/>
          <p:nvPr/>
        </p:nvSpPr>
        <p:spPr>
          <a:xfrm>
            <a:off x="4499992" y="2060848"/>
            <a:ext cx="1016496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r>
              <a:rPr lang="ar-AE" sz="1600" dirty="0" smtClean="0">
                <a:cs typeface="AL-Hor" pitchFamily="2" charset="-78"/>
              </a:rPr>
              <a:t>ملاحظات عامة </a:t>
            </a:r>
            <a:endParaRPr lang="ar-AE" sz="1600" dirty="0">
              <a:cs typeface="AL-Hor" pitchFamily="2" charset="-78"/>
            </a:endParaRPr>
          </a:p>
        </p:txBody>
      </p:sp>
      <p:sp>
        <p:nvSpPr>
          <p:cNvPr id="81" name="مربع نص 80"/>
          <p:cNvSpPr txBox="1"/>
          <p:nvPr/>
        </p:nvSpPr>
        <p:spPr>
          <a:xfrm>
            <a:off x="4067944" y="2492896"/>
            <a:ext cx="1512168" cy="3970318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AE" sz="1400" dirty="0" smtClean="0">
                <a:cs typeface="AL-Hor" pitchFamily="2" charset="-78"/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ar-AE" sz="1400" dirty="0">
              <a:cs typeface="AL-Hor" pitchFamily="2" charset="-78"/>
            </a:endParaRPr>
          </a:p>
        </p:txBody>
      </p:sp>
      <p:pic>
        <p:nvPicPr>
          <p:cNvPr id="82" name="Picture 8" descr="A Memphis design-inspired shopping guide, because guess who's back, baby? 17 temporary ways to use the patterns of the late 80s and early 90s in your home.    #shopping guide, #Roundup, #memphis, #memphis design, #design, #80s, #90s, #retro, #interior design, #post modernism, #decor, #Eye-Candy, #Inspiration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3F4"/>
              </a:clrFrom>
              <a:clrTo>
                <a:srgbClr val="F5F3F4">
                  <a:alpha val="0"/>
                </a:srgbClr>
              </a:clrTo>
            </a:clrChange>
          </a:blip>
          <a:srcRect l="74195" t="31521" r="13741" b="49713"/>
          <a:stretch>
            <a:fillRect/>
          </a:stretch>
        </p:blipFill>
        <p:spPr bwMode="auto">
          <a:xfrm>
            <a:off x="4067944" y="1772816"/>
            <a:ext cx="504056" cy="864096"/>
          </a:xfrm>
          <a:prstGeom prst="rect">
            <a:avLst/>
          </a:prstGeom>
          <a:noFill/>
        </p:spPr>
      </p:pic>
      <p:pic>
        <p:nvPicPr>
          <p:cNvPr id="1028" name="Picture 4" descr="MelonHeadz: Reading clip art FREEBIE!!!!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944" y="260648"/>
            <a:ext cx="1224136" cy="17710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121</Words>
  <Application>Microsoft Office PowerPoint</Application>
  <PresentationFormat>عرض على الشاشة (3:4)‏</PresentationFormat>
  <Paragraphs>61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الشريحة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1</cp:revision>
  <dcterms:created xsi:type="dcterms:W3CDTF">2020-04-01T18:49:20Z</dcterms:created>
  <dcterms:modified xsi:type="dcterms:W3CDTF">2020-04-01T18:54:04Z</dcterms:modified>
</cp:coreProperties>
</file>