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38"/>
  </p:notes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5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8934" autoAdjust="0"/>
  </p:normalViewPr>
  <p:slideViewPr>
    <p:cSldViewPr>
      <p:cViewPr varScale="1">
        <p:scale>
          <a:sx n="74" d="100"/>
          <a:sy n="74" d="100"/>
        </p:scale>
        <p:origin x="-7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5E78E-8848-4CF9-8290-932C9F7FBE44}" type="datetimeFigureOut">
              <a:rPr lang="en-US" smtClean="0"/>
              <a:t>5/21/2017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76794-6F6C-42CA-AC90-9EA07C110CD4}" type="slidenum">
              <a:rPr lang="en-US" smtClean="0"/>
              <a:t>‹#›</a:t>
            </a:fld>
            <a:endParaRPr lang="en-US"/>
          </a:p>
        </p:txBody>
      </p:sp>
    </p:spTree>
    <p:extLst>
      <p:ext uri="{BB962C8B-B14F-4D97-AF65-F5344CB8AC3E}">
        <p14:creationId xmlns:p14="http://schemas.microsoft.com/office/powerpoint/2010/main" val="202854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2400300"/>
            <a:ext cx="6172200" cy="6743700"/>
          </a:xfrm>
        </p:spPr>
        <p:txBody>
          <a:bodyPr>
            <a:noAutofit/>
          </a:bodyPr>
          <a:lstStyle/>
          <a:p>
            <a:r>
              <a:rPr lang="en-US" sz="1400" b="1" kern="1200" dirty="0" smtClean="0">
                <a:solidFill>
                  <a:schemeClr val="tx1"/>
                </a:solidFill>
                <a:latin typeface="+mn-lt"/>
                <a:ea typeface="+mn-ea"/>
                <a:cs typeface="+mn-cs"/>
              </a:rPr>
              <a:t>Animated open book effect</a:t>
            </a:r>
          </a:p>
          <a:p>
            <a:r>
              <a:rPr lang="en-US" sz="1400" kern="1200" dirty="0" smtClean="0">
                <a:solidFill>
                  <a:schemeClr val="tx1"/>
                </a:solidFill>
                <a:latin typeface="+mn-lt"/>
                <a:ea typeface="+mn-ea"/>
                <a:cs typeface="+mn-cs"/>
              </a:rPr>
              <a:t>(Difficult)</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Tip: </a:t>
            </a:r>
            <a:r>
              <a:rPr lang="en-US" sz="1200" baseline="0" dirty="0" smtClean="0"/>
              <a:t>Y</a:t>
            </a:r>
            <a:r>
              <a:rPr lang="en-US" sz="1200" b="0" baseline="0" dirty="0" smtClean="0"/>
              <a:t>ou will need to use drawing guides and the ruler to position the objects on this slide.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dirty="0" smtClean="0"/>
              <a:t>To display the drawing guides and the ruler,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a:t>
            </a:r>
            <a:r>
              <a:rPr lang="en-US" sz="1200" b="0" dirty="0" smtClean="0">
                <a:solidFill>
                  <a:schemeClr val="accent6"/>
                </a:solidFill>
              </a:rPr>
              <a:t>ight-click the slide background area, </a:t>
            </a:r>
            <a:r>
              <a:rPr lang="en-US" sz="1200" b="0" baseline="0" dirty="0" smtClean="0">
                <a:solidFill>
                  <a:schemeClr val="accent6"/>
                </a:solidFill>
              </a:rPr>
              <a:t>and then </a:t>
            </a:r>
            <a:r>
              <a:rPr lang="en-US" sz="1200" b="0" dirty="0" smtClean="0">
                <a:solidFill>
                  <a:schemeClr val="accent6"/>
                </a:solidFill>
              </a:rPr>
              <a:t>click </a:t>
            </a:r>
            <a:r>
              <a:rPr lang="en-US" sz="1200" b="1" dirty="0" smtClean="0">
                <a:solidFill>
                  <a:schemeClr val="accent6"/>
                </a:solidFill>
              </a:rPr>
              <a:t>Grid and Guides</a:t>
            </a:r>
            <a:r>
              <a:rPr lang="en-US" sz="1200" b="0" dirty="0" smtClean="0">
                <a:solidFill>
                  <a:schemeClr val="accent6"/>
                </a:solidFill>
              </a:rPr>
              <a:t>.</a:t>
            </a:r>
            <a:r>
              <a:rPr lang="en-US" sz="1200" b="1" baseline="0" dirty="0" smtClean="0">
                <a:solidFill>
                  <a:schemeClr val="accent6"/>
                </a:solidFill>
              </a:rPr>
              <a:t> </a:t>
            </a:r>
            <a:r>
              <a:rPr lang="en-US" sz="1200" b="0" dirty="0" smtClean="0">
                <a:solidFill>
                  <a:schemeClr val="accent6"/>
                </a:solidFill>
              </a:rPr>
              <a:t>In the </a:t>
            </a:r>
            <a:r>
              <a:rPr lang="en-US" sz="1200" b="1" dirty="0" smtClean="0">
                <a:solidFill>
                  <a:schemeClr val="accent6"/>
                </a:solidFill>
              </a:rPr>
              <a:t>Grid and Guides </a:t>
            </a:r>
            <a:r>
              <a:rPr lang="en-US" sz="1200" b="0" dirty="0" smtClean="0">
                <a:solidFill>
                  <a:schemeClr val="accent6"/>
                </a:solidFill>
              </a:rPr>
              <a:t>dialog box, under</a:t>
            </a:r>
            <a:r>
              <a:rPr lang="en-US" sz="1200" b="0" baseline="0" dirty="0" smtClean="0">
                <a:solidFill>
                  <a:schemeClr val="accent6"/>
                </a:solidFill>
              </a:rPr>
              <a:t> </a:t>
            </a:r>
            <a:r>
              <a:rPr lang="en-US" sz="1200" b="1" dirty="0" smtClean="0">
                <a:solidFill>
                  <a:schemeClr val="accent6"/>
                </a:solidFill>
              </a:rPr>
              <a:t>Guide</a:t>
            </a:r>
            <a:r>
              <a:rPr lang="en-US" sz="1200" b="0" dirty="0" smtClean="0">
                <a:solidFill>
                  <a:schemeClr val="accent6"/>
                </a:solidFill>
              </a:rPr>
              <a:t> </a:t>
            </a:r>
            <a:r>
              <a:rPr lang="en-US" sz="1200" b="1" dirty="0" smtClean="0">
                <a:solidFill>
                  <a:schemeClr val="accent6"/>
                </a:solidFill>
              </a:rPr>
              <a:t>settings</a:t>
            </a:r>
            <a:r>
              <a:rPr lang="en-US" sz="1200" b="0" dirty="0" smtClean="0">
                <a:solidFill>
                  <a:schemeClr val="accent6"/>
                </a:solidFill>
              </a:rPr>
              <a:t>, select </a:t>
            </a:r>
            <a:r>
              <a:rPr lang="en-US" sz="1200" b="1" dirty="0" smtClean="0">
                <a:solidFill>
                  <a:schemeClr val="accent6"/>
                </a:solidFill>
              </a:rPr>
              <a:t>Display drawing guides on screen</a:t>
            </a:r>
            <a:r>
              <a:rPr lang="en-US" sz="1200" b="0" dirty="0" smtClean="0">
                <a:solidFill>
                  <a:schemeClr val="accent6"/>
                </a:solidFill>
              </a:rPr>
              <a:t>. </a:t>
            </a:r>
            <a:r>
              <a:rPr lang="en-US" sz="1200" b="0" baseline="0" dirty="0" smtClean="0"/>
              <a:t>(</a:t>
            </a:r>
            <a:r>
              <a:rPr lang="en-US" sz="1200" b="0"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r>
              <a:rPr lang="en-US" sz="1200" baseline="0" dirty="0" smtClean="0"/>
              <a:t> The spine of the book will be aligned to the vertical drawing guide.</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a:t>
            </a:r>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View</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Show/Hide</a:t>
            </a:r>
            <a:r>
              <a:rPr lang="en-US" sz="1200" kern="1200" dirty="0" smtClean="0">
                <a:solidFill>
                  <a:schemeClr val="tx1"/>
                </a:solidFill>
                <a:latin typeface="+mn-lt"/>
                <a:ea typeface="+mn-ea"/>
                <a:cs typeface="+mn-cs"/>
              </a:rPr>
              <a:t> group, select </a:t>
            </a:r>
            <a:r>
              <a:rPr lang="en-US" sz="1200" b="1" kern="1200" dirty="0" smtClean="0">
                <a:solidFill>
                  <a:schemeClr val="tx1"/>
                </a:solidFill>
                <a:latin typeface="+mn-lt"/>
                <a:ea typeface="+mn-ea"/>
                <a:cs typeface="+mn-cs"/>
              </a:rPr>
              <a:t>Ruler</a:t>
            </a:r>
            <a:r>
              <a:rPr lang="en-US" sz="1200" kern="1200" dirty="0" smtClean="0">
                <a:solidFill>
                  <a:schemeClr val="tx1"/>
                </a:solidFill>
                <a:latin typeface="+mn-lt"/>
                <a:ea typeface="+mn-ea"/>
                <a:cs typeface="+mn-cs"/>
              </a:rPr>
              <a:t>. </a:t>
            </a:r>
            <a:endParaRPr lang="en-US" sz="1200" dirty="0" smtClean="0"/>
          </a:p>
          <a:p>
            <a:pPr marL="228600" lvl="0" indent="-228600">
              <a:buFont typeface="Arial" pitchFamily="34" charset="0"/>
              <a:buNone/>
            </a:pPr>
            <a:endParaRPr lang="en-US" sz="1200" b="1" kern="1200" dirty="0" smtClean="0">
              <a:solidFill>
                <a:schemeClr val="tx1"/>
              </a:solidFill>
              <a:latin typeface="+mn-lt"/>
              <a:ea typeface="+mn-ea"/>
              <a:cs typeface="+mn-cs"/>
            </a:endParaRPr>
          </a:p>
          <a:p>
            <a:pPr marL="228600" lvl="0" indent="-228600">
              <a:buFont typeface="Arial" pitchFamily="34" charset="0"/>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first shape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Select the rounded rectangle.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b="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rounded rectangle, d</a:t>
            </a:r>
            <a:r>
              <a:rPr lang="en-US" sz="1200" kern="1200" dirty="0" smtClean="0">
                <a:solidFill>
                  <a:schemeClr val="tx1"/>
                </a:solidFill>
                <a:latin typeface="+mn-lt"/>
                <a:ea typeface="+mn-ea"/>
                <a:cs typeface="+mn-cs"/>
              </a:rPr>
              <a:t>rag the yellow diamond adjustment handle to the left to decrease the amount of rounding on the corners.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Right </a:t>
            </a:r>
            <a:r>
              <a:rPr lang="en-US" sz="1200" kern="1200" dirty="0" smtClean="0">
                <a:solidFill>
                  <a:schemeClr val="tx1"/>
                </a:solidFill>
                <a:latin typeface="+mn-lt"/>
                <a:ea typeface="+mn-ea"/>
                <a:cs typeface="+mn-cs"/>
              </a:rPr>
              <a:t>(first row, fourth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 </a:t>
            </a:r>
            <a:r>
              <a:rPr lang="en-US" sz="1200" b="0" kern="1200" dirty="0" smtClean="0">
                <a:solidFill>
                  <a:schemeClr val="tx1"/>
                </a:solidFill>
                <a:latin typeface="+mn-lt"/>
                <a:ea typeface="+mn-ea"/>
                <a:cs typeface="+mn-cs"/>
              </a:rPr>
              <a:t>(sixth row, sixth option from the left).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sixth option from the left).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pane, do the following:</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Circle </a:t>
            </a:r>
            <a:r>
              <a:rPr lang="en-US" sz="1200" b="0" kern="1200" dirty="0" smtClean="0">
                <a:solidFill>
                  <a:schemeClr val="tx1"/>
                </a:solidFill>
                <a:latin typeface="+mn-lt"/>
                <a:ea typeface="+mn-ea"/>
                <a:cs typeface="+mn-cs"/>
              </a:rPr>
              <a:t>(first row, first option from the left)</a:t>
            </a:r>
            <a:r>
              <a:rPr lang="en-US" sz="1200" kern="1200" dirty="0" smtClean="0">
                <a:solidFill>
                  <a:schemeClr val="tx1"/>
                </a:solidFill>
                <a:latin typeface="+mn-lt"/>
                <a:ea typeface="+mn-ea"/>
                <a:cs typeface="+mn-cs"/>
              </a:rPr>
              <a:t>.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Material</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Standard</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Warm</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Matte </a:t>
            </a:r>
            <a:r>
              <a:rPr lang="en-US" sz="1200" b="0" kern="1200" dirty="0" smtClean="0">
                <a:solidFill>
                  <a:schemeClr val="tx1"/>
                </a:solidFill>
                <a:latin typeface="+mn-lt"/>
                <a:ea typeface="+mn-ea"/>
                <a:cs typeface="+mn-cs"/>
              </a:rPr>
              <a:t>(second option from the left)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Lighting</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Neutral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Three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Point </a:t>
            </a:r>
            <a:r>
              <a:rPr lang="en-US" sz="1200" b="0" kern="1200" dirty="0" smtClean="0">
                <a:solidFill>
                  <a:schemeClr val="tx1"/>
                </a:solidFill>
                <a:latin typeface="+mn-lt"/>
                <a:ea typeface="+mn-ea"/>
                <a:cs typeface="+mn-cs"/>
              </a:rPr>
              <a:t>(first row, first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rounded rectangle until the left edge is against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b="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second shape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duplicate rectangle until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0.73”</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Black, Text 1</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(first row, second option from the left).</a:t>
            </a:r>
            <a:endParaRPr lang="en-US" sz="1200" kern="1200" dirty="0" smtClean="0">
              <a:solidFill>
                <a:schemeClr val="tx1"/>
              </a:solidFill>
              <a:latin typeface="+mn-lt"/>
              <a:ea typeface="+mn-ea"/>
              <a:cs typeface="+mn-cs"/>
            </a:endParaRP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a:t>
            </a:r>
            <a:r>
              <a:rPr lang="en-US" sz="1200" b="1" kern="1200" dirty="0" smtClean="0">
                <a:solidFill>
                  <a:schemeClr val="tx1"/>
                </a:solidFill>
                <a:latin typeface="+mn-lt"/>
                <a:ea typeface="+mn-ea"/>
                <a:cs typeface="+mn-cs"/>
              </a:rPr>
              <a:t> 50%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Black, Text 1 </a:t>
            </a:r>
            <a:r>
              <a:rPr lang="en-US" sz="1200" b="0" kern="1200" baseline="0" dirty="0" smtClean="0">
                <a:solidFill>
                  <a:schemeClr val="tx1"/>
                </a:solidFill>
                <a:latin typeface="+mn-lt"/>
                <a:ea typeface="+mn-ea"/>
                <a:cs typeface="+mn-cs"/>
              </a:rPr>
              <a:t>(first row, second option from the left).</a:t>
            </a:r>
            <a:endParaRPr lang="en-US" sz="1200" kern="1200" dirty="0" smtClean="0">
              <a:solidFill>
                <a:schemeClr val="tx1"/>
              </a:solidFill>
              <a:latin typeface="+mn-lt"/>
              <a:ea typeface="+mn-ea"/>
              <a:cs typeface="+mn-cs"/>
            </a:endParaRP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3-D Format</a:t>
            </a:r>
            <a:r>
              <a:rPr lang="en-US" sz="1200" kern="1200" dirty="0" smtClean="0">
                <a:solidFill>
                  <a:schemeClr val="tx1"/>
                </a:solidFill>
                <a:latin typeface="+mn-lt"/>
                <a:ea typeface="+mn-ea"/>
                <a:cs typeface="+mn-cs"/>
              </a:rPr>
              <a:t> pane, 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the button next</a:t>
            </a:r>
            <a:r>
              <a:rPr lang="en-US" sz="1200" kern="1200" baseline="0" dirty="0" smtClean="0">
                <a:solidFill>
                  <a:schemeClr val="tx1"/>
                </a:solidFill>
                <a:latin typeface="+mn-lt"/>
                <a:ea typeface="+mn-ea"/>
                <a:cs typeface="+mn-cs"/>
              </a:rPr>
              <a: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Bevel</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None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third shape (first small rectangle</a:t>
            </a:r>
            <a:r>
              <a:rPr lang="en-US" sz="1200" kern="1200" baseline="0" dirty="0" smtClean="0">
                <a:solidFill>
                  <a:schemeClr val="tx1"/>
                </a:solidFill>
                <a:latin typeface="+mn-lt"/>
                <a:ea typeface="+mn-ea"/>
                <a:cs typeface="+mn-cs"/>
              </a:rPr>
              <a:t> on the book spine)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Select the first, larger rectangle on the slide.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 </a:t>
            </a:r>
            <a:r>
              <a:rPr lang="en-US" sz="1200" kern="1200" dirty="0" smtClean="0">
                <a:solidFill>
                  <a:schemeClr val="tx1"/>
                </a:solidFill>
                <a:latin typeface="+mn-lt"/>
                <a:ea typeface="+mn-ea"/>
                <a:cs typeface="+mn-cs"/>
              </a:rPr>
              <a:t>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third, duplicate rectangle.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tools,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0.08”</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0.73”</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Diagonal </a:t>
            </a:r>
            <a:r>
              <a:rPr lang="en-US" sz="1200" kern="1200" dirty="0" smtClean="0">
                <a:solidFill>
                  <a:schemeClr val="tx1"/>
                </a:solidFill>
                <a:latin typeface="+mn-lt"/>
                <a:ea typeface="+mn-ea"/>
                <a:cs typeface="+mn-cs"/>
              </a:rPr>
              <a:t>(first row, 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3-D Format</a:t>
            </a:r>
            <a:r>
              <a:rPr lang="en-US" sz="1200" kern="1200" dirty="0" smtClean="0">
                <a:solidFill>
                  <a:schemeClr val="tx1"/>
                </a:solidFill>
                <a:latin typeface="+mn-lt"/>
                <a:ea typeface="+mn-ea"/>
                <a:cs typeface="+mn-cs"/>
              </a:rPr>
              <a:t> pane, do the following:</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Lighting</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Neutral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Soft </a:t>
            </a:r>
            <a:r>
              <a:rPr lang="en-US" sz="1200" b="0" kern="1200" dirty="0" smtClean="0">
                <a:solidFill>
                  <a:schemeClr val="tx1"/>
                </a:solidFill>
                <a:latin typeface="+mn-lt"/>
                <a:ea typeface="+mn-ea"/>
                <a:cs typeface="+mn-cs"/>
              </a:rPr>
              <a:t>(first row, third option from the left)</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rest of the shapes (other small rectangles</a:t>
            </a:r>
            <a:r>
              <a:rPr lang="en-US" sz="1200" kern="1200" baseline="0" dirty="0" smtClean="0">
                <a:solidFill>
                  <a:schemeClr val="tx1"/>
                </a:solidFill>
                <a:latin typeface="+mn-lt"/>
                <a:ea typeface="+mn-ea"/>
                <a:cs typeface="+mn-cs"/>
              </a:rPr>
              <a:t> on the book spine)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Select the third, smaller rectangle.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Repeat this process for a total of four thin, rounded rectangles. </a:t>
            </a:r>
          </a:p>
          <a:p>
            <a:pPr marL="228600" lvl="0" indent="-228600">
              <a:buFont typeface="+mj-lt"/>
              <a:buAutoNum type="arabicPeriod"/>
            </a:pPr>
            <a:r>
              <a:rPr lang="en-US" sz="1200" kern="1200" dirty="0" smtClean="0">
                <a:solidFill>
                  <a:schemeClr val="tx1"/>
                </a:solidFill>
                <a:latin typeface="+mn-lt"/>
                <a:ea typeface="+mn-ea"/>
                <a:cs typeface="+mn-cs"/>
              </a:rPr>
              <a:t>To position the four thin, rounded rectangles on the book spine, do the following:</a:t>
            </a:r>
          </a:p>
          <a:p>
            <a:pPr marL="685800" lvl="1" indent="-228600">
              <a:buFont typeface="Arial" pitchFamily="34" charset="0"/>
              <a:buChar char="•"/>
            </a:pPr>
            <a:r>
              <a:rPr lang="en-US" sz="1200" kern="1200" dirty="0" smtClean="0">
                <a:solidFill>
                  <a:schemeClr val="tx1"/>
                </a:solidFill>
                <a:latin typeface="+mn-lt"/>
                <a:ea typeface="+mn-ea"/>
                <a:cs typeface="+mn-cs"/>
              </a:rPr>
              <a:t>Drag the first rectangle 1.75” above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second rectangle 0.75” above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third rectangle 0.75” below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fourth rectangle 1.75” below the horizontal drawing guide, with the left edge touching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All</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 </a:t>
            </a:r>
            <a:r>
              <a:rPr lang="en-US" sz="1200" kern="1200" dirty="0" smtClean="0">
                <a:solidFill>
                  <a:schemeClr val="tx1"/>
                </a:solidFill>
                <a:latin typeface="+mn-lt"/>
                <a:ea typeface="+mn-ea"/>
                <a:cs typeface="+mn-cs"/>
              </a:rPr>
              <a:t>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Selection Pane</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pane, double-click the group to edit the name, and then enter </a:t>
            </a:r>
            <a:r>
              <a:rPr lang="en-US" sz="1200" b="1" kern="1200" dirty="0" smtClean="0">
                <a:solidFill>
                  <a:schemeClr val="tx1"/>
                </a:solidFill>
                <a:latin typeface="+mn-lt"/>
                <a:ea typeface="+mn-ea"/>
                <a:cs typeface="+mn-cs"/>
              </a:rPr>
              <a:t>Book cover</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To reproduce the first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pages</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rounded rectangle, drag the yellow diamond adjustment handle to the left to decrease</a:t>
            </a:r>
            <a:r>
              <a:rPr lang="en-US" sz="1200" kern="1200" baseline="0" dirty="0" smtClean="0">
                <a:solidFill>
                  <a:schemeClr val="tx1"/>
                </a:solidFill>
                <a:latin typeface="+mn-lt"/>
                <a:ea typeface="+mn-ea"/>
                <a:cs typeface="+mn-cs"/>
              </a:rPr>
              <a:t> the amount of rounding on the corners.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a:t>
            </a:r>
            <a:r>
              <a:rPr lang="en-US" sz="1200" kern="1200" dirty="0" smtClean="0">
                <a:solidFill>
                  <a:schemeClr val="tx1"/>
                </a:solidFill>
                <a:latin typeface="+mn-lt"/>
                <a:ea typeface="+mn-ea"/>
                <a:cs typeface="+mn-cs"/>
              </a:rPr>
              <a:t> (sixth row, sixth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 row, sixth option from the</a:t>
            </a:r>
            <a:r>
              <a:rPr lang="en-US" sz="1200" kern="1200" baseline="0" dirty="0" smtClean="0">
                <a:solidFill>
                  <a:schemeClr val="tx1"/>
                </a:solidFill>
                <a:latin typeface="+mn-lt"/>
                <a:ea typeface="+mn-ea"/>
                <a:cs typeface="+mn-cs"/>
              </a:rPr>
              <a:t> left).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is against the vertical guideline.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b="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second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pages</a:t>
            </a:r>
            <a:r>
              <a:rPr lang="en-US" sz="1200" kern="1200" baseline="0" dirty="0" smtClean="0">
                <a:solidFill>
                  <a:schemeClr val="tx1"/>
                </a:solidFill>
                <a:latin typeface="+mn-lt"/>
                <a:ea typeface="+mn-ea"/>
                <a:cs typeface="+mn-cs"/>
              </a:rPr>
              <a:t> 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Rectangle </a:t>
            </a:r>
            <a:r>
              <a:rPr lang="en-US" sz="1200" kern="1200" dirty="0" smtClean="0">
                <a:solidFill>
                  <a:schemeClr val="tx1"/>
                </a:solidFill>
                <a:latin typeface="+mn-lt"/>
                <a:ea typeface="+mn-ea"/>
                <a:cs typeface="+mn-cs"/>
              </a:rPr>
              <a:t>(first option from the left). On the slide, drag to draw a rectangle. </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4.33”</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3.15”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five stops appear in the slider.</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35%</a:t>
            </a:r>
            <a:r>
              <a:rPr lang="en-US" sz="1200" kern="1200" dirty="0" smtClean="0">
                <a:solidFill>
                  <a:schemeClr val="tx1"/>
                </a:solidFill>
                <a:latin typeface="+mn-lt"/>
                <a:ea typeface="+mn-ea"/>
                <a:cs typeface="+mn-cs"/>
              </a:rPr>
              <a:t> (fifth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third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5% </a:t>
            </a:r>
            <a:r>
              <a:rPr lang="en-US" sz="1200" kern="1200" dirty="0" smtClean="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fourth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fifth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in the left pane.</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 the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pane, click the button next to </a:t>
            </a:r>
            <a:r>
              <a:rPr lang="en-US" sz="1200" b="1" kern="1200" dirty="0" smtClean="0">
                <a:solidFill>
                  <a:schemeClr val="tx1"/>
                </a:solidFill>
                <a:latin typeface="+mn-lt"/>
                <a:ea typeface="+mn-ea"/>
                <a:cs typeface="+mn-cs"/>
              </a:rPr>
              <a:t>Presets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Outer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(second row, first option from the left),</a:t>
            </a:r>
            <a:r>
              <a:rPr lang="en-US" sz="1200" kern="1200" baseline="0" dirty="0" smtClean="0">
                <a:solidFill>
                  <a:schemeClr val="tx1"/>
                </a:solidFill>
                <a:latin typeface="+mn-lt"/>
                <a:ea typeface="+mn-ea"/>
                <a:cs typeface="+mn-cs"/>
              </a:rPr>
              <a:t> and then</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60%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touches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a:t>
            </a:r>
            <a:r>
              <a:rPr lang="en-US" sz="1200" b="1" kern="1200" dirty="0" smtClean="0">
                <a:solidFill>
                  <a:schemeClr val="tx1"/>
                </a:solidFill>
                <a:latin typeface="+mn-lt"/>
                <a:ea typeface="+mn-ea"/>
                <a:cs typeface="+mn-cs"/>
              </a:rPr>
              <a:t>e Home</a:t>
            </a:r>
            <a:r>
              <a:rPr lang="en-US" sz="1200" kern="1200" dirty="0" smtClean="0">
                <a:solidFill>
                  <a:schemeClr val="tx1"/>
                </a:solidFill>
                <a:latin typeface="+mn-lt"/>
                <a:ea typeface="+mn-ea"/>
                <a:cs typeface="+mn-cs"/>
              </a:rPr>
              <a:t> tab, in th</a:t>
            </a:r>
            <a:r>
              <a:rPr lang="en-US" sz="1200" b="1" kern="1200" dirty="0" smtClean="0">
                <a:solidFill>
                  <a:schemeClr val="tx1"/>
                </a:solidFill>
                <a:latin typeface="+mn-lt"/>
                <a:ea typeface="+mn-ea"/>
                <a:cs typeface="+mn-cs"/>
              </a:rPr>
              <a:t>e 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a:t>
            </a:r>
            <a:r>
              <a:rPr lang="en-US" sz="1200" b="1" kern="1200" dirty="0" smtClean="0">
                <a:solidFill>
                  <a:schemeClr val="tx1"/>
                </a:solidFill>
                <a:latin typeface="+mn-lt"/>
                <a:ea typeface="+mn-ea"/>
                <a:cs typeface="+mn-cs"/>
              </a:rPr>
              <a:t> 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a:t>
            </a:r>
            <a:r>
              <a:rPr lang="en-US" sz="1200" b="1" i="0" kern="1200" baseline="0" dirty="0" smtClean="0">
                <a:solidFill>
                  <a:schemeClr val="tx1"/>
                </a:solidFill>
                <a:latin typeface="+mn-lt"/>
                <a:ea typeface="+mn-ea"/>
                <a:cs typeface="+mn-cs"/>
              </a:rPr>
              <a:t> Slide</a:t>
            </a:r>
            <a:r>
              <a:rPr lang="en-US" sz="1200" b="0" i="0" kern="1200" baseline="0" dirty="0" smtClean="0">
                <a:solidFill>
                  <a:schemeClr val="tx1"/>
                </a:solidFill>
                <a:latin typeface="+mn-lt"/>
                <a:ea typeface="+mn-ea"/>
                <a:cs typeface="+mn-cs"/>
              </a:rPr>
              <a:t>.</a:t>
            </a:r>
            <a:endParaRPr lang="en-US" sz="1200" b="1" i="0" kern="1200" dirty="0" smtClean="0">
              <a:solidFill>
                <a:schemeClr val="tx1"/>
              </a:solidFill>
              <a:latin typeface="+mn-lt"/>
              <a:ea typeface="+mn-ea"/>
              <a:cs typeface="+mn-cs"/>
            </a:endParaRP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task pane, select the rectangle and the rounded rectangle </a:t>
            </a:r>
            <a:r>
              <a:rPr lang="en-US" sz="1200" i="0" kern="1200" dirty="0" smtClean="0">
                <a:solidFill>
                  <a:schemeClr val="tx1"/>
                </a:solidFill>
                <a:latin typeface="+mn-lt"/>
                <a:ea typeface="+mn-ea"/>
                <a:cs typeface="+mn-cs"/>
              </a:rPr>
              <a:t>to the left of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task pane, double-click the new group to edit the name, and then enter </a:t>
            </a:r>
            <a:r>
              <a:rPr lang="en-US" sz="1200" b="1" kern="1200" dirty="0" smtClean="0">
                <a:solidFill>
                  <a:schemeClr val="tx1"/>
                </a:solidFill>
                <a:latin typeface="+mn-lt"/>
                <a:ea typeface="+mn-ea"/>
                <a:cs typeface="+mn-cs"/>
              </a:rPr>
              <a:t>Inside-left pages</a:t>
            </a:r>
            <a:r>
              <a:rPr lang="en-US" sz="1200" kern="1200" dirty="0" smtClean="0">
                <a:solidFill>
                  <a:schemeClr val="tx1"/>
                </a:solidFill>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task pane, select the </a:t>
            </a:r>
            <a:r>
              <a:rPr lang="en-US" sz="1200" b="1" kern="1200" dirty="0" smtClean="0">
                <a:solidFill>
                  <a:schemeClr val="tx1"/>
                </a:solidFill>
                <a:latin typeface="+mn-lt"/>
                <a:ea typeface="+mn-ea"/>
                <a:cs typeface="+mn-cs"/>
              </a:rPr>
              <a:t>Inside-left pages </a:t>
            </a:r>
            <a:r>
              <a:rPr lang="en-US" sz="1200" b="0" kern="1200" dirty="0" smtClean="0">
                <a:solidFill>
                  <a:schemeClr val="tx1"/>
                </a:solidFill>
                <a:latin typeface="+mn-lt"/>
                <a:ea typeface="+mn-ea"/>
                <a:cs typeface="+mn-cs"/>
              </a:rPr>
              <a:t>group. </a:t>
            </a:r>
            <a:endParaRPr lang="en-US" sz="1200" b="1"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Rotate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Options</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under </a:t>
            </a:r>
            <a:r>
              <a:rPr lang="en-US" sz="1200" b="1" kern="1200" dirty="0" smtClean="0">
                <a:solidFill>
                  <a:schemeClr val="tx1"/>
                </a:solidFill>
                <a:latin typeface="+mn-lt"/>
                <a:ea typeface="+mn-ea"/>
                <a:cs typeface="+mn-cs"/>
              </a:rPr>
              <a:t>Size and rotation</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b="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task pane, double-click the new group to edit the name, and then enter </a:t>
            </a:r>
            <a:r>
              <a:rPr lang="en-US" sz="1200" b="1" kern="1200" dirty="0" smtClean="0">
                <a:solidFill>
                  <a:schemeClr val="tx1"/>
                </a:solidFill>
                <a:latin typeface="+mn-lt"/>
                <a:ea typeface="+mn-ea"/>
                <a:cs typeface="+mn-cs"/>
              </a:rPr>
              <a:t>Inside-right pages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a:t>
            </a:r>
            <a:r>
              <a:rPr lang="en-US" sz="1200" b="1" i="0" kern="1200" baseline="0" dirty="0" smtClean="0">
                <a:solidFill>
                  <a:schemeClr val="tx1"/>
                </a:solidFill>
                <a:latin typeface="+mn-lt"/>
                <a:ea typeface="+mn-ea"/>
                <a:cs typeface="+mn-cs"/>
              </a:rPr>
              <a:t> to Slide</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mj-lt"/>
              <a:buAutoNum type="arabicPeriod"/>
            </a:pPr>
            <a:r>
              <a:rPr lang="en-US" sz="1200" b="0" i="0" kern="1200" dirty="0" smtClean="0">
                <a:solidFill>
                  <a:schemeClr val="tx1"/>
                </a:solidFill>
                <a:latin typeface="+mn-lt"/>
                <a:ea typeface="+mn-ea"/>
                <a:cs typeface="+mn-cs"/>
              </a:rPr>
              <a:t>Click</a:t>
            </a:r>
            <a:r>
              <a:rPr lang="en-US" sz="1200" b="0" i="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indent="-228600">
              <a:buFont typeface="+mj-lt"/>
              <a:buNone/>
            </a:pPr>
            <a:r>
              <a:rPr lang="en-US" sz="1200" kern="1200" dirty="0" smtClean="0">
                <a:solidFill>
                  <a:schemeClr val="tx1"/>
                </a:solidFill>
                <a:latin typeface="+mn-lt"/>
                <a:ea typeface="+mn-ea"/>
                <a:cs typeface="+mn-cs"/>
              </a:rPr>
              <a:t> </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effects in the </a:t>
            </a:r>
            <a:r>
              <a:rPr lang="en-US" sz="1200" b="1" kern="1200" dirty="0" smtClean="0">
                <a:solidFill>
                  <a:schemeClr val="tx1"/>
                </a:solidFill>
                <a:latin typeface="+mn-lt"/>
                <a:ea typeface="+mn-ea"/>
                <a:cs typeface="+mn-cs"/>
              </a:rPr>
              <a:t>Inside-right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 Box</a:t>
            </a:r>
            <a:r>
              <a:rPr lang="en-US" sz="1200" kern="1200" dirty="0" smtClean="0">
                <a:solidFill>
                  <a:schemeClr val="tx1"/>
                </a:solidFill>
                <a:latin typeface="+mn-lt"/>
                <a:ea typeface="+mn-ea"/>
                <a:cs typeface="+mn-cs"/>
              </a:rPr>
              <a:t>, and then on the slide, drag to draw a text box. </a:t>
            </a:r>
          </a:p>
          <a:p>
            <a:pPr marL="228600" lvl="0" indent="-228600">
              <a:buFont typeface="+mj-lt"/>
              <a:buAutoNum type="arabicPeriod"/>
            </a:pPr>
            <a:r>
              <a:rPr lang="en-US" sz="1200" kern="1200" dirty="0" smtClean="0">
                <a:solidFill>
                  <a:schemeClr val="tx1"/>
                </a:solidFill>
                <a:latin typeface="+mn-lt"/>
                <a:ea typeface="+mn-ea"/>
                <a:cs typeface="+mn-cs"/>
              </a:rPr>
              <a:t>Enter text in the text box, </a:t>
            </a:r>
            <a:r>
              <a:rPr lang="en-US" sz="1200" kern="1200" baseline="0" dirty="0" smtClean="0">
                <a:solidFill>
                  <a:schemeClr val="tx1"/>
                </a:solidFill>
                <a:latin typeface="+mn-lt"/>
                <a:ea typeface="+mn-ea"/>
                <a:cs typeface="+mn-cs"/>
              </a:rPr>
              <a:t>and then</a:t>
            </a:r>
            <a:r>
              <a:rPr lang="en-US" sz="1200" kern="1200" dirty="0" smtClean="0">
                <a:solidFill>
                  <a:schemeClr val="tx1"/>
                </a:solidFill>
                <a:latin typeface="+mn-lt"/>
                <a:ea typeface="+mn-ea"/>
                <a:cs typeface="+mn-cs"/>
              </a:rPr>
              <a:t> select the text. (Note: To</a:t>
            </a:r>
            <a:r>
              <a:rPr lang="en-US" sz="1200" kern="1200" baseline="0" dirty="0" smtClean="0">
                <a:solidFill>
                  <a:schemeClr val="tx1"/>
                </a:solidFill>
                <a:latin typeface="+mn-lt"/>
                <a:ea typeface="+mn-ea"/>
                <a:cs typeface="+mn-cs"/>
              </a:rPr>
              <a:t> reproduce the example above, enter </a:t>
            </a:r>
            <a:r>
              <a:rPr lang="en-US" sz="1200" b="1" kern="1200" baseline="0" dirty="0" smtClean="0">
                <a:solidFill>
                  <a:schemeClr val="tx1"/>
                </a:solidFill>
                <a:latin typeface="+mn-lt"/>
                <a:ea typeface="+mn-ea"/>
                <a:cs typeface="+mn-cs"/>
              </a:rPr>
              <a:t>Introduction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Vivaldi</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Paragraph</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Center </a:t>
            </a:r>
            <a:r>
              <a:rPr lang="en-US" sz="1200" kern="1200" dirty="0" smtClean="0">
                <a:solidFill>
                  <a:schemeClr val="tx1"/>
                </a:solidFill>
                <a:latin typeface="+mn-lt"/>
                <a:ea typeface="+mn-ea"/>
                <a:cs typeface="+mn-cs"/>
              </a:rPr>
              <a:t>to center the text in the text box.</a:t>
            </a:r>
          </a:p>
          <a:p>
            <a:pPr marL="228600" lvl="0" indent="-228600">
              <a:buFont typeface="+mj-lt"/>
              <a:buAutoNum type="arabicPeriod"/>
            </a:pPr>
            <a:r>
              <a:rPr lang="en-US" sz="1200" kern="1200" dirty="0" smtClean="0">
                <a:solidFill>
                  <a:schemeClr val="tx1"/>
                </a:solidFill>
                <a:latin typeface="+mn-lt"/>
                <a:ea typeface="+mn-ea"/>
                <a:cs typeface="+mn-cs"/>
              </a:rPr>
              <a:t>On the slide, drag the text box until the left edge of the text is 1” to the right of the vertical drawing guide and the bottom edge of the text is 0.5” above the horizontal drawing guide. </a:t>
            </a:r>
            <a:endParaRPr lang="en-US" sz="1200" i="1"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Lines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 </a:t>
            </a:r>
            <a:r>
              <a:rPr lang="en-US" sz="1200" b="0" kern="1200" dirty="0" smtClean="0">
                <a:solidFill>
                  <a:schemeClr val="tx1"/>
                </a:solidFill>
                <a:latin typeface="+mn-lt"/>
                <a:ea typeface="+mn-ea"/>
                <a:cs typeface="+mn-cs"/>
              </a:rPr>
              <a:t>(first</a:t>
            </a:r>
            <a:r>
              <a:rPr lang="en-US" sz="1200" b="0" kern="1200" baseline="0" dirty="0" smtClean="0">
                <a:solidFill>
                  <a:schemeClr val="tx1"/>
                </a:solidFill>
                <a:latin typeface="+mn-lt"/>
                <a:ea typeface="+mn-ea"/>
                <a:cs typeface="+mn-cs"/>
              </a:rPr>
              <a:t> option from the left)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slide, press and hold SHIFT, and then drag to draw a straight, vertical line.</a:t>
            </a:r>
          </a:p>
          <a:p>
            <a:pPr marL="228600" lvl="0" indent="-228600">
              <a:buFont typeface="+mj-lt"/>
              <a:buAutoNum type="arabicPeriod"/>
            </a:pPr>
            <a:r>
              <a:rPr lang="en-US" sz="1200" kern="1200" dirty="0" smtClean="0">
                <a:solidFill>
                  <a:schemeClr val="tx1"/>
                </a:solidFill>
                <a:latin typeface="+mn-lt"/>
                <a:ea typeface="+mn-ea"/>
                <a:cs typeface="+mn-cs"/>
              </a:rPr>
              <a:t>Select the line.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 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Outline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(third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a:t>
            </a:r>
            <a:r>
              <a:rPr lang="en-US" sz="1200" kern="1200" dirty="0" smtClean="0">
                <a:solidFill>
                  <a:schemeClr val="tx1"/>
                </a:solidFill>
                <a:effectLst/>
                <a:latin typeface="+mn-lt"/>
                <a:ea typeface="+mn-ea"/>
                <a:cs typeface="+mn-cs"/>
              </a:rPr>
              <a:t>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r>
              <a:rPr lang="en-US" sz="1200" kern="1200" dirty="0" smtClean="0">
                <a:solidFill>
                  <a:schemeClr val="tx1"/>
                </a:solidFill>
                <a:latin typeface="+mn-lt"/>
                <a:ea typeface="+mn-ea"/>
                <a:cs typeface="+mn-cs"/>
              </a:rPr>
              <a:t> Repeat this process for a total of six lines.</a:t>
            </a:r>
          </a:p>
          <a:p>
            <a:pPr marL="228600" lvl="0" indent="-228600">
              <a:buFont typeface="+mj-lt"/>
              <a:buAutoNum type="arabicPeriod"/>
            </a:pPr>
            <a:r>
              <a:rPr lang="en-US" sz="1200" kern="1200" dirty="0" smtClean="0">
                <a:solidFill>
                  <a:schemeClr val="tx1"/>
                </a:solidFill>
                <a:latin typeface="+mn-lt"/>
                <a:ea typeface="+mn-ea"/>
                <a:cs typeface="+mn-cs"/>
              </a:rPr>
              <a:t>On the slide, drag the six lines until they are bunched together in a dense group, no wider than 0.5”.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b="0" kern="1200" dirty="0" smtClean="0">
                <a:solidFill>
                  <a:schemeClr val="tx1"/>
                </a:solidFill>
                <a:latin typeface="+mn-lt"/>
                <a:ea typeface="+mn-ea"/>
                <a:cs typeface="+mn-cs"/>
              </a:rPr>
              <a:t>task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all six straight connectors (lines).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a:t>
            </a:r>
            <a:r>
              <a:rPr lang="en-US" sz="1200" b="1" i="0" kern="1200" baseline="0" dirty="0" smtClean="0">
                <a:solidFill>
                  <a:schemeClr val="tx1"/>
                </a:solidFill>
                <a:latin typeface="+mn-lt"/>
                <a:ea typeface="+mn-ea"/>
                <a:cs typeface="+mn-cs"/>
              </a:rPr>
              <a:t> Selected Objects</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Distribute Horizontally</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b="1" kern="1200" dirty="0" smtClean="0">
                <a:solidFill>
                  <a:schemeClr val="tx1"/>
                </a:solidFill>
                <a:latin typeface="+mn-lt"/>
                <a:ea typeface="+mn-ea"/>
                <a:cs typeface="+mn-cs"/>
              </a:rPr>
              <a:t> Align Middle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drag the</a:t>
            </a:r>
            <a:r>
              <a:rPr lang="en-US" sz="1200" kern="1200" dirty="0" smtClean="0">
                <a:solidFill>
                  <a:schemeClr val="tx1"/>
                </a:solidFill>
                <a:latin typeface="+mn-lt"/>
                <a:ea typeface="+mn-ea"/>
                <a:cs typeface="+mn-cs"/>
              </a:rPr>
              <a:t> group of lines until the right edge of the group of lines is touching the right edge of the white rectangle </a:t>
            </a:r>
            <a:r>
              <a:rPr lang="en-US" sz="1200" i="0" kern="1200" dirty="0" smtClean="0">
                <a:solidFill>
                  <a:schemeClr val="tx1"/>
                </a:solidFill>
                <a:latin typeface="+mn-lt"/>
                <a:ea typeface="+mn-ea"/>
                <a:cs typeface="+mn-cs"/>
              </a:rPr>
              <a:t>to the right</a:t>
            </a:r>
            <a:r>
              <a:rPr lang="en-US" sz="1200" i="0" kern="1200" baseline="0" dirty="0" smtClean="0">
                <a:solidFill>
                  <a:schemeClr val="tx1"/>
                </a:solidFill>
                <a:latin typeface="+mn-lt"/>
                <a:ea typeface="+mn-ea"/>
                <a:cs typeface="+mn-cs"/>
              </a:rPr>
              <a:t> of the vertical drawing guide</a:t>
            </a:r>
            <a:r>
              <a:rPr lang="en-US" sz="1200" i="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a:t>
            </a:r>
            <a:r>
              <a:rPr lang="en-US" sz="1200" kern="1200" baseline="0" dirty="0" smtClean="0">
                <a:solidFill>
                  <a:schemeClr val="tx1"/>
                </a:solidFill>
                <a:latin typeface="+mn-lt"/>
                <a:ea typeface="+mn-ea"/>
                <a:cs typeface="+mn-cs"/>
              </a:rPr>
              <a:t>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b="0" kern="1200" dirty="0" smtClean="0">
                <a:solidFill>
                  <a:schemeClr val="tx1"/>
                </a:solidFill>
                <a:latin typeface="+mn-lt"/>
                <a:ea typeface="+mn-ea"/>
                <a:cs typeface="+mn-cs"/>
              </a:rPr>
              <a:t>task</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the group of lines, the text box, and the </a:t>
            </a:r>
            <a:r>
              <a:rPr lang="en-US" sz="1200" b="1" kern="1200" dirty="0" smtClean="0">
                <a:solidFill>
                  <a:schemeClr val="tx1"/>
                </a:solidFill>
                <a:latin typeface="+mn-lt"/>
                <a:ea typeface="+mn-ea"/>
                <a:cs typeface="+mn-cs"/>
              </a:rPr>
              <a:t>Inside-right pages </a:t>
            </a:r>
            <a:r>
              <a:rPr lang="en-US" sz="1200" kern="1200" dirty="0" smtClean="0">
                <a:solidFill>
                  <a:schemeClr val="tx1"/>
                </a:solidFill>
                <a:latin typeface="+mn-lt"/>
                <a:ea typeface="+mn-ea"/>
                <a:cs typeface="+mn-cs"/>
              </a:rPr>
              <a:t>group.</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b="0" kern="1200" dirty="0" smtClean="0">
                <a:solidFill>
                  <a:schemeClr val="tx1"/>
                </a:solidFill>
                <a:latin typeface="+mn-lt"/>
                <a:ea typeface="+mn-ea"/>
                <a:cs typeface="+mn-cs"/>
              </a:rPr>
              <a:t>task </a:t>
            </a:r>
            <a:r>
              <a:rPr lang="en-US" sz="1200" kern="1200" dirty="0" smtClean="0">
                <a:solidFill>
                  <a:schemeClr val="tx1"/>
                </a:solidFill>
                <a:latin typeface="+mn-lt"/>
                <a:ea typeface="+mn-ea"/>
                <a:cs typeface="+mn-cs"/>
              </a:rPr>
              <a:t>pane, double-click the new group to edit the name, and then enter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smtClean="0"/>
          </a:p>
          <a:p>
            <a:pPr marL="342900" marR="0" indent="-342900" algn="l" defTabSz="914400" rtl="0" eaLnBrk="1" fontAlgn="auto" latinLnBrk="0" hangingPunct="1">
              <a:lnSpc>
                <a:spcPct val="100000"/>
              </a:lnSpc>
              <a:spcBef>
                <a:spcPts val="0"/>
              </a:spcBef>
              <a:spcAft>
                <a:spcPts val="0"/>
              </a:spcAft>
              <a:buClrTx/>
              <a:buSzTx/>
              <a:buFont typeface="+mj-lt"/>
              <a:buNone/>
              <a:tabLst/>
              <a:defRPr/>
            </a:pPr>
            <a:endParaRPr lang="en-US" sz="1200" b="1" i="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Book cover </a:t>
            </a:r>
            <a:r>
              <a:rPr lang="en-US" sz="1200" baseline="0" dirty="0" smtClean="0">
                <a:solidFill>
                  <a:schemeClr val="accent6"/>
                </a:solidFill>
              </a:rPr>
              <a:t>group. 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 to Front</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pages </a:t>
            </a:r>
            <a:r>
              <a:rPr lang="en-US" sz="1200" baseline="0" dirty="0" smtClean="0">
                <a:solidFill>
                  <a:schemeClr val="accent6"/>
                </a:solidFill>
              </a:rPr>
              <a:t>group. 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a:t>
            </a:r>
            <a:r>
              <a:rPr lang="en-US" sz="1200" baseline="0" dirty="0" smtClean="0">
                <a:solidFill>
                  <a:schemeClr val="accent6"/>
                </a:solidFill>
              </a:rPr>
              <a:t> </a:t>
            </a:r>
            <a:r>
              <a:rPr lang="en-US" sz="1200" b="1" baseline="0" dirty="0" smtClean="0">
                <a:solidFill>
                  <a:schemeClr val="accent6"/>
                </a:solidFill>
              </a:rPr>
              <a:t>Forward</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Book cover </a:t>
            </a:r>
            <a:r>
              <a:rPr lang="en-US" sz="1200" baseline="0" dirty="0" smtClean="0">
                <a:solidFill>
                  <a:schemeClr val="accent6"/>
                </a:solidFill>
              </a:rPr>
              <a:t>group.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a:t>
            </a:r>
            <a:r>
              <a:rPr lang="en-US" sz="1200" baseline="0" dirty="0" smtClean="0">
                <a:solidFill>
                  <a:schemeClr val="accent6"/>
                </a:solidFill>
              </a:rPr>
              <a:t>, click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point to </a:t>
            </a:r>
            <a:r>
              <a:rPr lang="en-US" sz="1200" b="1" baseline="0" dirty="0" smtClean="0">
                <a:solidFill>
                  <a:schemeClr val="accent6"/>
                </a:solidFill>
              </a:rPr>
              <a:t>Exit</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Basic</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Wipe</a:t>
            </a:r>
            <a:r>
              <a:rPr lang="en-US" sz="1200" baseline="0" dirty="0" smtClean="0">
                <a:solidFill>
                  <a:schemeClr val="accent6"/>
                </a:solidFill>
              </a:rPr>
              <a:t>.</a:t>
            </a:r>
          </a:p>
          <a:p>
            <a:pPr marL="228600" lvl="0" indent="-228600">
              <a:buFont typeface="+mj-lt"/>
              <a:buAutoNum type="arabicPeriod"/>
            </a:pPr>
            <a:r>
              <a:rPr lang="en-US" sz="1200" baseline="0" dirty="0" smtClean="0">
                <a:solidFill>
                  <a:schemeClr val="accent6"/>
                </a:solidFill>
              </a:rPr>
              <a:t>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Timing</a:t>
            </a:r>
            <a:r>
              <a:rPr lang="en-US" sz="1200" baseline="0" dirty="0" smtClean="0">
                <a:solidFill>
                  <a:schemeClr val="accent6"/>
                </a:solidFill>
              </a:rPr>
              <a:t> group, 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With</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Duration </a:t>
            </a:r>
            <a:r>
              <a:rPr lang="en-US" sz="1200" baseline="0" dirty="0" smtClean="0">
                <a:solidFill>
                  <a:schemeClr val="accent6"/>
                </a:solidFill>
              </a:rPr>
              <a:t>box, enter </a:t>
            </a:r>
            <a:r>
              <a:rPr lang="en-US" sz="1200" b="1" baseline="0" dirty="0" smtClean="0">
                <a:solidFill>
                  <a:schemeClr val="accent6"/>
                </a:solidFill>
              </a:rPr>
              <a:t>1.00 second</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Also 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Animation</a:t>
            </a:r>
            <a:r>
              <a:rPr lang="en-US" sz="1200" baseline="0" dirty="0" smtClean="0">
                <a:solidFill>
                  <a:schemeClr val="accent6"/>
                </a:solidFill>
              </a:rPr>
              <a:t> group, click </a:t>
            </a:r>
            <a:r>
              <a:rPr lang="en-US" sz="1200" b="1" baseline="0" dirty="0" smtClean="0">
                <a:solidFill>
                  <a:schemeClr val="accent6"/>
                </a:solidFill>
              </a:rPr>
              <a:t>Effect Options</a:t>
            </a:r>
            <a:r>
              <a:rPr lang="en-US" sz="1200" baseline="0" dirty="0" smtClean="0">
                <a:solidFill>
                  <a:schemeClr val="accent6"/>
                </a:solidFill>
              </a:rPr>
              <a:t>, and then click </a:t>
            </a:r>
            <a:r>
              <a:rPr lang="en-US" sz="1200" b="1" baseline="0" dirty="0" smtClean="0">
                <a:solidFill>
                  <a:schemeClr val="accent6"/>
                </a:solidFill>
              </a:rPr>
              <a:t>From Right</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pages </a:t>
            </a:r>
            <a:r>
              <a:rPr lang="en-US" sz="1200" baseline="0" dirty="0" smtClean="0">
                <a:solidFill>
                  <a:schemeClr val="accent6"/>
                </a:solidFill>
              </a:rPr>
              <a:t>group. 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Advanced Animation </a:t>
            </a:r>
            <a:r>
              <a:rPr lang="en-US" sz="1200" baseline="0" dirty="0" smtClean="0">
                <a:solidFill>
                  <a:schemeClr val="accent6"/>
                </a:solidFill>
              </a:rPr>
              <a:t>group, lick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point to </a:t>
            </a:r>
            <a:r>
              <a:rPr lang="en-US" sz="1200" b="1" baseline="0" dirty="0" smtClean="0">
                <a:solidFill>
                  <a:schemeClr val="accent6"/>
                </a:solidFill>
              </a:rPr>
              <a:t>Entrance</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Entrance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Entrance</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Basic</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Wipe</a:t>
            </a:r>
            <a:r>
              <a:rPr lang="en-US" sz="1200" baseline="0" dirty="0" smtClean="0">
                <a:solidFill>
                  <a:schemeClr val="accent6"/>
                </a:solidFill>
              </a:rPr>
              <a:t>.</a:t>
            </a:r>
          </a:p>
          <a:p>
            <a:pPr marL="228600" lvl="0" indent="-228600">
              <a:buFont typeface="+mj-lt"/>
              <a:buAutoNum type="arabicPeriod"/>
            </a:pPr>
            <a:r>
              <a:rPr lang="en-US" sz="1200" baseline="0" dirty="0" smtClean="0">
                <a:solidFill>
                  <a:schemeClr val="accent6"/>
                </a:solidFill>
              </a:rPr>
              <a:t>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Timing</a:t>
            </a:r>
            <a:r>
              <a:rPr lang="en-US" sz="1200" baseline="0" dirty="0" smtClean="0">
                <a:solidFill>
                  <a:schemeClr val="accent6"/>
                </a:solidFill>
              </a:rPr>
              <a:t> group</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After</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Duration </a:t>
            </a:r>
            <a:r>
              <a:rPr lang="en-US" sz="1200" b="0" baseline="0" dirty="0" smtClean="0">
                <a:solidFill>
                  <a:schemeClr val="accent6"/>
                </a:solidFill>
              </a:rPr>
              <a:t>box</a:t>
            </a:r>
            <a:r>
              <a:rPr lang="en-US" sz="1200" baseline="0" dirty="0" smtClean="0">
                <a:solidFill>
                  <a:schemeClr val="accent6"/>
                </a:solidFill>
              </a:rPr>
              <a:t>, select </a:t>
            </a:r>
            <a:r>
              <a:rPr lang="en-US" sz="1200" b="1" baseline="0" dirty="0" smtClean="0">
                <a:solidFill>
                  <a:schemeClr val="accent6"/>
                </a:solidFill>
              </a:rPr>
              <a:t>1.00 seconds</a:t>
            </a:r>
            <a:r>
              <a:rPr lang="en-US" sz="1200" baseline="0" dirty="0" smtClean="0">
                <a:solidFill>
                  <a:schemeClr val="accent6"/>
                </a:solidFill>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Also 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Animation</a:t>
            </a:r>
            <a:r>
              <a:rPr lang="en-US" sz="1200" baseline="0" dirty="0" smtClean="0">
                <a:solidFill>
                  <a:schemeClr val="accent6"/>
                </a:solidFill>
              </a:rPr>
              <a:t> group, click </a:t>
            </a:r>
            <a:r>
              <a:rPr lang="en-US" sz="1200" b="1" baseline="0" dirty="0" smtClean="0">
                <a:solidFill>
                  <a:schemeClr val="accent6"/>
                </a:solidFill>
              </a:rPr>
              <a:t>Effect Options</a:t>
            </a:r>
            <a:r>
              <a:rPr lang="en-US" sz="1200" baseline="0" dirty="0" smtClean="0">
                <a:solidFill>
                  <a:schemeClr val="accent6"/>
                </a:solidFill>
              </a:rPr>
              <a:t>, and then click </a:t>
            </a:r>
            <a:r>
              <a:rPr lang="en-US" sz="1200" b="1" baseline="0" dirty="0" smtClean="0">
                <a:solidFill>
                  <a:schemeClr val="accent6"/>
                </a:solidFill>
              </a:rPr>
              <a:t>From Right</a:t>
            </a:r>
            <a:r>
              <a:rPr lang="en-US" sz="1200" baseline="0" dirty="0" smtClean="0">
                <a:solidFill>
                  <a:schemeClr val="accent6"/>
                </a:solidFill>
              </a:rPr>
              <a:t>.</a:t>
            </a:r>
          </a:p>
          <a:p>
            <a:pPr marL="0" lvl="0" indent="0">
              <a:buFont typeface="+mj-lt"/>
              <a:buNone/>
            </a:pPr>
            <a:endParaRPr lang="en-US" sz="1200" b="0" baseline="0" dirty="0" smtClean="0">
              <a:solidFill>
                <a:schemeClr val="accent6"/>
              </a:solidFill>
            </a:endParaRPr>
          </a:p>
          <a:p>
            <a:pPr marL="685800" lvl="1" indent="-228600">
              <a:buFont typeface="+mj-lt"/>
              <a:buNone/>
            </a:pPr>
            <a:endParaRPr lang="en-US" sz="1200" baseline="0" dirty="0" smtClean="0"/>
          </a:p>
          <a:p>
            <a:r>
              <a:rPr lang="en-US" sz="1200" b="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ea typeface="+mn-ea"/>
                <a:cs typeface="+mn-cs"/>
              </a:rPr>
              <a:t>Right-click the slide background area, and then click </a:t>
            </a:r>
            <a:r>
              <a:rPr lang="en-US" sz="1200" b="1" kern="1200" dirty="0" smtClean="0">
                <a:solidFill>
                  <a:schemeClr val="tx1"/>
                </a:solidFill>
                <a:ea typeface="+mn-ea"/>
                <a:cs typeface="+mn-cs"/>
              </a:rPr>
              <a:t>Format Background</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Format Background </a:t>
            </a:r>
            <a:r>
              <a:rPr lang="en-US" sz="1200" kern="1200" dirty="0" smtClean="0">
                <a:solidFill>
                  <a:schemeClr val="tx1"/>
                </a:solidFill>
                <a:ea typeface="+mn-ea"/>
                <a:cs typeface="+mn-cs"/>
              </a:rPr>
              <a:t>dialog box, click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in the left pane, select </a:t>
            </a:r>
            <a:r>
              <a:rPr lang="en-US" sz="1200" b="1" kern="1200" dirty="0" smtClean="0">
                <a:solidFill>
                  <a:schemeClr val="tx1"/>
                </a:solidFill>
                <a:ea typeface="+mn-ea"/>
                <a:cs typeface="+mn-cs"/>
              </a:rPr>
              <a:t>Gradient fill</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pane, and then do the following:</a:t>
            </a:r>
          </a:p>
          <a:p>
            <a:pPr marL="685800" lvl="1"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Type</a:t>
            </a:r>
            <a:r>
              <a:rPr lang="en-US" sz="1200" kern="1200" dirty="0" smtClean="0">
                <a:solidFill>
                  <a:schemeClr val="tx1"/>
                </a:solidFill>
                <a:ea typeface="+mn-ea"/>
                <a:cs typeface="+mn-cs"/>
              </a:rPr>
              <a:t> list, select </a:t>
            </a:r>
            <a:r>
              <a:rPr lang="en-US" sz="1200" b="1" kern="1200" dirty="0" smtClean="0">
                <a:solidFill>
                  <a:schemeClr val="tx1"/>
                </a:solidFill>
                <a:ea typeface="+mn-ea"/>
                <a:cs typeface="+mn-cs"/>
              </a:rPr>
              <a:t>Linear</a:t>
            </a:r>
            <a:r>
              <a:rPr lang="en-US" sz="1200" kern="1200" dirty="0" smtClean="0">
                <a:solidFill>
                  <a:schemeClr val="tx1"/>
                </a:solidFill>
                <a:ea typeface="+mn-ea"/>
                <a:cs typeface="+mn-cs"/>
              </a:rPr>
              <a:t>.</a:t>
            </a:r>
          </a:p>
          <a:p>
            <a:pPr marL="685800" lvl="1"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Direction</a:t>
            </a:r>
            <a:r>
              <a:rPr lang="en-US" sz="1200" kern="1200" dirty="0" smtClean="0">
                <a:solidFill>
                  <a:schemeClr val="tx1"/>
                </a:solidFill>
                <a:ea typeface="+mn-ea"/>
                <a:cs typeface="+mn-cs"/>
              </a:rPr>
              <a:t>, and then click </a:t>
            </a:r>
            <a:r>
              <a:rPr lang="en-US" sz="1200" b="1" kern="1200" dirty="0" smtClean="0">
                <a:solidFill>
                  <a:schemeClr val="tx1"/>
                </a:solidFill>
                <a:ea typeface="+mn-ea"/>
                <a:cs typeface="+mn-cs"/>
              </a:rPr>
              <a:t>Linear Down </a:t>
            </a:r>
            <a:r>
              <a:rPr lang="en-US" sz="1200" kern="1200" dirty="0" smtClean="0">
                <a:solidFill>
                  <a:schemeClr val="tx1"/>
                </a:solidFill>
                <a:ea typeface="+mn-ea"/>
                <a:cs typeface="+mn-cs"/>
              </a:rPr>
              <a:t>(first </a:t>
            </a:r>
            <a:r>
              <a:rPr lang="en-US" sz="1200" kern="1200" baseline="0" dirty="0" smtClean="0">
                <a:solidFill>
                  <a:schemeClr val="tx1"/>
                </a:solidFill>
                <a:ea typeface="+mn-ea"/>
                <a:cs typeface="+mn-cs"/>
              </a:rPr>
              <a:t>row, </a:t>
            </a:r>
            <a:r>
              <a:rPr lang="en-US" sz="1200" kern="1200" dirty="0" smtClean="0">
                <a:solidFill>
                  <a:schemeClr val="tx1"/>
                </a:solidFill>
                <a:ea typeface="+mn-ea"/>
                <a:cs typeface="+mn-cs"/>
              </a:rPr>
              <a:t>second option from the left).</a:t>
            </a:r>
          </a:p>
          <a:p>
            <a:pPr marL="685800" lvl="1" indent="-228600">
              <a:buFont typeface="Arial" pitchFamily="34" charset="0"/>
              <a:buChar char="•"/>
            </a:pPr>
            <a:r>
              <a:rPr lang="en-US" sz="1200" kern="1200" dirty="0" smtClean="0">
                <a:solidFill>
                  <a:schemeClr val="tx1"/>
                </a:solidFill>
                <a:ea typeface="+mn-ea"/>
                <a:cs typeface="+mn-cs"/>
              </a:rPr>
              <a:t>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endParaRPr lang="en-US" sz="1200" kern="1200" dirty="0" smtClean="0">
              <a:solidFill>
                <a:schemeClr val="tx1"/>
              </a:solidFill>
              <a:ea typeface="+mn-ea"/>
              <a:cs typeface="+mn-cs"/>
            </a:endParaRPr>
          </a:p>
          <a:p>
            <a:pPr marL="228600" lvl="0" indent="-228600">
              <a:buFont typeface="+mj-lt"/>
              <a:buAutoNum type="arabicPeriod"/>
            </a:pPr>
            <a:r>
              <a:rPr lang="en-US" sz="1200" kern="1200" dirty="0" smtClean="0">
                <a:solidFill>
                  <a:schemeClr val="tx1"/>
                </a:solidFill>
                <a:ea typeface="+mn-ea"/>
                <a:cs typeface="+mn-cs"/>
              </a:rPr>
              <a:t>Also 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ea typeface="+mn-ea"/>
                <a:cs typeface="+mn-cs"/>
              </a:rPr>
              <a:t>, and then do the following:</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63%</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kern="1200" dirty="0" smtClean="0">
                <a:solidFill>
                  <a:schemeClr val="tx1"/>
                </a:solidFill>
                <a:ea typeface="+mn-ea"/>
                <a:cs typeface="+mn-cs"/>
              </a:rPr>
              <a:t>, and then under </a:t>
            </a:r>
            <a:r>
              <a:rPr lang="en-US" sz="1200" b="1" kern="1200" dirty="0" smtClean="0">
                <a:solidFill>
                  <a:schemeClr val="tx1"/>
                </a:solidFill>
                <a:ea typeface="+mn-ea"/>
                <a:cs typeface="+mn-cs"/>
              </a:rPr>
              <a:t>Theme Colors</a:t>
            </a:r>
            <a:r>
              <a:rPr lang="en-US" sz="1200" b="0" kern="1200" dirty="0" smtClean="0">
                <a:solidFill>
                  <a:schemeClr val="tx1"/>
                </a:solidFill>
                <a:ea typeface="+mn-ea"/>
                <a:cs typeface="+mn-cs"/>
              </a:rPr>
              <a:t>,</a:t>
            </a:r>
            <a:r>
              <a:rPr lang="en-US" sz="1200" b="1" kern="1200" dirty="0" smtClean="0">
                <a:solidFill>
                  <a:schemeClr val="tx1"/>
                </a:solidFill>
                <a:ea typeface="+mn-ea"/>
                <a:cs typeface="+mn-cs"/>
              </a:rPr>
              <a:t> </a:t>
            </a:r>
            <a:r>
              <a:rPr lang="en-US" sz="1200" kern="1200" dirty="0" smtClean="0">
                <a:solidFill>
                  <a:schemeClr val="tx1"/>
                </a:solidFill>
                <a:ea typeface="+mn-ea"/>
                <a:cs typeface="+mn-cs"/>
              </a:rPr>
              <a:t>click </a:t>
            </a:r>
            <a:r>
              <a:rPr lang="en-US" sz="1200" b="1" kern="1200" dirty="0" smtClean="0">
                <a:solidFill>
                  <a:schemeClr val="tx1"/>
                </a:solidFill>
                <a:ea typeface="+mn-ea"/>
                <a:cs typeface="+mn-cs"/>
              </a:rPr>
              <a:t>Black, Text </a:t>
            </a:r>
            <a:r>
              <a:rPr lang="en-US" sz="1200" b="1" kern="1200" baseline="0" dirty="0" smtClean="0">
                <a:solidFill>
                  <a:schemeClr val="tx1"/>
                </a:solidFill>
                <a:ea typeface="+mn-ea"/>
                <a:cs typeface="+mn-cs"/>
              </a:rPr>
              <a:t>1 </a:t>
            </a:r>
            <a:r>
              <a:rPr lang="en-US" sz="1200" b="0" kern="1200" dirty="0" smtClean="0">
                <a:solidFill>
                  <a:schemeClr val="tx1"/>
                </a:solidFill>
                <a:ea typeface="+mn-ea"/>
                <a:cs typeface="+mn-cs"/>
              </a:rPr>
              <a:t>(first row, second option from the left).</a:t>
            </a:r>
            <a:endParaRPr lang="en-US" sz="1200" kern="1200" dirty="0" smtClean="0">
              <a:solidFill>
                <a:schemeClr val="tx1"/>
              </a:solidFill>
              <a:ea typeface="+mn-ea"/>
              <a:cs typeface="+mn-cs"/>
            </a:endParaRPr>
          </a:p>
          <a:p>
            <a:pPr marL="685800" lvl="1" indent="-228600">
              <a:buFont typeface="Arial" pitchFamily="34" charset="0"/>
              <a:buChar char="•"/>
            </a:pPr>
            <a:r>
              <a:rPr lang="en-US" sz="1200" kern="1200" dirty="0" smtClean="0">
                <a:solidFill>
                  <a:schemeClr val="tx1"/>
                </a:solidFill>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ea typeface="+mn-ea"/>
                <a:cs typeface="+mn-cs"/>
              </a:rPr>
              <a:t>, and then do the following: </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100%</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b="0" kern="1200" baseline="0" dirty="0" smtClean="0">
                <a:solidFill>
                  <a:schemeClr val="tx1"/>
                </a:solidFill>
                <a:ea typeface="+mn-ea"/>
                <a:cs typeface="+mn-cs"/>
              </a:rPr>
              <a:t> list, </a:t>
            </a:r>
            <a:r>
              <a:rPr lang="en-US" sz="1200" kern="1200" dirty="0" smtClean="0">
                <a:solidFill>
                  <a:schemeClr val="tx1"/>
                </a:solidFill>
                <a:ea typeface="+mn-ea"/>
                <a:cs typeface="+mn-cs"/>
              </a:rPr>
              <a:t>and then under </a:t>
            </a:r>
            <a:r>
              <a:rPr lang="en-US" sz="1200" b="1" kern="1200" dirty="0" smtClean="0">
                <a:solidFill>
                  <a:schemeClr val="tx1"/>
                </a:solidFill>
                <a:ea typeface="+mn-ea"/>
                <a:cs typeface="+mn-cs"/>
              </a:rPr>
              <a:t>Theme Colors</a:t>
            </a:r>
            <a:r>
              <a:rPr lang="en-US" sz="1200" b="0" kern="1200" dirty="0" smtClean="0">
                <a:solidFill>
                  <a:schemeClr val="tx1"/>
                </a:solidFill>
                <a:ea typeface="+mn-ea"/>
                <a:cs typeface="+mn-cs"/>
              </a:rPr>
              <a:t>,</a:t>
            </a:r>
            <a:r>
              <a:rPr lang="en-US" sz="1200" b="1" kern="1200" dirty="0" smtClean="0">
                <a:solidFill>
                  <a:schemeClr val="tx1"/>
                </a:solidFill>
                <a:ea typeface="+mn-ea"/>
                <a:cs typeface="+mn-cs"/>
              </a:rPr>
              <a:t> </a:t>
            </a:r>
            <a:r>
              <a:rPr lang="en-US" sz="1200" kern="1200" dirty="0" smtClean="0">
                <a:solidFill>
                  <a:schemeClr val="tx1"/>
                </a:solidFill>
                <a:ea typeface="+mn-ea"/>
                <a:cs typeface="+mn-cs"/>
              </a:rPr>
              <a:t>click</a:t>
            </a:r>
            <a:r>
              <a:rPr lang="en-US" sz="1200" b="0" kern="1200" baseline="0" dirty="0" smtClean="0">
                <a:solidFill>
                  <a:schemeClr val="tx1"/>
                </a:solidFill>
                <a:ea typeface="+mn-ea"/>
                <a:cs typeface="+mn-cs"/>
              </a:rPr>
              <a:t> </a:t>
            </a:r>
            <a:r>
              <a:rPr lang="en-US" sz="1200" b="1" baseline="0" dirty="0" smtClean="0"/>
              <a:t>Black, Text 1, Lighter 50% </a:t>
            </a:r>
            <a:r>
              <a:rPr lang="en-US" sz="1200" b="0" baseline="0" dirty="0" smtClean="0"/>
              <a:t>(second row, second option from the left</a:t>
            </a:r>
            <a:r>
              <a:rPr lang="en-US" sz="1200" b="0" dirty="0" smtClean="0"/>
              <a:t>).</a:t>
            </a:r>
            <a:endParaRPr lang="en-US" sz="1200" b="0" kern="1200" dirty="0" smtClean="0">
              <a:solidFill>
                <a:schemeClr val="tx1"/>
              </a:solidFill>
              <a:ea typeface="+mn-ea"/>
              <a:cs typeface="+mn-cs"/>
            </a:endParaRPr>
          </a:p>
          <a:p>
            <a:endParaRPr lang="en-US" sz="1200" b="0" baseline="0" dirty="0" smtClean="0"/>
          </a:p>
        </p:txBody>
      </p:sp>
      <p:sp>
        <p:nvSpPr>
          <p:cNvPr id="6" name="Slide Image Placeholder 5"/>
          <p:cNvSpPr>
            <a:spLocks noGrp="1" noRot="1" noChangeAspect="1"/>
          </p:cNvSpPr>
          <p:nvPr>
            <p:ph type="sldImg"/>
          </p:nvPr>
        </p:nvSpPr>
        <p:spPr>
          <a:xfrm>
            <a:off x="533400" y="460375"/>
            <a:ext cx="2433638" cy="1825625"/>
          </a:xfr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5EF05EF-6168-407F-8025-E41839E12504}" type="datetimeFigureOut">
              <a:rPr lang="en-US" smtClean="0"/>
              <a:pPr/>
              <a:t>5/21/2017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A1C692C-4F2D-45F6-A9A8-8A3A8FE278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5EF05EF-6168-407F-8025-E41839E12504}" type="datetimeFigureOut">
              <a:rPr lang="en-US" smtClean="0"/>
              <a:pPr/>
              <a:t>5/21/2017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A1C692C-4F2D-45F6-A9A8-8A3A8FE278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5EF05EF-6168-407F-8025-E41839E12504}" type="datetimeFigureOut">
              <a:rPr lang="en-US" smtClean="0"/>
              <a:pPr/>
              <a:t>5/21/2017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A1C692C-4F2D-45F6-A9A8-8A3A8FE278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5EF05EF-6168-407F-8025-E41839E12504}" type="datetimeFigureOut">
              <a:rPr lang="en-US" smtClean="0"/>
              <a:pPr/>
              <a:t>5/21/2017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1C692C-4F2D-45F6-A9A8-8A3A8FE27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5EF05EF-6168-407F-8025-E41839E12504}" type="datetimeFigureOut">
              <a:rPr lang="en-US" smtClean="0"/>
              <a:pPr/>
              <a:t>5/21/2017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1C692C-4F2D-45F6-A9A8-8A3A8FE2780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5EF05EF-6168-407F-8025-E41839E12504}" type="datetimeFigureOut">
              <a:rPr lang="en-US" smtClean="0"/>
              <a:pPr/>
              <a:t>5/21/2017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A1C692C-4F2D-45F6-A9A8-8A3A8FE278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3000">
              <a:schemeClr val="tx1"/>
            </a:gs>
            <a:gs pos="100000">
              <a:schemeClr val="tx1">
                <a:lumMod val="50000"/>
                <a:lumOff val="50000"/>
              </a:schemeClr>
            </a:gs>
          </a:gsLst>
          <a:lin ang="5400000" scaled="1"/>
        </a:gradFill>
        <a:effectLst/>
      </p:bgPr>
    </p:bg>
    <p:spTree>
      <p:nvGrpSpPr>
        <p:cNvPr id="1" name=""/>
        <p:cNvGrpSpPr/>
        <p:nvPr/>
      </p:nvGrpSpPr>
      <p:grpSpPr>
        <a:xfrm>
          <a:off x="0" y="0"/>
          <a:ext cx="0" cy="0"/>
          <a:chOff x="0" y="0"/>
          <a:chExt cx="0" cy="0"/>
        </a:xfrm>
      </p:grpSpPr>
      <p:grpSp>
        <p:nvGrpSpPr>
          <p:cNvPr id="2" name="Inside-right pages with text"/>
          <p:cNvGrpSpPr/>
          <p:nvPr/>
        </p:nvGrpSpPr>
        <p:grpSpPr>
          <a:xfrm>
            <a:off x="4572000" y="1371600"/>
            <a:ext cx="3044952" cy="4114800"/>
            <a:chOff x="4572000" y="1371600"/>
            <a:chExt cx="3044952" cy="4114800"/>
          </a:xfrm>
        </p:grpSpPr>
        <p:grpSp>
          <p:nvGrpSpPr>
            <p:cNvPr id="3" name="Inside-right"/>
            <p:cNvGrpSpPr/>
            <p:nvPr/>
          </p:nvGrpSpPr>
          <p:grpSpPr>
            <a:xfrm rot="10800000">
              <a:off x="4572000" y="1371600"/>
              <a:ext cx="3044952" cy="4114800"/>
              <a:chOff x="1527048" y="1371600"/>
              <a:chExt cx="3044952" cy="4114800"/>
            </a:xfrm>
          </p:grpSpPr>
          <p:sp>
            <p:nvSpPr>
              <p:cNvPr id="141" name="Rounded Rectangle 140"/>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2" name="Rectangle 141"/>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43" name="TextBox 142"/>
            <p:cNvSpPr txBox="1"/>
            <p:nvPr/>
          </p:nvSpPr>
          <p:spPr>
            <a:xfrm>
              <a:off x="5181600" y="2667000"/>
              <a:ext cx="1676400" cy="369332"/>
            </a:xfrm>
            <a:prstGeom prst="rect">
              <a:avLst/>
            </a:prstGeom>
            <a:noFill/>
          </p:spPr>
          <p:txBody>
            <a:bodyPr wrap="square" rtlCol="0">
              <a:spAutoFit/>
            </a:bodyPr>
            <a:lstStyle/>
            <a:p>
              <a:pPr algn="ctr"/>
              <a:r>
                <a:rPr lang="en-US" dirty="0" smtClean="0">
                  <a:solidFill>
                    <a:prstClr val="black"/>
                  </a:solidFill>
                  <a:latin typeface="Vivaldi" pitchFamily="66" charset="0"/>
                </a:rPr>
                <a:t>Introduction</a:t>
              </a:r>
              <a:endParaRPr lang="en-US" dirty="0">
                <a:solidFill>
                  <a:prstClr val="black"/>
                </a:solidFill>
                <a:latin typeface="Vivaldi" pitchFamily="66" charset="0"/>
              </a:endParaRPr>
            </a:p>
          </p:txBody>
        </p:sp>
        <p:grpSp>
          <p:nvGrpSpPr>
            <p:cNvPr id="4" name="Group 167"/>
            <p:cNvGrpSpPr/>
            <p:nvPr/>
          </p:nvGrpSpPr>
          <p:grpSpPr>
            <a:xfrm>
              <a:off x="7162800" y="1453896"/>
              <a:ext cx="246855" cy="3950208"/>
              <a:chOff x="7162800" y="1453896"/>
              <a:chExt cx="246855" cy="3950208"/>
            </a:xfrm>
          </p:grpSpPr>
          <p:cxnSp>
            <p:nvCxnSpPr>
              <p:cNvPr id="161" name="Straight Connector 160"/>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5" name="Inside-left pages"/>
          <p:cNvGrpSpPr/>
          <p:nvPr/>
        </p:nvGrpSpPr>
        <p:grpSpPr>
          <a:xfrm>
            <a:off x="251520" y="548680"/>
            <a:ext cx="4320480" cy="4937720"/>
            <a:chOff x="1527048" y="1371600"/>
            <a:chExt cx="3044952" cy="4114800"/>
          </a:xfrm>
        </p:grpSpPr>
        <p:sp>
          <p:nvSpPr>
            <p:cNvPr id="103" name="Rounded Rectangle 102"/>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Book cover"/>
          <p:cNvGrpSpPr/>
          <p:nvPr/>
        </p:nvGrpSpPr>
        <p:grpSpPr>
          <a:xfrm>
            <a:off x="4716016" y="548680"/>
            <a:ext cx="4248472" cy="4937720"/>
            <a:chOff x="4572000" y="1371600"/>
            <a:chExt cx="3048000" cy="4114800"/>
          </a:xfrm>
        </p:grpSpPr>
        <p:sp>
          <p:nvSpPr>
            <p:cNvPr id="27" name="Rounded Rectangle 26"/>
            <p:cNvSpPr/>
            <p:nvPr/>
          </p:nvSpPr>
          <p:spPr>
            <a:xfrm>
              <a:off x="4572000" y="1371600"/>
              <a:ext cx="3048000" cy="4114800"/>
            </a:xfrm>
            <a:prstGeom prst="roundRect">
              <a:avLst>
                <a:gd name="adj" fmla="val 2196"/>
              </a:avLst>
            </a:prstGeom>
            <a:gradFill flip="none" rotWithShape="1">
              <a:gsLst>
                <a:gs pos="0">
                  <a:schemeClr val="accent2">
                    <a:lumMod val="50000"/>
                  </a:schemeClr>
                </a:gs>
                <a:gs pos="100000">
                  <a:schemeClr val="accent2">
                    <a:lumMod val="75000"/>
                  </a:schemeClr>
                </a:gs>
              </a:gsLst>
              <a:lin ang="0" scaled="1"/>
              <a:tileRect/>
            </a:gradFill>
            <a:ln>
              <a:noFill/>
            </a:ln>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Rounded Rectangle 83"/>
            <p:cNvSpPr/>
            <p:nvPr/>
          </p:nvSpPr>
          <p:spPr>
            <a:xfrm>
              <a:off x="4572000" y="1371600"/>
              <a:ext cx="667512" cy="4114800"/>
            </a:xfrm>
            <a:prstGeom prst="roundRect">
              <a:avLst>
                <a:gd name="adj" fmla="val 2196"/>
              </a:avLst>
            </a:prstGeom>
            <a:gradFill flip="none" rotWithShape="1">
              <a:gsLst>
                <a:gs pos="0">
                  <a:schemeClr val="tx1">
                    <a:alpha val="50000"/>
                  </a:schemeClr>
                </a:gs>
                <a:gs pos="100000">
                  <a:schemeClr val="tx1">
                    <a:alpha val="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ounded Rectangle 87"/>
            <p:cNvSpPr/>
            <p:nvPr/>
          </p:nvSpPr>
          <p:spPr>
            <a:xfrm>
              <a:off x="4572000" y="38862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Rounded Rectangle 97"/>
            <p:cNvSpPr/>
            <p:nvPr/>
          </p:nvSpPr>
          <p:spPr>
            <a:xfrm>
              <a:off x="4572000" y="49530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Rounded Rectangle 98"/>
            <p:cNvSpPr/>
            <p:nvPr/>
          </p:nvSpPr>
          <p:spPr>
            <a:xfrm>
              <a:off x="4572000" y="28194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Rounded Rectangle 99"/>
            <p:cNvSpPr/>
            <p:nvPr/>
          </p:nvSpPr>
          <p:spPr>
            <a:xfrm>
              <a:off x="4572000" y="17526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 name="Title 6"/>
          <p:cNvSpPr>
            <a:spLocks noGrp="1"/>
          </p:cNvSpPr>
          <p:nvPr>
            <p:ph type="ctrTitle"/>
          </p:nvPr>
        </p:nvSpPr>
        <p:spPr>
          <a:xfrm>
            <a:off x="101589" y="1371600"/>
            <a:ext cx="4620341" cy="717567"/>
          </a:xfrm>
        </p:spPr>
        <p:txBody>
          <a:bodyPr/>
          <a:lstStyle/>
          <a:p>
            <a:r>
              <a:rPr lang="en-GB" dirty="0" smtClean="0"/>
              <a:t>Revision Book 3</a:t>
            </a:r>
            <a:endParaRPr lang="en-GB" dirty="0"/>
          </a:p>
        </p:txBody>
      </p:sp>
    </p:spTree>
    <p:extLst>
      <p:ext uri="{BB962C8B-B14F-4D97-AF65-F5344CB8AC3E}">
        <p14:creationId xmlns:p14="http://schemas.microsoft.com/office/powerpoint/2010/main" val="2573353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nodeType="clickEffect">
                                  <p:stCondLst>
                                    <p:cond delay="0"/>
                                  </p:stCondLst>
                                  <p:childTnLst>
                                    <p:animEffect transition="out" filter="wipe(righ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Technology is used by a lot of teachers to give ________ to their students on their work.</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Result</a:t>
            </a:r>
          </a:p>
          <a:p>
            <a:pPr marL="342900" indent="-342900">
              <a:buFont typeface="+mj-lt"/>
              <a:buAutoNum type="alphaUcPeriod"/>
            </a:pPr>
            <a:r>
              <a:rPr lang="en-GB" sz="3200" dirty="0" smtClean="0"/>
              <a:t>Feedback</a:t>
            </a:r>
          </a:p>
          <a:p>
            <a:pPr marL="342900" indent="-342900">
              <a:buFont typeface="+mj-lt"/>
              <a:buAutoNum type="alphaUcPeriod"/>
            </a:pPr>
            <a:r>
              <a:rPr lang="en-GB" sz="3200" dirty="0" smtClean="0"/>
              <a:t>Concept</a:t>
            </a:r>
          </a:p>
          <a:p>
            <a:pPr marL="342900" indent="-342900">
              <a:buFont typeface="+mj-lt"/>
              <a:buAutoNum type="alphaUcPeriod"/>
            </a:pPr>
            <a:r>
              <a:rPr lang="en-GB" sz="3200" dirty="0" smtClean="0"/>
              <a:t>Discovery</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Mobile phones are not ______ at all; they stop working when you need them the most.</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Serious</a:t>
            </a:r>
          </a:p>
          <a:p>
            <a:pPr marL="342900" indent="-342900">
              <a:buFont typeface="+mj-lt"/>
              <a:buAutoNum type="alphaUcPeriod"/>
            </a:pPr>
            <a:r>
              <a:rPr lang="en-GB" sz="3200" dirty="0" smtClean="0"/>
              <a:t>Reliable</a:t>
            </a:r>
          </a:p>
          <a:p>
            <a:pPr marL="342900" indent="-342900">
              <a:buFont typeface="+mj-lt"/>
              <a:buAutoNum type="alphaUcPeriod"/>
            </a:pPr>
            <a:r>
              <a:rPr lang="en-GB" sz="3200" dirty="0" smtClean="0"/>
              <a:t>Digital</a:t>
            </a:r>
          </a:p>
          <a:p>
            <a:pPr marL="342900" indent="-342900">
              <a:buFont typeface="+mj-lt"/>
              <a:buAutoNum type="alphaUcPeriod"/>
            </a:pPr>
            <a:r>
              <a:rPr lang="en-GB" sz="3200" dirty="0" smtClean="0"/>
              <a:t>interactive</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Which of the following sentence uses a parallel structure?</a:t>
            </a:r>
            <a:endParaRPr lang="en-GB" cap="none" dirty="0"/>
          </a:p>
        </p:txBody>
      </p:sp>
      <p:sp>
        <p:nvSpPr>
          <p:cNvPr id="5" name="TextBox 4"/>
          <p:cNvSpPr txBox="1"/>
          <p:nvPr/>
        </p:nvSpPr>
        <p:spPr>
          <a:xfrm>
            <a:off x="539552" y="2060848"/>
            <a:ext cx="6696744" cy="4524315"/>
          </a:xfrm>
          <a:prstGeom prst="rect">
            <a:avLst/>
          </a:prstGeom>
          <a:noFill/>
        </p:spPr>
        <p:txBody>
          <a:bodyPr wrap="square" rtlCol="0">
            <a:spAutoFit/>
          </a:bodyPr>
          <a:lstStyle/>
          <a:p>
            <a:pPr marL="342900" indent="-342900">
              <a:buFont typeface="+mj-lt"/>
              <a:buAutoNum type="alphaUcPeriod"/>
            </a:pPr>
            <a:r>
              <a:rPr lang="en-GB" sz="3200" dirty="0" smtClean="0"/>
              <a:t>Students study and will enjoy after the exam.</a:t>
            </a:r>
          </a:p>
          <a:p>
            <a:pPr marL="342900" indent="-342900">
              <a:buFont typeface="+mj-lt"/>
              <a:buAutoNum type="alphaUcPeriod"/>
            </a:pPr>
            <a:r>
              <a:rPr lang="en-GB" sz="3200" dirty="0" smtClean="0"/>
              <a:t>Students study and can’t rest during the exam.</a:t>
            </a:r>
          </a:p>
          <a:p>
            <a:pPr marL="342900" indent="-342900">
              <a:buFont typeface="+mj-lt"/>
              <a:buAutoNum type="alphaUcPeriod"/>
            </a:pPr>
            <a:r>
              <a:rPr lang="en-GB" sz="3200" dirty="0" smtClean="0"/>
              <a:t>Students read and write in their English class.</a:t>
            </a:r>
          </a:p>
          <a:p>
            <a:pPr marL="342900" indent="-342900">
              <a:buFont typeface="+mj-lt"/>
              <a:buAutoNum type="alphaUcPeriod"/>
            </a:pPr>
            <a:r>
              <a:rPr lang="en-GB" sz="3200" dirty="0" smtClean="0"/>
              <a:t>Students can’t focus and get distracted because of noise outside.</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Some advertisements are not ______ to the audience, so they aren’t popular.</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Sensitive</a:t>
            </a:r>
          </a:p>
          <a:p>
            <a:pPr marL="342900" indent="-342900">
              <a:buFont typeface="+mj-lt"/>
              <a:buAutoNum type="alphaUcPeriod"/>
            </a:pPr>
            <a:r>
              <a:rPr lang="en-GB" sz="3200" dirty="0" smtClean="0"/>
              <a:t>Appealing</a:t>
            </a:r>
          </a:p>
          <a:p>
            <a:pPr marL="342900" indent="-342900">
              <a:buFont typeface="+mj-lt"/>
              <a:buAutoNum type="alphaUcPeriod"/>
            </a:pPr>
            <a:r>
              <a:rPr lang="en-GB" sz="3200" dirty="0" smtClean="0"/>
              <a:t>Deceptive</a:t>
            </a:r>
          </a:p>
          <a:p>
            <a:pPr marL="342900" indent="-342900">
              <a:buFont typeface="+mj-lt"/>
              <a:buAutoNum type="alphaUcPeriod"/>
            </a:pPr>
            <a:r>
              <a:rPr lang="en-GB" sz="3200" dirty="0" smtClean="0"/>
              <a:t>Anticipation</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Some companies ______ that their products are healthy. However, that’s not always true.</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Figure out</a:t>
            </a:r>
          </a:p>
          <a:p>
            <a:pPr marL="342900" indent="-342900">
              <a:buFont typeface="+mj-lt"/>
              <a:buAutoNum type="alphaUcPeriod"/>
            </a:pPr>
            <a:r>
              <a:rPr lang="en-GB" sz="3200" dirty="0" smtClean="0"/>
              <a:t>Hire</a:t>
            </a:r>
          </a:p>
          <a:p>
            <a:pPr marL="342900" indent="-342900">
              <a:buFont typeface="+mj-lt"/>
              <a:buAutoNum type="alphaUcPeriod"/>
            </a:pPr>
            <a:r>
              <a:rPr lang="en-GB" sz="3200" dirty="0" smtClean="0"/>
              <a:t>Appear</a:t>
            </a:r>
          </a:p>
          <a:p>
            <a:pPr marL="342900" indent="-342900">
              <a:buFont typeface="+mj-lt"/>
              <a:buAutoNum type="alphaUcPeriod"/>
            </a:pPr>
            <a:r>
              <a:rPr lang="en-GB" sz="3200" dirty="0" smtClean="0"/>
              <a:t>claim</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Which of the following sentence is a fact.</a:t>
            </a:r>
            <a:endParaRPr lang="en-GB" cap="none" dirty="0"/>
          </a:p>
        </p:txBody>
      </p:sp>
      <p:sp>
        <p:nvSpPr>
          <p:cNvPr id="5" name="TextBox 4"/>
          <p:cNvSpPr txBox="1"/>
          <p:nvPr/>
        </p:nvSpPr>
        <p:spPr>
          <a:xfrm>
            <a:off x="539552" y="1556792"/>
            <a:ext cx="6696744" cy="5016758"/>
          </a:xfrm>
          <a:prstGeom prst="rect">
            <a:avLst/>
          </a:prstGeom>
          <a:noFill/>
        </p:spPr>
        <p:txBody>
          <a:bodyPr wrap="square" rtlCol="0">
            <a:spAutoFit/>
          </a:bodyPr>
          <a:lstStyle/>
          <a:p>
            <a:pPr marL="342900" indent="-342900">
              <a:buFont typeface="+mj-lt"/>
              <a:buAutoNum type="alphaUcPeriod"/>
            </a:pPr>
            <a:r>
              <a:rPr lang="en-GB" sz="3200" dirty="0" smtClean="0"/>
              <a:t>I have been studying at </a:t>
            </a:r>
            <a:r>
              <a:rPr lang="en-GB" sz="3200" dirty="0" err="1" smtClean="0"/>
              <a:t>Taibah</a:t>
            </a:r>
            <a:r>
              <a:rPr lang="en-GB" sz="3200" dirty="0" smtClean="0"/>
              <a:t> University for 10 months.</a:t>
            </a:r>
          </a:p>
          <a:p>
            <a:pPr marL="342900" indent="-342900">
              <a:buFont typeface="+mj-lt"/>
              <a:buAutoNum type="alphaUcPeriod"/>
            </a:pPr>
            <a:r>
              <a:rPr lang="en-GB" sz="3200" dirty="0" smtClean="0"/>
              <a:t>Prep-year has been very difficult and tiring.</a:t>
            </a:r>
          </a:p>
          <a:p>
            <a:pPr marL="342900" indent="-342900">
              <a:buFont typeface="+mj-lt"/>
              <a:buAutoNum type="alphaUcPeriod"/>
            </a:pPr>
            <a:r>
              <a:rPr lang="en-GB" sz="3200" dirty="0" smtClean="0"/>
              <a:t>Studying abroad is more common than studying in your own country.</a:t>
            </a:r>
          </a:p>
          <a:p>
            <a:pPr marL="342900" indent="-342900">
              <a:buFont typeface="+mj-lt"/>
              <a:buAutoNum type="alphaUcPeriod"/>
            </a:pPr>
            <a:r>
              <a:rPr lang="en-GB" sz="3200" dirty="0" smtClean="0"/>
              <a:t>The classes are fun and interactive.</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Thanks to our parents and teachers who ________ us throughout our study period.</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Surround</a:t>
            </a:r>
          </a:p>
          <a:p>
            <a:pPr marL="342900" indent="-342900">
              <a:buFont typeface="+mj-lt"/>
              <a:buAutoNum type="alphaUcPeriod"/>
            </a:pPr>
            <a:r>
              <a:rPr lang="en-GB" sz="3200" dirty="0" smtClean="0"/>
              <a:t>Anticipate</a:t>
            </a:r>
          </a:p>
          <a:p>
            <a:pPr marL="342900" indent="-342900">
              <a:buFont typeface="+mj-lt"/>
              <a:buAutoNum type="alphaUcPeriod"/>
            </a:pPr>
            <a:r>
              <a:rPr lang="en-GB" sz="3200" dirty="0" smtClean="0"/>
              <a:t>Support</a:t>
            </a:r>
          </a:p>
          <a:p>
            <a:pPr marL="342900" indent="-342900">
              <a:buFont typeface="+mj-lt"/>
              <a:buAutoNum type="alphaUcPeriod"/>
            </a:pPr>
            <a:r>
              <a:rPr lang="en-GB" sz="3200" dirty="0" smtClean="0"/>
              <a:t>Criticize</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16632"/>
            <a:ext cx="8507288" cy="1740808"/>
          </a:xfrm>
        </p:spPr>
        <p:txBody>
          <a:bodyPr>
            <a:normAutofit/>
          </a:bodyPr>
          <a:lstStyle/>
          <a:p>
            <a:r>
              <a:rPr lang="en-GB" cap="none" dirty="0" smtClean="0"/>
              <a:t>Some organizations ask you for _________ if you use their free services even if it’s a small amount.</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Critics</a:t>
            </a:r>
          </a:p>
          <a:p>
            <a:pPr marL="342900" indent="-342900">
              <a:buFont typeface="+mj-lt"/>
              <a:buAutoNum type="alphaUcPeriod"/>
            </a:pPr>
            <a:r>
              <a:rPr lang="en-GB" sz="3200" dirty="0" smtClean="0"/>
              <a:t>Feedback</a:t>
            </a:r>
          </a:p>
          <a:p>
            <a:pPr marL="342900" indent="-342900">
              <a:buFont typeface="+mj-lt"/>
              <a:buAutoNum type="alphaUcPeriod"/>
            </a:pPr>
            <a:r>
              <a:rPr lang="en-GB" sz="3200" dirty="0" smtClean="0"/>
              <a:t>Donation</a:t>
            </a:r>
          </a:p>
          <a:p>
            <a:pPr marL="342900" indent="-342900">
              <a:buFont typeface="+mj-lt"/>
              <a:buAutoNum type="alphaUcPeriod"/>
            </a:pPr>
            <a:r>
              <a:rPr lang="en-GB" sz="3200" dirty="0" smtClean="0"/>
              <a:t>attention</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188640"/>
            <a:ext cx="7242048" cy="1849521"/>
          </a:xfrm>
        </p:spPr>
        <p:txBody>
          <a:bodyPr>
            <a:normAutofit fontScale="90000"/>
          </a:bodyPr>
          <a:lstStyle/>
          <a:p>
            <a:r>
              <a:rPr lang="en-GB" cap="none" dirty="0" smtClean="0"/>
              <a:t>The weather in Europe can be very ________, you never know when it may start raining.</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Predict</a:t>
            </a:r>
          </a:p>
          <a:p>
            <a:pPr marL="342900" indent="-342900">
              <a:buFont typeface="+mj-lt"/>
              <a:buAutoNum type="alphaUcPeriod"/>
            </a:pPr>
            <a:r>
              <a:rPr lang="en-GB" sz="3200" dirty="0" smtClean="0"/>
              <a:t>Predictable</a:t>
            </a:r>
          </a:p>
          <a:p>
            <a:pPr marL="342900" indent="-342900">
              <a:buFont typeface="+mj-lt"/>
              <a:buAutoNum type="alphaUcPeriod"/>
            </a:pPr>
            <a:r>
              <a:rPr lang="en-GB" sz="3200" dirty="0" smtClean="0"/>
              <a:t>Unpredictable</a:t>
            </a:r>
          </a:p>
          <a:p>
            <a:pPr marL="342900" indent="-342900">
              <a:buFont typeface="+mj-lt"/>
              <a:buAutoNum type="alphaUcPeriod"/>
            </a:pPr>
            <a:r>
              <a:rPr lang="en-GB" sz="3200" dirty="0" smtClean="0"/>
              <a:t>Predictive</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320040"/>
            <a:ext cx="7519736" cy="1740808"/>
          </a:xfrm>
        </p:spPr>
        <p:txBody>
          <a:bodyPr>
            <a:normAutofit/>
          </a:bodyPr>
          <a:lstStyle/>
          <a:p>
            <a:r>
              <a:rPr lang="en-GB" cap="none" dirty="0" smtClean="0"/>
              <a:t>My sister and I enjoy a great _________.We never fight and are friends with each other.</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Relationship</a:t>
            </a:r>
          </a:p>
          <a:p>
            <a:pPr marL="342900" indent="-342900">
              <a:buFont typeface="+mj-lt"/>
              <a:buAutoNum type="alphaUcPeriod"/>
            </a:pPr>
            <a:r>
              <a:rPr lang="en-GB" sz="3200" dirty="0" smtClean="0"/>
              <a:t>Relation</a:t>
            </a:r>
          </a:p>
          <a:p>
            <a:pPr marL="342900" indent="-342900">
              <a:buFont typeface="+mj-lt"/>
              <a:buAutoNum type="alphaUcPeriod"/>
            </a:pPr>
            <a:r>
              <a:rPr lang="en-GB" sz="3200" dirty="0" smtClean="0"/>
              <a:t>Relate</a:t>
            </a:r>
          </a:p>
          <a:p>
            <a:pPr marL="342900" indent="-342900">
              <a:buFont typeface="+mj-lt"/>
              <a:buAutoNum type="alphaUcPeriod"/>
            </a:pPr>
            <a:r>
              <a:rPr lang="en-GB" sz="3200" dirty="0" smtClean="0"/>
              <a:t>relative</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The doctor advised me to have a _________ diet.</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Balancing</a:t>
            </a:r>
          </a:p>
          <a:p>
            <a:pPr marL="342900" indent="-342900">
              <a:buFont typeface="+mj-lt"/>
              <a:buAutoNum type="alphaUcPeriod"/>
            </a:pPr>
            <a:r>
              <a:rPr lang="en-GB" sz="3200" dirty="0" smtClean="0"/>
              <a:t>Balanced</a:t>
            </a:r>
          </a:p>
          <a:p>
            <a:pPr marL="342900" indent="-342900">
              <a:buFont typeface="+mj-lt"/>
              <a:buAutoNum type="alphaUcPeriod"/>
            </a:pPr>
            <a:r>
              <a:rPr lang="en-GB" sz="3200" dirty="0" smtClean="0"/>
              <a:t>Balance</a:t>
            </a:r>
          </a:p>
          <a:p>
            <a:pPr marL="342900" indent="-342900">
              <a:buFont typeface="+mj-lt"/>
              <a:buAutoNum type="alphaUcPeriod"/>
            </a:pPr>
            <a:r>
              <a:rPr lang="en-GB" sz="3200" dirty="0" smtClean="0"/>
              <a:t>Unbalancing</a:t>
            </a:r>
          </a:p>
        </p:txBody>
      </p:sp>
    </p:spTree>
    <p:extLst>
      <p:ext uri="{BB962C8B-B14F-4D97-AF65-F5344CB8AC3E}">
        <p14:creationId xmlns:p14="http://schemas.microsoft.com/office/powerpoint/2010/main" val="3190321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900" y="332656"/>
            <a:ext cx="7242048" cy="1463040"/>
          </a:xfrm>
        </p:spPr>
        <p:txBody>
          <a:bodyPr>
            <a:normAutofit fontScale="90000"/>
          </a:bodyPr>
          <a:lstStyle/>
          <a:p>
            <a:r>
              <a:rPr lang="en-GB" cap="none" dirty="0" smtClean="0"/>
              <a:t>Some students have ______ moved to </a:t>
            </a:r>
            <a:r>
              <a:rPr lang="en-GB" cap="none" dirty="0" err="1" smtClean="0"/>
              <a:t>Madinah</a:t>
            </a:r>
            <a:r>
              <a:rPr lang="en-GB" cap="none" dirty="0" smtClean="0"/>
              <a:t> , so they miss their homes.</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Recent</a:t>
            </a:r>
          </a:p>
          <a:p>
            <a:pPr marL="342900" indent="-342900">
              <a:buFont typeface="+mj-lt"/>
              <a:buAutoNum type="alphaUcPeriod"/>
            </a:pPr>
            <a:r>
              <a:rPr lang="en-GB" sz="3200" dirty="0" smtClean="0"/>
              <a:t>Recently</a:t>
            </a:r>
          </a:p>
          <a:p>
            <a:pPr marL="342900" indent="-342900">
              <a:buFont typeface="+mj-lt"/>
              <a:buAutoNum type="alphaUcPeriod"/>
            </a:pPr>
            <a:r>
              <a:rPr lang="en-GB" sz="3200" dirty="0" smtClean="0"/>
              <a:t>Receptive</a:t>
            </a:r>
          </a:p>
          <a:p>
            <a:pPr marL="342900" indent="-342900">
              <a:buFont typeface="+mj-lt"/>
              <a:buAutoNum type="alphaUcPeriod"/>
            </a:pPr>
            <a:r>
              <a:rPr lang="en-GB" sz="3200" dirty="0" smtClean="0"/>
              <a:t>receive</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Her injury was so_______ that doctors had to give her injections or she would cry.</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Pain</a:t>
            </a:r>
          </a:p>
          <a:p>
            <a:pPr marL="342900" indent="-342900">
              <a:buFont typeface="+mj-lt"/>
              <a:buAutoNum type="alphaUcPeriod"/>
            </a:pPr>
            <a:r>
              <a:rPr lang="en-GB" sz="3200" dirty="0" smtClean="0"/>
              <a:t>Painstaking</a:t>
            </a:r>
          </a:p>
          <a:p>
            <a:pPr marL="342900" indent="-342900">
              <a:buFont typeface="+mj-lt"/>
              <a:buAutoNum type="alphaUcPeriod"/>
            </a:pPr>
            <a:r>
              <a:rPr lang="en-GB" sz="3200" dirty="0" smtClean="0"/>
              <a:t>Painful</a:t>
            </a:r>
          </a:p>
          <a:p>
            <a:pPr marL="342900" indent="-342900">
              <a:buFont typeface="+mj-lt"/>
              <a:buAutoNum type="alphaUcPeriod"/>
            </a:pPr>
            <a:r>
              <a:rPr lang="en-GB" sz="3200" dirty="0" smtClean="0"/>
              <a:t>painstakingly</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20040"/>
            <a:ext cx="7699248" cy="1143000"/>
          </a:xfrm>
        </p:spPr>
        <p:txBody>
          <a:bodyPr>
            <a:normAutofit fontScale="90000"/>
          </a:bodyPr>
          <a:lstStyle/>
          <a:p>
            <a:r>
              <a:rPr lang="en-GB" cap="none" dirty="0" smtClean="0"/>
              <a:t>My mum showed her _______ at my desire to go to my friend’s house. She didn’t look very happy about it.</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Dissatisfaction</a:t>
            </a:r>
          </a:p>
          <a:p>
            <a:pPr marL="342900" indent="-342900">
              <a:buFont typeface="+mj-lt"/>
              <a:buAutoNum type="alphaUcPeriod"/>
            </a:pPr>
            <a:r>
              <a:rPr lang="en-GB" sz="3200" dirty="0" smtClean="0"/>
              <a:t>Dissatisfactory</a:t>
            </a:r>
          </a:p>
          <a:p>
            <a:pPr marL="342900" indent="-342900">
              <a:buFont typeface="+mj-lt"/>
              <a:buAutoNum type="alphaUcPeriod"/>
            </a:pPr>
            <a:r>
              <a:rPr lang="en-GB" sz="3200" dirty="0" smtClean="0"/>
              <a:t>Dissatisfied</a:t>
            </a:r>
          </a:p>
          <a:p>
            <a:pPr marL="342900" indent="-342900">
              <a:buFont typeface="+mj-lt"/>
              <a:buAutoNum type="alphaUcPeriod"/>
            </a:pPr>
            <a:r>
              <a:rPr lang="en-GB" sz="3200" dirty="0" smtClean="0"/>
              <a:t>Dissatisfy</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46" y="188640"/>
            <a:ext cx="9023049" cy="1719064"/>
          </a:xfrm>
        </p:spPr>
        <p:txBody>
          <a:bodyPr>
            <a:normAutofit fontScale="90000"/>
          </a:bodyPr>
          <a:lstStyle/>
          <a:p>
            <a:r>
              <a:rPr lang="en-GB" cap="none" dirty="0" smtClean="0"/>
              <a:t>My driver has become so ______ that I stopped believing him anymore. He keeps lying and never comes on time.</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Trustful</a:t>
            </a:r>
          </a:p>
          <a:p>
            <a:pPr marL="342900" indent="-342900">
              <a:buFont typeface="+mj-lt"/>
              <a:buAutoNum type="alphaUcPeriod"/>
            </a:pPr>
            <a:r>
              <a:rPr lang="en-GB" sz="3200" dirty="0" smtClean="0"/>
              <a:t>Trust</a:t>
            </a:r>
          </a:p>
          <a:p>
            <a:pPr marL="342900" indent="-342900">
              <a:buFont typeface="+mj-lt"/>
              <a:buAutoNum type="alphaUcPeriod"/>
            </a:pPr>
            <a:r>
              <a:rPr lang="en-GB" sz="3200" dirty="0" smtClean="0"/>
              <a:t>Trusted</a:t>
            </a:r>
          </a:p>
          <a:p>
            <a:pPr marL="342900" indent="-342900">
              <a:buFont typeface="+mj-lt"/>
              <a:buAutoNum type="alphaUcPeriod"/>
            </a:pPr>
            <a:r>
              <a:rPr lang="en-GB" sz="3200" dirty="0" smtClean="0"/>
              <a:t>Distrustful</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_______ can’t be bought with money.</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Happy</a:t>
            </a:r>
          </a:p>
          <a:p>
            <a:pPr marL="342900" indent="-342900">
              <a:buFont typeface="+mj-lt"/>
              <a:buAutoNum type="alphaUcPeriod"/>
            </a:pPr>
            <a:r>
              <a:rPr lang="en-GB" sz="3200" dirty="0" smtClean="0"/>
              <a:t>Happier</a:t>
            </a:r>
          </a:p>
          <a:p>
            <a:pPr marL="342900" indent="-342900">
              <a:buFont typeface="+mj-lt"/>
              <a:buAutoNum type="alphaUcPeriod"/>
            </a:pPr>
            <a:r>
              <a:rPr lang="en-GB" sz="3200" dirty="0" smtClean="0"/>
              <a:t>Happiness</a:t>
            </a:r>
          </a:p>
          <a:p>
            <a:pPr marL="342900" indent="-342900">
              <a:buFont typeface="+mj-lt"/>
              <a:buAutoNum type="alphaUcPeriod"/>
            </a:pPr>
            <a:r>
              <a:rPr lang="en-GB" sz="3200" dirty="0" smtClean="0"/>
              <a:t>Happiest</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320040"/>
            <a:ext cx="7920880" cy="1740808"/>
          </a:xfrm>
        </p:spPr>
        <p:txBody>
          <a:bodyPr>
            <a:normAutofit fontScale="90000"/>
          </a:bodyPr>
          <a:lstStyle/>
          <a:p>
            <a:r>
              <a:rPr lang="en-GB" cap="none" dirty="0" smtClean="0"/>
              <a:t>People give a lot of _______ during the month of </a:t>
            </a:r>
            <a:r>
              <a:rPr lang="en-GB" cap="none" dirty="0" err="1" smtClean="0"/>
              <a:t>Ramadhan</a:t>
            </a:r>
            <a:r>
              <a:rPr lang="en-GB" cap="none" dirty="0" smtClean="0"/>
              <a:t>. The poor and needy get enough money and food.</a:t>
            </a:r>
            <a:endParaRPr lang="en-GB" cap="none" dirty="0"/>
          </a:p>
        </p:txBody>
      </p:sp>
      <p:sp>
        <p:nvSpPr>
          <p:cNvPr id="5" name="TextBox 4"/>
          <p:cNvSpPr txBox="1"/>
          <p:nvPr/>
        </p:nvSpPr>
        <p:spPr>
          <a:xfrm>
            <a:off x="179512" y="2492896"/>
            <a:ext cx="6696744" cy="2554545"/>
          </a:xfrm>
          <a:prstGeom prst="rect">
            <a:avLst/>
          </a:prstGeom>
          <a:noFill/>
        </p:spPr>
        <p:txBody>
          <a:bodyPr wrap="square" rtlCol="0">
            <a:spAutoFit/>
          </a:bodyPr>
          <a:lstStyle/>
          <a:p>
            <a:pPr marL="342900" indent="-342900">
              <a:buFont typeface="+mj-lt"/>
              <a:buAutoNum type="alphaUcPeriod"/>
            </a:pPr>
            <a:r>
              <a:rPr lang="en-GB" sz="3200" dirty="0" smtClean="0"/>
              <a:t>Donate</a:t>
            </a:r>
          </a:p>
          <a:p>
            <a:pPr marL="342900" indent="-342900">
              <a:buFont typeface="+mj-lt"/>
              <a:buAutoNum type="alphaUcPeriod"/>
            </a:pPr>
            <a:r>
              <a:rPr lang="en-GB" sz="3200" dirty="0" smtClean="0"/>
              <a:t>Donated</a:t>
            </a:r>
          </a:p>
          <a:p>
            <a:pPr marL="342900" indent="-342900">
              <a:buFont typeface="+mj-lt"/>
              <a:buAutoNum type="alphaUcPeriod"/>
            </a:pPr>
            <a:r>
              <a:rPr lang="en-GB" sz="3200" dirty="0" smtClean="0"/>
              <a:t>Donations</a:t>
            </a:r>
          </a:p>
          <a:p>
            <a:pPr marL="342900" indent="-342900">
              <a:buFont typeface="+mj-lt"/>
              <a:buAutoNum type="alphaUcPeriod"/>
            </a:pPr>
            <a:r>
              <a:rPr lang="en-GB" sz="3200" dirty="0" smtClean="0"/>
              <a:t>Donor</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404664"/>
            <a:ext cx="8712968" cy="1463040"/>
          </a:xfrm>
        </p:spPr>
        <p:txBody>
          <a:bodyPr>
            <a:normAutofit fontScale="90000"/>
          </a:bodyPr>
          <a:lstStyle/>
          <a:p>
            <a:r>
              <a:rPr lang="en-GB" cap="none" dirty="0" smtClean="0"/>
              <a:t>I am ________ coming to take exam. I don’t want to do a make up exam as I want to enjoy my life.</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Certain</a:t>
            </a:r>
          </a:p>
          <a:p>
            <a:pPr marL="342900" indent="-342900">
              <a:buFont typeface="+mj-lt"/>
              <a:buAutoNum type="alphaUcPeriod"/>
            </a:pPr>
            <a:r>
              <a:rPr lang="en-GB" sz="3200" dirty="0" smtClean="0"/>
              <a:t>Certainty</a:t>
            </a:r>
          </a:p>
          <a:p>
            <a:pPr marL="342900" indent="-342900">
              <a:buFont typeface="+mj-lt"/>
              <a:buAutoNum type="alphaUcPeriod"/>
            </a:pPr>
            <a:r>
              <a:rPr lang="en-GB" sz="3200" dirty="0" smtClean="0"/>
              <a:t>Certainly</a:t>
            </a:r>
          </a:p>
          <a:p>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88640"/>
            <a:ext cx="8640960" cy="1872208"/>
          </a:xfrm>
        </p:spPr>
        <p:txBody>
          <a:bodyPr>
            <a:normAutofit/>
          </a:bodyPr>
          <a:lstStyle/>
          <a:p>
            <a:r>
              <a:rPr lang="en-GB" cap="none" dirty="0" smtClean="0"/>
              <a:t>Kids wore _____ clothes on the last day of school . It was a lot of fun as </a:t>
            </a:r>
            <a:r>
              <a:rPr lang="en-GB" cap="none" smtClean="0"/>
              <a:t>they like them</a:t>
            </a:r>
            <a:r>
              <a:rPr lang="en-GB" cap="none" dirty="0" smtClean="0"/>
              <a:t>.</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Colour</a:t>
            </a:r>
          </a:p>
          <a:p>
            <a:pPr marL="342900" indent="-342900">
              <a:buFont typeface="+mj-lt"/>
              <a:buAutoNum type="alphaUcPeriod"/>
            </a:pPr>
            <a:r>
              <a:rPr lang="en-GB" sz="3200" dirty="0" smtClean="0"/>
              <a:t>Colourful</a:t>
            </a:r>
          </a:p>
          <a:p>
            <a:pPr marL="342900" indent="-342900">
              <a:buFont typeface="+mj-lt"/>
              <a:buAutoNum type="alphaUcPeriod"/>
            </a:pPr>
            <a:r>
              <a:rPr lang="en-GB" sz="3200" dirty="0" smtClean="0"/>
              <a:t>Colourless</a:t>
            </a:r>
          </a:p>
          <a:p>
            <a:pPr marL="342900" indent="-342900">
              <a:buFont typeface="+mj-lt"/>
              <a:buAutoNum type="alphaUcPeriod"/>
            </a:pPr>
            <a:r>
              <a:rPr lang="en-GB" sz="3200" dirty="0" smtClean="0"/>
              <a:t>Colouring</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068" y="404664"/>
            <a:ext cx="8151332" cy="1143000"/>
          </a:xfrm>
        </p:spPr>
        <p:txBody>
          <a:bodyPr>
            <a:normAutofit fontScale="90000"/>
          </a:bodyPr>
          <a:lstStyle/>
          <a:p>
            <a:r>
              <a:rPr lang="en-GB" cap="none" dirty="0" smtClean="0"/>
              <a:t>Which of the following is a simple sentence?</a:t>
            </a:r>
            <a:endParaRPr lang="en-GB" cap="none" dirty="0"/>
          </a:p>
        </p:txBody>
      </p:sp>
      <p:sp>
        <p:nvSpPr>
          <p:cNvPr id="5" name="TextBox 4"/>
          <p:cNvSpPr txBox="1"/>
          <p:nvPr/>
        </p:nvSpPr>
        <p:spPr>
          <a:xfrm>
            <a:off x="539552" y="2060848"/>
            <a:ext cx="6696744" cy="4031873"/>
          </a:xfrm>
          <a:prstGeom prst="rect">
            <a:avLst/>
          </a:prstGeom>
          <a:noFill/>
        </p:spPr>
        <p:txBody>
          <a:bodyPr wrap="square" rtlCol="0">
            <a:spAutoFit/>
          </a:bodyPr>
          <a:lstStyle/>
          <a:p>
            <a:pPr marL="342900" indent="-342900">
              <a:buFont typeface="+mj-lt"/>
              <a:buAutoNum type="alphaUcPeriod"/>
            </a:pPr>
            <a:r>
              <a:rPr lang="en-GB" sz="3200" dirty="0" smtClean="0"/>
              <a:t>We read and write English.</a:t>
            </a:r>
          </a:p>
          <a:p>
            <a:pPr marL="342900" indent="-342900">
              <a:buFont typeface="+mj-lt"/>
              <a:buAutoNum type="alphaUcPeriod"/>
            </a:pPr>
            <a:r>
              <a:rPr lang="en-GB" sz="3200" dirty="0" smtClean="0"/>
              <a:t>We study English and we play basketball.</a:t>
            </a:r>
          </a:p>
          <a:p>
            <a:pPr marL="342900" indent="-342900">
              <a:buFont typeface="+mj-lt"/>
              <a:buAutoNum type="alphaUcPeriod"/>
            </a:pPr>
            <a:r>
              <a:rPr lang="en-GB" sz="3200" dirty="0" smtClean="0"/>
              <a:t>You can drink coffee or you can drink tea.</a:t>
            </a:r>
          </a:p>
          <a:p>
            <a:pPr marL="342900" indent="-342900">
              <a:buFont typeface="+mj-lt"/>
              <a:buAutoNum type="alphaUcPeriod"/>
            </a:pPr>
            <a:r>
              <a:rPr lang="en-GB" sz="3200" dirty="0" smtClean="0"/>
              <a:t>You should either sit quietly or you go out.</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Prep-year was quiet a _______ for us but we got through it finally.</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Challenging</a:t>
            </a:r>
          </a:p>
          <a:p>
            <a:pPr marL="342900" indent="-342900">
              <a:buFont typeface="+mj-lt"/>
              <a:buAutoNum type="alphaUcPeriod"/>
            </a:pPr>
            <a:r>
              <a:rPr lang="en-GB" sz="3200" dirty="0" smtClean="0"/>
              <a:t>Challenged</a:t>
            </a:r>
          </a:p>
          <a:p>
            <a:pPr marL="342900" indent="-342900">
              <a:buFont typeface="+mj-lt"/>
              <a:buAutoNum type="alphaUcPeriod"/>
            </a:pPr>
            <a:r>
              <a:rPr lang="en-GB" sz="3200" dirty="0" smtClean="0"/>
              <a:t>Challenge</a:t>
            </a:r>
          </a:p>
          <a:p>
            <a:pPr marL="342900" indent="-342900">
              <a:buFont typeface="+mj-lt"/>
              <a:buAutoNum type="alphaUcPeriod"/>
            </a:pPr>
            <a:r>
              <a:rPr lang="en-GB" sz="3200" dirty="0" smtClean="0"/>
              <a:t>Challenger</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If you don’t study, you are _______ to fail.</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Typically</a:t>
            </a:r>
          </a:p>
          <a:p>
            <a:pPr marL="342900" indent="-342900">
              <a:buFont typeface="+mj-lt"/>
              <a:buAutoNum type="alphaUcPeriod"/>
            </a:pPr>
            <a:r>
              <a:rPr lang="en-GB" sz="3200" dirty="0" smtClean="0"/>
              <a:t>Likely</a:t>
            </a:r>
          </a:p>
          <a:p>
            <a:pPr marL="342900" indent="-342900">
              <a:buFont typeface="+mj-lt"/>
              <a:buAutoNum type="alphaUcPeriod"/>
            </a:pPr>
            <a:r>
              <a:rPr lang="en-GB" sz="3200" dirty="0" smtClean="0"/>
              <a:t>Sensitive</a:t>
            </a:r>
          </a:p>
          <a:p>
            <a:pPr marL="342900" indent="-342900">
              <a:buFont typeface="+mj-lt"/>
              <a:buAutoNum type="alphaUcPeriod"/>
            </a:pPr>
            <a:r>
              <a:rPr lang="en-GB" sz="3200" dirty="0" smtClean="0"/>
              <a:t>At risk</a:t>
            </a:r>
          </a:p>
        </p:txBody>
      </p:sp>
    </p:spTree>
    <p:extLst>
      <p:ext uri="{BB962C8B-B14F-4D97-AF65-F5344CB8AC3E}">
        <p14:creationId xmlns:p14="http://schemas.microsoft.com/office/powerpoint/2010/main" val="1669391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20040"/>
            <a:ext cx="7699248" cy="1596792"/>
          </a:xfrm>
        </p:spPr>
        <p:txBody>
          <a:bodyPr>
            <a:normAutofit fontScale="90000"/>
          </a:bodyPr>
          <a:lstStyle/>
          <a:p>
            <a:r>
              <a:rPr lang="en-GB" cap="none" dirty="0" smtClean="0"/>
              <a:t>In the morning, I have _______ dreams. They are so clear that I don’t forget them.</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Vivid</a:t>
            </a:r>
          </a:p>
          <a:p>
            <a:pPr marL="342900" indent="-342900">
              <a:buFont typeface="+mj-lt"/>
              <a:buAutoNum type="alphaUcPeriod"/>
            </a:pPr>
            <a:r>
              <a:rPr lang="en-GB" sz="3200" dirty="0" smtClean="0"/>
              <a:t>Vividness</a:t>
            </a:r>
          </a:p>
          <a:p>
            <a:pPr marL="342900" indent="-342900">
              <a:buFont typeface="+mj-lt"/>
              <a:buAutoNum type="alphaUcPeriod"/>
            </a:pPr>
            <a:r>
              <a:rPr lang="en-GB" sz="3200" dirty="0" smtClean="0"/>
              <a:t>Vividly</a:t>
            </a:r>
          </a:p>
          <a:p>
            <a:pPr marL="342900" indent="-342900">
              <a:buFont typeface="+mj-lt"/>
              <a:buAutoNum type="alphaUcPeriod"/>
            </a:pPr>
            <a:r>
              <a:rPr lang="en-GB" sz="3200" dirty="0" smtClean="0"/>
              <a:t>Vivacious</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332656"/>
            <a:ext cx="8712968" cy="1647056"/>
          </a:xfrm>
        </p:spPr>
        <p:txBody>
          <a:bodyPr>
            <a:normAutofit/>
          </a:bodyPr>
          <a:lstStyle/>
          <a:p>
            <a:r>
              <a:rPr lang="en-GB" cap="none" dirty="0" smtClean="0"/>
              <a:t>Which _____ of the job do you most enjoy? High pay or flexible hours?</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Trait</a:t>
            </a:r>
          </a:p>
          <a:p>
            <a:pPr marL="342900" indent="-342900">
              <a:buFont typeface="+mj-lt"/>
              <a:buAutoNum type="alphaUcPeriod"/>
            </a:pPr>
            <a:r>
              <a:rPr lang="en-GB" sz="3200" dirty="0" smtClean="0"/>
              <a:t>Challenge</a:t>
            </a:r>
          </a:p>
          <a:p>
            <a:pPr marL="342900" indent="-342900">
              <a:buFont typeface="+mj-lt"/>
              <a:buAutoNum type="alphaUcPeriod"/>
            </a:pPr>
            <a:r>
              <a:rPr lang="en-GB" sz="3200" dirty="0" smtClean="0"/>
              <a:t>Pursuit</a:t>
            </a:r>
          </a:p>
          <a:p>
            <a:pPr marL="342900" indent="-342900">
              <a:buFont typeface="+mj-lt"/>
              <a:buAutoNum type="alphaUcPeriod"/>
            </a:pPr>
            <a:r>
              <a:rPr lang="en-GB" sz="3200" dirty="0" smtClean="0"/>
              <a:t>Aspect</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Our soldiers fought with the enemy_________.</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Brave</a:t>
            </a:r>
          </a:p>
          <a:p>
            <a:pPr marL="342900" indent="-342900">
              <a:buFont typeface="+mj-lt"/>
              <a:buAutoNum type="alphaUcPeriod"/>
            </a:pPr>
            <a:r>
              <a:rPr lang="en-GB" sz="3200" dirty="0" smtClean="0"/>
              <a:t>Bravery</a:t>
            </a:r>
          </a:p>
          <a:p>
            <a:pPr marL="342900" indent="-342900">
              <a:buFont typeface="+mj-lt"/>
              <a:buAutoNum type="alphaUcPeriod"/>
            </a:pPr>
            <a:r>
              <a:rPr lang="en-GB" sz="3200" dirty="0" smtClean="0"/>
              <a:t>Bravo</a:t>
            </a:r>
          </a:p>
          <a:p>
            <a:pPr marL="342900" indent="-342900">
              <a:buFont typeface="+mj-lt"/>
              <a:buAutoNum type="alphaUcPeriod"/>
            </a:pPr>
            <a:r>
              <a:rPr lang="en-GB" sz="3200" dirty="0" smtClean="0"/>
              <a:t>bravely</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I want to _____ my own money when I finish my studies.</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Enjoy</a:t>
            </a:r>
          </a:p>
          <a:p>
            <a:pPr marL="342900" indent="-342900">
              <a:buFont typeface="+mj-lt"/>
              <a:buAutoNum type="alphaUcPeriod"/>
            </a:pPr>
            <a:r>
              <a:rPr lang="en-GB" sz="3200" dirty="0" smtClean="0"/>
              <a:t>Conquer</a:t>
            </a:r>
          </a:p>
          <a:p>
            <a:pPr marL="342900" indent="-342900">
              <a:buFont typeface="+mj-lt"/>
              <a:buAutoNum type="alphaUcPeriod"/>
            </a:pPr>
            <a:r>
              <a:rPr lang="en-GB" sz="3200" dirty="0" smtClean="0"/>
              <a:t>Role</a:t>
            </a:r>
          </a:p>
          <a:p>
            <a:pPr marL="342900" indent="-342900">
              <a:buFont typeface="+mj-lt"/>
              <a:buAutoNum type="alphaUcPeriod"/>
            </a:pPr>
            <a:r>
              <a:rPr lang="en-GB" sz="3200" dirty="0" smtClean="0"/>
              <a:t>Earn</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My dad makes the ______ decision in our family.</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Distinctive</a:t>
            </a:r>
          </a:p>
          <a:p>
            <a:pPr marL="342900" indent="-342900">
              <a:buFont typeface="+mj-lt"/>
              <a:buAutoNum type="alphaUcPeriod"/>
            </a:pPr>
            <a:r>
              <a:rPr lang="en-GB" sz="3200" dirty="0" smtClean="0"/>
              <a:t>Determined</a:t>
            </a:r>
          </a:p>
          <a:p>
            <a:pPr marL="342900" indent="-342900">
              <a:buFont typeface="+mj-lt"/>
              <a:buAutoNum type="alphaUcPeriod"/>
            </a:pPr>
            <a:r>
              <a:rPr lang="en-GB" sz="3200" dirty="0" smtClean="0"/>
              <a:t>Challenge</a:t>
            </a:r>
          </a:p>
          <a:p>
            <a:pPr marL="342900" indent="-342900">
              <a:buFont typeface="+mj-lt"/>
              <a:buAutoNum type="alphaUcPeriod"/>
            </a:pPr>
            <a:r>
              <a:rPr lang="en-GB" sz="3200" dirty="0" smtClean="0"/>
              <a:t>Ultimate</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59059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Students always find the exams hard no matter how much they study for </a:t>
            </a:r>
            <a:r>
              <a:rPr lang="en-GB" i="1" cap="none" dirty="0" smtClean="0">
                <a:solidFill>
                  <a:srgbClr val="FF0000"/>
                </a:solidFill>
              </a:rPr>
              <a:t>them</a:t>
            </a:r>
            <a:r>
              <a:rPr lang="en-GB" cap="none" dirty="0" smtClean="0">
                <a:solidFill>
                  <a:srgbClr val="FF0000"/>
                </a:solidFill>
              </a:rPr>
              <a:t>.</a:t>
            </a:r>
            <a:endParaRPr lang="en-GB" cap="none" dirty="0">
              <a:solidFill>
                <a:srgbClr val="FF0000"/>
              </a:solidFill>
            </a:endParaRPr>
          </a:p>
        </p:txBody>
      </p:sp>
      <p:sp>
        <p:nvSpPr>
          <p:cNvPr id="5" name="TextBox 4"/>
          <p:cNvSpPr txBox="1"/>
          <p:nvPr/>
        </p:nvSpPr>
        <p:spPr>
          <a:xfrm>
            <a:off x="539552" y="2060848"/>
            <a:ext cx="6696744" cy="2554545"/>
          </a:xfrm>
          <a:prstGeom prst="rect">
            <a:avLst/>
          </a:prstGeom>
          <a:noFill/>
        </p:spPr>
        <p:txBody>
          <a:bodyPr wrap="square" rtlCol="0">
            <a:spAutoFit/>
          </a:bodyPr>
          <a:lstStyle/>
          <a:p>
            <a:r>
              <a:rPr lang="en-GB" sz="3200" i="1" dirty="0" smtClean="0">
                <a:solidFill>
                  <a:srgbClr val="FF0000"/>
                </a:solidFill>
              </a:rPr>
              <a:t>Them</a:t>
            </a:r>
            <a:r>
              <a:rPr lang="en-GB" sz="3200" dirty="0" smtClean="0"/>
              <a:t> in the sentence is for</a:t>
            </a:r>
          </a:p>
          <a:p>
            <a:pPr marL="342900" indent="-342900">
              <a:buFont typeface="+mj-lt"/>
              <a:buAutoNum type="alphaUcPeriod"/>
            </a:pPr>
            <a:r>
              <a:rPr lang="en-GB" sz="3200" dirty="0" smtClean="0"/>
              <a:t>Students</a:t>
            </a:r>
          </a:p>
          <a:p>
            <a:pPr marL="342900" indent="-342900">
              <a:buFont typeface="+mj-lt"/>
              <a:buAutoNum type="alphaUcPeriod"/>
            </a:pPr>
            <a:r>
              <a:rPr lang="en-GB" sz="3200" dirty="0" smtClean="0"/>
              <a:t>Study</a:t>
            </a:r>
          </a:p>
          <a:p>
            <a:pPr marL="342900" indent="-342900">
              <a:buFont typeface="+mj-lt"/>
              <a:buAutoNum type="alphaUcPeriod"/>
            </a:pPr>
            <a:r>
              <a:rPr lang="en-GB" sz="3200" dirty="0" smtClean="0"/>
              <a:t>Exams</a:t>
            </a:r>
          </a:p>
          <a:p>
            <a:pPr marL="342900" indent="-342900">
              <a:buFont typeface="+mj-lt"/>
              <a:buAutoNum type="alphaUcPeriod"/>
            </a:pPr>
            <a:r>
              <a:rPr lang="en-GB" sz="3200" dirty="0" smtClean="0"/>
              <a:t>find</a:t>
            </a:r>
          </a:p>
        </p:txBody>
      </p:sp>
    </p:spTree>
    <p:extLst>
      <p:ext uri="{BB962C8B-B14F-4D97-AF65-F5344CB8AC3E}">
        <p14:creationId xmlns:p14="http://schemas.microsoft.com/office/powerpoint/2010/main" val="1669391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People ______ a lot of food during </a:t>
            </a:r>
            <a:r>
              <a:rPr lang="en-GB" cap="none" dirty="0" err="1" smtClean="0"/>
              <a:t>Ramadhan</a:t>
            </a:r>
            <a:r>
              <a:rPr lang="en-GB" cap="none" dirty="0" smtClean="0"/>
              <a:t>.</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Practice</a:t>
            </a:r>
          </a:p>
          <a:p>
            <a:pPr marL="342900" indent="-342900">
              <a:buFont typeface="+mj-lt"/>
              <a:buAutoNum type="alphaUcPeriod"/>
            </a:pPr>
            <a:r>
              <a:rPr lang="en-GB" sz="3200" dirty="0" smtClean="0"/>
              <a:t>Influence</a:t>
            </a:r>
          </a:p>
          <a:p>
            <a:pPr marL="342900" indent="-342900">
              <a:buFont typeface="+mj-lt"/>
              <a:buAutoNum type="alphaUcPeriod"/>
            </a:pPr>
            <a:r>
              <a:rPr lang="en-GB" sz="3200" dirty="0" smtClean="0"/>
              <a:t>Made up of</a:t>
            </a:r>
          </a:p>
          <a:p>
            <a:pPr marL="342900" indent="-342900">
              <a:buFont typeface="+mj-lt"/>
              <a:buAutoNum type="alphaUcPeriod"/>
            </a:pPr>
            <a:r>
              <a:rPr lang="en-GB" sz="3200" dirty="0" smtClean="0"/>
              <a:t>consume</a:t>
            </a:r>
          </a:p>
        </p:txBody>
      </p:sp>
    </p:spTree>
    <p:extLst>
      <p:ext uri="{BB962C8B-B14F-4D97-AF65-F5344CB8AC3E}">
        <p14:creationId xmlns:p14="http://schemas.microsoft.com/office/powerpoint/2010/main" val="1669391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I have travelled around the world and enjoy exotic food, but I like Arabic _____ the best.</a:t>
            </a:r>
            <a:endParaRPr lang="en-GB" cap="none" dirty="0"/>
          </a:p>
        </p:txBody>
      </p:sp>
      <p:sp>
        <p:nvSpPr>
          <p:cNvPr id="5" name="TextBox 4"/>
          <p:cNvSpPr txBox="1"/>
          <p:nvPr/>
        </p:nvSpPr>
        <p:spPr>
          <a:xfrm>
            <a:off x="539552" y="2060848"/>
            <a:ext cx="6696744" cy="2554545"/>
          </a:xfrm>
          <a:prstGeom prst="rect">
            <a:avLst/>
          </a:prstGeom>
          <a:noFill/>
        </p:spPr>
        <p:txBody>
          <a:bodyPr wrap="square" rtlCol="0">
            <a:spAutoFit/>
          </a:bodyPr>
          <a:lstStyle/>
          <a:p>
            <a:pPr marL="342900" indent="-342900">
              <a:buFont typeface="+mj-lt"/>
              <a:buAutoNum type="alphaUcPeriod"/>
            </a:pPr>
            <a:r>
              <a:rPr lang="en-GB" sz="3200" dirty="0" smtClean="0"/>
              <a:t>Concept</a:t>
            </a:r>
          </a:p>
          <a:p>
            <a:pPr marL="342900" indent="-342900">
              <a:buFont typeface="+mj-lt"/>
              <a:buAutoNum type="alphaUcPeriod"/>
            </a:pPr>
            <a:r>
              <a:rPr lang="en-GB" sz="3200" dirty="0" smtClean="0"/>
              <a:t>Cuisine</a:t>
            </a:r>
          </a:p>
          <a:p>
            <a:pPr marL="342900" indent="-342900">
              <a:buFont typeface="+mj-lt"/>
              <a:buAutoNum type="alphaUcPeriod"/>
            </a:pPr>
            <a:r>
              <a:rPr lang="en-GB" sz="3200" dirty="0" smtClean="0"/>
              <a:t>Region</a:t>
            </a:r>
          </a:p>
          <a:p>
            <a:pPr marL="342900" indent="-342900">
              <a:buFont typeface="+mj-lt"/>
              <a:buAutoNum type="alphaUcPeriod"/>
            </a:pPr>
            <a:r>
              <a:rPr lang="en-GB" sz="3200" dirty="0" smtClean="0"/>
              <a:t>Method</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669391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Which of the following is a correct sentence.</a:t>
            </a:r>
            <a:endParaRPr lang="en-GB" cap="none" dirty="0"/>
          </a:p>
        </p:txBody>
      </p:sp>
      <p:sp>
        <p:nvSpPr>
          <p:cNvPr id="5" name="TextBox 4"/>
          <p:cNvSpPr txBox="1"/>
          <p:nvPr/>
        </p:nvSpPr>
        <p:spPr>
          <a:xfrm>
            <a:off x="539552" y="1628800"/>
            <a:ext cx="6696744" cy="4524315"/>
          </a:xfrm>
          <a:prstGeom prst="rect">
            <a:avLst/>
          </a:prstGeom>
          <a:noFill/>
        </p:spPr>
        <p:txBody>
          <a:bodyPr wrap="square" rtlCol="0">
            <a:spAutoFit/>
          </a:bodyPr>
          <a:lstStyle/>
          <a:p>
            <a:pPr marL="342900" indent="-342900">
              <a:buFont typeface="+mj-lt"/>
              <a:buAutoNum type="alphaUcPeriod"/>
            </a:pPr>
            <a:r>
              <a:rPr lang="en-GB" sz="3200" dirty="0" smtClean="0"/>
              <a:t>I bought a pair of </a:t>
            </a:r>
            <a:r>
              <a:rPr lang="en-GB" sz="3200" dirty="0"/>
              <a:t>running </a:t>
            </a:r>
            <a:r>
              <a:rPr lang="en-GB" sz="3200" dirty="0" smtClean="0"/>
              <a:t>expensive leather shoes.</a:t>
            </a:r>
          </a:p>
          <a:p>
            <a:pPr marL="342900" indent="-342900">
              <a:buFont typeface="+mj-lt"/>
              <a:buAutoNum type="alphaUcPeriod"/>
            </a:pPr>
            <a:r>
              <a:rPr lang="en-GB" sz="3200" dirty="0"/>
              <a:t>I bought a pair of </a:t>
            </a:r>
            <a:r>
              <a:rPr lang="en-GB" sz="3200" dirty="0" smtClean="0"/>
              <a:t>leather </a:t>
            </a:r>
            <a:r>
              <a:rPr lang="en-GB" sz="3200" dirty="0"/>
              <a:t>expensive </a:t>
            </a:r>
            <a:r>
              <a:rPr lang="en-GB" sz="3200" dirty="0" smtClean="0"/>
              <a:t>running </a:t>
            </a:r>
            <a:r>
              <a:rPr lang="en-GB" sz="3200" dirty="0"/>
              <a:t>shoes.</a:t>
            </a:r>
          </a:p>
          <a:p>
            <a:pPr marL="342900" indent="-342900">
              <a:buFont typeface="+mj-lt"/>
              <a:buAutoNum type="alphaUcPeriod"/>
            </a:pPr>
            <a:r>
              <a:rPr lang="en-GB" sz="3200" dirty="0"/>
              <a:t>I bought a pair of </a:t>
            </a:r>
            <a:r>
              <a:rPr lang="en-GB" sz="3200" dirty="0" smtClean="0"/>
              <a:t>leather </a:t>
            </a:r>
            <a:r>
              <a:rPr lang="en-GB" sz="3200" dirty="0"/>
              <a:t>running expensive </a:t>
            </a:r>
            <a:r>
              <a:rPr lang="en-GB" sz="3200" dirty="0" smtClean="0"/>
              <a:t>shoes</a:t>
            </a:r>
            <a:r>
              <a:rPr lang="en-GB" sz="3200" dirty="0"/>
              <a:t>.</a:t>
            </a:r>
          </a:p>
          <a:p>
            <a:pPr marL="342900" indent="-342900">
              <a:buFont typeface="+mj-lt"/>
              <a:buAutoNum type="alphaUcPeriod"/>
            </a:pPr>
            <a:r>
              <a:rPr lang="en-GB" sz="3200" dirty="0"/>
              <a:t>I bought a pair of expensive leather running shoes.</a:t>
            </a:r>
          </a:p>
          <a:p>
            <a:pPr marL="342900" indent="-342900">
              <a:buFont typeface="+mj-lt"/>
              <a:buAutoNum type="alphaUcPeriod"/>
            </a:pPr>
            <a:endParaRPr lang="en-GB" sz="3200" dirty="0" smtClean="0"/>
          </a:p>
        </p:txBody>
      </p:sp>
    </p:spTree>
    <p:extLst>
      <p:ext uri="{BB962C8B-B14F-4D97-AF65-F5344CB8AC3E}">
        <p14:creationId xmlns:p14="http://schemas.microsoft.com/office/powerpoint/2010/main" val="1669391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Please attend your classes, so that you can ________ from them.</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Obey</a:t>
            </a:r>
          </a:p>
          <a:p>
            <a:pPr marL="342900" indent="-342900">
              <a:buFont typeface="+mj-lt"/>
              <a:buAutoNum type="alphaUcPeriod"/>
            </a:pPr>
            <a:r>
              <a:rPr lang="en-GB" sz="3200" dirty="0" smtClean="0"/>
              <a:t>Respond</a:t>
            </a:r>
          </a:p>
          <a:p>
            <a:pPr marL="342900" indent="-342900">
              <a:buFont typeface="+mj-lt"/>
              <a:buAutoNum type="alphaUcPeriod"/>
            </a:pPr>
            <a:r>
              <a:rPr lang="en-GB" sz="3200" dirty="0" smtClean="0"/>
              <a:t>Sense</a:t>
            </a:r>
          </a:p>
          <a:p>
            <a:pPr marL="342900" indent="-342900">
              <a:buFont typeface="+mj-lt"/>
              <a:buAutoNum type="alphaUcPeriod"/>
            </a:pPr>
            <a:r>
              <a:rPr lang="en-GB" sz="3200" dirty="0" smtClean="0"/>
              <a:t>benefit</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cap="none" dirty="0" smtClean="0"/>
              <a:t>Toyota is one of the biggest________ of cars.</a:t>
            </a:r>
            <a:endParaRPr lang="en-GB" cap="none" dirty="0"/>
          </a:p>
        </p:txBody>
      </p:sp>
      <p:sp>
        <p:nvSpPr>
          <p:cNvPr id="5" name="TextBox 4"/>
          <p:cNvSpPr txBox="1"/>
          <p:nvPr/>
        </p:nvSpPr>
        <p:spPr>
          <a:xfrm>
            <a:off x="539552" y="2060848"/>
            <a:ext cx="6696744" cy="2062103"/>
          </a:xfrm>
          <a:prstGeom prst="rect">
            <a:avLst/>
          </a:prstGeom>
          <a:noFill/>
        </p:spPr>
        <p:txBody>
          <a:bodyPr wrap="square" rtlCol="0">
            <a:spAutoFit/>
          </a:bodyPr>
          <a:lstStyle/>
          <a:p>
            <a:pPr marL="342900" indent="-342900">
              <a:buFont typeface="+mj-lt"/>
              <a:buAutoNum type="alphaUcPeriod"/>
            </a:pPr>
            <a:r>
              <a:rPr lang="en-GB" sz="3200" dirty="0" smtClean="0"/>
              <a:t>Obstacle</a:t>
            </a:r>
          </a:p>
          <a:p>
            <a:pPr marL="342900" indent="-342900">
              <a:buFont typeface="+mj-lt"/>
              <a:buAutoNum type="alphaUcPeriod"/>
            </a:pPr>
            <a:r>
              <a:rPr lang="en-GB" sz="3200" dirty="0" smtClean="0"/>
              <a:t>Data</a:t>
            </a:r>
          </a:p>
          <a:p>
            <a:pPr marL="342900" indent="-342900">
              <a:buFont typeface="+mj-lt"/>
              <a:buAutoNum type="alphaUcPeriod"/>
            </a:pPr>
            <a:r>
              <a:rPr lang="en-GB" sz="3200" dirty="0" smtClean="0"/>
              <a:t>Limitation</a:t>
            </a:r>
          </a:p>
          <a:p>
            <a:pPr marL="342900" indent="-342900">
              <a:buFont typeface="+mj-lt"/>
              <a:buAutoNum type="alphaUcPeriod"/>
            </a:pPr>
            <a:r>
              <a:rPr lang="en-GB" sz="3200" dirty="0" smtClean="0"/>
              <a:t>manufacturers</a:t>
            </a:r>
          </a:p>
        </p:txBody>
      </p:sp>
    </p:spTree>
    <p:extLst>
      <p:ext uri="{BB962C8B-B14F-4D97-AF65-F5344CB8AC3E}">
        <p14:creationId xmlns:p14="http://schemas.microsoft.com/office/powerpoint/2010/main" val="1411190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D8CA19-ACDF-4720-9A29-676F55BA94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Opulent</Template>
  <TotalTime>0</TotalTime>
  <Words>2388</Words>
  <Application>Microsoft Office PowerPoint</Application>
  <PresentationFormat>On-screen Show (4:3)</PresentationFormat>
  <Paragraphs>397</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Revision Book 3</vt:lpstr>
      <vt:lpstr>The doctor advised me to have a _________ diet.</vt:lpstr>
      <vt:lpstr>If you don’t study, you are _______ to fail.</vt:lpstr>
      <vt:lpstr>Students always find the exams hard no matter how much they study for them.</vt:lpstr>
      <vt:lpstr>People ______ a lot of food during Ramadhan.</vt:lpstr>
      <vt:lpstr>I have travelled around the world and enjoy exotic food, but I like Arabic _____ the best.</vt:lpstr>
      <vt:lpstr>Which of the following is a correct sentence.</vt:lpstr>
      <vt:lpstr>Please attend your classes, so that you can ________ from them.</vt:lpstr>
      <vt:lpstr>Toyota is one of the biggest________ of cars.</vt:lpstr>
      <vt:lpstr>Technology is used by a lot of teachers to give ________ to their students on their work.</vt:lpstr>
      <vt:lpstr>Mobile phones are not ______ at all; they stop working when you need them the most.</vt:lpstr>
      <vt:lpstr>Which of the following sentence uses a parallel structure?</vt:lpstr>
      <vt:lpstr>Some advertisements are not ______ to the audience, so they aren’t popular.</vt:lpstr>
      <vt:lpstr>Some companies ______ that their products are healthy. However, that’s not always true.</vt:lpstr>
      <vt:lpstr>Which of the following sentence is a fact.</vt:lpstr>
      <vt:lpstr>Thanks to our parents and teachers who ________ us throughout our study period.</vt:lpstr>
      <vt:lpstr>Some organizations ask you for _________ if you use their free services even if it’s a small amount.</vt:lpstr>
      <vt:lpstr>The weather in Europe can be very ________, you never know when it may start raining.</vt:lpstr>
      <vt:lpstr>My sister and I enjoy a great _________.We never fight and are friends with each other.</vt:lpstr>
      <vt:lpstr>Some students have ______ moved to Madinah , so they miss their homes.</vt:lpstr>
      <vt:lpstr>Her injury was so_______ that doctors had to give her injections or she would cry.</vt:lpstr>
      <vt:lpstr>My mum showed her _______ at my desire to go to my friend’s house. She didn’t look very happy about it.</vt:lpstr>
      <vt:lpstr>My driver has become so ______ that I stopped believing him anymore. He keeps lying and never comes on time.</vt:lpstr>
      <vt:lpstr>_______ can’t be bought with money.</vt:lpstr>
      <vt:lpstr>People give a lot of _______ during the month of Ramadhan. The poor and needy get enough money and food.</vt:lpstr>
      <vt:lpstr>I am ________ coming to take exam. I don’t want to do a make up exam as I want to enjoy my life.</vt:lpstr>
      <vt:lpstr>Kids wore _____ clothes on the last day of school . It was a lot of fun as they like them.</vt:lpstr>
      <vt:lpstr>Which of the following is a simple sentence?</vt:lpstr>
      <vt:lpstr>Prep-year was quiet a _______ for us but we got through it finally.</vt:lpstr>
      <vt:lpstr>In the morning, I have _______ dreams. They are so clear that I don’t forget them.</vt:lpstr>
      <vt:lpstr>Which _____ of the job do you most enjoy? High pay or flexible hours?</vt:lpstr>
      <vt:lpstr>Our soldiers fought with the enemy_________.</vt:lpstr>
      <vt:lpstr>I want to _____ my own money when I finish my studies.</vt:lpstr>
      <vt:lpstr>My dad makes the ______ decision in our family.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2017-04-13T02:23:35Z</dcterms:created>
  <dcterms:modified xsi:type="dcterms:W3CDTF">2017-05-21T15:12:02Z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TC019192439991</vt:lpwstr>
  </property>
</Properties>
</file>