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8" r:id="rId6"/>
    <p:sldId id="260" r:id="rId7"/>
    <p:sldId id="261" r:id="rId8"/>
    <p:sldId id="262" r:id="rId9"/>
    <p:sldId id="263" r:id="rId10"/>
    <p:sldId id="264" r:id="rId11"/>
    <p:sldId id="265"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3F23B32-7F50-44BC-8DAC-0EDBDC615BA9}" type="datetimeFigureOut">
              <a:rPr lang="en-GB" smtClean="0"/>
              <a:t>02/12/2013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10A7CF-0A90-49BD-A324-B155DD055414}" type="slidenum">
              <a:rPr lang="en-GB" smtClean="0"/>
              <a:t>‹#›</a:t>
            </a:fld>
            <a:endParaRPr lang="en-GB"/>
          </a:p>
        </p:txBody>
      </p:sp>
    </p:spTree>
    <p:extLst>
      <p:ext uri="{BB962C8B-B14F-4D97-AF65-F5344CB8AC3E}">
        <p14:creationId xmlns:p14="http://schemas.microsoft.com/office/powerpoint/2010/main" val="2612154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3F23B32-7F50-44BC-8DAC-0EDBDC615BA9}" type="datetimeFigureOut">
              <a:rPr lang="en-GB" smtClean="0"/>
              <a:t>02/12/2013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10A7CF-0A90-49BD-A324-B155DD055414}" type="slidenum">
              <a:rPr lang="en-GB" smtClean="0"/>
              <a:t>‹#›</a:t>
            </a:fld>
            <a:endParaRPr lang="en-GB"/>
          </a:p>
        </p:txBody>
      </p:sp>
    </p:spTree>
    <p:extLst>
      <p:ext uri="{BB962C8B-B14F-4D97-AF65-F5344CB8AC3E}">
        <p14:creationId xmlns:p14="http://schemas.microsoft.com/office/powerpoint/2010/main" val="2025539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3F23B32-7F50-44BC-8DAC-0EDBDC615BA9}" type="datetimeFigureOut">
              <a:rPr lang="en-GB" smtClean="0"/>
              <a:t>02/12/2013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10A7CF-0A90-49BD-A324-B155DD055414}" type="slidenum">
              <a:rPr lang="en-GB" smtClean="0"/>
              <a:t>‹#›</a:t>
            </a:fld>
            <a:endParaRPr lang="en-GB"/>
          </a:p>
        </p:txBody>
      </p:sp>
    </p:spTree>
    <p:extLst>
      <p:ext uri="{BB962C8B-B14F-4D97-AF65-F5344CB8AC3E}">
        <p14:creationId xmlns:p14="http://schemas.microsoft.com/office/powerpoint/2010/main" val="346937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3F23B32-7F50-44BC-8DAC-0EDBDC615BA9}" type="datetimeFigureOut">
              <a:rPr lang="en-GB" smtClean="0"/>
              <a:t>02/12/2013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10A7CF-0A90-49BD-A324-B155DD055414}" type="slidenum">
              <a:rPr lang="en-GB" smtClean="0"/>
              <a:t>‹#›</a:t>
            </a:fld>
            <a:endParaRPr lang="en-GB"/>
          </a:p>
        </p:txBody>
      </p:sp>
    </p:spTree>
    <p:extLst>
      <p:ext uri="{BB962C8B-B14F-4D97-AF65-F5344CB8AC3E}">
        <p14:creationId xmlns:p14="http://schemas.microsoft.com/office/powerpoint/2010/main" val="362475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F23B32-7F50-44BC-8DAC-0EDBDC615BA9}" type="datetimeFigureOut">
              <a:rPr lang="en-GB" smtClean="0"/>
              <a:t>02/12/2013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10A7CF-0A90-49BD-A324-B155DD055414}" type="slidenum">
              <a:rPr lang="en-GB" smtClean="0"/>
              <a:t>‹#›</a:t>
            </a:fld>
            <a:endParaRPr lang="en-GB"/>
          </a:p>
        </p:txBody>
      </p:sp>
    </p:spTree>
    <p:extLst>
      <p:ext uri="{BB962C8B-B14F-4D97-AF65-F5344CB8AC3E}">
        <p14:creationId xmlns:p14="http://schemas.microsoft.com/office/powerpoint/2010/main" val="1521302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3F23B32-7F50-44BC-8DAC-0EDBDC615BA9}" type="datetimeFigureOut">
              <a:rPr lang="en-GB" smtClean="0"/>
              <a:t>02/12/2013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10A7CF-0A90-49BD-A324-B155DD055414}" type="slidenum">
              <a:rPr lang="en-GB" smtClean="0"/>
              <a:t>‹#›</a:t>
            </a:fld>
            <a:endParaRPr lang="en-GB"/>
          </a:p>
        </p:txBody>
      </p:sp>
    </p:spTree>
    <p:extLst>
      <p:ext uri="{BB962C8B-B14F-4D97-AF65-F5344CB8AC3E}">
        <p14:creationId xmlns:p14="http://schemas.microsoft.com/office/powerpoint/2010/main" val="1690259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3F23B32-7F50-44BC-8DAC-0EDBDC615BA9}" type="datetimeFigureOut">
              <a:rPr lang="en-GB" smtClean="0"/>
              <a:t>02/12/2013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610A7CF-0A90-49BD-A324-B155DD055414}" type="slidenum">
              <a:rPr lang="en-GB" smtClean="0"/>
              <a:t>‹#›</a:t>
            </a:fld>
            <a:endParaRPr lang="en-GB"/>
          </a:p>
        </p:txBody>
      </p:sp>
    </p:spTree>
    <p:extLst>
      <p:ext uri="{BB962C8B-B14F-4D97-AF65-F5344CB8AC3E}">
        <p14:creationId xmlns:p14="http://schemas.microsoft.com/office/powerpoint/2010/main" val="1662170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3F23B32-7F50-44BC-8DAC-0EDBDC615BA9}" type="datetimeFigureOut">
              <a:rPr lang="en-GB" smtClean="0"/>
              <a:t>02/12/2013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610A7CF-0A90-49BD-A324-B155DD055414}" type="slidenum">
              <a:rPr lang="en-GB" smtClean="0"/>
              <a:t>‹#›</a:t>
            </a:fld>
            <a:endParaRPr lang="en-GB"/>
          </a:p>
        </p:txBody>
      </p:sp>
    </p:spTree>
    <p:extLst>
      <p:ext uri="{BB962C8B-B14F-4D97-AF65-F5344CB8AC3E}">
        <p14:creationId xmlns:p14="http://schemas.microsoft.com/office/powerpoint/2010/main" val="3274827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F23B32-7F50-44BC-8DAC-0EDBDC615BA9}" type="datetimeFigureOut">
              <a:rPr lang="en-GB" smtClean="0"/>
              <a:t>02/12/2013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610A7CF-0A90-49BD-A324-B155DD055414}" type="slidenum">
              <a:rPr lang="en-GB" smtClean="0"/>
              <a:t>‹#›</a:t>
            </a:fld>
            <a:endParaRPr lang="en-GB"/>
          </a:p>
        </p:txBody>
      </p:sp>
    </p:spTree>
    <p:extLst>
      <p:ext uri="{BB962C8B-B14F-4D97-AF65-F5344CB8AC3E}">
        <p14:creationId xmlns:p14="http://schemas.microsoft.com/office/powerpoint/2010/main" val="437452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F23B32-7F50-44BC-8DAC-0EDBDC615BA9}" type="datetimeFigureOut">
              <a:rPr lang="en-GB" smtClean="0"/>
              <a:t>02/12/2013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10A7CF-0A90-49BD-A324-B155DD055414}" type="slidenum">
              <a:rPr lang="en-GB" smtClean="0"/>
              <a:t>‹#›</a:t>
            </a:fld>
            <a:endParaRPr lang="en-GB"/>
          </a:p>
        </p:txBody>
      </p:sp>
    </p:spTree>
    <p:extLst>
      <p:ext uri="{BB962C8B-B14F-4D97-AF65-F5344CB8AC3E}">
        <p14:creationId xmlns:p14="http://schemas.microsoft.com/office/powerpoint/2010/main" val="2825134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F23B32-7F50-44BC-8DAC-0EDBDC615BA9}" type="datetimeFigureOut">
              <a:rPr lang="en-GB" smtClean="0"/>
              <a:t>02/12/2013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10A7CF-0A90-49BD-A324-B155DD055414}" type="slidenum">
              <a:rPr lang="en-GB" smtClean="0"/>
              <a:t>‹#›</a:t>
            </a:fld>
            <a:endParaRPr lang="en-GB"/>
          </a:p>
        </p:txBody>
      </p:sp>
    </p:spTree>
    <p:extLst>
      <p:ext uri="{BB962C8B-B14F-4D97-AF65-F5344CB8AC3E}">
        <p14:creationId xmlns:p14="http://schemas.microsoft.com/office/powerpoint/2010/main" val="1603393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F23B32-7F50-44BC-8DAC-0EDBDC615BA9}" type="datetimeFigureOut">
              <a:rPr lang="en-GB" smtClean="0"/>
              <a:t>02/12/2013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10A7CF-0A90-49BD-A324-B155DD055414}" type="slidenum">
              <a:rPr lang="en-GB" smtClean="0"/>
              <a:t>‹#›</a:t>
            </a:fld>
            <a:endParaRPr lang="en-GB"/>
          </a:p>
        </p:txBody>
      </p:sp>
    </p:spTree>
    <p:extLst>
      <p:ext uri="{BB962C8B-B14F-4D97-AF65-F5344CB8AC3E}">
        <p14:creationId xmlns:p14="http://schemas.microsoft.com/office/powerpoint/2010/main" val="37392408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smtClean="0">
                <a:solidFill>
                  <a:srgbClr val="C00000"/>
                </a:solidFill>
              </a:rPr>
              <a:t>التخطيط لتنمية المهارات الرياضية من خلال منهج رياض الاطفال</a:t>
            </a:r>
            <a:endParaRPr lang="en-GB" dirty="0">
              <a:solidFill>
                <a:srgbClr val="C00000"/>
              </a:solidFill>
            </a:endParaRP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034146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10000"/>
          </a:bodyPr>
          <a:lstStyle/>
          <a:p>
            <a:pPr algn="r" rtl="1"/>
            <a:r>
              <a:rPr lang="ar-SA" dirty="0" smtClean="0"/>
              <a:t>اثناء الملعب الخارجي يمكن ان تقدم المعلمة العابا تنمي الخبرات الرياضية ، مثل ان تطلب من الاطفال قيادة الدراجة بخط مستقيم او متعرج او على مسار دائري، او ان يعد الطفل الكرات التي وضعها في السلة...</a:t>
            </a:r>
          </a:p>
          <a:p>
            <a:pPr algn="r" rtl="1"/>
            <a:r>
              <a:rPr lang="ar-SA" dirty="0" smtClean="0"/>
              <a:t>في اللقاء الاخير يمكن ان تنشد المعلمة مع الاطفال انشودة تنمي بعض المفاهيم الرياضية مثل (انشودة خمس سمكات)</a:t>
            </a:r>
          </a:p>
          <a:p>
            <a:pPr marL="0" indent="0" algn="ctr" rtl="1">
              <a:buNone/>
            </a:pPr>
            <a:r>
              <a:rPr lang="ar-SA" dirty="0" smtClean="0">
                <a:solidFill>
                  <a:srgbClr val="C00000"/>
                </a:solidFill>
              </a:rPr>
              <a:t>دور المعلمة ملاحظة الاطفال وطرح </a:t>
            </a:r>
            <a:r>
              <a:rPr lang="ar-SA" u="sng" dirty="0" smtClean="0">
                <a:solidFill>
                  <a:srgbClr val="C00000"/>
                </a:solidFill>
              </a:rPr>
              <a:t>الاسئلة المفتوحة </a:t>
            </a:r>
            <a:r>
              <a:rPr lang="ar-SA" dirty="0" smtClean="0">
                <a:solidFill>
                  <a:srgbClr val="C00000"/>
                </a:solidFill>
              </a:rPr>
              <a:t>ومحاولة توسيع مجال عمل الطفل</a:t>
            </a:r>
          </a:p>
          <a:p>
            <a:pPr marL="0" indent="0" algn="ctr" rtl="1">
              <a:buNone/>
            </a:pPr>
            <a:r>
              <a:rPr lang="ar-SA" dirty="0" smtClean="0">
                <a:solidFill>
                  <a:srgbClr val="C00000"/>
                </a:solidFill>
              </a:rPr>
              <a:t>مثل( لماذا وضعت هذه الازرار في مجموعة ما الذي لاحظته عليها؟ هل هناك طريقة اخرى يمكن ان نصفها بها؟)</a:t>
            </a:r>
          </a:p>
          <a:p>
            <a:pPr algn="r" rtl="1"/>
            <a:endParaRPr lang="ar-SA" dirty="0" smtClean="0"/>
          </a:p>
        </p:txBody>
      </p:sp>
    </p:spTree>
    <p:extLst>
      <p:ext uri="{BB962C8B-B14F-4D97-AF65-F5344CB8AC3E}">
        <p14:creationId xmlns:p14="http://schemas.microsoft.com/office/powerpoint/2010/main" val="39887697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solidFill>
                  <a:srgbClr val="C00000"/>
                </a:solidFill>
              </a:rPr>
              <a:t>4-التخطيط  الجيد للخبرات الرياضية</a:t>
            </a:r>
            <a:br>
              <a:rPr lang="ar-SA" dirty="0" smtClean="0">
                <a:solidFill>
                  <a:srgbClr val="C00000"/>
                </a:solidFill>
              </a:rPr>
            </a:br>
            <a:endParaRPr lang="en-GB" dirty="0">
              <a:solidFill>
                <a:srgbClr val="C00000"/>
              </a:solidFill>
            </a:endParaRPr>
          </a:p>
        </p:txBody>
      </p:sp>
      <p:sp>
        <p:nvSpPr>
          <p:cNvPr id="3" name="Content Placeholder 2"/>
          <p:cNvSpPr>
            <a:spLocks noGrp="1"/>
          </p:cNvSpPr>
          <p:nvPr>
            <p:ph idx="1"/>
          </p:nvPr>
        </p:nvSpPr>
        <p:spPr/>
        <p:txBody>
          <a:bodyPr/>
          <a:lstStyle/>
          <a:p>
            <a:pPr marL="0" indent="0" algn="r" rtl="1">
              <a:buNone/>
            </a:pPr>
            <a:r>
              <a:rPr lang="ar-SA" dirty="0" smtClean="0"/>
              <a:t>يجب ان تخطط المعلمة جيدا للخبرات الرياضية ولا تعتمد على حدوثها  بشكل عشوائي او عن طريق الصدفة.</a:t>
            </a:r>
          </a:p>
          <a:p>
            <a:pPr marL="0" indent="0" algn="r" rtl="1">
              <a:buNone/>
            </a:pPr>
            <a:r>
              <a:rPr lang="ar-SA" dirty="0" smtClean="0"/>
              <a:t>مثلا: بعد ان يتعلم الاطفال الارقام من 1-10 تخطط العابا مختلفة لتعميق فهم الاطفال للعدد وربطه بالكمية (مثل ان تلعب مع الاطفال لعبة السلم والثعبان بشكل جماعي في الملعب الخارجي بحيث يختار الطفل رقم ويمشي خطوات حسب ذلك الرقم</a:t>
            </a:r>
          </a:p>
          <a:p>
            <a:pPr marL="0" indent="0" algn="r" rtl="1">
              <a:buNone/>
            </a:pPr>
            <a:endParaRPr lang="en-GB" dirty="0"/>
          </a:p>
        </p:txBody>
      </p:sp>
    </p:spTree>
    <p:extLst>
      <p:ext uri="{BB962C8B-B14F-4D97-AF65-F5344CB8AC3E}">
        <p14:creationId xmlns:p14="http://schemas.microsoft.com/office/powerpoint/2010/main" val="7857933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ar-SA" dirty="0" smtClean="0">
                <a:solidFill>
                  <a:srgbClr val="C00000"/>
                </a:solidFill>
              </a:rPr>
              <a:t>5-تقييم نمو الاطفال في المهارات الرياضية</a:t>
            </a:r>
            <a:br>
              <a:rPr lang="ar-SA" dirty="0" smtClean="0">
                <a:solidFill>
                  <a:srgbClr val="C00000"/>
                </a:solidFill>
              </a:rPr>
            </a:br>
            <a:endParaRPr lang="en-GB" dirty="0">
              <a:solidFill>
                <a:srgbClr val="C00000"/>
              </a:solidFill>
            </a:endParaRPr>
          </a:p>
        </p:txBody>
      </p:sp>
      <p:sp>
        <p:nvSpPr>
          <p:cNvPr id="3" name="Content Placeholder 2"/>
          <p:cNvSpPr>
            <a:spLocks noGrp="1"/>
          </p:cNvSpPr>
          <p:nvPr>
            <p:ph idx="1"/>
          </p:nvPr>
        </p:nvSpPr>
        <p:spPr/>
        <p:txBody>
          <a:bodyPr>
            <a:normAutofit fontScale="40000" lnSpcReduction="20000"/>
          </a:bodyPr>
          <a:lstStyle/>
          <a:p>
            <a:pPr marL="0" indent="0" algn="r" rtl="1">
              <a:buNone/>
            </a:pPr>
            <a:r>
              <a:rPr lang="ar-SA" sz="6000" b="1" dirty="0"/>
              <a:t>يجب ان تقيم المعلمة مدى اكتساب الاطفال للمهارت الرياضية ،فبناء على تقييم نمو الاطفال تستطيع المعلمة ان تخطط للانشطة التي يحتاجونها </a:t>
            </a:r>
          </a:p>
          <a:p>
            <a:pPr marL="0" indent="0" algn="r" rtl="1">
              <a:buNone/>
            </a:pPr>
            <a:r>
              <a:rPr lang="ar-SA" sz="6000" b="1" dirty="0"/>
              <a:t>يجب ان تسجل المعلمة ملاحظاتها على اداء الاطفال بشكل موضوعي ودقيق حيث تذكر الزمان والمكان وتصف السلوك بالضبط دون ان تدخل التقديرات  الذاتية مثل :كان اداؤه رائعا...</a:t>
            </a:r>
            <a:r>
              <a:rPr lang="ar-SA" sz="6000" b="1" dirty="0" smtClean="0"/>
              <a:t>الخ</a:t>
            </a:r>
          </a:p>
          <a:p>
            <a:pPr marL="0" indent="0" algn="r" rtl="1">
              <a:buNone/>
            </a:pPr>
            <a:endParaRPr lang="ar-SA" sz="5800" b="1" dirty="0"/>
          </a:p>
          <a:p>
            <a:pPr marL="0" indent="0" algn="ctr" rtl="1">
              <a:buNone/>
            </a:pPr>
            <a:r>
              <a:rPr lang="ar-SA" sz="5800" b="1" dirty="0"/>
              <a:t>مثال: </a:t>
            </a:r>
          </a:p>
          <a:p>
            <a:pPr marL="0" indent="0" algn="ctr" rtl="1">
              <a:buNone/>
            </a:pPr>
            <a:r>
              <a:rPr lang="ar-SA" sz="5800" b="1" dirty="0"/>
              <a:t>احمد</a:t>
            </a:r>
          </a:p>
          <a:p>
            <a:pPr marL="0" indent="0" algn="ctr" rtl="1">
              <a:buNone/>
            </a:pPr>
            <a:r>
              <a:rPr lang="ar-SA" sz="5800" b="1" dirty="0"/>
              <a:t>ركن الادراك – يوم الاثنين 25/10</a:t>
            </a:r>
          </a:p>
          <a:p>
            <a:pPr marL="0" indent="0" algn="ctr" rtl="1">
              <a:buNone/>
            </a:pPr>
            <a:r>
              <a:rPr lang="ar-SA" sz="5800" b="1" dirty="0"/>
              <a:t>قام احمد بترتيب الخرز حسب حجمه بشكل صحيح وبعدها قام بعده  من 1-15 بشكل صحيح</a:t>
            </a:r>
          </a:p>
          <a:p>
            <a:pPr marL="0" indent="0" algn="r" rtl="1">
              <a:buNone/>
            </a:pPr>
            <a:endParaRPr lang="ar-SA" sz="5800" b="1" dirty="0"/>
          </a:p>
          <a:p>
            <a:pPr algn="r" rtl="1">
              <a:buFontTx/>
              <a:buChar char="-"/>
            </a:pPr>
            <a:r>
              <a:rPr lang="ar-SA" b="1" dirty="0" smtClean="0">
                <a:solidFill>
                  <a:srgbClr val="C00000"/>
                </a:solidFill>
              </a:rPr>
              <a:t>  </a:t>
            </a:r>
            <a:endParaRPr lang="en-GB" b="1" dirty="0">
              <a:solidFill>
                <a:srgbClr val="C00000"/>
              </a:solidFill>
            </a:endParaRPr>
          </a:p>
        </p:txBody>
      </p:sp>
    </p:spTree>
    <p:extLst>
      <p:ext uri="{BB962C8B-B14F-4D97-AF65-F5344CB8AC3E}">
        <p14:creationId xmlns:p14="http://schemas.microsoft.com/office/powerpoint/2010/main" val="20696857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1296144"/>
          </a:xfrm>
        </p:spPr>
        <p:txBody>
          <a:bodyPr>
            <a:normAutofit fontScale="90000"/>
          </a:bodyPr>
          <a:lstStyle/>
          <a:p>
            <a:pPr algn="r" rtl="1"/>
            <a:r>
              <a:rPr lang="ar-SA" dirty="0" smtClean="0">
                <a:solidFill>
                  <a:srgbClr val="C00000"/>
                </a:solidFill>
              </a:rPr>
              <a:t> </a:t>
            </a:r>
            <a:br>
              <a:rPr lang="ar-SA" dirty="0" smtClean="0">
                <a:solidFill>
                  <a:srgbClr val="C00000"/>
                </a:solidFill>
              </a:rPr>
            </a:br>
            <a:r>
              <a:rPr lang="ar-SA" dirty="0">
                <a:solidFill>
                  <a:srgbClr val="C00000"/>
                </a:solidFill>
              </a:rPr>
              <a:t/>
            </a:r>
            <a:br>
              <a:rPr lang="ar-SA" dirty="0">
                <a:solidFill>
                  <a:srgbClr val="C00000"/>
                </a:solidFill>
              </a:rPr>
            </a:br>
            <a:r>
              <a:rPr lang="ar-SA" dirty="0" smtClean="0">
                <a:solidFill>
                  <a:srgbClr val="C00000"/>
                </a:solidFill>
              </a:rPr>
              <a:t>6- اشراك الاهل في تعليم الخبرات الرياضية للاطفال.</a:t>
            </a:r>
            <a:r>
              <a:rPr lang="en-GB" dirty="0" smtClean="0">
                <a:solidFill>
                  <a:srgbClr val="C00000"/>
                </a:solidFill>
              </a:rPr>
              <a:t/>
            </a:r>
            <a:br>
              <a:rPr lang="en-GB" dirty="0" smtClean="0">
                <a:solidFill>
                  <a:srgbClr val="C00000"/>
                </a:solidFill>
              </a:rPr>
            </a:br>
            <a:endParaRPr lang="en-GB" dirty="0">
              <a:solidFill>
                <a:srgbClr val="C00000"/>
              </a:solidFill>
            </a:endParaRPr>
          </a:p>
        </p:txBody>
      </p:sp>
      <p:sp>
        <p:nvSpPr>
          <p:cNvPr id="3" name="Content Placeholder 2"/>
          <p:cNvSpPr>
            <a:spLocks noGrp="1"/>
          </p:cNvSpPr>
          <p:nvPr>
            <p:ph idx="1"/>
          </p:nvPr>
        </p:nvSpPr>
        <p:spPr>
          <a:xfrm>
            <a:off x="457200" y="1844824"/>
            <a:ext cx="8229600" cy="4281339"/>
          </a:xfrm>
        </p:spPr>
        <p:txBody>
          <a:bodyPr>
            <a:normAutofit fontScale="85000" lnSpcReduction="10000"/>
          </a:bodyPr>
          <a:lstStyle/>
          <a:p>
            <a:pPr algn="r" rtl="1"/>
            <a:r>
              <a:rPr lang="ar-SA" b="1" dirty="0" smtClean="0"/>
              <a:t>اشراك الاهل ضروري جدا في تقديم الخبرات الرياضية للاطفال، فالمنزل هو البيئة الاولى للطفل التي يمر من خلالها بالعديد من الخبرات التي تدعم نموه وتعلمه.</a:t>
            </a:r>
          </a:p>
          <a:p>
            <a:pPr algn="r" rtl="1"/>
            <a:r>
              <a:rPr lang="ar-SA" b="1" dirty="0" smtClean="0"/>
              <a:t>يحتاج الاهل احيانا ان توضح لهم المعلمة ما هي المهارات الرياضية وكيف يساعدون الطفل في اكتسابها على سبيل المثال: تطلب الام من الطفل تصنيف الجوارب حسب اللون- عد الصحون على طاولة الطعام ووضع الملاعق حسب عدد الصحون...الخ</a:t>
            </a:r>
          </a:p>
          <a:p>
            <a:pPr algn="r" rtl="1"/>
            <a:r>
              <a:rPr lang="ar-SA" b="1" dirty="0" smtClean="0"/>
              <a:t>يمكن ان تستضيف المعلمة الام في غرفة الصف لتشاهد كيف يستفيد الاطفال من الوسائل المتاحة في الروضة لتمية المهارات الرياضية</a:t>
            </a:r>
            <a:endParaRPr lang="en-GB" b="1" dirty="0"/>
          </a:p>
        </p:txBody>
      </p:sp>
    </p:spTree>
    <p:extLst>
      <p:ext uri="{BB962C8B-B14F-4D97-AF65-F5344CB8AC3E}">
        <p14:creationId xmlns:p14="http://schemas.microsoft.com/office/powerpoint/2010/main" val="2542771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ar-SA" dirty="0" smtClean="0"/>
              <a:t> </a:t>
            </a:r>
            <a:endParaRPr lang="en-GB" dirty="0"/>
          </a:p>
        </p:txBody>
      </p:sp>
      <p:sp>
        <p:nvSpPr>
          <p:cNvPr id="3" name="Content Placeholder 2"/>
          <p:cNvSpPr>
            <a:spLocks noGrp="1"/>
          </p:cNvSpPr>
          <p:nvPr>
            <p:ph idx="1"/>
          </p:nvPr>
        </p:nvSpPr>
        <p:spPr>
          <a:xfrm>
            <a:off x="457200" y="692696"/>
            <a:ext cx="8229600" cy="5433467"/>
          </a:xfrm>
        </p:spPr>
        <p:txBody>
          <a:bodyPr/>
          <a:lstStyle/>
          <a:p>
            <a:pPr marL="0" indent="0" algn="ctr" rtl="1">
              <a:buNone/>
            </a:pPr>
            <a:endParaRPr lang="ar-SA" dirty="0" smtClean="0"/>
          </a:p>
          <a:p>
            <a:pPr marL="0" indent="0" algn="ctr" rtl="1">
              <a:buNone/>
            </a:pPr>
            <a:endParaRPr lang="ar-SA" dirty="0"/>
          </a:p>
          <a:p>
            <a:pPr marL="0" indent="0" algn="ctr" rtl="1">
              <a:buNone/>
            </a:pPr>
            <a:r>
              <a:rPr lang="ar-SA" dirty="0" smtClean="0"/>
              <a:t>في منهج رياض الاطفال على المعلمة الاستفادة من جميع الفرص المتاحه ،لمساعدة الاطفال على اكتساب المهارات  الرياضية المختلفة حتى يصبح الطفل قادر على استخدامها بكل ثقة.</a:t>
            </a:r>
          </a:p>
          <a:p>
            <a:pPr marL="0" indent="0" algn="r" rtl="1">
              <a:buNone/>
            </a:pPr>
            <a:r>
              <a:rPr lang="ar-SA" dirty="0" smtClean="0">
                <a:solidFill>
                  <a:srgbClr val="FF0000"/>
                </a:solidFill>
              </a:rPr>
              <a:t>كيف تستطيع المعلمة تحقيق ذلك؟</a:t>
            </a:r>
            <a:endParaRPr lang="ar-SA" dirty="0">
              <a:solidFill>
                <a:srgbClr val="FF0000"/>
              </a:solidFill>
            </a:endParaRPr>
          </a:p>
          <a:p>
            <a:pPr marL="0" indent="0" algn="r" rtl="1">
              <a:buNone/>
            </a:pPr>
            <a:r>
              <a:rPr lang="ar-SA" dirty="0" smtClean="0"/>
              <a:t> </a:t>
            </a:r>
          </a:p>
          <a:p>
            <a:pPr marL="0" indent="0" algn="r" rtl="1">
              <a:buNone/>
            </a:pPr>
            <a:endParaRPr lang="ar-SA" dirty="0"/>
          </a:p>
        </p:txBody>
      </p:sp>
    </p:spTree>
    <p:extLst>
      <p:ext uri="{BB962C8B-B14F-4D97-AF65-F5344CB8AC3E}">
        <p14:creationId xmlns:p14="http://schemas.microsoft.com/office/powerpoint/2010/main" val="2217447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solidFill>
                  <a:srgbClr val="C00000"/>
                </a:solidFill>
              </a:rPr>
              <a:t>التخطيط للمهارات الرياضية من خلال منهج رياض الاطفال ، يجب ان يحتوي على :</a:t>
            </a:r>
            <a:endParaRPr lang="en-GB" dirty="0">
              <a:solidFill>
                <a:srgbClr val="C00000"/>
              </a:solidFill>
            </a:endParaRPr>
          </a:p>
        </p:txBody>
      </p:sp>
      <p:sp>
        <p:nvSpPr>
          <p:cNvPr id="3" name="Content Placeholder 2"/>
          <p:cNvSpPr>
            <a:spLocks noGrp="1"/>
          </p:cNvSpPr>
          <p:nvPr>
            <p:ph idx="1"/>
          </p:nvPr>
        </p:nvSpPr>
        <p:spPr/>
        <p:txBody>
          <a:bodyPr>
            <a:normAutofit/>
          </a:bodyPr>
          <a:lstStyle/>
          <a:p>
            <a:pPr marL="514350" indent="-514350" algn="r" rtl="1">
              <a:buFont typeface="+mj-lt"/>
              <a:buAutoNum type="arabicPeriod"/>
            </a:pPr>
            <a:r>
              <a:rPr lang="ar-SA" dirty="0" smtClean="0"/>
              <a:t>معرفة المعلمة التامة بالمفاهيم والمهارات الرياضية التي يتطلب تنميتها.</a:t>
            </a:r>
          </a:p>
          <a:p>
            <a:pPr marL="514350" indent="-514350" algn="r" rtl="1">
              <a:buFont typeface="+mj-lt"/>
              <a:buAutoNum type="arabicPeriod"/>
            </a:pPr>
            <a:r>
              <a:rPr lang="ar-SA" dirty="0" smtClean="0"/>
              <a:t>تهيئة بيئة صفية غنية بالخبرات الرياضية.</a:t>
            </a:r>
          </a:p>
          <a:p>
            <a:pPr marL="514350" indent="-514350" algn="r" rtl="1">
              <a:buFont typeface="+mj-lt"/>
              <a:buAutoNum type="arabicPeriod"/>
            </a:pPr>
            <a:r>
              <a:rPr lang="ar-SA" dirty="0" smtClean="0"/>
              <a:t>دمج الخبرات الرياضية خلال فترات الجدول اليومي.</a:t>
            </a:r>
          </a:p>
          <a:p>
            <a:pPr marL="514350" indent="-514350" algn="r" rtl="1">
              <a:buFont typeface="+mj-lt"/>
              <a:buAutoNum type="arabicPeriod"/>
            </a:pPr>
            <a:r>
              <a:rPr lang="ar-SA" dirty="0" smtClean="0"/>
              <a:t>التخطيط  الجيد للخبرات الرياضية</a:t>
            </a:r>
          </a:p>
          <a:p>
            <a:pPr marL="514350" indent="-514350" algn="r" rtl="1">
              <a:buFont typeface="+mj-lt"/>
              <a:buAutoNum type="arabicPeriod"/>
            </a:pPr>
            <a:r>
              <a:rPr lang="ar-SA" dirty="0" smtClean="0"/>
              <a:t>تقييم نمو الاطفال في المهارات الرياضية.</a:t>
            </a:r>
          </a:p>
          <a:p>
            <a:pPr marL="514350" indent="-514350" algn="r" rtl="1">
              <a:buFont typeface="+mj-lt"/>
              <a:buAutoNum type="arabicPeriod"/>
            </a:pPr>
            <a:r>
              <a:rPr lang="ar-SA" dirty="0" smtClean="0"/>
              <a:t>اشراك الاهل في تعليم الخبرات الرياضية للاطفال.</a:t>
            </a:r>
            <a:endParaRPr lang="en-GB" dirty="0"/>
          </a:p>
        </p:txBody>
      </p:sp>
    </p:spTree>
    <p:extLst>
      <p:ext uri="{BB962C8B-B14F-4D97-AF65-F5344CB8AC3E}">
        <p14:creationId xmlns:p14="http://schemas.microsoft.com/office/powerpoint/2010/main" val="34279750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792088"/>
          </a:xfrm>
        </p:spPr>
        <p:txBody>
          <a:bodyPr>
            <a:normAutofit fontScale="90000"/>
          </a:bodyPr>
          <a:lstStyle/>
          <a:p>
            <a:pPr algn="r" rtl="1"/>
            <a:r>
              <a:rPr lang="ar-SA" dirty="0" smtClean="0">
                <a:solidFill>
                  <a:srgbClr val="C00000"/>
                </a:solidFill>
              </a:rPr>
              <a:t> </a:t>
            </a:r>
            <a:br>
              <a:rPr lang="ar-SA" dirty="0" smtClean="0">
                <a:solidFill>
                  <a:srgbClr val="C00000"/>
                </a:solidFill>
              </a:rPr>
            </a:br>
            <a:r>
              <a:rPr lang="ar-SA" sz="3600" b="1" dirty="0">
                <a:solidFill>
                  <a:srgbClr val="C00000"/>
                </a:solidFill>
              </a:rPr>
              <a:t>1</a:t>
            </a:r>
            <a:r>
              <a:rPr lang="ar-SA" sz="3600" b="1" dirty="0" smtClean="0">
                <a:solidFill>
                  <a:srgbClr val="C00000"/>
                </a:solidFill>
              </a:rPr>
              <a:t>- معرفة المعلمة التامة بالمفاهيم والمهارات الرياضية               ( مجالات المحتوى الرياضي )التي يتطلب تنميتها.</a:t>
            </a:r>
            <a:br>
              <a:rPr lang="ar-SA" sz="3600" b="1" dirty="0" smtClean="0">
                <a:solidFill>
                  <a:srgbClr val="C00000"/>
                </a:solidFill>
              </a:rPr>
            </a:br>
            <a:endParaRPr lang="en-GB" b="1" dirty="0">
              <a:solidFill>
                <a:srgbClr val="C00000"/>
              </a:solidFill>
            </a:endParaRPr>
          </a:p>
        </p:txBody>
      </p:sp>
      <p:sp>
        <p:nvSpPr>
          <p:cNvPr id="3" name="Content Placeholder 2"/>
          <p:cNvSpPr>
            <a:spLocks noGrp="1"/>
          </p:cNvSpPr>
          <p:nvPr>
            <p:ph idx="1"/>
          </p:nvPr>
        </p:nvSpPr>
        <p:spPr>
          <a:xfrm>
            <a:off x="457200" y="1268760"/>
            <a:ext cx="8229600" cy="5184576"/>
          </a:xfrm>
        </p:spPr>
        <p:txBody>
          <a:bodyPr>
            <a:normAutofit fontScale="92500" lnSpcReduction="10000"/>
          </a:bodyPr>
          <a:lstStyle/>
          <a:p>
            <a:pPr marL="0" indent="0" algn="r" rtl="1">
              <a:buNone/>
            </a:pPr>
            <a:r>
              <a:rPr lang="ar-SA" b="1" dirty="0" smtClean="0"/>
              <a:t>حتى تتمكن المعلمة من تنمية المفاهيم والمهارات الرياضية لدى اطفالها، يجب ان تكون على معرفة بها، وتدرجها ووطرق تنميتها ، ومجالات المحتوى الرياضي هي:</a:t>
            </a:r>
          </a:p>
          <a:p>
            <a:pPr marL="0" indent="0" algn="r" rtl="1">
              <a:buNone/>
            </a:pPr>
            <a:r>
              <a:rPr lang="ar-SA" b="1" dirty="0" smtClean="0"/>
              <a:t>1- مهارات ما قبل العدد : التصنيف – المطابقة والتناظر الاحادي- التسلسل – المفاهيم المتصلة بالمكان – مفهوم الاحتفاظ</a:t>
            </a:r>
          </a:p>
          <a:p>
            <a:pPr marL="0" indent="0" algn="r">
              <a:buNone/>
            </a:pPr>
            <a:r>
              <a:rPr lang="ar-SA" b="1" dirty="0" smtClean="0"/>
              <a:t>2- الارقام والعمليات الحسابية</a:t>
            </a:r>
          </a:p>
          <a:p>
            <a:pPr marL="0" indent="0" algn="r" rtl="1">
              <a:buNone/>
            </a:pPr>
            <a:r>
              <a:rPr lang="ar-SA" b="1" dirty="0" smtClean="0"/>
              <a:t>3-الهندسة  </a:t>
            </a:r>
          </a:p>
          <a:p>
            <a:pPr marL="0" indent="0" algn="r" rtl="1">
              <a:buNone/>
            </a:pPr>
            <a:r>
              <a:rPr lang="ar-SA" b="1" dirty="0" smtClean="0"/>
              <a:t>4- القياس والزمن</a:t>
            </a:r>
          </a:p>
          <a:p>
            <a:pPr marL="0" indent="0" algn="r" rtl="1">
              <a:buNone/>
            </a:pPr>
            <a:r>
              <a:rPr lang="ar-SA" b="1" dirty="0" smtClean="0"/>
              <a:t>5- تحليل البيانات : جمع بيانات تهمه عن بيئته او اصحابه او نفسه وتصنيفها حسب خصائص معينة ووصفها ومناقشتها..</a:t>
            </a:r>
            <a:r>
              <a:rPr lang="ar-SA" b="1" dirty="0" smtClean="0">
                <a:solidFill>
                  <a:srgbClr val="C00000"/>
                </a:solidFill>
              </a:rPr>
              <a:t>مثال؟؟؟</a:t>
            </a:r>
          </a:p>
        </p:txBody>
      </p:sp>
    </p:spTree>
    <p:extLst>
      <p:ext uri="{BB962C8B-B14F-4D97-AF65-F5344CB8AC3E}">
        <p14:creationId xmlns:p14="http://schemas.microsoft.com/office/powerpoint/2010/main" val="37068011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r" rtl="1"/>
            <a:r>
              <a:rPr lang="ar-SA" b="1" dirty="0" smtClean="0"/>
              <a:t>كما يجب ان تنمي لدى الطفل مهارات حل المشكلات باستخدام الرياضيات  </a:t>
            </a:r>
            <a:r>
              <a:rPr lang="ar-SA" b="1" dirty="0" smtClean="0">
                <a:solidFill>
                  <a:srgbClr val="C00000"/>
                </a:solidFill>
              </a:rPr>
              <a:t>مثل ؟؟؟؟؟؟، </a:t>
            </a:r>
            <a:r>
              <a:rPr lang="ar-SA" b="1" dirty="0" smtClean="0"/>
              <a:t>وكذلك التفكير المنطقي </a:t>
            </a:r>
          </a:p>
          <a:p>
            <a:pPr algn="r" rtl="1"/>
            <a:r>
              <a:rPr lang="ar-SA" b="1" dirty="0" smtClean="0"/>
              <a:t> التواصل عن طريق المحاثات والقصص باستخدام مصطلحات رياضية مثل قصة ( الدببه الثلاثة)- او مناقشة  الطفل في فترة الوجبة على سبيل المثال (يمكن نقسم الشطيرة الى  نصفين وتعطي صديقك النصف)</a:t>
            </a:r>
            <a:endParaRPr lang="en-GB" b="1" dirty="0" smtClean="0"/>
          </a:p>
          <a:p>
            <a:pPr algn="r" rtl="1"/>
            <a:endParaRPr lang="en-GB" dirty="0"/>
          </a:p>
        </p:txBody>
      </p:sp>
    </p:spTree>
    <p:extLst>
      <p:ext uri="{BB962C8B-B14F-4D97-AF65-F5344CB8AC3E}">
        <p14:creationId xmlns:p14="http://schemas.microsoft.com/office/powerpoint/2010/main" val="31308603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ar-SA" dirty="0" smtClean="0">
                <a:solidFill>
                  <a:srgbClr val="C00000"/>
                </a:solidFill>
              </a:rPr>
              <a:t>2-تهيئة بيئة صفية غنية بالخبرات الرياضية.</a:t>
            </a:r>
            <a:br>
              <a:rPr lang="ar-SA" dirty="0" smtClean="0">
                <a:solidFill>
                  <a:srgbClr val="C00000"/>
                </a:solidFill>
              </a:rPr>
            </a:br>
            <a:endParaRPr lang="en-GB" dirty="0">
              <a:solidFill>
                <a:srgbClr val="C00000"/>
              </a:solidFill>
            </a:endParaRPr>
          </a:p>
        </p:txBody>
      </p:sp>
      <p:sp>
        <p:nvSpPr>
          <p:cNvPr id="3" name="Content Placeholder 2"/>
          <p:cNvSpPr>
            <a:spLocks noGrp="1"/>
          </p:cNvSpPr>
          <p:nvPr>
            <p:ph idx="1"/>
          </p:nvPr>
        </p:nvSpPr>
        <p:spPr>
          <a:xfrm>
            <a:off x="457200" y="1600200"/>
            <a:ext cx="8229600" cy="4997152"/>
          </a:xfrm>
        </p:spPr>
        <p:txBody>
          <a:bodyPr>
            <a:normAutofit fontScale="85000" lnSpcReduction="10000"/>
          </a:bodyPr>
          <a:lstStyle/>
          <a:p>
            <a:pPr marL="0" indent="0" algn="r">
              <a:buNone/>
            </a:pPr>
            <a:r>
              <a:rPr lang="ar-SA" b="1" dirty="0" smtClean="0"/>
              <a:t>تستطيع المعلمة اغناء البيئة بالرياضيات بعدة طرق:</a:t>
            </a:r>
          </a:p>
          <a:p>
            <a:pPr algn="r" rtl="1"/>
            <a:r>
              <a:rPr lang="ar-SA" b="1" dirty="0" smtClean="0"/>
              <a:t>ترتيب الادوات والوسائل الرياضية في غرفة الصف بحيث تنمي جميع المهارات الرياضية (ركن الادراك- البناء- الايهامي.......)</a:t>
            </a:r>
          </a:p>
          <a:p>
            <a:pPr algn="r" rtl="1"/>
            <a:r>
              <a:rPr lang="ar-SA" b="1" dirty="0" smtClean="0"/>
              <a:t>عرض الخبرات  المكتوبة التي تحتوي على مفاهيم رياضية وتعليقها بشكل واضح في غرفة الصف ، بحيث تكون هذه الخبرة نابعة من اهتمامات  الاطفال حتى يستخدموها ويفهموها مثل   ( خطوات عمل طبخه ..2 بيض+ 1 كاس حليب ....الخ) وايضا في وحدة العائلة  (لوحة كم عدد افراد عائلتي  احمد =3 / ريما= 1 ...الخ)</a:t>
            </a:r>
          </a:p>
          <a:p>
            <a:pPr algn="r" rtl="1"/>
            <a:r>
              <a:rPr lang="ar-SA" b="1" dirty="0" smtClean="0"/>
              <a:t>عرض الروتين اليومي والانشطة اليومية  امام الاطفال بشكل مرقم ومتسلسل مثل (فترات الجدول اليومي) (خطوات غسل اليدين) وذلك يساعد الاطفال على ادراك تسلسل الارقام من خلال خبرة حقيقية.				</a:t>
            </a:r>
          </a:p>
          <a:p>
            <a:pPr algn="r" rtl="1"/>
            <a:endParaRPr lang="ar-SA" dirty="0" smtClean="0"/>
          </a:p>
          <a:p>
            <a:pPr algn="r" rtl="1"/>
            <a:endParaRPr lang="ar-SA" dirty="0" smtClean="0"/>
          </a:p>
          <a:p>
            <a:pPr algn="r">
              <a:buFontTx/>
              <a:buChar char="-"/>
            </a:pPr>
            <a:endParaRPr lang="en-GB" dirty="0"/>
          </a:p>
        </p:txBody>
      </p:sp>
    </p:spTree>
    <p:extLst>
      <p:ext uri="{BB962C8B-B14F-4D97-AF65-F5344CB8AC3E}">
        <p14:creationId xmlns:p14="http://schemas.microsoft.com/office/powerpoint/2010/main" val="15895975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10000"/>
          </a:bodyPr>
          <a:lstStyle/>
          <a:p>
            <a:pPr algn="r" rtl="1"/>
            <a:r>
              <a:rPr lang="ar-SA" dirty="0" smtClean="0"/>
              <a:t>اغناء الاركان المختلفة بالادوات التي تساعد على التفكير الرياضي مثل </a:t>
            </a:r>
          </a:p>
          <a:p>
            <a:pPr algn="r" rtl="1"/>
            <a:r>
              <a:rPr lang="ar-SA" dirty="0" smtClean="0"/>
              <a:t>( وضع ميزان لقياس الوزن في ركن الطبيب)</a:t>
            </a:r>
          </a:p>
          <a:p>
            <a:pPr algn="r" rtl="1"/>
            <a:r>
              <a:rPr lang="ar-SA" dirty="0" smtClean="0"/>
              <a:t>(ميزان ذو كفتين في ركن البحث والاكتشاف)</a:t>
            </a:r>
          </a:p>
          <a:p>
            <a:pPr algn="r" rtl="1"/>
            <a:r>
              <a:rPr lang="ar-SA" dirty="0" smtClean="0"/>
              <a:t>(عرض تعليقات الاطفال الرياضية مثل تعليق  الطفل على عمله الفني معطفي فيه 3 ازرار) </a:t>
            </a:r>
          </a:p>
          <a:p>
            <a:pPr algn="r" rtl="1"/>
            <a:r>
              <a:rPr lang="ar-SA" dirty="0" smtClean="0"/>
              <a:t>(عرض الكتب التي تحتوي على مفاهيم رياضية) </a:t>
            </a:r>
          </a:p>
          <a:p>
            <a:pPr algn="r" rtl="1"/>
            <a:r>
              <a:rPr lang="ar-SA" dirty="0" smtClean="0"/>
              <a:t>مجموعة من الاحجار في ركن البحث والاكتشاف يصنفها الاطفال حسب حجمها او لونها</a:t>
            </a:r>
            <a:endParaRPr lang="en-GB" dirty="0"/>
          </a:p>
        </p:txBody>
      </p:sp>
    </p:spTree>
    <p:extLst>
      <p:ext uri="{BB962C8B-B14F-4D97-AF65-F5344CB8AC3E}">
        <p14:creationId xmlns:p14="http://schemas.microsoft.com/office/powerpoint/2010/main" val="17811022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940966"/>
          </a:xfrm>
        </p:spPr>
        <p:txBody>
          <a:bodyPr>
            <a:normAutofit fontScale="90000"/>
          </a:bodyPr>
          <a:lstStyle/>
          <a:p>
            <a:r>
              <a:rPr lang="ar-SA" dirty="0" smtClean="0">
                <a:solidFill>
                  <a:srgbClr val="C00000"/>
                </a:solidFill>
              </a:rPr>
              <a:t/>
            </a:r>
            <a:br>
              <a:rPr lang="ar-SA" dirty="0" smtClean="0">
                <a:solidFill>
                  <a:srgbClr val="C00000"/>
                </a:solidFill>
              </a:rPr>
            </a:br>
            <a:r>
              <a:rPr lang="ar-SA" dirty="0" smtClean="0">
                <a:solidFill>
                  <a:srgbClr val="C00000"/>
                </a:solidFill>
              </a:rPr>
              <a:t>3-دمج الخبرات الرياضية خلال فترات الجدول اليومي</a:t>
            </a:r>
            <a:br>
              <a:rPr lang="ar-SA" dirty="0" smtClean="0">
                <a:solidFill>
                  <a:srgbClr val="C00000"/>
                </a:solidFill>
              </a:rPr>
            </a:br>
            <a:endParaRPr lang="en-GB" dirty="0">
              <a:solidFill>
                <a:srgbClr val="C00000"/>
              </a:solidFill>
            </a:endParaRPr>
          </a:p>
        </p:txBody>
      </p:sp>
      <p:sp>
        <p:nvSpPr>
          <p:cNvPr id="3" name="Content Placeholder 2"/>
          <p:cNvSpPr>
            <a:spLocks noGrp="1"/>
          </p:cNvSpPr>
          <p:nvPr>
            <p:ph idx="1"/>
          </p:nvPr>
        </p:nvSpPr>
        <p:spPr/>
        <p:txBody>
          <a:bodyPr>
            <a:normAutofit fontScale="92500"/>
          </a:bodyPr>
          <a:lstStyle/>
          <a:p>
            <a:pPr marL="0" indent="0" algn="r">
              <a:buNone/>
            </a:pPr>
            <a:r>
              <a:rPr lang="ar-SA" dirty="0" smtClean="0"/>
              <a:t>يجب ان تشمل جميع فترات الجدول اليومي على خبرات رياضية غنية للاطفال، فالاطفال طوال اليوم يعدون يقيسون الاطوال والاوزان ، يجمعون معلومات ويصنفون، ويكتشفون الفراغ والاشكال الهندسية.</a:t>
            </a:r>
          </a:p>
          <a:p>
            <a:pPr marL="0" indent="0" algn="r">
              <a:buNone/>
            </a:pPr>
            <a:r>
              <a:rPr lang="ar-SA" dirty="0" smtClean="0">
                <a:solidFill>
                  <a:srgbClr val="C00000"/>
                </a:solidFill>
              </a:rPr>
              <a:t>امثلة:</a:t>
            </a:r>
          </a:p>
          <a:p>
            <a:pPr marL="0" indent="0" algn="r" rtl="1">
              <a:buNone/>
            </a:pPr>
            <a:r>
              <a:rPr lang="ar-SA" dirty="0" smtClean="0"/>
              <a:t>من خلال عرض الجدول اليومي للاطفال يدركون تسلسل  الاحداث والزمن.</a:t>
            </a:r>
          </a:p>
          <a:p>
            <a:pPr marL="0" indent="0" algn="r">
              <a:buNone/>
            </a:pPr>
            <a:r>
              <a:rPr lang="ar-SA" dirty="0" smtClean="0"/>
              <a:t>عند استعراض اسماء الاطفال في الحلقة الصباحية يمكن ان تعد المعلمة مع الاطفال كم طفل غائب وكم طفل حضر الى الروضة</a:t>
            </a:r>
          </a:p>
          <a:p>
            <a:pPr marL="0" indent="0" algn="r">
              <a:buNone/>
            </a:pPr>
            <a:endParaRPr lang="en-GB" dirty="0"/>
          </a:p>
        </p:txBody>
      </p:sp>
    </p:spTree>
    <p:extLst>
      <p:ext uri="{BB962C8B-B14F-4D97-AF65-F5344CB8AC3E}">
        <p14:creationId xmlns:p14="http://schemas.microsoft.com/office/powerpoint/2010/main" val="465864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pPr algn="r" rtl="1"/>
            <a:r>
              <a:rPr lang="ar-SA" dirty="0" smtClean="0"/>
              <a:t>يوضح بجانب كل ركن عدد الاطفال المسموح لهم بدخوله ، ويوضح بطريقة محسوسة مثل وضع عدد محدد من الاساور   ومن ذلك يتعلم الطفل مفهوم الاعداد ومدلولاتها.</a:t>
            </a:r>
          </a:p>
          <a:p>
            <a:pPr algn="r" rtl="1"/>
            <a:r>
              <a:rPr lang="ar-SA" dirty="0" smtClean="0"/>
              <a:t>الطفلة في ركن الادراك تلعب بالازارير وتكتشف طرق مختلفة لتصنيفها.</a:t>
            </a:r>
          </a:p>
          <a:p>
            <a:pPr algn="r" rtl="1"/>
            <a:r>
              <a:rPr lang="ar-SA" dirty="0" smtClean="0"/>
              <a:t>يمكن ان تستخدم المعلمة لعبة رياضية في الفترات الانتقالية مثل الانتقال من الحلقة الى الاركان مثال:(كل طفل يرمي المكعب ويعد النقط السوداء وبعدها تسمح له المعلمة بالتوجه الى الركن)</a:t>
            </a:r>
            <a:endParaRPr lang="en-GB" dirty="0"/>
          </a:p>
        </p:txBody>
      </p:sp>
    </p:spTree>
    <p:extLst>
      <p:ext uri="{BB962C8B-B14F-4D97-AF65-F5344CB8AC3E}">
        <p14:creationId xmlns:p14="http://schemas.microsoft.com/office/powerpoint/2010/main" val="24948072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782F9D5FFDE948AD965CD010DDAE3B" ma:contentTypeVersion="0" ma:contentTypeDescription="Create a new document." ma:contentTypeScope="" ma:versionID="0d2f8060663655aebe28773293cdfb23">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49A9C8-9192-46BD-A12A-30E3E30CE107}"/>
</file>

<file path=customXml/itemProps2.xml><?xml version="1.0" encoding="utf-8"?>
<ds:datastoreItem xmlns:ds="http://schemas.openxmlformats.org/officeDocument/2006/customXml" ds:itemID="{538E9308-C3C0-4171-A8C7-AB4B71BD3579}"/>
</file>

<file path=customXml/itemProps3.xml><?xml version="1.0" encoding="utf-8"?>
<ds:datastoreItem xmlns:ds="http://schemas.openxmlformats.org/officeDocument/2006/customXml" ds:itemID="{380D10C8-FDAF-4297-B8B3-0D710115CF08}"/>
</file>

<file path=docProps/app.xml><?xml version="1.0" encoding="utf-8"?>
<Properties xmlns="http://schemas.openxmlformats.org/officeDocument/2006/extended-properties" xmlns:vt="http://schemas.openxmlformats.org/officeDocument/2006/docPropsVTypes">
  <TotalTime>927</TotalTime>
  <Words>883</Words>
  <Application>Microsoft Office PowerPoint</Application>
  <PresentationFormat>On-screen Show (4:3)</PresentationFormat>
  <Paragraphs>64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التخطيط لتنمية المهارات الرياضية من خلال منهج رياض الاطفال</vt:lpstr>
      <vt:lpstr> </vt:lpstr>
      <vt:lpstr>التخطيط للمهارات الرياضية من خلال منهج رياض الاطفال ، يجب ان يحتوي على :</vt:lpstr>
      <vt:lpstr>  1- معرفة المعلمة التامة بالمفاهيم والمهارات الرياضية               ( مجالات المحتوى الرياضي )التي يتطلب تنميتها. </vt:lpstr>
      <vt:lpstr>PowerPoint Presentation</vt:lpstr>
      <vt:lpstr>2-تهيئة بيئة صفية غنية بالخبرات الرياضية. </vt:lpstr>
      <vt:lpstr>PowerPoint Presentation</vt:lpstr>
      <vt:lpstr> 3-دمج الخبرات الرياضية خلال فترات الجدول اليومي </vt:lpstr>
      <vt:lpstr>PowerPoint Presentation</vt:lpstr>
      <vt:lpstr>PowerPoint Presentation</vt:lpstr>
      <vt:lpstr>4-التخطيط  الجيد للخبرات الرياضية </vt:lpstr>
      <vt:lpstr>5-تقييم نمو الاطفال في المهارات الرياضية </vt:lpstr>
      <vt:lpstr>   6- اشراك الاهل في تعليم الخبرات الرياضية للاطفال. </vt:lpstr>
    </vt:vector>
  </TitlesOfParts>
  <Company>ASUS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استراتيجيات تنمية المهارات الرياضية من خلال منهج رياض الاطفال</dc:title>
  <dc:creator>SOSO</dc:creator>
  <cp:lastModifiedBy>SOSO</cp:lastModifiedBy>
  <cp:revision>25</cp:revision>
  <dcterms:created xsi:type="dcterms:W3CDTF">2013-09-24T11:58:56Z</dcterms:created>
  <dcterms:modified xsi:type="dcterms:W3CDTF">2013-12-02T16:23:30Z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0x010100BA782F9D5FFDE948AD965CD010DDAE3B</vt:lpwstr>
  </property>
</Properties>
</file>