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0" r:id="rId3"/>
    <p:sldId id="257" r:id="rId4"/>
    <p:sldId id="258" r:id="rId5"/>
    <p:sldId id="259" r:id="rId6"/>
    <p:sldId id="260" r:id="rId7"/>
    <p:sldId id="261" r:id="rId8"/>
    <p:sldId id="262" r:id="rId9"/>
    <p:sldId id="263" r:id="rId10"/>
    <p:sldId id="264" r:id="rId11"/>
    <p:sldId id="265" r:id="rId12"/>
    <p:sldId id="270" r:id="rId13"/>
    <p:sldId id="266" r:id="rId14"/>
    <p:sldId id="267" r:id="rId15"/>
    <p:sldId id="268" r:id="rId16"/>
    <p:sldId id="269" r:id="rId17"/>
    <p:sldId id="271" r:id="rId18"/>
    <p:sldId id="291" r:id="rId19"/>
    <p:sldId id="292" r:id="rId20"/>
    <p:sldId id="293"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4660"/>
  </p:normalViewPr>
  <p:slideViewPr>
    <p:cSldViewPr>
      <p:cViewPr varScale="1">
        <p:scale>
          <a:sx n="66" d="100"/>
          <a:sy n="66" d="100"/>
        </p:scale>
        <p:origin x="-91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4/4/2020</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4/4/2020</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2438400"/>
            <a:ext cx="3505200" cy="1854560"/>
          </a:xfrm>
        </p:spPr>
        <p:txBody>
          <a:bodyPr>
            <a:normAutofit fontScale="90000"/>
          </a:bodyPr>
          <a:lstStyle/>
          <a:p>
            <a:pPr algn="ctr"/>
            <a: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المحاضرة(5 ،6)</a:t>
            </a:r>
            <a:b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مقرر </a:t>
            </a:r>
            <a:b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تخطيط </a:t>
            </a:r>
            <a:r>
              <a:rPr lang="ar-KW"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وتقييم البرامج الإرشادية</a:t>
            </a:r>
            <a:endParaRPr lang="ar-KW"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Subtitle 2"/>
          <p:cNvSpPr>
            <a:spLocks noGrp="1"/>
          </p:cNvSpPr>
          <p:nvPr>
            <p:ph type="subTitle" idx="1"/>
          </p:nvPr>
        </p:nvSpPr>
        <p:spPr>
          <a:xfrm>
            <a:off x="4571999" y="4421080"/>
            <a:ext cx="3471169" cy="1260629"/>
          </a:xfrm>
        </p:spPr>
        <p:txBody>
          <a:bodyPr/>
          <a:lstStyle/>
          <a:p>
            <a:pPr algn="ctr"/>
            <a:r>
              <a:rPr lang="ar-KW"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لطلاب المستوي الرابع </a:t>
            </a:r>
            <a:r>
              <a:rPr lang="ar-KW"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(شعبة الإرشاد الزراعي)</a:t>
            </a:r>
            <a:endParaRPr lang="ar-KW"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613198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lnSpcReduction="10000"/>
          </a:bodyPr>
          <a:lstStyle/>
          <a:p>
            <a:r>
              <a:rPr lang="ar-KW" dirty="0" smtClean="0">
                <a:solidFill>
                  <a:schemeClr val="accent1">
                    <a:lumMod val="75000"/>
                  </a:schemeClr>
                </a:solidFill>
              </a:rPr>
              <a:t>2- تصنيف البيانات:</a:t>
            </a:r>
            <a:r>
              <a:rPr lang="ar-KW" dirty="0" smtClean="0">
                <a:solidFill>
                  <a:schemeClr val="tx1"/>
                </a:solidFill>
              </a:rPr>
              <a:t> قد تكون البيانات المطلوبة:</a:t>
            </a:r>
          </a:p>
          <a:p>
            <a:r>
              <a:rPr lang="ar-KW" dirty="0">
                <a:solidFill>
                  <a:schemeClr val="tx1"/>
                </a:solidFill>
              </a:rPr>
              <a:t> </a:t>
            </a:r>
            <a:r>
              <a:rPr lang="ar-KW" dirty="0" smtClean="0">
                <a:solidFill>
                  <a:schemeClr val="tx1"/>
                </a:solidFill>
              </a:rPr>
              <a:t>            - تكنولوجية.</a:t>
            </a:r>
          </a:p>
          <a:p>
            <a:r>
              <a:rPr lang="ar-KW" dirty="0">
                <a:solidFill>
                  <a:schemeClr val="tx1"/>
                </a:solidFill>
              </a:rPr>
              <a:t> </a:t>
            </a:r>
            <a:r>
              <a:rPr lang="ar-KW" dirty="0" smtClean="0">
                <a:solidFill>
                  <a:schemeClr val="tx1"/>
                </a:solidFill>
              </a:rPr>
              <a:t>            - داخلية خاصة بالموارد والطرق الإنتاجية.</a:t>
            </a:r>
          </a:p>
          <a:p>
            <a:r>
              <a:rPr lang="ar-KW" dirty="0" smtClean="0">
                <a:solidFill>
                  <a:schemeClr val="tx1"/>
                </a:solidFill>
              </a:rPr>
              <a:t>             - معلومات حالة خارجية. </a:t>
            </a:r>
          </a:p>
          <a:p>
            <a:r>
              <a:rPr lang="ar-KW" dirty="0" smtClean="0">
                <a:solidFill>
                  <a:schemeClr val="tx1"/>
                </a:solidFill>
              </a:rPr>
              <a:t>وسوف تعتمد طبيعة وتصنيف البيانات علي طبيعة المنظمة وعلاقتها بالبيئة المحيطة بها، و ويتطلب ذلك تحديد:</a:t>
            </a:r>
          </a:p>
          <a:p>
            <a:r>
              <a:rPr lang="ar-KW" dirty="0">
                <a:solidFill>
                  <a:schemeClr val="tx1"/>
                </a:solidFill>
              </a:rPr>
              <a:t> </a:t>
            </a:r>
            <a:r>
              <a:rPr lang="ar-KW" dirty="0" smtClean="0">
                <a:solidFill>
                  <a:schemeClr val="tx1"/>
                </a:solidFill>
              </a:rPr>
              <a:t>           - الموضوعات الهامة.</a:t>
            </a:r>
          </a:p>
          <a:p>
            <a:r>
              <a:rPr lang="ar-KW" dirty="0">
                <a:solidFill>
                  <a:schemeClr val="tx1"/>
                </a:solidFill>
              </a:rPr>
              <a:t> </a:t>
            </a:r>
            <a:r>
              <a:rPr lang="ar-KW" dirty="0" smtClean="0">
                <a:solidFill>
                  <a:schemeClr val="tx1"/>
                </a:solidFill>
              </a:rPr>
              <a:t>           - التسلسل الهرمي للمعلومات.</a:t>
            </a:r>
            <a:endParaRPr lang="ar-KW" dirty="0">
              <a:solidFill>
                <a:schemeClr val="tx1"/>
              </a:solidFill>
            </a:endParaRPr>
          </a:p>
        </p:txBody>
      </p:sp>
    </p:spTree>
    <p:extLst>
      <p:ext uri="{BB962C8B-B14F-4D97-AF65-F5344CB8AC3E}">
        <p14:creationId xmlns:p14="http://schemas.microsoft.com/office/powerpoint/2010/main" val="1610868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KW" dirty="0" smtClean="0"/>
              <a:t>ثانياً: تحديد الأهداف</a:t>
            </a:r>
            <a:endParaRPr lang="ar-KW" dirty="0"/>
          </a:p>
        </p:txBody>
      </p:sp>
      <p:sp>
        <p:nvSpPr>
          <p:cNvPr id="3" name="Content Placeholder 2"/>
          <p:cNvSpPr>
            <a:spLocks noGrp="1"/>
          </p:cNvSpPr>
          <p:nvPr>
            <p:ph idx="1"/>
          </p:nvPr>
        </p:nvSpPr>
        <p:spPr/>
        <p:txBody>
          <a:bodyPr/>
          <a:lstStyle/>
          <a:p>
            <a:r>
              <a:rPr lang="ar-KW" dirty="0" smtClean="0"/>
              <a:t>وهناك عدد من الخطوات أو المراحل التي يجب السير فيها للتوصل إلي تلك الأهداف:</a:t>
            </a:r>
          </a:p>
          <a:p>
            <a:r>
              <a:rPr lang="ar-KW" dirty="0" smtClean="0">
                <a:solidFill>
                  <a:schemeClr val="bg2">
                    <a:lumMod val="75000"/>
                  </a:schemeClr>
                </a:solidFill>
              </a:rPr>
              <a:t>1- أختيار المعايير: </a:t>
            </a:r>
            <a:r>
              <a:rPr lang="ar-KW" dirty="0" smtClean="0">
                <a:solidFill>
                  <a:schemeClr val="tx1"/>
                </a:solidFill>
              </a:rPr>
              <a:t>وهي المستويات المرغوبة والتي بواسطتها يتم الحكم عليه أو قياس ما تم إنجازه.</a:t>
            </a:r>
          </a:p>
          <a:p>
            <a:r>
              <a:rPr lang="ar-KW" dirty="0" smtClean="0">
                <a:solidFill>
                  <a:schemeClr val="bg2">
                    <a:lumMod val="75000"/>
                  </a:schemeClr>
                </a:solidFill>
              </a:rPr>
              <a:t>2- تقييم الأولويات: </a:t>
            </a:r>
            <a:r>
              <a:rPr lang="ar-KW" dirty="0" smtClean="0">
                <a:solidFill>
                  <a:schemeClr val="tx1"/>
                </a:solidFill>
              </a:rPr>
              <a:t>وإن المدخل المتبع هو وضع قائمة بالمشاكل المهمة وتطوير العمل علي حلها</a:t>
            </a:r>
            <a:r>
              <a:rPr lang="ar-KW" dirty="0" smtClean="0">
                <a:solidFill>
                  <a:schemeClr val="bg2">
                    <a:lumMod val="75000"/>
                  </a:schemeClr>
                </a:solidFill>
              </a:rPr>
              <a:t>.</a:t>
            </a:r>
            <a:endParaRPr lang="ar-KW" dirty="0">
              <a:solidFill>
                <a:schemeClr val="bg2">
                  <a:lumMod val="75000"/>
                </a:schemeClr>
              </a:solidFill>
            </a:endParaRPr>
          </a:p>
        </p:txBody>
      </p:sp>
    </p:spTree>
    <p:extLst>
      <p:ext uri="{BB962C8B-B14F-4D97-AF65-F5344CB8AC3E}">
        <p14:creationId xmlns:p14="http://schemas.microsoft.com/office/powerpoint/2010/main" val="789164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dirty="0"/>
          </a:p>
        </p:txBody>
      </p:sp>
      <p:sp>
        <p:nvSpPr>
          <p:cNvPr id="3" name="Content Placeholder 2"/>
          <p:cNvSpPr>
            <a:spLocks noGrp="1"/>
          </p:cNvSpPr>
          <p:nvPr>
            <p:ph idx="1"/>
          </p:nvPr>
        </p:nvSpPr>
        <p:spPr/>
        <p:txBody>
          <a:bodyPr>
            <a:normAutofit/>
          </a:bodyPr>
          <a:lstStyle/>
          <a:p>
            <a:r>
              <a:rPr lang="ar-KW" sz="1200" b="1" dirty="0" smtClean="0"/>
              <a:t>                                                   الحالة الزراعية</a:t>
            </a:r>
          </a:p>
          <a:p>
            <a:r>
              <a:rPr lang="ar-KW" sz="1200" b="1" dirty="0" smtClean="0"/>
              <a:t>                                           النظام الزراعي التجاري</a:t>
            </a:r>
          </a:p>
          <a:p>
            <a:r>
              <a:rPr lang="ar-KW" sz="1200" b="1" dirty="0"/>
              <a:t> </a:t>
            </a:r>
            <a:r>
              <a:rPr lang="ar-KW" sz="1200" b="1" dirty="0" smtClean="0"/>
              <a:t> اتجاهات</a:t>
            </a:r>
          </a:p>
          <a:p>
            <a:r>
              <a:rPr lang="ar-KW" sz="1200" b="1" dirty="0" smtClean="0"/>
              <a:t>مشاكل</a:t>
            </a:r>
          </a:p>
          <a:p>
            <a:r>
              <a:rPr lang="ar-KW" sz="1200" b="1" dirty="0" smtClean="0"/>
              <a:t>فرص                                                    </a:t>
            </a:r>
            <a:endParaRPr lang="ar-KW" sz="1200" b="1" dirty="0"/>
          </a:p>
        </p:txBody>
      </p:sp>
      <p:sp>
        <p:nvSpPr>
          <p:cNvPr id="4" name="Rectangle 3"/>
          <p:cNvSpPr/>
          <p:nvPr/>
        </p:nvSpPr>
        <p:spPr>
          <a:xfrm>
            <a:off x="2839453" y="2876550"/>
            <a:ext cx="3124200" cy="14478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endParaRPr lang="ar-KW"/>
          </a:p>
        </p:txBody>
      </p:sp>
      <p:sp>
        <p:nvSpPr>
          <p:cNvPr id="5" name="Rectangle 4"/>
          <p:cNvSpPr/>
          <p:nvPr/>
        </p:nvSpPr>
        <p:spPr>
          <a:xfrm>
            <a:off x="3220453" y="2983832"/>
            <a:ext cx="2362200" cy="10668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KW" dirty="0" smtClean="0"/>
              <a:t>ال</a:t>
            </a:r>
            <a:endParaRPr lang="ar-KW" dirty="0"/>
          </a:p>
        </p:txBody>
      </p:sp>
      <p:sp>
        <p:nvSpPr>
          <p:cNvPr id="6" name="Rectangle 5"/>
          <p:cNvSpPr/>
          <p:nvPr/>
        </p:nvSpPr>
        <p:spPr>
          <a:xfrm>
            <a:off x="3364832" y="3212432"/>
            <a:ext cx="1905000" cy="6096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endParaRPr lang="ar-KW"/>
          </a:p>
        </p:txBody>
      </p:sp>
      <p:sp>
        <p:nvSpPr>
          <p:cNvPr id="7" name="Rectangle 6"/>
          <p:cNvSpPr/>
          <p:nvPr/>
        </p:nvSpPr>
        <p:spPr>
          <a:xfrm>
            <a:off x="3743826" y="3383882"/>
            <a:ext cx="990600" cy="2667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KW" sz="800" b="1" dirty="0" smtClean="0"/>
              <a:t>النظام المحصولي</a:t>
            </a:r>
          </a:p>
          <a:p>
            <a:pPr algn="ctr"/>
            <a:endParaRPr lang="ar-KW" dirty="0"/>
          </a:p>
        </p:txBody>
      </p:sp>
      <p:sp>
        <p:nvSpPr>
          <p:cNvPr id="8" name="Rectangle 7"/>
          <p:cNvSpPr/>
          <p:nvPr/>
        </p:nvSpPr>
        <p:spPr>
          <a:xfrm>
            <a:off x="6019800" y="4876800"/>
            <a:ext cx="2286000" cy="10668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KW" dirty="0" smtClean="0"/>
              <a:t>الحالة البشرية</a:t>
            </a:r>
          </a:p>
          <a:p>
            <a:pPr algn="ctr"/>
            <a:r>
              <a:rPr lang="ar-KW" dirty="0" smtClean="0"/>
              <a:t>كل القرويين والزوجات والأطفال.</a:t>
            </a:r>
          </a:p>
          <a:p>
            <a:pPr algn="ctr"/>
            <a:r>
              <a:rPr lang="ar-KW" dirty="0" smtClean="0"/>
              <a:t>المكانة – القيادة.</a:t>
            </a:r>
            <a:endParaRPr lang="ar-KW" dirty="0"/>
          </a:p>
        </p:txBody>
      </p:sp>
      <p:sp>
        <p:nvSpPr>
          <p:cNvPr id="9" name="Rectangle 8"/>
          <p:cNvSpPr/>
          <p:nvPr/>
        </p:nvSpPr>
        <p:spPr>
          <a:xfrm>
            <a:off x="3581400" y="4572000"/>
            <a:ext cx="2001253" cy="16002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KW" dirty="0" smtClean="0"/>
              <a:t>التغييرات السكانية </a:t>
            </a:r>
          </a:p>
          <a:p>
            <a:pPr algn="ctr"/>
            <a:r>
              <a:rPr lang="ar-KW" dirty="0" smtClean="0"/>
              <a:t>نظام المجتمع المحلي</a:t>
            </a:r>
          </a:p>
          <a:p>
            <a:pPr algn="ctr"/>
            <a:r>
              <a:rPr lang="ar-KW" dirty="0" smtClean="0"/>
              <a:t>النظام القروي</a:t>
            </a:r>
            <a:endParaRPr lang="ar-KW" dirty="0"/>
          </a:p>
        </p:txBody>
      </p:sp>
      <p:sp>
        <p:nvSpPr>
          <p:cNvPr id="10" name="Rectangle 9"/>
          <p:cNvSpPr/>
          <p:nvPr/>
        </p:nvSpPr>
        <p:spPr>
          <a:xfrm>
            <a:off x="762000" y="4876800"/>
            <a:ext cx="2286000" cy="12954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KW" dirty="0" smtClean="0"/>
              <a:t>السلع الأساسية مستلزمات الدوافع</a:t>
            </a:r>
            <a:endParaRPr lang="ar-KW" dirty="0"/>
          </a:p>
        </p:txBody>
      </p:sp>
    </p:spTree>
    <p:extLst>
      <p:ext uri="{BB962C8B-B14F-4D97-AF65-F5344CB8AC3E}">
        <p14:creationId xmlns:p14="http://schemas.microsoft.com/office/powerpoint/2010/main" val="2641706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r>
              <a:rPr lang="ar-KW" dirty="0" smtClean="0">
                <a:solidFill>
                  <a:schemeClr val="bg2">
                    <a:lumMod val="50000"/>
                  </a:schemeClr>
                </a:solidFill>
              </a:rPr>
              <a:t>3- تحليل البدائل: </a:t>
            </a:r>
            <a:r>
              <a:rPr lang="ar-KW" dirty="0" smtClean="0">
                <a:solidFill>
                  <a:schemeClr val="tx1"/>
                </a:solidFill>
              </a:rPr>
              <a:t>قد لا يؤدي تحديد الأولويات إلي قرارات قاطعة في الحالات المعقدة،وقد يظهر البدائل للإختيار من بينها.</a:t>
            </a:r>
          </a:p>
          <a:p>
            <a:r>
              <a:rPr lang="ar-KW" dirty="0" smtClean="0">
                <a:solidFill>
                  <a:schemeClr val="bg2">
                    <a:lumMod val="50000"/>
                  </a:schemeClr>
                </a:solidFill>
              </a:rPr>
              <a:t>4- إتخاذ القرار: </a:t>
            </a:r>
            <a:r>
              <a:rPr lang="ar-KW" dirty="0" smtClean="0">
                <a:solidFill>
                  <a:schemeClr val="tx1"/>
                </a:solidFill>
              </a:rPr>
              <a:t>تصبح عملية تحديد الأهداف التنفيذية أساسية بمجرد إتخاذ قرار بإعداد خطة عمل مشروع معين</a:t>
            </a:r>
            <a:r>
              <a:rPr lang="ar-KW" dirty="0" smtClean="0">
                <a:solidFill>
                  <a:schemeClr val="bg2">
                    <a:lumMod val="50000"/>
                  </a:schemeClr>
                </a:solidFill>
              </a:rPr>
              <a:t>.</a:t>
            </a:r>
            <a:endParaRPr lang="ar-KW" dirty="0">
              <a:solidFill>
                <a:schemeClr val="bg2">
                  <a:lumMod val="50000"/>
                </a:schemeClr>
              </a:solidFill>
            </a:endParaRPr>
          </a:p>
        </p:txBody>
      </p:sp>
    </p:spTree>
    <p:extLst>
      <p:ext uri="{BB962C8B-B14F-4D97-AF65-F5344CB8AC3E}">
        <p14:creationId xmlns:p14="http://schemas.microsoft.com/office/powerpoint/2010/main" val="2616507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KW" dirty="0" smtClean="0"/>
              <a:t>ثالثاً: تصميم البرنامج</a:t>
            </a:r>
            <a:br>
              <a:rPr lang="ar-KW" dirty="0" smtClean="0"/>
            </a:br>
            <a:endParaRPr lang="ar-KW" dirty="0"/>
          </a:p>
        </p:txBody>
      </p:sp>
      <p:sp>
        <p:nvSpPr>
          <p:cNvPr id="3" name="Content Placeholder 2"/>
          <p:cNvSpPr>
            <a:spLocks noGrp="1"/>
          </p:cNvSpPr>
          <p:nvPr>
            <p:ph idx="1"/>
          </p:nvPr>
        </p:nvSpPr>
        <p:spPr/>
        <p:txBody>
          <a:bodyPr>
            <a:normAutofit fontScale="92500"/>
          </a:bodyPr>
          <a:lstStyle/>
          <a:p>
            <a:r>
              <a:rPr lang="ar-KW" dirty="0" smtClean="0"/>
              <a:t>تتطلب المشاريع وضع خطة عمل مصصمة لتحقيق الأهداف التنفيذية التي تم وضعها، وتتضمن تلك الخطط ثلاثة أمور هي:</a:t>
            </a:r>
          </a:p>
          <a:p>
            <a:r>
              <a:rPr lang="ar-KW" dirty="0" smtClean="0">
                <a:solidFill>
                  <a:schemeClr val="bg2">
                    <a:lumMod val="50000"/>
                  </a:schemeClr>
                </a:solidFill>
              </a:rPr>
              <a:t>1- الطرق والوسائل الإرشادية: </a:t>
            </a:r>
            <a:r>
              <a:rPr lang="ar-KW" dirty="0" smtClean="0">
                <a:solidFill>
                  <a:schemeClr val="tx1"/>
                </a:solidFill>
              </a:rPr>
              <a:t>يتأثر إختيار الطرق والوسائل الإرشادية التي يجب استعمالها ب :-</a:t>
            </a:r>
          </a:p>
          <a:p>
            <a:r>
              <a:rPr lang="ar-KW" dirty="0">
                <a:solidFill>
                  <a:schemeClr val="tx1"/>
                </a:solidFill>
              </a:rPr>
              <a:t> </a:t>
            </a:r>
            <a:r>
              <a:rPr lang="ar-KW" dirty="0" smtClean="0">
                <a:solidFill>
                  <a:schemeClr val="tx1"/>
                </a:solidFill>
              </a:rPr>
              <a:t>طبيعة الفكرة.</a:t>
            </a:r>
          </a:p>
          <a:p>
            <a:r>
              <a:rPr lang="ar-KW" dirty="0" smtClean="0">
                <a:solidFill>
                  <a:schemeClr val="tx1"/>
                </a:solidFill>
              </a:rPr>
              <a:t>الوضع الراهن للفكرة علي المستوي المحلي.</a:t>
            </a:r>
          </a:p>
          <a:p>
            <a:r>
              <a:rPr lang="ar-KW" dirty="0">
                <a:solidFill>
                  <a:schemeClr val="tx1"/>
                </a:solidFill>
              </a:rPr>
              <a:t> </a:t>
            </a:r>
            <a:r>
              <a:rPr lang="ar-KW" dirty="0" smtClean="0">
                <a:solidFill>
                  <a:schemeClr val="tx1"/>
                </a:solidFill>
              </a:rPr>
              <a:t>خصائص الأفراد وإتجاهاتهم وأهدافهم.</a:t>
            </a:r>
          </a:p>
          <a:p>
            <a:r>
              <a:rPr lang="ar-KW" dirty="0" smtClean="0">
                <a:solidFill>
                  <a:schemeClr val="tx1"/>
                </a:solidFill>
              </a:rPr>
              <a:t>الخصائص المميزة المختلفة للطرق والوسائل الإرشادية.                                  </a:t>
            </a:r>
            <a:endParaRPr lang="ar-KW" dirty="0">
              <a:solidFill>
                <a:schemeClr val="bg2">
                  <a:lumMod val="50000"/>
                </a:schemeClr>
              </a:solidFill>
            </a:endParaRPr>
          </a:p>
        </p:txBody>
      </p:sp>
    </p:spTree>
    <p:extLst>
      <p:ext uri="{BB962C8B-B14F-4D97-AF65-F5344CB8AC3E}">
        <p14:creationId xmlns:p14="http://schemas.microsoft.com/office/powerpoint/2010/main" val="1570718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KW" dirty="0" smtClean="0"/>
              <a:t>* طبيعة الفكرة</a:t>
            </a:r>
            <a:endParaRPr lang="ar-KW" dirty="0"/>
          </a:p>
        </p:txBody>
      </p:sp>
      <p:sp>
        <p:nvSpPr>
          <p:cNvPr id="3" name="Content Placeholder 2"/>
          <p:cNvSpPr>
            <a:spLocks noGrp="1"/>
          </p:cNvSpPr>
          <p:nvPr>
            <p:ph idx="1"/>
          </p:nvPr>
        </p:nvSpPr>
        <p:spPr>
          <a:xfrm>
            <a:off x="609600" y="2323652"/>
            <a:ext cx="7211209" cy="3508977"/>
          </a:xfrm>
        </p:spPr>
        <p:txBody>
          <a:bodyPr>
            <a:normAutofit/>
          </a:bodyPr>
          <a:lstStyle/>
          <a:p>
            <a:r>
              <a:rPr lang="ar-KW" dirty="0" smtClean="0"/>
              <a:t>               </a:t>
            </a:r>
            <a:r>
              <a:rPr lang="ar-KW" sz="1600" dirty="0" smtClean="0"/>
              <a:t>(مهارات)               (تكنولوجيا)</a:t>
            </a:r>
          </a:p>
          <a:p>
            <a:r>
              <a:rPr lang="ar-KW" sz="1600" dirty="0"/>
              <a:t> </a:t>
            </a:r>
            <a:r>
              <a:rPr lang="ar-KW" sz="1600" dirty="0" smtClean="0"/>
              <a:t>                                                               عمل      تغيير </a:t>
            </a:r>
            <a:r>
              <a:rPr lang="ar-KW" sz="1600" dirty="0"/>
              <a:t>صنف منزرع</a:t>
            </a:r>
          </a:p>
          <a:p>
            <a:r>
              <a:rPr lang="ar-KW" sz="1600" dirty="0" smtClean="0"/>
              <a:t>تغيير بسرعة                                                           </a:t>
            </a:r>
            <a:r>
              <a:rPr lang="ar-KW" sz="1600" dirty="0"/>
              <a:t>تطعيم الأطفال</a:t>
            </a:r>
          </a:p>
          <a:p>
            <a:r>
              <a:rPr lang="ar-KW" sz="1600" dirty="0"/>
              <a:t>                                                                             الزراعة المبكرة</a:t>
            </a:r>
          </a:p>
          <a:p>
            <a:endParaRPr lang="ar-KW" sz="1600" dirty="0" smtClean="0"/>
          </a:p>
          <a:p>
            <a:r>
              <a:rPr lang="ar-KW" sz="1600" dirty="0" smtClean="0"/>
              <a:t>تحسين                                                                   تغيير في نظام</a:t>
            </a:r>
          </a:p>
          <a:p>
            <a:r>
              <a:rPr lang="ar-KW" sz="1600" dirty="0"/>
              <a:t> </a:t>
            </a:r>
            <a:r>
              <a:rPr lang="ar-KW" sz="1600" dirty="0" smtClean="0"/>
              <a:t>محسنة                                                               إدخال وسائل أخري </a:t>
            </a:r>
          </a:p>
          <a:p>
            <a:r>
              <a:rPr lang="ar-KW" sz="1600" dirty="0"/>
              <a:t> </a:t>
            </a:r>
            <a:r>
              <a:rPr lang="ar-KW" sz="1600" dirty="0" smtClean="0"/>
              <a:t>                                                                                 </a:t>
            </a:r>
          </a:p>
          <a:p>
            <a:r>
              <a:rPr lang="ar-KW" sz="1600" dirty="0"/>
              <a:t> </a:t>
            </a:r>
            <a:r>
              <a:rPr lang="ar-KW" sz="1600" dirty="0" smtClean="0"/>
              <a:t>خبرة معقدة                                                            تكوين تعاونيات تطبيق</a:t>
            </a:r>
          </a:p>
          <a:p>
            <a:r>
              <a:rPr lang="ar-KW" sz="1600" dirty="0"/>
              <a:t> </a:t>
            </a:r>
            <a:r>
              <a:rPr lang="ar-KW" sz="1600" dirty="0" smtClean="0"/>
              <a:t>لصيانة                                                                          خطة مزرعة التربة</a:t>
            </a:r>
            <a:endParaRPr lang="ar-KW" sz="1600" dirty="0"/>
          </a:p>
        </p:txBody>
      </p:sp>
      <p:sp>
        <p:nvSpPr>
          <p:cNvPr id="5" name="Rectangle 4"/>
          <p:cNvSpPr/>
          <p:nvPr/>
        </p:nvSpPr>
        <p:spPr>
          <a:xfrm>
            <a:off x="2819400" y="3048000"/>
            <a:ext cx="3200400" cy="2209800"/>
          </a:xfrm>
          <a:prstGeom prst="rect">
            <a:avLst/>
          </a:prstGeom>
        </p:spPr>
        <p:style>
          <a:lnRef idx="2">
            <a:schemeClr val="dk1"/>
          </a:lnRef>
          <a:fillRef idx="1">
            <a:schemeClr val="lt1"/>
          </a:fillRef>
          <a:effectRef idx="0">
            <a:schemeClr val="dk1"/>
          </a:effectRef>
          <a:fontRef idx="minor">
            <a:schemeClr val="dk1"/>
          </a:fontRef>
        </p:style>
        <p:txBody>
          <a:bodyPr rtlCol="1" anchor="ctr"/>
          <a:lstStyle/>
          <a:p>
            <a:pPr algn="ctr"/>
            <a:endParaRPr lang="ar-KW" dirty="0"/>
          </a:p>
        </p:txBody>
      </p:sp>
      <p:cxnSp>
        <p:nvCxnSpPr>
          <p:cNvPr id="7" name="Straight Connector 6"/>
          <p:cNvCxnSpPr/>
          <p:nvPr/>
        </p:nvCxnSpPr>
        <p:spPr>
          <a:xfrm>
            <a:off x="3429000" y="3048000"/>
            <a:ext cx="2057400" cy="220980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2819400" y="3733800"/>
            <a:ext cx="3200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819400" y="4495800"/>
            <a:ext cx="3200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1457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KW" dirty="0" smtClean="0"/>
              <a:t>خصائص الطرق والوسائل الإرشادية:</a:t>
            </a:r>
            <a:br>
              <a:rPr lang="ar-KW" dirty="0" smtClean="0"/>
            </a:br>
            <a:endParaRPr lang="ar-KW" dirty="0"/>
          </a:p>
        </p:txBody>
      </p:sp>
      <p:sp>
        <p:nvSpPr>
          <p:cNvPr id="3" name="Content Placeholder 2"/>
          <p:cNvSpPr>
            <a:spLocks noGrp="1"/>
          </p:cNvSpPr>
          <p:nvPr>
            <p:ph idx="1"/>
          </p:nvPr>
        </p:nvSpPr>
        <p:spPr/>
        <p:txBody>
          <a:bodyPr>
            <a:normAutofit lnSpcReduction="10000"/>
          </a:bodyPr>
          <a:lstStyle/>
          <a:p>
            <a:r>
              <a:rPr lang="ar-KW" dirty="0" smtClean="0">
                <a:solidFill>
                  <a:schemeClr val="accent3">
                    <a:lumMod val="60000"/>
                    <a:lumOff val="40000"/>
                  </a:schemeClr>
                </a:solidFill>
              </a:rPr>
              <a:t>يمكن تقسيم الطرق والوسائل الإرشادية إلي قسمين:</a:t>
            </a:r>
          </a:p>
          <a:p>
            <a:r>
              <a:rPr lang="ar-KW" dirty="0" smtClean="0"/>
              <a:t>1- طرق الإتصال الشخصي.</a:t>
            </a:r>
          </a:p>
          <a:p>
            <a:r>
              <a:rPr lang="ar-KW" dirty="0" smtClean="0"/>
              <a:t>2- طرق الإتصال الجماهيري.</a:t>
            </a:r>
          </a:p>
          <a:p>
            <a:r>
              <a:rPr lang="ar-KW" dirty="0" smtClean="0">
                <a:solidFill>
                  <a:schemeClr val="accent3">
                    <a:lumMod val="60000"/>
                    <a:lumOff val="40000"/>
                  </a:schemeClr>
                </a:solidFill>
              </a:rPr>
              <a:t>ومن الخصائص المميزة لطرق الإتصال الشخصي:</a:t>
            </a:r>
          </a:p>
          <a:p>
            <a:r>
              <a:rPr lang="ar-KW" dirty="0" smtClean="0">
                <a:solidFill>
                  <a:schemeClr val="tx1"/>
                </a:solidFill>
              </a:rPr>
              <a:t>1- أنها تتضمن إستعمال عدد كبير من الحواس.</a:t>
            </a:r>
          </a:p>
          <a:p>
            <a:r>
              <a:rPr lang="ar-KW" dirty="0" smtClean="0">
                <a:solidFill>
                  <a:schemeClr val="tx1"/>
                </a:solidFill>
              </a:rPr>
              <a:t>2- أن المشاركة ممكنة فيها.</a:t>
            </a:r>
          </a:p>
          <a:p>
            <a:r>
              <a:rPr lang="ar-KW" dirty="0" smtClean="0">
                <a:solidFill>
                  <a:schemeClr val="tx1"/>
                </a:solidFill>
              </a:rPr>
              <a:t>3- أنه يمكن تكوين علاقة بين وكيل التغيير والمسترشدين.</a:t>
            </a:r>
            <a:endParaRPr lang="ar-KW" dirty="0">
              <a:solidFill>
                <a:schemeClr val="tx1"/>
              </a:solidFill>
            </a:endParaRPr>
          </a:p>
        </p:txBody>
      </p:sp>
    </p:spTree>
    <p:extLst>
      <p:ext uri="{BB962C8B-B14F-4D97-AF65-F5344CB8AC3E}">
        <p14:creationId xmlns:p14="http://schemas.microsoft.com/office/powerpoint/2010/main" val="2581766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pPr algn="justLow"/>
            <a:r>
              <a:rPr lang="ar-KW" dirty="0" smtClean="0">
                <a:solidFill>
                  <a:schemeClr val="bg2">
                    <a:lumMod val="50000"/>
                  </a:schemeClr>
                </a:solidFill>
              </a:rPr>
              <a:t>2- تحليل المحتوي أو المضمون: </a:t>
            </a:r>
            <a:r>
              <a:rPr lang="ar-KW" dirty="0" smtClean="0">
                <a:solidFill>
                  <a:schemeClr val="tx1"/>
                </a:solidFill>
              </a:rPr>
              <a:t>يجب أن يقوم تحديد أهداف البرنامج علي أساس المستويات التكنولوجية التي توصي بها البحوث والتجارب.</a:t>
            </a:r>
          </a:p>
          <a:p>
            <a:pPr algn="justLow"/>
            <a:r>
              <a:rPr lang="ar-KW" dirty="0" smtClean="0">
                <a:solidFill>
                  <a:schemeClr val="tx1"/>
                </a:solidFill>
              </a:rPr>
              <a:t>سوف تحدد المضمون ويجب أخذها في الإعتبار عند تحديد الأهداف، وعند تحديد الأفكار ، أو الخبرات الجديدة المطلوب إدخالها.</a:t>
            </a:r>
          </a:p>
          <a:p>
            <a:pPr algn="justLow"/>
            <a:r>
              <a:rPr lang="ar-KW" dirty="0" smtClean="0">
                <a:solidFill>
                  <a:schemeClr val="tx1"/>
                </a:solidFill>
              </a:rPr>
              <a:t>ويجب العمل علي إدخال الأفكار أو الخبرات الجديدة.</a:t>
            </a:r>
            <a:endParaRPr lang="ar-KW" dirty="0">
              <a:solidFill>
                <a:schemeClr val="tx1"/>
              </a:solidFill>
            </a:endParaRPr>
          </a:p>
        </p:txBody>
      </p:sp>
    </p:spTree>
    <p:extLst>
      <p:ext uri="{BB962C8B-B14F-4D97-AF65-F5344CB8AC3E}">
        <p14:creationId xmlns:p14="http://schemas.microsoft.com/office/powerpoint/2010/main" val="3923446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KW" dirty="0" smtClean="0"/>
              <a:t>وضع خطط العمل</a:t>
            </a:r>
            <a:endParaRPr lang="ar-KW"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8091134"/>
              </p:ext>
            </p:extLst>
          </p:nvPr>
        </p:nvGraphicFramePr>
        <p:xfrm>
          <a:off x="1042985" y="2324100"/>
          <a:ext cx="7186614" cy="3754120"/>
        </p:xfrm>
        <a:graphic>
          <a:graphicData uri="http://schemas.openxmlformats.org/drawingml/2006/table">
            <a:tbl>
              <a:tblPr rtl="1" firstRow="1" bandRow="1">
                <a:tableStyleId>{5C22544A-7EE6-4342-B048-85BDC9FD1C3A}</a:tableStyleId>
              </a:tblPr>
              <a:tblGrid>
                <a:gridCol w="3593307"/>
                <a:gridCol w="3593307"/>
              </a:tblGrid>
              <a:tr h="370840">
                <a:tc>
                  <a:txBody>
                    <a:bodyPr/>
                    <a:lstStyle/>
                    <a:p>
                      <a:pPr algn="ctr" rtl="1"/>
                      <a:r>
                        <a:rPr lang="ar-KW" dirty="0" smtClean="0"/>
                        <a:t>الخطوات</a:t>
                      </a:r>
                      <a:endParaRPr lang="ar-KW" dirty="0"/>
                    </a:p>
                  </a:txBody>
                  <a:tcPr/>
                </a:tc>
                <a:tc>
                  <a:txBody>
                    <a:bodyPr/>
                    <a:lstStyle/>
                    <a:p>
                      <a:pPr algn="ctr" rtl="1"/>
                      <a:r>
                        <a:rPr lang="ar-KW" dirty="0" smtClean="0"/>
                        <a:t>مسئولية من</a:t>
                      </a:r>
                      <a:endParaRPr lang="ar-KW" dirty="0"/>
                    </a:p>
                  </a:txBody>
                  <a:tcPr/>
                </a:tc>
              </a:tr>
              <a:tr h="370840">
                <a:tc>
                  <a:txBody>
                    <a:bodyPr/>
                    <a:lstStyle/>
                    <a:p>
                      <a:pPr algn="justLow" rtl="1"/>
                      <a:r>
                        <a:rPr lang="ar-KW" dirty="0" smtClean="0"/>
                        <a:t>1- تحضير ملخص عن الموقف الراهن قبل ابعادة مع الاهتمام بالسياسة القومية.</a:t>
                      </a:r>
                    </a:p>
                    <a:p>
                      <a:pPr algn="justLow" rtl="1"/>
                      <a:r>
                        <a:rPr lang="ar-KW" dirty="0" smtClean="0"/>
                        <a:t>2- استعراض التطور مرتبطاً بالخطط طويلة الأمد مشيراً الي المشاريع التي ستستمر والتي انتهت.</a:t>
                      </a:r>
                    </a:p>
                    <a:p>
                      <a:pPr algn="justLow" rtl="1"/>
                      <a:r>
                        <a:rPr lang="ar-KW" dirty="0" smtClean="0"/>
                        <a:t>3- استعراض لبرامج طويلة الأمد وعمل أجزاء صغيرة متكيفة مع الظروف المتغيرة.</a:t>
                      </a:r>
                    </a:p>
                    <a:p>
                      <a:pPr algn="justLow" rtl="1"/>
                      <a:r>
                        <a:rPr lang="ar-KW" dirty="0" smtClean="0"/>
                        <a:t>4- اختيار المشاكل التي سيركز عليها العمل في السنة الحالية ووضع الأهداف .</a:t>
                      </a:r>
                      <a:endParaRPr lang="ar-KW" dirty="0"/>
                    </a:p>
                  </a:txBody>
                  <a:tcPr/>
                </a:tc>
                <a:tc>
                  <a:txBody>
                    <a:bodyPr/>
                    <a:lstStyle/>
                    <a:p>
                      <a:pPr rtl="1"/>
                      <a:r>
                        <a:rPr lang="ar-KW" dirty="0" smtClean="0"/>
                        <a:t>الإدارة العامة للإرشاد الزراعي أو وزارة الزراعة</a:t>
                      </a:r>
                    </a:p>
                    <a:p>
                      <a:pPr rtl="1"/>
                      <a:endParaRPr lang="ar-KW" dirty="0" smtClean="0"/>
                    </a:p>
                    <a:p>
                      <a:pPr rtl="1"/>
                      <a:r>
                        <a:rPr lang="ar-KW" dirty="0" smtClean="0"/>
                        <a:t>مشرفوا الإرشاد ولجان البرامج والقيادات والمجموعات المحلية</a:t>
                      </a:r>
                    </a:p>
                    <a:p>
                      <a:pPr rtl="1"/>
                      <a:endParaRPr lang="ar-KW" dirty="0" smtClean="0"/>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1800" b="0" i="0" u="none" strike="noStrike" kern="1200" cap="none" spc="0" normalizeH="0" baseline="0" noProof="0" dirty="0" smtClean="0">
                          <a:ln>
                            <a:noFill/>
                          </a:ln>
                          <a:solidFill>
                            <a:prstClr val="black"/>
                          </a:solidFill>
                          <a:effectLst/>
                          <a:uLnTx/>
                          <a:uFillTx/>
                          <a:latin typeface="+mn-lt"/>
                          <a:ea typeface="+mn-ea"/>
                          <a:cs typeface="+mn-cs"/>
                        </a:rPr>
                        <a:t>مشرفوا الإرشاد ولجان البرامج والقيادات والمجموعات المحلية</a:t>
                      </a:r>
                    </a:p>
                    <a:p>
                      <a:pPr rtl="1"/>
                      <a:endParaRPr lang="ar-KW" dirty="0" smtClean="0"/>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1800" b="0" i="0" u="none" strike="noStrike" kern="1200" cap="none" spc="0" normalizeH="0" baseline="0" noProof="0" dirty="0" smtClean="0">
                          <a:ln>
                            <a:noFill/>
                          </a:ln>
                          <a:solidFill>
                            <a:prstClr val="black"/>
                          </a:solidFill>
                          <a:effectLst/>
                          <a:uLnTx/>
                          <a:uFillTx/>
                          <a:latin typeface="+mn-lt"/>
                          <a:ea typeface="+mn-ea"/>
                          <a:cs typeface="+mn-cs"/>
                        </a:rPr>
                        <a:t>مشرفوا الإرشاد ولجان البرامج والقيادات والمجموعات المحلية</a:t>
                      </a:r>
                    </a:p>
                    <a:p>
                      <a:pPr rtl="1"/>
                      <a:r>
                        <a:rPr lang="ar-KW" dirty="0" smtClean="0"/>
                        <a:t>مجموعات المجتمع</a:t>
                      </a:r>
                      <a:endParaRPr lang="ar-KW" dirty="0"/>
                    </a:p>
                  </a:txBody>
                  <a:tcPr/>
                </a:tc>
              </a:tr>
            </a:tbl>
          </a:graphicData>
        </a:graphic>
      </p:graphicFrame>
    </p:spTree>
    <p:extLst>
      <p:ext uri="{BB962C8B-B14F-4D97-AF65-F5344CB8AC3E}">
        <p14:creationId xmlns:p14="http://schemas.microsoft.com/office/powerpoint/2010/main" val="2261699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3626241"/>
              </p:ext>
            </p:extLst>
          </p:nvPr>
        </p:nvGraphicFramePr>
        <p:xfrm>
          <a:off x="914399" y="2324100"/>
          <a:ext cx="7315200" cy="3754120"/>
        </p:xfrm>
        <a:graphic>
          <a:graphicData uri="http://schemas.openxmlformats.org/drawingml/2006/table">
            <a:tbl>
              <a:tblPr rtl="1" firstRow="1" bandRow="1">
                <a:tableStyleId>{5C22544A-7EE6-4342-B048-85BDC9FD1C3A}</a:tableStyleId>
              </a:tblPr>
              <a:tblGrid>
                <a:gridCol w="3657600"/>
                <a:gridCol w="3657600"/>
              </a:tblGrid>
              <a:tr h="370840">
                <a:tc>
                  <a:txBody>
                    <a:bodyPr/>
                    <a:lstStyle/>
                    <a:p>
                      <a:pPr algn="ctr" rtl="1"/>
                      <a:r>
                        <a:rPr lang="ar-KW" dirty="0" smtClean="0"/>
                        <a:t>الخطوات</a:t>
                      </a:r>
                      <a:endParaRPr lang="ar-KW" dirty="0"/>
                    </a:p>
                  </a:txBody>
                  <a:tcPr/>
                </a:tc>
                <a:tc>
                  <a:txBody>
                    <a:bodyPr/>
                    <a:lstStyle/>
                    <a:p>
                      <a:pPr algn="ctr" rtl="1"/>
                      <a:r>
                        <a:rPr lang="ar-KW" dirty="0" smtClean="0"/>
                        <a:t>مسئولية من</a:t>
                      </a:r>
                      <a:endParaRPr lang="ar-KW" dirty="0"/>
                    </a:p>
                  </a:txBody>
                  <a:tcPr/>
                </a:tc>
              </a:tr>
              <a:tr h="370840">
                <a:tc>
                  <a:txBody>
                    <a:bodyPr/>
                    <a:lstStyle/>
                    <a:p>
                      <a:pPr rtl="1"/>
                      <a:r>
                        <a:rPr lang="ar-KW" dirty="0" smtClean="0"/>
                        <a:t>5- اختيار وترشيح القيادة المحلية لكل مشكلة أو مشروع مختار.</a:t>
                      </a:r>
                    </a:p>
                    <a:p>
                      <a:pPr rtl="1"/>
                      <a:r>
                        <a:rPr lang="ar-KW" dirty="0" smtClean="0"/>
                        <a:t>6- تحضير العمل في البرنامج مركزاً علي:</a:t>
                      </a:r>
                    </a:p>
                    <a:p>
                      <a:pPr rtl="1"/>
                      <a:r>
                        <a:rPr lang="ar-KW" dirty="0" smtClean="0"/>
                        <a:t>أ-الطرق التعليمية والوسائل الإتصالية.</a:t>
                      </a:r>
                    </a:p>
                    <a:p>
                      <a:pPr rtl="1"/>
                      <a:r>
                        <a:rPr lang="ar-KW" dirty="0" smtClean="0"/>
                        <a:t>ب-عدد الأنشطة الطلابية.</a:t>
                      </a:r>
                    </a:p>
                    <a:p>
                      <a:pPr rtl="1"/>
                      <a:r>
                        <a:rPr lang="ar-KW" dirty="0" smtClean="0"/>
                        <a:t>ج- إين سيركز العمل.</a:t>
                      </a:r>
                    </a:p>
                    <a:p>
                      <a:pPr rtl="1"/>
                      <a:r>
                        <a:rPr lang="ar-KW" dirty="0" smtClean="0"/>
                        <a:t>د-متي نبدأ.</a:t>
                      </a:r>
                    </a:p>
                    <a:p>
                      <a:pPr rtl="1"/>
                      <a:r>
                        <a:rPr lang="ar-KW" dirty="0" smtClean="0"/>
                        <a:t>ه-الأفراد المسئولين.</a:t>
                      </a:r>
                    </a:p>
                    <a:p>
                      <a:pPr rtl="1"/>
                      <a:r>
                        <a:rPr lang="ar-KW" dirty="0" smtClean="0"/>
                        <a:t>و-مواد الإيضاح المطلوب.</a:t>
                      </a:r>
                    </a:p>
                    <a:p>
                      <a:pPr rtl="1"/>
                      <a:r>
                        <a:rPr lang="ar-KW" dirty="0" smtClean="0"/>
                        <a:t>ز-المتخصصين المساعدين.</a:t>
                      </a:r>
                    </a:p>
                    <a:p>
                      <a:pPr rtl="1"/>
                      <a:endParaRPr lang="ar-KW" dirty="0"/>
                    </a:p>
                  </a:txBody>
                  <a:tcPr/>
                </a:tc>
                <a:tc>
                  <a:txBody>
                    <a:bodyPr/>
                    <a:lstStyle/>
                    <a:p>
                      <a:pPr rtl="1"/>
                      <a:r>
                        <a:rPr lang="ar-KW" dirty="0" smtClean="0"/>
                        <a:t>مشرف الإرشاد بعد المناقشة مع أخصائيين الإرشاد مجموعات القيادة بالمجتمع ولجان البرنامج</a:t>
                      </a:r>
                    </a:p>
                    <a:p>
                      <a:pPr rtl="1"/>
                      <a:endParaRPr lang="ar-KW" dirty="0" smtClean="0"/>
                    </a:p>
                    <a:p>
                      <a:pPr rtl="1"/>
                      <a:endParaRPr lang="ar-KW" dirty="0" smtClean="0"/>
                    </a:p>
                    <a:p>
                      <a:pPr rtl="1"/>
                      <a:endParaRPr lang="ar-KW" dirty="0" smtClean="0"/>
                    </a:p>
                    <a:p>
                      <a:pPr rtl="1"/>
                      <a:endParaRPr lang="ar-KW" dirty="0" smtClean="0"/>
                    </a:p>
                    <a:p>
                      <a:pPr rtl="1"/>
                      <a:endParaRPr lang="ar-KW" dirty="0" smtClean="0"/>
                    </a:p>
                    <a:p>
                      <a:pPr rtl="1"/>
                      <a:endParaRPr lang="ar-KW" dirty="0" smtClean="0"/>
                    </a:p>
                    <a:p>
                      <a:pPr rtl="1"/>
                      <a:r>
                        <a:rPr lang="ar-KW" dirty="0" smtClean="0"/>
                        <a:t>مشرف الإرشاد</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1800" b="0" i="0" u="none" strike="noStrike" kern="1200" cap="none" spc="0" normalizeH="0" baseline="0" noProof="0" dirty="0" smtClean="0">
                          <a:ln>
                            <a:noFill/>
                          </a:ln>
                          <a:solidFill>
                            <a:prstClr val="black"/>
                          </a:solidFill>
                          <a:effectLst/>
                          <a:uLnTx/>
                          <a:uFillTx/>
                          <a:latin typeface="+mn-lt"/>
                          <a:ea typeface="+mn-ea"/>
                          <a:cs typeface="+mn-cs"/>
                        </a:rPr>
                        <a:t>مشرف الإرشاد</a:t>
                      </a:r>
                    </a:p>
                    <a:p>
                      <a:pPr rtl="1"/>
                      <a:endParaRPr lang="ar-KW" dirty="0"/>
                    </a:p>
                  </a:txBody>
                  <a:tcPr/>
                </a:tc>
              </a:tr>
            </a:tbl>
          </a:graphicData>
        </a:graphic>
      </p:graphicFrame>
    </p:spTree>
    <p:extLst>
      <p:ext uri="{BB962C8B-B14F-4D97-AF65-F5344CB8AC3E}">
        <p14:creationId xmlns:p14="http://schemas.microsoft.com/office/powerpoint/2010/main" val="1809675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KW" sz="36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ea typeface="+mn-ea"/>
                <a:cs typeface="Simplified Arabic" pitchFamily="18" charset="-78"/>
              </a:rPr>
              <a:t>أعداد</a:t>
            </a:r>
          </a:p>
        </p:txBody>
      </p:sp>
      <p:sp>
        <p:nvSpPr>
          <p:cNvPr id="3" name="Text Placeholder 2"/>
          <p:cNvSpPr>
            <a:spLocks noGrp="1"/>
          </p:cNvSpPr>
          <p:nvPr>
            <p:ph type="body" idx="1"/>
          </p:nvPr>
        </p:nvSpPr>
        <p:spPr>
          <a:xfrm>
            <a:off x="1295400" y="4267200"/>
            <a:ext cx="6637467" cy="1520413"/>
          </a:xfrm>
        </p:spPr>
        <p:txBody>
          <a:bodyPr>
            <a:normAutofit fontScale="77500" lnSpcReduction="2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lnSpc>
                <a:spcPct val="150000"/>
              </a:lnSpc>
              <a:buClr>
                <a:srgbClr val="94C600"/>
              </a:buClr>
            </a:pPr>
            <a:r>
              <a:rPr lang="ar-KW" sz="36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أ.د</a:t>
            </a:r>
            <a:r>
              <a:rPr lang="ar-KW" sz="3600"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 منصور </a:t>
            </a:r>
            <a:r>
              <a:rPr lang="ar-KW" sz="36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أحمد محمد حفني</a:t>
            </a:r>
          </a:p>
          <a:p>
            <a:pPr algn="ctr">
              <a:lnSpc>
                <a:spcPct val="150000"/>
              </a:lnSpc>
              <a:buClr>
                <a:srgbClr val="94C600"/>
              </a:buClr>
            </a:pPr>
            <a:r>
              <a:rPr lang="ar-KW" sz="36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أستاذ ورئيس قسم الإرشاد الزراعي والمجتمع الريفي</a:t>
            </a:r>
          </a:p>
          <a:p>
            <a:endParaRPr lang="ar-KW"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2339080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85878890"/>
              </p:ext>
            </p:extLst>
          </p:nvPr>
        </p:nvGraphicFramePr>
        <p:xfrm>
          <a:off x="1042987" y="2324100"/>
          <a:ext cx="6777038" cy="2931160"/>
        </p:xfrm>
        <a:graphic>
          <a:graphicData uri="http://schemas.openxmlformats.org/drawingml/2006/table">
            <a:tbl>
              <a:tblPr rtl="1" firstRow="1" bandRow="1">
                <a:tableStyleId>{5C22544A-7EE6-4342-B048-85BDC9FD1C3A}</a:tableStyleId>
              </a:tblPr>
              <a:tblGrid>
                <a:gridCol w="3388519"/>
                <a:gridCol w="3388519"/>
              </a:tblGrid>
              <a:tr h="370840">
                <a:tc>
                  <a:txBody>
                    <a:bodyPr/>
                    <a:lstStyle/>
                    <a:p>
                      <a:pPr algn="ctr" rtl="1"/>
                      <a:r>
                        <a:rPr lang="ar-KW" dirty="0" smtClean="0"/>
                        <a:t>الخطوات</a:t>
                      </a:r>
                      <a:endParaRPr lang="ar-KW" dirty="0"/>
                    </a:p>
                  </a:txBody>
                  <a:tcPr/>
                </a:tc>
                <a:tc>
                  <a:txBody>
                    <a:bodyPr/>
                    <a:lstStyle/>
                    <a:p>
                      <a:pPr algn="ctr" rtl="1"/>
                      <a:r>
                        <a:rPr lang="ar-KW" dirty="0" smtClean="0"/>
                        <a:t>مسئولية من</a:t>
                      </a:r>
                      <a:endParaRPr lang="ar-KW" dirty="0"/>
                    </a:p>
                  </a:txBody>
                  <a:tcPr/>
                </a:tc>
              </a:tr>
              <a:tr h="370840">
                <a:tc>
                  <a:txBody>
                    <a:bodyPr/>
                    <a:lstStyle/>
                    <a:p>
                      <a:pPr rtl="1"/>
                      <a:r>
                        <a:rPr lang="ar-KW" dirty="0" smtClean="0"/>
                        <a:t>7-أعداد برنامج النشاط الإرشادي علي أساس اليوم والأسبوع مع التوفير في عنصر الوقت</a:t>
                      </a:r>
                    </a:p>
                    <a:p>
                      <a:pPr rtl="1"/>
                      <a:r>
                        <a:rPr lang="ar-KW" dirty="0" smtClean="0"/>
                        <a:t>8-توزيع المطبوعات الموضحة للبرنامج ومحدد بها مسئوليات كل قائد في كل مشروع</a:t>
                      </a:r>
                    </a:p>
                    <a:p>
                      <a:pPr rtl="1"/>
                      <a:r>
                        <a:rPr lang="ar-KW" dirty="0" smtClean="0"/>
                        <a:t>9- الاستعداد لأجراء التقييم بإستخدام لطرق مختلفة لتقدير النتائج المختلفة</a:t>
                      </a:r>
                      <a:endParaRPr lang="ar-KW"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1800" b="0" i="0" u="none" strike="noStrike" kern="1200" cap="none" spc="0" normalizeH="0" baseline="0" noProof="0" dirty="0" smtClean="0">
                          <a:ln>
                            <a:noFill/>
                          </a:ln>
                          <a:solidFill>
                            <a:prstClr val="black"/>
                          </a:solidFill>
                          <a:effectLst/>
                          <a:uLnTx/>
                          <a:uFillTx/>
                          <a:latin typeface="+mn-lt"/>
                          <a:ea typeface="+mn-ea"/>
                          <a:cs typeface="+mn-cs"/>
                        </a:rPr>
                        <a:t>مشرف الإرشاد</a:t>
                      </a:r>
                    </a:p>
                    <a:p>
                      <a:pPr rtl="1"/>
                      <a:endParaRPr lang="ar-KW" dirty="0"/>
                    </a:p>
                  </a:txBody>
                  <a:tcPr/>
                </a:tc>
              </a:tr>
            </a:tbl>
          </a:graphicData>
        </a:graphic>
      </p:graphicFrame>
    </p:spTree>
    <p:extLst>
      <p:ext uri="{BB962C8B-B14F-4D97-AF65-F5344CB8AC3E}">
        <p14:creationId xmlns:p14="http://schemas.microsoft.com/office/powerpoint/2010/main" val="2901703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KW" dirty="0" smtClean="0"/>
              <a:t>*نموذج بيسون</a:t>
            </a:r>
            <a:endParaRPr lang="ar-KW" dirty="0"/>
          </a:p>
        </p:txBody>
      </p:sp>
      <p:sp>
        <p:nvSpPr>
          <p:cNvPr id="3" name="Content Placeholder 2"/>
          <p:cNvSpPr>
            <a:spLocks noGrp="1"/>
          </p:cNvSpPr>
          <p:nvPr>
            <p:ph idx="1"/>
          </p:nvPr>
        </p:nvSpPr>
        <p:spPr/>
        <p:txBody>
          <a:bodyPr/>
          <a:lstStyle/>
          <a:p>
            <a:pPr algn="justLow"/>
            <a:r>
              <a:rPr lang="ar-KW" dirty="0" smtClean="0"/>
              <a:t>وتقسيم الخطوات الثمانية التي يشتمل عليها نموذج بيسون إلي مرحلتين أساسيتين:</a:t>
            </a:r>
          </a:p>
          <a:p>
            <a:pPr algn="justLow"/>
            <a:r>
              <a:rPr lang="ar-KW" dirty="0" smtClean="0">
                <a:solidFill>
                  <a:schemeClr val="bg2">
                    <a:lumMod val="50000"/>
                  </a:schemeClr>
                </a:solidFill>
              </a:rPr>
              <a:t>1- مرحلة تخطيط البرنامج: </a:t>
            </a:r>
            <a:r>
              <a:rPr lang="ar-KW" dirty="0" smtClean="0"/>
              <a:t>وهي تشتمل علي الخطوات الأربعة الأولي.</a:t>
            </a:r>
          </a:p>
          <a:p>
            <a:pPr algn="justLow"/>
            <a:r>
              <a:rPr lang="ar-KW" dirty="0" smtClean="0">
                <a:solidFill>
                  <a:schemeClr val="bg2">
                    <a:lumMod val="50000"/>
                  </a:schemeClr>
                </a:solidFill>
              </a:rPr>
              <a:t>2- مرحلة تنفيذ البرنامج: </a:t>
            </a:r>
            <a:r>
              <a:rPr lang="ar-KW" dirty="0" smtClean="0"/>
              <a:t>وهي تشتمل علي الخطوات الثلاث التالية أما الخطوة الثامنة فهي ترتبط بالمرحلتين.</a:t>
            </a:r>
            <a:endParaRPr lang="ar-KW" dirty="0"/>
          </a:p>
        </p:txBody>
      </p:sp>
    </p:spTree>
    <p:extLst>
      <p:ext uri="{BB962C8B-B14F-4D97-AF65-F5344CB8AC3E}">
        <p14:creationId xmlns:p14="http://schemas.microsoft.com/office/powerpoint/2010/main" val="1025561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r>
              <a:rPr lang="ar-KW" dirty="0" smtClean="0"/>
              <a:t>                                            التقييم</a:t>
            </a:r>
          </a:p>
          <a:p>
            <a:endParaRPr lang="ar-KW" dirty="0" smtClean="0"/>
          </a:p>
        </p:txBody>
      </p:sp>
      <p:sp>
        <p:nvSpPr>
          <p:cNvPr id="7" name="Flowchart: Connector 6"/>
          <p:cNvSpPr/>
          <p:nvPr/>
        </p:nvSpPr>
        <p:spPr>
          <a:xfrm>
            <a:off x="1905000" y="2514600"/>
            <a:ext cx="5029200" cy="3276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KW"/>
          </a:p>
        </p:txBody>
      </p:sp>
      <p:sp>
        <p:nvSpPr>
          <p:cNvPr id="8" name="Flowchart: Connector 7"/>
          <p:cNvSpPr/>
          <p:nvPr/>
        </p:nvSpPr>
        <p:spPr>
          <a:xfrm>
            <a:off x="2286000" y="2819400"/>
            <a:ext cx="4114800" cy="2743200"/>
          </a:xfrm>
          <a:prstGeom prst="flowChartConnector">
            <a:avLst/>
          </a:prstGeom>
        </p:spPr>
        <p:style>
          <a:lnRef idx="2">
            <a:schemeClr val="dk1"/>
          </a:lnRef>
          <a:fillRef idx="1">
            <a:schemeClr val="lt1"/>
          </a:fillRef>
          <a:effectRef idx="0">
            <a:schemeClr val="dk1"/>
          </a:effectRef>
          <a:fontRef idx="minor">
            <a:schemeClr val="dk1"/>
          </a:fontRef>
        </p:style>
        <p:txBody>
          <a:bodyPr rtlCol="1" anchor="ctr"/>
          <a:lstStyle/>
          <a:p>
            <a:pPr algn="ctr"/>
            <a:r>
              <a:rPr lang="ar-KW" dirty="0" smtClean="0"/>
              <a:t>1- مجمع الحقائق</a:t>
            </a:r>
          </a:p>
          <a:p>
            <a:pPr algn="ctr"/>
            <a:r>
              <a:rPr lang="ar-KW" dirty="0" smtClean="0"/>
              <a:t>2- تحليل الموقف</a:t>
            </a:r>
          </a:p>
          <a:p>
            <a:pPr algn="ctr"/>
            <a:r>
              <a:rPr lang="ar-KW" dirty="0" smtClean="0"/>
              <a:t>3- تحديد المشاكل </a:t>
            </a:r>
          </a:p>
          <a:p>
            <a:pPr algn="ctr"/>
            <a:r>
              <a:rPr lang="ar-KW" dirty="0" smtClean="0"/>
              <a:t>4- تقرير الأهداف</a:t>
            </a:r>
          </a:p>
          <a:p>
            <a:pPr algn="ctr"/>
            <a:r>
              <a:rPr lang="ar-KW" dirty="0" smtClean="0"/>
              <a:t>5- وضع خطة العمل</a:t>
            </a:r>
          </a:p>
          <a:p>
            <a:pPr algn="ctr"/>
            <a:r>
              <a:rPr lang="ar-KW" dirty="0" smtClean="0"/>
              <a:t>6- تنفيذ خطة العمل</a:t>
            </a:r>
          </a:p>
          <a:p>
            <a:pPr algn="ctr"/>
            <a:r>
              <a:rPr lang="ar-KW" dirty="0" smtClean="0"/>
              <a:t>7- تحديد درجة التقدم</a:t>
            </a:r>
          </a:p>
          <a:p>
            <a:pPr algn="ctr"/>
            <a:r>
              <a:rPr lang="ar-KW" dirty="0" smtClean="0"/>
              <a:t>8- مراجعة العملية</a:t>
            </a:r>
            <a:endParaRPr lang="ar-KW" dirty="0"/>
          </a:p>
        </p:txBody>
      </p:sp>
    </p:spTree>
    <p:extLst>
      <p:ext uri="{BB962C8B-B14F-4D97-AF65-F5344CB8AC3E}">
        <p14:creationId xmlns:p14="http://schemas.microsoft.com/office/powerpoint/2010/main" val="9797180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323652"/>
            <a:ext cx="6982609" cy="3508977"/>
          </a:xfrm>
        </p:spPr>
        <p:txBody>
          <a:bodyPr/>
          <a:lstStyle/>
          <a:p>
            <a:r>
              <a:rPr lang="ar-KW" dirty="0" smtClean="0"/>
              <a:t>وبمقارنة النموذج المقترح بنموذج بيسون لا</a:t>
            </a:r>
            <a:r>
              <a:rPr lang="en-US" dirty="0" err="1" smtClean="0"/>
              <a:t>Pesson</a:t>
            </a:r>
            <a:r>
              <a:rPr lang="en-US" dirty="0" smtClean="0"/>
              <a:t> </a:t>
            </a:r>
            <a:r>
              <a:rPr lang="ar-KW" dirty="0" smtClean="0"/>
              <a:t>يلاحظ أن </a:t>
            </a:r>
            <a:r>
              <a:rPr lang="ar-KW" dirty="0" smtClean="0">
                <a:solidFill>
                  <a:schemeClr val="bg2">
                    <a:lumMod val="50000"/>
                  </a:schemeClr>
                </a:solidFill>
              </a:rPr>
              <a:t>المرحلة الأولي </a:t>
            </a:r>
            <a:r>
              <a:rPr lang="ar-KW" dirty="0" smtClean="0"/>
              <a:t>وهي تحليل الموقف يمكن أن تضم الثلاثة خطوات الأولي في نموذج بيسون وهي (1) جمع الحقائق.    (2) تحليل الموقف.</a:t>
            </a:r>
          </a:p>
          <a:p>
            <a:r>
              <a:rPr lang="ar-KW" dirty="0" smtClean="0"/>
              <a:t>       (3) تحديد المشاكل.</a:t>
            </a:r>
          </a:p>
          <a:p>
            <a:r>
              <a:rPr lang="ar-KW" dirty="0" smtClean="0"/>
              <a:t>أما </a:t>
            </a:r>
            <a:r>
              <a:rPr lang="ar-KW" dirty="0" smtClean="0">
                <a:solidFill>
                  <a:schemeClr val="bg2">
                    <a:lumMod val="50000"/>
                  </a:schemeClr>
                </a:solidFill>
              </a:rPr>
              <a:t>المرحلة الثانية </a:t>
            </a:r>
            <a:r>
              <a:rPr lang="ar-KW" dirty="0" smtClean="0"/>
              <a:t>وهي تحديد الأهداف فهي تقابل المرحلة الرابعة في نموذج بيسون، والمراحل الباقية يقابلها تصميم وتنفيذ خطة العمل.</a:t>
            </a:r>
            <a:endParaRPr lang="ar-KW" dirty="0"/>
          </a:p>
        </p:txBody>
      </p:sp>
    </p:spTree>
    <p:extLst>
      <p:ext uri="{BB962C8B-B14F-4D97-AF65-F5344CB8AC3E}">
        <p14:creationId xmlns:p14="http://schemas.microsoft.com/office/powerpoint/2010/main" val="174714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r>
              <a:rPr lang="ar-KW" dirty="0" smtClean="0"/>
              <a:t>ويعد النموذج المقترح أكثر شمولاً ويصالح خطوات تخطيط البرنامج بتفصيل أكثر.</a:t>
            </a:r>
          </a:p>
          <a:p>
            <a:r>
              <a:rPr lang="ar-KW" dirty="0" smtClean="0"/>
              <a:t>لابد من إجراء تقييم لكل خطوة من خطوات وضع البرنامج الإرشادي، وكذا تقييماً نهائياً من تنفيذ البرنامج.</a:t>
            </a:r>
            <a:endParaRPr lang="ar-KW" dirty="0"/>
          </a:p>
        </p:txBody>
      </p:sp>
    </p:spTree>
    <p:extLst>
      <p:ext uri="{BB962C8B-B14F-4D97-AF65-F5344CB8AC3E}">
        <p14:creationId xmlns:p14="http://schemas.microsoft.com/office/powerpoint/2010/main" val="2715476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KW" dirty="0" smtClean="0"/>
              <a:t>برنامج إرشادي وفقاً لنموذج بيسون</a:t>
            </a:r>
            <a:endParaRPr lang="ar-KW" dirty="0"/>
          </a:p>
        </p:txBody>
      </p:sp>
      <p:sp>
        <p:nvSpPr>
          <p:cNvPr id="3" name="Content Placeholder 2"/>
          <p:cNvSpPr>
            <a:spLocks noGrp="1"/>
          </p:cNvSpPr>
          <p:nvPr>
            <p:ph idx="1"/>
          </p:nvPr>
        </p:nvSpPr>
        <p:spPr>
          <a:xfrm>
            <a:off x="1043492" y="2323652"/>
            <a:ext cx="6777317" cy="4000948"/>
          </a:xfrm>
        </p:spPr>
        <p:txBody>
          <a:bodyPr>
            <a:noAutofit/>
          </a:bodyPr>
          <a:lstStyle/>
          <a:p>
            <a:pPr algn="ctr">
              <a:lnSpc>
                <a:spcPct val="115000"/>
              </a:lnSpc>
            </a:pPr>
            <a:r>
              <a:rPr lang="ar-EG" sz="32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implified Arabic" pitchFamily="18" charset="-78"/>
                <a:ea typeface="Calibri"/>
                <a:cs typeface="Simplified Arabic" pitchFamily="18" charset="-78"/>
              </a:rPr>
              <a:t>مقدمة</a:t>
            </a:r>
            <a:endParaRPr lang="en-US" sz="32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implified Arabic" pitchFamily="18" charset="-78"/>
              <a:ea typeface="Calibri"/>
              <a:cs typeface="Simplified Arabic" pitchFamily="18" charset="-78"/>
            </a:endParaRPr>
          </a:p>
          <a:p>
            <a:pPr algn="justLow">
              <a:lnSpc>
                <a:spcPct val="115000"/>
              </a:lnSpc>
            </a:pPr>
            <a:r>
              <a:rPr lang="ar-EG" sz="2000" b="1" dirty="0">
                <a:latin typeface="Simplified Arabic" pitchFamily="18" charset="-78"/>
                <a:ea typeface="Calibri"/>
                <a:cs typeface="Simplified Arabic" pitchFamily="18" charset="-78"/>
              </a:rPr>
              <a:t>تعتبر الذرة الشامية من محاصيل الحبوب الرئيسيه في مصر لأهميتها في تغذية الانسان والحيوان والدواجن حيث تدخل في صناعة الاعلاف .كما انها تعتبر اكلة مفضله لدى الجميع خصوصا الصغار.  وعاني زارع </a:t>
            </a:r>
            <a:r>
              <a:rPr lang="ar-EG" sz="2000" b="1" dirty="0" smtClean="0">
                <a:latin typeface="Simplified Arabic" pitchFamily="18" charset="-78"/>
                <a:ea typeface="Calibri"/>
                <a:cs typeface="Simplified Arabic" pitchFamily="18" charset="-78"/>
              </a:rPr>
              <a:t>محافظة سوهاج </a:t>
            </a:r>
            <a:r>
              <a:rPr lang="ar-EG" sz="2000" b="1" dirty="0">
                <a:latin typeface="Simplified Arabic" pitchFamily="18" charset="-78"/>
                <a:ea typeface="Calibri"/>
                <a:cs typeface="Simplified Arabic" pitchFamily="18" charset="-78"/>
              </a:rPr>
              <a:t>من نقص انتاجية الفدان من الذرة الشاميه وذلك بسبب جهلهم بإشياء كثيره تخفض من انتاجية الفدان. ولابد من زيادة انتاجية الفدان من محصول الذره والنهوض به حتى يكفي الانتاج احتياجات الزراع. </a:t>
            </a:r>
            <a:endParaRPr lang="en-US" sz="2000" dirty="0">
              <a:latin typeface="Simplified Arabic" pitchFamily="18" charset="-78"/>
              <a:ea typeface="Calibri"/>
              <a:cs typeface="Simplified Arabic" pitchFamily="18" charset="-78"/>
            </a:endParaRPr>
          </a:p>
          <a:p>
            <a:pPr algn="justLow">
              <a:lnSpc>
                <a:spcPct val="115000"/>
              </a:lnSpc>
            </a:pPr>
            <a:r>
              <a:rPr lang="ar-EG" sz="2000" b="1" dirty="0">
                <a:latin typeface="Simplified Arabic" pitchFamily="18" charset="-78"/>
                <a:ea typeface="Calibri"/>
                <a:cs typeface="Simplified Arabic" pitchFamily="18" charset="-78"/>
              </a:rPr>
              <a:t>ومن اجل الوصول لهذا الهدف </a:t>
            </a:r>
            <a:r>
              <a:rPr lang="ar-KW" sz="2000" b="1" dirty="0" smtClean="0">
                <a:latin typeface="Simplified Arabic" pitchFamily="18" charset="-78"/>
                <a:ea typeface="Calibri"/>
                <a:cs typeface="Simplified Arabic" pitchFamily="18" charset="-78"/>
              </a:rPr>
              <a:t>تم وضع </a:t>
            </a:r>
            <a:r>
              <a:rPr lang="ar-EG" sz="2000" b="1" dirty="0" smtClean="0">
                <a:latin typeface="Simplified Arabic" pitchFamily="18" charset="-78"/>
                <a:ea typeface="Calibri"/>
                <a:cs typeface="Simplified Arabic" pitchFamily="18" charset="-78"/>
              </a:rPr>
              <a:t>برنامج</a:t>
            </a:r>
            <a:r>
              <a:rPr lang="ar-KW" sz="2000" b="1" dirty="0" smtClean="0">
                <a:latin typeface="Simplified Arabic" pitchFamily="18" charset="-78"/>
                <a:ea typeface="Calibri"/>
                <a:cs typeface="Simplified Arabic" pitchFamily="18" charset="-78"/>
              </a:rPr>
              <a:t> إرشادي</a:t>
            </a:r>
            <a:r>
              <a:rPr lang="ar-EG" sz="2000" b="1" dirty="0" smtClean="0">
                <a:latin typeface="Simplified Arabic" pitchFamily="18" charset="-78"/>
                <a:ea typeface="Calibri"/>
                <a:cs typeface="Simplified Arabic" pitchFamily="18" charset="-78"/>
              </a:rPr>
              <a:t> </a:t>
            </a:r>
            <a:r>
              <a:rPr lang="ar-EG" sz="2000" b="1" dirty="0">
                <a:latin typeface="Simplified Arabic" pitchFamily="18" charset="-78"/>
                <a:ea typeface="Calibri"/>
                <a:cs typeface="Simplified Arabic" pitchFamily="18" charset="-78"/>
              </a:rPr>
              <a:t>للنهوض بمحصول الذره الشاميه </a:t>
            </a:r>
            <a:r>
              <a:rPr lang="ar-EG" sz="2000" b="1" dirty="0" smtClean="0">
                <a:latin typeface="Simplified Arabic" pitchFamily="18" charset="-78"/>
                <a:ea typeface="Calibri"/>
                <a:cs typeface="Simplified Arabic" pitchFamily="18" charset="-78"/>
              </a:rPr>
              <a:t>بمحافظة سوهاج </a:t>
            </a:r>
            <a:endParaRPr lang="en-US" sz="2000" dirty="0">
              <a:latin typeface="Simplified Arabic" pitchFamily="18" charset="-78"/>
              <a:ea typeface="Calibri"/>
              <a:cs typeface="Simplified Arabic" pitchFamily="18" charset="-78"/>
            </a:endParaRPr>
          </a:p>
          <a:p>
            <a:pPr algn="justLow">
              <a:lnSpc>
                <a:spcPct val="115000"/>
              </a:lnSpc>
            </a:pPr>
            <a:r>
              <a:rPr lang="ar-EG" sz="2000" b="1" dirty="0">
                <a:latin typeface="Simplified Arabic" pitchFamily="18" charset="-78"/>
                <a:ea typeface="Calibri"/>
                <a:cs typeface="Simplified Arabic" pitchFamily="18" charset="-78"/>
              </a:rPr>
              <a:t>البرنامج الإرشادي(طبقاً لنموذج بيسون)</a:t>
            </a:r>
            <a:endParaRPr lang="en-US" sz="2000" dirty="0">
              <a:effectLst/>
              <a:latin typeface="Simplified Arabic" pitchFamily="18" charset="-78"/>
              <a:ea typeface="Calibri"/>
              <a:cs typeface="Simplified Arabic" pitchFamily="18" charset="-78"/>
            </a:endParaRPr>
          </a:p>
        </p:txBody>
      </p:sp>
    </p:spTree>
    <p:extLst>
      <p:ext uri="{BB962C8B-B14F-4D97-AF65-F5344CB8AC3E}">
        <p14:creationId xmlns:p14="http://schemas.microsoft.com/office/powerpoint/2010/main" val="13247239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fontScale="92500" lnSpcReduction="20000"/>
          </a:bodyPr>
          <a:lstStyle/>
          <a:p>
            <a:pPr>
              <a:lnSpc>
                <a:spcPct val="115000"/>
              </a:lnSpc>
            </a:pPr>
            <a:r>
              <a:rPr lang="ar-EG"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ea typeface="Calibri"/>
                <a:cs typeface="Simplified Arabic"/>
              </a:rPr>
              <a:t>اولاً:مرحلة التخطيط </a:t>
            </a:r>
            <a:r>
              <a:rPr lang="ar-EG" sz="3600" b="1" dirty="0">
                <a:latin typeface="Calibri"/>
                <a:ea typeface="Calibri"/>
                <a:cs typeface="Simplified Arabic"/>
              </a:rPr>
              <a:t>وتشمل </a:t>
            </a:r>
            <a:endParaRPr lang="en-US" sz="1600" dirty="0">
              <a:latin typeface="Calibri"/>
              <a:ea typeface="Calibri"/>
              <a:cs typeface="Arial"/>
            </a:endParaRPr>
          </a:p>
          <a:p>
            <a:pPr>
              <a:lnSpc>
                <a:spcPct val="115000"/>
              </a:lnSpc>
            </a:pPr>
            <a:r>
              <a:rPr lang="ar-EG" sz="3200" b="1" dirty="0">
                <a:latin typeface="Calibri"/>
                <a:ea typeface="Calibri"/>
                <a:cs typeface="Simplified Arabic"/>
              </a:rPr>
              <a:t>ا) </a:t>
            </a:r>
            <a:r>
              <a:rPr lang="ar-EG"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جمع </a:t>
            </a:r>
            <a:r>
              <a:rPr lang="ar-EG"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الحقائق</a:t>
            </a:r>
            <a:r>
              <a:rPr lang="ar-KW"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 </a:t>
            </a:r>
            <a:r>
              <a:rPr lang="ar-EG" sz="3200" b="1" dirty="0" smtClean="0">
                <a:latin typeface="Calibri"/>
                <a:ea typeface="Calibri"/>
                <a:cs typeface="Simplified Arabic"/>
              </a:rPr>
              <a:t>وتتضمن </a:t>
            </a:r>
            <a:r>
              <a:rPr lang="ar-EG" sz="3200" b="1" dirty="0">
                <a:latin typeface="Calibri"/>
                <a:ea typeface="Calibri"/>
                <a:cs typeface="Simplified Arabic"/>
              </a:rPr>
              <a:t>هذه الخطوه التاليه</a:t>
            </a:r>
            <a:endParaRPr lang="en-US" sz="1600" dirty="0">
              <a:latin typeface="Calibri"/>
              <a:ea typeface="Calibri"/>
              <a:cs typeface="Arial"/>
            </a:endParaRPr>
          </a:p>
          <a:p>
            <a:pPr algn="justLow">
              <a:lnSpc>
                <a:spcPct val="115000"/>
              </a:lnSpc>
            </a:pPr>
            <a:r>
              <a:rPr lang="ar-EG" sz="3200" b="1" dirty="0">
                <a:latin typeface="Calibri"/>
                <a:ea typeface="Calibri"/>
                <a:cs typeface="Simplified Arabic"/>
              </a:rPr>
              <a:t>-لقد تم جمع الحقائق عن طريق الملاحظة بنوعيها –عن طريق المستندات المنشورة والمقابلة الشخصية أيضا:- </a:t>
            </a:r>
            <a:endParaRPr lang="en-US" sz="1600" dirty="0">
              <a:latin typeface="Calibri"/>
              <a:ea typeface="Calibri"/>
              <a:cs typeface="Arial"/>
            </a:endParaRPr>
          </a:p>
          <a:p>
            <a:pPr algn="justLow"/>
            <a:r>
              <a:rPr lang="ar-EG" b="1" dirty="0" smtClean="0">
                <a:latin typeface="Calibri"/>
                <a:ea typeface="Calibri"/>
                <a:cs typeface="Simplified Arabic"/>
              </a:rPr>
              <a:t>1</a:t>
            </a:r>
            <a:r>
              <a:rPr lang="ar-KW" b="1" dirty="0" smtClean="0">
                <a:latin typeface="Calibri"/>
                <a:ea typeface="Calibri"/>
                <a:cs typeface="Simplified Arabic"/>
              </a:rPr>
              <a:t>- </a:t>
            </a:r>
            <a:r>
              <a:rPr lang="ar-EG" b="1" dirty="0" smtClean="0">
                <a:latin typeface="Calibri"/>
                <a:ea typeface="Calibri"/>
                <a:cs typeface="Simplified Arabic"/>
              </a:rPr>
              <a:t>تم </a:t>
            </a:r>
            <a:r>
              <a:rPr lang="ar-EG" b="1" dirty="0">
                <a:latin typeface="Calibri"/>
                <a:ea typeface="Calibri"/>
                <a:cs typeface="Simplified Arabic"/>
              </a:rPr>
              <a:t>جمع بيانات احصائيه عن مزارعين الذره الشاميه في </a:t>
            </a:r>
            <a:r>
              <a:rPr lang="ar-EG" b="1" dirty="0" smtClean="0">
                <a:latin typeface="Calibri"/>
                <a:ea typeface="Calibri"/>
                <a:cs typeface="Simplified Arabic"/>
              </a:rPr>
              <a:t>محافظة سوهاج </a:t>
            </a:r>
            <a:r>
              <a:rPr lang="ar-EG" b="1" dirty="0">
                <a:latin typeface="Calibri"/>
                <a:ea typeface="Calibri"/>
                <a:cs typeface="Simplified Arabic"/>
              </a:rPr>
              <a:t>وعددهم وسلوكهم وحجم حيازاتهم ونوع حيازتهم ومستوى انتاجية الفدان.وهي كانت </a:t>
            </a:r>
            <a:r>
              <a:rPr lang="ar-EG" b="1" dirty="0" smtClean="0">
                <a:latin typeface="Calibri"/>
                <a:ea typeface="Calibri"/>
                <a:cs typeface="Simplified Arabic"/>
              </a:rPr>
              <a:t>كالتالي</a:t>
            </a:r>
            <a:r>
              <a:rPr lang="ar-KW" b="1" dirty="0" smtClean="0">
                <a:latin typeface="Calibri"/>
                <a:ea typeface="Calibri"/>
                <a:cs typeface="Simplified Arabic"/>
              </a:rPr>
              <a:t>:-</a:t>
            </a:r>
            <a:endParaRPr lang="ar-KW" dirty="0"/>
          </a:p>
        </p:txBody>
      </p:sp>
    </p:spTree>
    <p:extLst>
      <p:ext uri="{BB962C8B-B14F-4D97-AF65-F5344CB8AC3E}">
        <p14:creationId xmlns:p14="http://schemas.microsoft.com/office/powerpoint/2010/main" val="4080405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43492" y="2323652"/>
            <a:ext cx="6777317" cy="3696148"/>
          </a:xfrm>
        </p:spPr>
        <p:txBody>
          <a:bodyPr>
            <a:normAutofit fontScale="40000" lnSpcReduction="20000"/>
          </a:bodyPr>
          <a:lstStyle/>
          <a:p>
            <a:pPr algn="justLow">
              <a:lnSpc>
                <a:spcPct val="115000"/>
              </a:lnSpc>
            </a:pPr>
            <a:r>
              <a:rPr lang="ar-KW" sz="5500" dirty="0" smtClean="0">
                <a:latin typeface="Calibri"/>
                <a:ea typeface="Calibri"/>
                <a:cs typeface="Simplified Arabic"/>
              </a:rPr>
              <a:t>2</a:t>
            </a:r>
            <a:r>
              <a:rPr lang="ar-KW" sz="5500" dirty="0" smtClean="0">
                <a:latin typeface="Simplified Arabic" pitchFamily="18" charset="-78"/>
                <a:ea typeface="Calibri"/>
                <a:cs typeface="Simplified Arabic" pitchFamily="18" charset="-78"/>
              </a:rPr>
              <a:t>-</a:t>
            </a:r>
            <a:r>
              <a:rPr lang="ar-EG" sz="5100" dirty="0">
                <a:latin typeface="Simplified Arabic" pitchFamily="18" charset="-78"/>
                <a:ea typeface="Calibri"/>
                <a:cs typeface="Simplified Arabic" pitchFamily="18" charset="-78"/>
              </a:rPr>
              <a:t>35%من الزراع في </a:t>
            </a:r>
            <a:r>
              <a:rPr lang="ar-EG" sz="5100" dirty="0" smtClean="0">
                <a:latin typeface="Simplified Arabic" pitchFamily="18" charset="-78"/>
                <a:ea typeface="Calibri"/>
                <a:cs typeface="Simplified Arabic" pitchFamily="18" charset="-78"/>
              </a:rPr>
              <a:t>محافظة سوهاج </a:t>
            </a:r>
            <a:r>
              <a:rPr lang="ar-EG" sz="5100" dirty="0">
                <a:latin typeface="Simplified Arabic" pitchFamily="18" charset="-78"/>
                <a:ea typeface="Calibri"/>
                <a:cs typeface="Simplified Arabic" pitchFamily="18" charset="-78"/>
              </a:rPr>
              <a:t>يقومون بزراعة الذرة الشامية في فصل الصيف وذلك لان أغلبهم يفضلون زراعة الذرة الرفيعة (وهم يمثلون اكثر من خمسة عشر الف مزارعا)</a:t>
            </a:r>
            <a:endParaRPr lang="en-US" sz="5100" dirty="0">
              <a:latin typeface="Simplified Arabic" pitchFamily="18" charset="-78"/>
              <a:ea typeface="Calibri"/>
              <a:cs typeface="Simplified Arabic" pitchFamily="18" charset="-78"/>
            </a:endParaRPr>
          </a:p>
          <a:p>
            <a:pPr algn="justLow">
              <a:lnSpc>
                <a:spcPct val="115000"/>
              </a:lnSpc>
            </a:pPr>
            <a:r>
              <a:rPr lang="ar-KW" sz="5100" dirty="0" smtClean="0">
                <a:latin typeface="Simplified Arabic" pitchFamily="18" charset="-78"/>
                <a:ea typeface="Calibri"/>
                <a:cs typeface="Simplified Arabic" pitchFamily="18" charset="-78"/>
              </a:rPr>
              <a:t>3- </a:t>
            </a:r>
            <a:r>
              <a:rPr lang="ar-EG" sz="5100" dirty="0" smtClean="0">
                <a:latin typeface="Simplified Arabic" pitchFamily="18" charset="-78"/>
                <a:ea typeface="Calibri"/>
                <a:cs typeface="Simplified Arabic" pitchFamily="18" charset="-78"/>
              </a:rPr>
              <a:t>وهم </a:t>
            </a:r>
            <a:r>
              <a:rPr lang="ar-EG" sz="5100" dirty="0">
                <a:latin typeface="Simplified Arabic" pitchFamily="18" charset="-78"/>
                <a:ea typeface="Calibri"/>
                <a:cs typeface="Simplified Arabic" pitchFamily="18" charset="-78"/>
              </a:rPr>
              <a:t>يتبعون كثيرا من السلوكيات الخاطئة التي تضر بإنتاجية الفدان مثل إهدار كميات كبيرة من التقاوي-كما انهم يزرعون أرضهم بتقاوي محصول العام السابق-ويستخدمون اصناف رديئة الانتاجية-كما انهم يجهلون بعمليات الخدمة من زراعة المحصول وحتي الحصاد –كما انهم يجهلون بطرق الري والتسميد حيث يرون ارضهم غمرا ف المراحل الاولي مما يؤدي الي تعفن  اغلب التقاوي كما ان استعمالهم للري بالغمر في المراحل الاخيرة من عمر النباتات يؤدي الي الرقاد مما يؤدي الي تعفن الكيزان وضياع كمية كبيرة من المحصول و غير ذلك من السلوكيات </a:t>
            </a:r>
            <a:r>
              <a:rPr lang="ar-EG" sz="5100" dirty="0" smtClean="0">
                <a:latin typeface="Simplified Arabic" pitchFamily="18" charset="-78"/>
                <a:ea typeface="Calibri"/>
                <a:cs typeface="Simplified Arabic" pitchFamily="18" charset="-78"/>
              </a:rPr>
              <a:t>الخاطئة</a:t>
            </a:r>
            <a:r>
              <a:rPr lang="ar-KW" sz="5100" dirty="0" smtClean="0">
                <a:latin typeface="Simplified Arabic" pitchFamily="18" charset="-78"/>
                <a:ea typeface="Calibri"/>
                <a:cs typeface="Simplified Arabic" pitchFamily="18" charset="-78"/>
              </a:rPr>
              <a:t>.</a:t>
            </a:r>
            <a:endParaRPr lang="en-US" sz="5100" dirty="0">
              <a:latin typeface="Simplified Arabic" pitchFamily="18" charset="-78"/>
              <a:ea typeface="Calibri"/>
              <a:cs typeface="Simplified Arabic" pitchFamily="18" charset="-78"/>
            </a:endParaRPr>
          </a:p>
        </p:txBody>
      </p:sp>
    </p:spTree>
    <p:extLst>
      <p:ext uri="{BB962C8B-B14F-4D97-AF65-F5344CB8AC3E}">
        <p14:creationId xmlns:p14="http://schemas.microsoft.com/office/powerpoint/2010/main" val="1017716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43492" y="2133600"/>
            <a:ext cx="6777317" cy="3962400"/>
          </a:xfrm>
        </p:spPr>
        <p:txBody>
          <a:bodyPr>
            <a:normAutofit fontScale="47500" lnSpcReduction="20000"/>
          </a:bodyPr>
          <a:lstStyle/>
          <a:p>
            <a:pPr>
              <a:lnSpc>
                <a:spcPct val="115000"/>
              </a:lnSpc>
            </a:pPr>
            <a:r>
              <a:rPr lang="en-US" sz="4200" b="1" dirty="0">
                <a:latin typeface="Simplified Arabic" pitchFamily="18" charset="-78"/>
                <a:ea typeface="Calibri"/>
                <a:cs typeface="Simplified Arabic" pitchFamily="18" charset="-78"/>
              </a:rPr>
              <a:t> </a:t>
            </a:r>
            <a:r>
              <a:rPr lang="ar-EG" sz="4200" b="1" dirty="0">
                <a:latin typeface="Simplified Arabic" pitchFamily="18" charset="-78"/>
                <a:ea typeface="Calibri"/>
                <a:cs typeface="Simplified Arabic" pitchFamily="18" charset="-78"/>
              </a:rPr>
              <a:t>2_كما إنه تم تجميع بيانات عن الامكانيات المتاحة لدى المزارعين لنهوض بانتاجية الفدان من الذره الشاميه.وهي كانت كالتالي:-</a:t>
            </a:r>
            <a:endParaRPr lang="en-US" sz="4200" dirty="0">
              <a:latin typeface="Simplified Arabic" pitchFamily="18" charset="-78"/>
              <a:ea typeface="Calibri"/>
              <a:cs typeface="Simplified Arabic" pitchFamily="18" charset="-78"/>
            </a:endParaRPr>
          </a:p>
          <a:p>
            <a:pPr>
              <a:lnSpc>
                <a:spcPct val="115000"/>
              </a:lnSpc>
            </a:pPr>
            <a:r>
              <a:rPr lang="ar-EG" sz="4200" b="1" dirty="0">
                <a:latin typeface="Simplified Arabic" pitchFamily="18" charset="-78"/>
                <a:ea typeface="Calibri"/>
                <a:cs typeface="Simplified Arabic" pitchFamily="18" charset="-78"/>
              </a:rPr>
              <a:t>-يتوفر لدي زراع </a:t>
            </a:r>
            <a:r>
              <a:rPr lang="ar-EG" sz="4200" b="1" dirty="0" smtClean="0">
                <a:latin typeface="Simplified Arabic" pitchFamily="18" charset="-78"/>
                <a:ea typeface="Calibri"/>
                <a:cs typeface="Simplified Arabic" pitchFamily="18" charset="-78"/>
              </a:rPr>
              <a:t>محافظة سوهاج </a:t>
            </a:r>
            <a:r>
              <a:rPr lang="ar-EG" sz="4200" b="1" dirty="0">
                <a:latin typeface="Simplified Arabic" pitchFamily="18" charset="-78"/>
                <a:ea typeface="Calibri"/>
                <a:cs typeface="Simplified Arabic" pitchFamily="18" charset="-78"/>
              </a:rPr>
              <a:t>أغلب الالات الزراعية التي يحتاجونها كما أنهم يقومون بأيجار ما ينقصهم من معدات والالات.     –كما تتوفر لديهم كل مقاومات الزراعة من مياة وأسمدة (عضوية-كيميائية)-مبيدات لمقاومة الحشائش والآفات  -كما يتوفر لدي زراع </a:t>
            </a:r>
            <a:r>
              <a:rPr lang="ar-EG" sz="4200" b="1" dirty="0" smtClean="0">
                <a:latin typeface="Simplified Arabic" pitchFamily="18" charset="-78"/>
                <a:ea typeface="Calibri"/>
                <a:cs typeface="Simplified Arabic" pitchFamily="18" charset="-78"/>
              </a:rPr>
              <a:t>محافظة سوهاج </a:t>
            </a:r>
            <a:r>
              <a:rPr lang="ar-EG" sz="4200" b="1" dirty="0">
                <a:latin typeface="Simplified Arabic" pitchFamily="18" charset="-78"/>
                <a:ea typeface="Calibri"/>
                <a:cs typeface="Simplified Arabic" pitchFamily="18" charset="-78"/>
              </a:rPr>
              <a:t>الأراضي الزراعية التي تعتبر أهم عنصر من العناصر التي تساعد علي النهوض بأنتاجية الذرة الشامية.</a:t>
            </a:r>
            <a:endParaRPr lang="en-US" sz="4200" dirty="0">
              <a:latin typeface="Simplified Arabic" pitchFamily="18" charset="-78"/>
              <a:ea typeface="Calibri"/>
              <a:cs typeface="Simplified Arabic" pitchFamily="18" charset="-78"/>
            </a:endParaRPr>
          </a:p>
          <a:p>
            <a:pPr>
              <a:lnSpc>
                <a:spcPct val="115000"/>
              </a:lnSpc>
            </a:pPr>
            <a:r>
              <a:rPr lang="ar-EG" sz="4200" b="1" dirty="0">
                <a:latin typeface="Simplified Arabic" pitchFamily="18" charset="-78"/>
                <a:ea typeface="Calibri"/>
                <a:cs typeface="Simplified Arabic" pitchFamily="18" charset="-78"/>
              </a:rPr>
              <a:t>3_بيانات عن الهيئات التي يمكن أن تساعد المزارعين في تنفيذ البرامج.</a:t>
            </a:r>
            <a:endParaRPr lang="en-US" sz="4200" dirty="0">
              <a:latin typeface="Simplified Arabic" pitchFamily="18" charset="-78"/>
              <a:ea typeface="Calibri"/>
              <a:cs typeface="Simplified Arabic" pitchFamily="18" charset="-78"/>
            </a:endParaRPr>
          </a:p>
          <a:p>
            <a:pPr>
              <a:lnSpc>
                <a:spcPct val="115000"/>
              </a:lnSpc>
            </a:pPr>
            <a:r>
              <a:rPr lang="ar-EG" sz="4200" b="1" dirty="0">
                <a:latin typeface="Simplified Arabic" pitchFamily="18" charset="-78"/>
                <a:ea typeface="Calibri"/>
                <a:cs typeface="Simplified Arabic" pitchFamily="18" charset="-78"/>
              </a:rPr>
              <a:t>-ومن الهيئات التي يمكن أن تساعد المزارعين في تنفيذ البرنامج الجمعية الزراعية-مركز الإرشاد</a:t>
            </a:r>
            <a:endParaRPr lang="en-US" sz="4200" dirty="0">
              <a:latin typeface="Simplified Arabic" pitchFamily="18" charset="-78"/>
              <a:ea typeface="Calibri"/>
              <a:cs typeface="Simplified Arabic" pitchFamily="18" charset="-78"/>
            </a:endParaRPr>
          </a:p>
          <a:p>
            <a:endParaRPr lang="ar-KW" dirty="0"/>
          </a:p>
        </p:txBody>
      </p:sp>
    </p:spTree>
    <p:extLst>
      <p:ext uri="{BB962C8B-B14F-4D97-AF65-F5344CB8AC3E}">
        <p14:creationId xmlns:p14="http://schemas.microsoft.com/office/powerpoint/2010/main" val="1104111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a:bodyPr>
          <a:lstStyle/>
          <a:p>
            <a:pPr algn="justLow">
              <a:lnSpc>
                <a:spcPct val="115000"/>
              </a:lnSpc>
            </a:pPr>
            <a:r>
              <a:rPr lang="en-US" sz="1800" b="1" dirty="0">
                <a:latin typeface="Simplified Arabic" pitchFamily="18" charset="-78"/>
                <a:ea typeface="Calibri"/>
                <a:cs typeface="Simplified Arabic" pitchFamily="18" charset="-78"/>
              </a:rPr>
              <a:t> </a:t>
            </a:r>
            <a:r>
              <a:rPr lang="ar-EG" sz="1800" b="1" dirty="0">
                <a:latin typeface="Simplified Arabic" pitchFamily="18" charset="-78"/>
                <a:ea typeface="Calibri"/>
                <a:cs typeface="Simplified Arabic" pitchFamily="18" charset="-78"/>
              </a:rPr>
              <a:t>5_كما تم حصر عدد الإفدنه المزروعه بالذره الشاميه(أكثر من 15 الف فدان من أجمالي المساحة المزروعة).</a:t>
            </a:r>
            <a:endParaRPr lang="en-US" sz="1800" dirty="0">
              <a:latin typeface="Simplified Arabic" pitchFamily="18" charset="-78"/>
              <a:ea typeface="Calibri"/>
              <a:cs typeface="Simplified Arabic" pitchFamily="18" charset="-78"/>
            </a:endParaRPr>
          </a:p>
          <a:p>
            <a:pPr algn="justLow">
              <a:lnSpc>
                <a:spcPct val="115000"/>
              </a:lnSpc>
            </a:pPr>
            <a:r>
              <a:rPr lang="ar-EG" sz="1800" b="1" dirty="0">
                <a:latin typeface="Simplified Arabic" pitchFamily="18" charset="-78"/>
                <a:ea typeface="Calibri"/>
                <a:cs typeface="Simplified Arabic" pitchFamily="18" charset="-78"/>
              </a:rPr>
              <a:t>6_كما تم تحديد معوقات النهوض بإنتاجية الفدان من الذره الشاميه.ومنها:-</a:t>
            </a:r>
            <a:endParaRPr lang="en-US" sz="1800" dirty="0">
              <a:latin typeface="Simplified Arabic" pitchFamily="18" charset="-78"/>
              <a:ea typeface="Calibri"/>
              <a:cs typeface="Simplified Arabic" pitchFamily="18" charset="-78"/>
            </a:endParaRPr>
          </a:p>
          <a:p>
            <a:pPr algn="justLow">
              <a:lnSpc>
                <a:spcPct val="115000"/>
              </a:lnSpc>
            </a:pPr>
            <a:r>
              <a:rPr lang="ar-EG" sz="1800" b="1" dirty="0">
                <a:latin typeface="Simplified Arabic" pitchFamily="18" charset="-78"/>
                <a:ea typeface="Calibri"/>
                <a:cs typeface="Simplified Arabic" pitchFamily="18" charset="-78"/>
              </a:rPr>
              <a:t>-جهل الزراع بالإساليب الحديثة للزراعة.      –نقص مهاراتهم الأدائية والتنفذية.</a:t>
            </a:r>
            <a:endParaRPr lang="en-US" sz="1800" dirty="0">
              <a:latin typeface="Simplified Arabic" pitchFamily="18" charset="-78"/>
              <a:ea typeface="Calibri"/>
              <a:cs typeface="Simplified Arabic" pitchFamily="18" charset="-78"/>
            </a:endParaRPr>
          </a:p>
          <a:p>
            <a:pPr algn="justLow">
              <a:lnSpc>
                <a:spcPct val="115000"/>
              </a:lnSpc>
            </a:pPr>
            <a:r>
              <a:rPr lang="ar-EG" sz="1800" b="1" dirty="0">
                <a:latin typeface="Simplified Arabic" pitchFamily="18" charset="-78"/>
                <a:ea typeface="Calibri"/>
                <a:cs typeface="Simplified Arabic" pitchFamily="18" charset="-78"/>
              </a:rPr>
              <a:t>-أنخفاض مستوي معرفتهم بألاصناف الحديثة-المقننات المائية-المعدلات السمادية-الأستخدام الأمثل للمبيدات.</a:t>
            </a:r>
            <a:endParaRPr lang="en-US" sz="1800" dirty="0">
              <a:latin typeface="Simplified Arabic" pitchFamily="18" charset="-78"/>
              <a:ea typeface="Calibri"/>
              <a:cs typeface="Simplified Arabic" pitchFamily="18" charset="-78"/>
            </a:endParaRPr>
          </a:p>
          <a:p>
            <a:pPr algn="justLow">
              <a:lnSpc>
                <a:spcPct val="115000"/>
              </a:lnSpc>
            </a:pPr>
            <a:r>
              <a:rPr lang="ar-EG" sz="1800" b="1" dirty="0">
                <a:latin typeface="Simplified Arabic" pitchFamily="18" charset="-78"/>
                <a:ea typeface="Calibri"/>
                <a:cs typeface="Simplified Arabic" pitchFamily="18" charset="-78"/>
              </a:rPr>
              <a:t>7_كما تم تحديد الاحتياجات المطلوبه للنهوض بانتاجية الفدان من الذره الشاميه.</a:t>
            </a:r>
            <a:endParaRPr lang="en-US" sz="1800" dirty="0">
              <a:latin typeface="Simplified Arabic" pitchFamily="18" charset="-78"/>
              <a:ea typeface="Calibri"/>
              <a:cs typeface="Simplified Arabic" pitchFamily="18" charset="-78"/>
            </a:endParaRPr>
          </a:p>
          <a:p>
            <a:pPr algn="justLow">
              <a:lnSpc>
                <a:spcPct val="115000"/>
              </a:lnSpc>
            </a:pPr>
            <a:r>
              <a:rPr lang="ar-EG" sz="1800" b="1" dirty="0">
                <a:latin typeface="Simplified Arabic" pitchFamily="18" charset="-78"/>
                <a:ea typeface="Calibri"/>
                <a:cs typeface="Simplified Arabic" pitchFamily="18" charset="-78"/>
              </a:rPr>
              <a:t>-كل ما ينقص زراع </a:t>
            </a:r>
            <a:r>
              <a:rPr lang="ar-EG" sz="1800" b="1" dirty="0" smtClean="0">
                <a:latin typeface="Simplified Arabic" pitchFamily="18" charset="-78"/>
                <a:ea typeface="Calibri"/>
                <a:cs typeface="Simplified Arabic" pitchFamily="18" charset="-78"/>
              </a:rPr>
              <a:t>محافظة سوهاج </a:t>
            </a:r>
            <a:r>
              <a:rPr lang="ar-EG" sz="1800" b="1" dirty="0">
                <a:latin typeface="Simplified Arabic" pitchFamily="18" charset="-78"/>
                <a:ea typeface="Calibri"/>
                <a:cs typeface="Simplified Arabic" pitchFamily="18" charset="-78"/>
              </a:rPr>
              <a:t>الخبرة والتدريب ومزيد من المعلومات حول الذرة الشامية وزراعتها.</a:t>
            </a:r>
            <a:endParaRPr lang="en-US" sz="1800" dirty="0">
              <a:effectLst/>
              <a:latin typeface="Simplified Arabic" pitchFamily="18" charset="-78"/>
              <a:ea typeface="Calibri"/>
              <a:cs typeface="Simplified Arabic" pitchFamily="18" charset="-78"/>
            </a:endParaRPr>
          </a:p>
        </p:txBody>
      </p:sp>
    </p:spTree>
    <p:extLst>
      <p:ext uri="{BB962C8B-B14F-4D97-AF65-F5344CB8AC3E}">
        <p14:creationId xmlns:p14="http://schemas.microsoft.com/office/powerpoint/2010/main" val="2030843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KW" sz="3600" b="1" dirty="0" smtClean="0">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latin typeface="Simplified Arabic" pitchFamily="18" charset="-78"/>
                <a:cs typeface="Simplified Arabic" pitchFamily="18" charset="-78"/>
              </a:rPr>
              <a:t>خطوات تخطيط البرنامج الإرشادي</a:t>
            </a:r>
            <a:br>
              <a:rPr lang="ar-KW" sz="3600" b="1" dirty="0" smtClean="0">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latin typeface="Simplified Arabic" pitchFamily="18" charset="-78"/>
                <a:cs typeface="Simplified Arabic" pitchFamily="18" charset="-78"/>
              </a:rPr>
            </a:br>
            <a:endParaRPr lang="ar-KW" sz="3600" b="1" dirty="0">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3" name="Content Placeholder 2"/>
          <p:cNvSpPr>
            <a:spLocks noGrp="1"/>
          </p:cNvSpPr>
          <p:nvPr>
            <p:ph idx="1"/>
          </p:nvPr>
        </p:nvSpPr>
        <p:spPr/>
        <p:txBody>
          <a:bodyPr>
            <a:normAutofit fontScale="85000" lnSpcReduction="10000"/>
          </a:bodyPr>
          <a:lstStyle/>
          <a:p>
            <a:pPr algn="justLow">
              <a:lnSpc>
                <a:spcPct val="170000"/>
              </a:lnSpc>
            </a:pPr>
            <a:r>
              <a:rPr lang="ar-KW" sz="3200" dirty="0" smtClean="0">
                <a:latin typeface="Simplified Arabic" pitchFamily="18" charset="-78"/>
                <a:cs typeface="Simplified Arabic" pitchFamily="18" charset="-78"/>
              </a:rPr>
              <a:t>والشكل التالي يصور مدخلاً لعملية تخطيط البرنامج الإرشادي كعملية تبدأ بتحليل الموقف، ثم تحديد الأهداف، ثم تصميم البرنامج، وأخيراً تنفيذ  البرنامج.</a:t>
            </a:r>
          </a:p>
          <a:p>
            <a:pPr algn="justLow">
              <a:lnSpc>
                <a:spcPct val="170000"/>
              </a:lnSpc>
            </a:pPr>
            <a:r>
              <a:rPr lang="ar-KW" sz="3200" dirty="0" smtClean="0">
                <a:latin typeface="Simplified Arabic" pitchFamily="18" charset="-78"/>
                <a:cs typeface="Simplified Arabic" pitchFamily="18" charset="-78"/>
              </a:rPr>
              <a:t>ويتضمن الشكل التالي تلك المراحل والخطوات وأهم العمليات المتضمنة في كل منها.</a:t>
            </a:r>
            <a:endParaRPr lang="ar-KW" sz="3200" dirty="0">
              <a:latin typeface="Simplified Arabic" pitchFamily="18" charset="-78"/>
              <a:cs typeface="Simplified Arabic" pitchFamily="18" charset="-78"/>
            </a:endParaRPr>
          </a:p>
        </p:txBody>
      </p:sp>
    </p:spTree>
    <p:extLst>
      <p:ext uri="{BB962C8B-B14F-4D97-AF65-F5344CB8AC3E}">
        <p14:creationId xmlns:p14="http://schemas.microsoft.com/office/powerpoint/2010/main" val="1674142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fontScale="55000" lnSpcReduction="20000"/>
          </a:bodyPr>
          <a:lstStyle/>
          <a:p>
            <a:pPr>
              <a:lnSpc>
                <a:spcPct val="115000"/>
              </a:lnSpc>
            </a:pPr>
            <a:r>
              <a:rPr lang="ar-EG"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ب) تحليل الموقف </a:t>
            </a:r>
            <a:endParaRPr lang="en-US"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Arial"/>
            </a:endParaRPr>
          </a:p>
          <a:p>
            <a:pPr>
              <a:lnSpc>
                <a:spcPct val="115000"/>
              </a:lnSpc>
            </a:pPr>
            <a:r>
              <a:rPr lang="ar-EG" sz="3200" b="1" dirty="0">
                <a:latin typeface="Simplified Arabic" pitchFamily="18" charset="-78"/>
                <a:ea typeface="Calibri"/>
                <a:cs typeface="Simplified Arabic" pitchFamily="18" charset="-78"/>
              </a:rPr>
              <a:t>             ويتم فيه معرفه وتحديد التالي   </a:t>
            </a:r>
            <a:endParaRPr lang="en-US" sz="3200" dirty="0">
              <a:latin typeface="Simplified Arabic" pitchFamily="18" charset="-78"/>
              <a:ea typeface="Calibri"/>
              <a:cs typeface="Simplified Arabic" pitchFamily="18" charset="-78"/>
            </a:endParaRPr>
          </a:p>
          <a:p>
            <a:pPr>
              <a:lnSpc>
                <a:spcPct val="115000"/>
              </a:lnSpc>
            </a:pPr>
            <a:r>
              <a:rPr lang="ar-EG" sz="3200" b="1" dirty="0">
                <a:latin typeface="Simplified Arabic" pitchFamily="18" charset="-78"/>
                <a:ea typeface="Calibri"/>
                <a:cs typeface="Simplified Arabic" pitchFamily="18" charset="-78"/>
              </a:rPr>
              <a:t>1_تم تحديد اسباب انخفاض انتاجية الفدان </a:t>
            </a:r>
            <a:r>
              <a:rPr lang="ar-EG" sz="3200" b="1" dirty="0" smtClean="0">
                <a:latin typeface="Simplified Arabic" pitchFamily="18" charset="-78"/>
                <a:ea typeface="Calibri"/>
                <a:cs typeface="Simplified Arabic" pitchFamily="18" charset="-78"/>
              </a:rPr>
              <a:t>بمحافظة سوهاج.</a:t>
            </a:r>
            <a:endParaRPr lang="en-US" sz="3200" dirty="0">
              <a:latin typeface="Simplified Arabic" pitchFamily="18" charset="-78"/>
              <a:ea typeface="Calibri"/>
              <a:cs typeface="Simplified Arabic" pitchFamily="18" charset="-78"/>
            </a:endParaRPr>
          </a:p>
          <a:p>
            <a:pPr>
              <a:lnSpc>
                <a:spcPct val="115000"/>
              </a:lnSpc>
            </a:pPr>
            <a:r>
              <a:rPr lang="ar-EG" sz="3200" b="1" dirty="0">
                <a:latin typeface="Simplified Arabic" pitchFamily="18" charset="-78"/>
                <a:ea typeface="Calibri"/>
                <a:cs typeface="Simplified Arabic" pitchFamily="18" charset="-78"/>
              </a:rPr>
              <a:t>2_تم تحديد اسباب قلة عدد الافدنه المزروعه بالذره الشاميه واسباب عدم ميول المزارعين إلى زراعة الذره الشاميه</a:t>
            </a:r>
            <a:endParaRPr lang="en-US" sz="3200" dirty="0">
              <a:latin typeface="Simplified Arabic" pitchFamily="18" charset="-78"/>
              <a:ea typeface="Calibri"/>
              <a:cs typeface="Simplified Arabic" pitchFamily="18" charset="-78"/>
            </a:endParaRPr>
          </a:p>
          <a:p>
            <a:pPr>
              <a:lnSpc>
                <a:spcPct val="115000"/>
              </a:lnSpc>
            </a:pPr>
            <a:r>
              <a:rPr lang="ar-EG" sz="3200" b="1" dirty="0">
                <a:latin typeface="Simplified Arabic" pitchFamily="18" charset="-78"/>
                <a:ea typeface="Calibri"/>
                <a:cs typeface="Simplified Arabic" pitchFamily="18" charset="-78"/>
              </a:rPr>
              <a:t>3_كما تم معرفة الامكانيات المتاحه لدى المزارعين.</a:t>
            </a:r>
            <a:endParaRPr lang="en-US" sz="3200" dirty="0">
              <a:latin typeface="Simplified Arabic" pitchFamily="18" charset="-78"/>
              <a:ea typeface="Calibri"/>
              <a:cs typeface="Simplified Arabic" pitchFamily="18" charset="-78"/>
            </a:endParaRPr>
          </a:p>
          <a:p>
            <a:pPr>
              <a:lnSpc>
                <a:spcPct val="115000"/>
              </a:lnSpc>
            </a:pPr>
            <a:r>
              <a:rPr lang="ar-EG" sz="3200" b="1" dirty="0">
                <a:latin typeface="Simplified Arabic" pitchFamily="18" charset="-78"/>
                <a:ea typeface="Calibri"/>
                <a:cs typeface="Simplified Arabic" pitchFamily="18" charset="-78"/>
              </a:rPr>
              <a:t>4_كما تم معرفة اسباب ضعف فاعلية الجهاز الإرشادي </a:t>
            </a:r>
            <a:r>
              <a:rPr lang="ar-EG" sz="3200" b="1" dirty="0" smtClean="0">
                <a:latin typeface="Simplified Arabic" pitchFamily="18" charset="-78"/>
                <a:ea typeface="Calibri"/>
                <a:cs typeface="Simplified Arabic" pitchFamily="18" charset="-78"/>
              </a:rPr>
              <a:t>بمحافظة سوهاج </a:t>
            </a:r>
            <a:r>
              <a:rPr lang="ar-EG" sz="3200" b="1" dirty="0">
                <a:latin typeface="Simplified Arabic" pitchFamily="18" charset="-78"/>
                <a:ea typeface="Calibri"/>
                <a:cs typeface="Simplified Arabic" pitchFamily="18" charset="-78"/>
              </a:rPr>
              <a:t>وذلك بسبب عدم ثقة الناس به.</a:t>
            </a:r>
            <a:endParaRPr lang="en-US" sz="3200" dirty="0">
              <a:latin typeface="Simplified Arabic" pitchFamily="18" charset="-78"/>
              <a:ea typeface="Calibri"/>
              <a:cs typeface="Simplified Arabic" pitchFamily="18" charset="-78"/>
            </a:endParaRPr>
          </a:p>
          <a:p>
            <a:pPr>
              <a:lnSpc>
                <a:spcPct val="115000"/>
              </a:lnSpc>
            </a:pPr>
            <a:r>
              <a:rPr lang="ar-EG" sz="3200" b="1" dirty="0">
                <a:latin typeface="Simplified Arabic" pitchFamily="18" charset="-78"/>
                <a:ea typeface="Calibri"/>
                <a:cs typeface="Simplified Arabic" pitchFamily="18" charset="-78"/>
              </a:rPr>
              <a:t>5_كما تم معرفة اسباب قلة الاتصال بين المسترشدين (زراع </a:t>
            </a:r>
            <a:r>
              <a:rPr lang="ar-EG" sz="3200" b="1" dirty="0" smtClean="0">
                <a:latin typeface="Simplified Arabic" pitchFamily="18" charset="-78"/>
                <a:ea typeface="Calibri"/>
                <a:cs typeface="Simplified Arabic" pitchFamily="18" charset="-78"/>
              </a:rPr>
              <a:t>محافظة سوهاج) </a:t>
            </a:r>
            <a:r>
              <a:rPr lang="ar-EG" sz="3200" b="1" dirty="0">
                <a:latin typeface="Simplified Arabic" pitchFamily="18" charset="-78"/>
                <a:ea typeface="Calibri"/>
                <a:cs typeface="Simplified Arabic" pitchFamily="18" charset="-78"/>
              </a:rPr>
              <a:t>والمرشدين الزراعين وكانت متمثلة اساسا في قلة عدد المرشدين الزراعين وعدم ثقة الزراع بهم.</a:t>
            </a:r>
            <a:endParaRPr lang="en-US" sz="3200" dirty="0">
              <a:latin typeface="Simplified Arabic" pitchFamily="18" charset="-78"/>
              <a:ea typeface="Calibri"/>
              <a:cs typeface="Simplified Arabic" pitchFamily="18" charset="-78"/>
            </a:endParaRPr>
          </a:p>
          <a:p>
            <a:endParaRPr lang="ar-KW" dirty="0"/>
          </a:p>
        </p:txBody>
      </p:sp>
    </p:spTree>
    <p:extLst>
      <p:ext uri="{BB962C8B-B14F-4D97-AF65-F5344CB8AC3E}">
        <p14:creationId xmlns:p14="http://schemas.microsoft.com/office/powerpoint/2010/main" val="3987489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43492" y="2323652"/>
            <a:ext cx="6777317" cy="3772348"/>
          </a:xfrm>
        </p:spPr>
        <p:txBody>
          <a:bodyPr>
            <a:normAutofit fontScale="77500" lnSpcReduction="20000"/>
          </a:bodyPr>
          <a:lstStyle/>
          <a:p>
            <a:pPr>
              <a:lnSpc>
                <a:spcPct val="115000"/>
              </a:lnSpc>
            </a:pPr>
            <a:r>
              <a:rPr lang="ar-EG"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ج</a:t>
            </a:r>
            <a:r>
              <a:rPr lang="ar-EG"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a:t>
            </a: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 </a:t>
            </a:r>
            <a:r>
              <a:rPr lang="ar-EG"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تحديد </a:t>
            </a:r>
            <a:r>
              <a:rPr lang="ar-EG"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المشكلات </a:t>
            </a:r>
            <a:endParaRPr lang="en-US"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Arial"/>
            </a:endParaRPr>
          </a:p>
          <a:p>
            <a:pPr>
              <a:lnSpc>
                <a:spcPct val="115000"/>
              </a:lnSpc>
            </a:pPr>
            <a:r>
              <a:rPr lang="ar-EG" b="1" dirty="0">
                <a:latin typeface="Calibri"/>
                <a:ea typeface="Calibri"/>
                <a:cs typeface="Simplified Arabic"/>
              </a:rPr>
              <a:t>ومما سبق يمكن القول بأن المشاكل تنحصر في الاتي:</a:t>
            </a:r>
            <a:endParaRPr lang="en-US" sz="1600" dirty="0">
              <a:latin typeface="Calibri"/>
              <a:ea typeface="Calibri"/>
              <a:cs typeface="Arial"/>
            </a:endParaRPr>
          </a:p>
          <a:p>
            <a:pPr>
              <a:lnSpc>
                <a:spcPct val="115000"/>
              </a:lnSpc>
            </a:pPr>
            <a:r>
              <a:rPr lang="ar-EG"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libri"/>
                <a:ea typeface="Calibri"/>
                <a:cs typeface="Simplified Arabic"/>
              </a:rPr>
              <a:t>ا_ضعف مقاييس الزراع في زيادة انتاجية الفدان</a:t>
            </a:r>
            <a:r>
              <a:rPr lang="ar-EG" sz="3200" b="1" dirty="0">
                <a:latin typeface="Calibri"/>
                <a:ea typeface="Calibri"/>
                <a:cs typeface="Simplified Arabic"/>
              </a:rPr>
              <a:t> من حيث </a:t>
            </a:r>
            <a:endParaRPr lang="en-US" sz="1600" dirty="0">
              <a:latin typeface="Calibri"/>
              <a:ea typeface="Calibri"/>
              <a:cs typeface="Arial"/>
            </a:endParaRPr>
          </a:p>
          <a:p>
            <a:pPr>
              <a:lnSpc>
                <a:spcPct val="115000"/>
              </a:lnSpc>
            </a:pPr>
            <a:r>
              <a:rPr lang="ar-EG" b="1" dirty="0">
                <a:latin typeface="Calibri"/>
                <a:ea typeface="Calibri"/>
                <a:cs typeface="Simplified Arabic"/>
              </a:rPr>
              <a:t>1_المعارف الخاصه بكيفية أعداد الأرض للزراعة.</a:t>
            </a:r>
            <a:endParaRPr lang="en-US" sz="1600" dirty="0">
              <a:latin typeface="Calibri"/>
              <a:ea typeface="Calibri"/>
              <a:cs typeface="Arial"/>
            </a:endParaRPr>
          </a:p>
          <a:p>
            <a:pPr>
              <a:lnSpc>
                <a:spcPct val="115000"/>
              </a:lnSpc>
            </a:pPr>
            <a:r>
              <a:rPr lang="ar-EG" b="1" dirty="0">
                <a:latin typeface="Calibri"/>
                <a:ea typeface="Calibri"/>
                <a:cs typeface="Simplified Arabic"/>
              </a:rPr>
              <a:t>2_المعارف الخاصه بإي الطرق الزراعيه أفضل لتحقيق أعلى إنتاجية.</a:t>
            </a:r>
            <a:endParaRPr lang="en-US" sz="1600" dirty="0">
              <a:latin typeface="Calibri"/>
              <a:ea typeface="Calibri"/>
              <a:cs typeface="Arial"/>
            </a:endParaRPr>
          </a:p>
          <a:p>
            <a:pPr>
              <a:lnSpc>
                <a:spcPct val="115000"/>
              </a:lnSpc>
            </a:pPr>
            <a:r>
              <a:rPr lang="ar-EG" b="1" dirty="0">
                <a:latin typeface="Calibri"/>
                <a:ea typeface="Calibri"/>
                <a:cs typeface="Simplified Arabic"/>
              </a:rPr>
              <a:t>3_المعارف الخاصه بكمية التقاوي اللازمه للفدان.</a:t>
            </a:r>
            <a:endParaRPr lang="en-US" sz="1600" dirty="0">
              <a:latin typeface="Calibri"/>
              <a:ea typeface="Calibri"/>
              <a:cs typeface="Arial"/>
            </a:endParaRPr>
          </a:p>
          <a:p>
            <a:pPr>
              <a:lnSpc>
                <a:spcPct val="115000"/>
              </a:lnSpc>
            </a:pPr>
            <a:r>
              <a:rPr lang="ar-EG" b="1" dirty="0">
                <a:latin typeface="Calibri"/>
                <a:ea typeface="Calibri"/>
                <a:cs typeface="Simplified Arabic"/>
              </a:rPr>
              <a:t>4_المعارف الخاصة بالدوره الزراعية.</a:t>
            </a:r>
            <a:endParaRPr lang="en-US" sz="1600" dirty="0">
              <a:latin typeface="Calibri"/>
              <a:ea typeface="Calibri"/>
              <a:cs typeface="Arial"/>
            </a:endParaRPr>
          </a:p>
          <a:p>
            <a:pPr>
              <a:lnSpc>
                <a:spcPct val="115000"/>
              </a:lnSpc>
            </a:pPr>
            <a:r>
              <a:rPr lang="ar-EG" b="1" dirty="0">
                <a:latin typeface="Calibri"/>
                <a:ea typeface="Calibri"/>
                <a:cs typeface="Simplified Arabic"/>
              </a:rPr>
              <a:t>5_المعارف الخاصه بعدد الريات ومعياد الري/كمية السماد المطلوبه.</a:t>
            </a:r>
            <a:endParaRPr lang="en-US" sz="1600" dirty="0">
              <a:latin typeface="Calibri"/>
              <a:ea typeface="Calibri"/>
              <a:cs typeface="Arial"/>
            </a:endParaRPr>
          </a:p>
          <a:p>
            <a:pPr>
              <a:lnSpc>
                <a:spcPct val="115000"/>
              </a:lnSpc>
            </a:pPr>
            <a:r>
              <a:rPr lang="ar-EG" b="1" dirty="0">
                <a:latin typeface="Calibri"/>
                <a:ea typeface="Calibri"/>
                <a:cs typeface="Simplified Arabic"/>
              </a:rPr>
              <a:t>6_المعارف الخاصة بكيفية خدمة الذرة الشامية من الزراعة وحتى الحصاد.</a:t>
            </a:r>
            <a:endParaRPr lang="en-US" sz="1600" dirty="0">
              <a:latin typeface="Calibri"/>
              <a:ea typeface="Calibri"/>
              <a:cs typeface="Arial"/>
            </a:endParaRPr>
          </a:p>
          <a:p>
            <a:pPr>
              <a:lnSpc>
                <a:spcPct val="115000"/>
              </a:lnSpc>
            </a:pPr>
            <a:r>
              <a:rPr lang="ar-EG" b="1" dirty="0">
                <a:latin typeface="Calibri"/>
                <a:ea typeface="Calibri"/>
                <a:cs typeface="Simplified Arabic"/>
              </a:rPr>
              <a:t>7_المعارف الخاصه بكيفية توريق وتطويش الذره الشامية .</a:t>
            </a:r>
            <a:endParaRPr lang="en-US" sz="1600" dirty="0">
              <a:latin typeface="Calibri"/>
              <a:ea typeface="Calibri"/>
              <a:cs typeface="Arial"/>
            </a:endParaRPr>
          </a:p>
          <a:p>
            <a:endParaRPr lang="ar-KW" dirty="0"/>
          </a:p>
        </p:txBody>
      </p:sp>
    </p:spTree>
    <p:extLst>
      <p:ext uri="{BB962C8B-B14F-4D97-AF65-F5344CB8AC3E}">
        <p14:creationId xmlns:p14="http://schemas.microsoft.com/office/powerpoint/2010/main" val="38136403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43492" y="2323652"/>
            <a:ext cx="6777317" cy="4000948"/>
          </a:xfrm>
        </p:spPr>
        <p:txBody>
          <a:bodyPr>
            <a:normAutofit lnSpcReduction="10000"/>
          </a:bodyPr>
          <a:lstStyle/>
          <a:p>
            <a:pPr>
              <a:lnSpc>
                <a:spcPct val="115000"/>
              </a:lnSpc>
            </a:pPr>
            <a:r>
              <a:rPr lang="ar-EG"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ب)ضعف مقاييس الزراع المهارية و التنفيدية التالية</a:t>
            </a:r>
            <a:r>
              <a:rPr lang="ar-EG"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a:t>
            </a:r>
            <a:endPar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endParaRPr>
          </a:p>
          <a:p>
            <a:pPr>
              <a:lnSpc>
                <a:spcPct val="115000"/>
              </a:lnSpc>
            </a:pPr>
            <a:r>
              <a:rPr lang="ar-EG" b="1" dirty="0" smtClean="0">
                <a:latin typeface="Calibri"/>
                <a:ea typeface="Calibri"/>
                <a:cs typeface="Simplified Arabic"/>
              </a:rPr>
              <a:t>1_تحديد </a:t>
            </a:r>
            <a:r>
              <a:rPr lang="ar-EG" b="1" dirty="0">
                <a:latin typeface="Calibri"/>
                <a:ea typeface="Calibri"/>
                <a:cs typeface="Simplified Arabic"/>
              </a:rPr>
              <a:t>الميعاد المناسب للزراعة.</a:t>
            </a:r>
            <a:endParaRPr lang="en-US" sz="1600" dirty="0">
              <a:latin typeface="Calibri"/>
              <a:ea typeface="Calibri"/>
              <a:cs typeface="Arial"/>
            </a:endParaRPr>
          </a:p>
          <a:p>
            <a:pPr>
              <a:lnSpc>
                <a:spcPct val="115000"/>
              </a:lnSpc>
            </a:pPr>
            <a:r>
              <a:rPr lang="ar-EG" b="1" dirty="0">
                <a:latin typeface="Calibri"/>
                <a:ea typeface="Calibri"/>
                <a:cs typeface="Simplified Arabic"/>
              </a:rPr>
              <a:t>2_اختيار الصنف المناسب.</a:t>
            </a:r>
            <a:endParaRPr lang="en-US" sz="1600" dirty="0">
              <a:latin typeface="Calibri"/>
              <a:ea typeface="Calibri"/>
              <a:cs typeface="Arial"/>
            </a:endParaRPr>
          </a:p>
          <a:p>
            <a:pPr>
              <a:lnSpc>
                <a:spcPct val="115000"/>
              </a:lnSpc>
            </a:pPr>
            <a:r>
              <a:rPr lang="ar-EG" b="1" dirty="0">
                <a:latin typeface="Calibri"/>
                <a:ea typeface="Calibri"/>
                <a:cs typeface="Simplified Arabic"/>
              </a:rPr>
              <a:t>3_تحديد الوقت المناسب للري والتسميد.</a:t>
            </a:r>
            <a:endParaRPr lang="en-US" sz="1600" dirty="0">
              <a:latin typeface="Calibri"/>
              <a:ea typeface="Calibri"/>
              <a:cs typeface="Arial"/>
            </a:endParaRPr>
          </a:p>
          <a:p>
            <a:pPr>
              <a:lnSpc>
                <a:spcPct val="115000"/>
              </a:lnSpc>
            </a:pPr>
            <a:r>
              <a:rPr lang="ar-EG" b="1" dirty="0">
                <a:latin typeface="Calibri"/>
                <a:ea typeface="Calibri"/>
                <a:cs typeface="Simplified Arabic"/>
              </a:rPr>
              <a:t>4_تحديد الوقت المناسب للخف والترقيع.</a:t>
            </a:r>
            <a:endParaRPr lang="en-US" sz="1600" dirty="0">
              <a:latin typeface="Calibri"/>
              <a:ea typeface="Calibri"/>
              <a:cs typeface="Arial"/>
            </a:endParaRPr>
          </a:p>
          <a:p>
            <a:pPr>
              <a:lnSpc>
                <a:spcPct val="115000"/>
              </a:lnSpc>
            </a:pPr>
            <a:r>
              <a:rPr lang="ar-EG" b="1" dirty="0">
                <a:latin typeface="Calibri"/>
                <a:ea typeface="Calibri"/>
                <a:cs typeface="Simplified Arabic"/>
              </a:rPr>
              <a:t>5_تحديد الوقت المناسب للتوريق و التطويش.</a:t>
            </a:r>
            <a:endParaRPr lang="en-US" sz="1600" dirty="0">
              <a:latin typeface="Calibri"/>
              <a:ea typeface="Calibri"/>
              <a:cs typeface="Arial"/>
            </a:endParaRPr>
          </a:p>
          <a:p>
            <a:pPr>
              <a:lnSpc>
                <a:spcPct val="115000"/>
              </a:lnSpc>
            </a:pPr>
            <a:r>
              <a:rPr lang="ar-EG" b="1" dirty="0">
                <a:latin typeface="Calibri"/>
                <a:ea typeface="Calibri"/>
                <a:cs typeface="Simplified Arabic"/>
              </a:rPr>
              <a:t>6_تحديد الوقت المناسب لخدمة النباتات ومقاومة الحشائش.</a:t>
            </a:r>
            <a:endParaRPr lang="en-US" sz="1600" dirty="0">
              <a:latin typeface="Calibri"/>
              <a:ea typeface="Calibri"/>
              <a:cs typeface="Arial"/>
            </a:endParaRPr>
          </a:p>
          <a:p>
            <a:endParaRPr lang="ar-KW" dirty="0"/>
          </a:p>
        </p:txBody>
      </p:sp>
    </p:spTree>
    <p:extLst>
      <p:ext uri="{BB962C8B-B14F-4D97-AF65-F5344CB8AC3E}">
        <p14:creationId xmlns:p14="http://schemas.microsoft.com/office/powerpoint/2010/main" val="2476885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914400" y="2286000"/>
            <a:ext cx="6906409" cy="3696148"/>
          </a:xfrm>
        </p:spPr>
        <p:txBody>
          <a:bodyPr>
            <a:normAutofit fontScale="85000" lnSpcReduction="20000"/>
          </a:bodyPr>
          <a:lstStyle/>
          <a:p>
            <a:pPr>
              <a:lnSpc>
                <a:spcPct val="115000"/>
              </a:lnSpc>
            </a:pPr>
            <a:r>
              <a:rPr lang="ar-EG"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د</a:t>
            </a:r>
            <a:r>
              <a:rPr lang="ar-EG"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a:t>
            </a:r>
            <a:r>
              <a:rPr lang="en-U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 </a:t>
            </a:r>
            <a:r>
              <a:rPr lang="ar-EG"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تقرير </a:t>
            </a:r>
            <a:r>
              <a:rPr lang="ar-EG"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الاهداف</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nSpc>
                <a:spcPct val="115000"/>
              </a:lnSpc>
            </a:pPr>
            <a:r>
              <a:rPr lang="ar-EG" b="1" dirty="0">
                <a:latin typeface="Calibri"/>
                <a:ea typeface="Calibri"/>
                <a:cs typeface="Simplified Arabic"/>
              </a:rPr>
              <a:t>                والهدف من هذا البرنامج هو</a:t>
            </a:r>
            <a:endParaRPr lang="en-US" sz="1600" dirty="0">
              <a:latin typeface="Calibri"/>
              <a:ea typeface="Calibri"/>
              <a:cs typeface="Arial"/>
            </a:endParaRPr>
          </a:p>
          <a:p>
            <a:pPr algn="justLow">
              <a:lnSpc>
                <a:spcPct val="115000"/>
              </a:lnSpc>
            </a:pPr>
            <a:r>
              <a:rPr lang="ar-EG" b="1" dirty="0">
                <a:latin typeface="Calibri"/>
                <a:ea typeface="Calibri"/>
                <a:cs typeface="Simplified Arabic"/>
              </a:rPr>
              <a:t>1_النهوض بمستوى انتاجية الفدان من الذره الشاميه لتكفي احتياجات الزراع منها.</a:t>
            </a:r>
            <a:endParaRPr lang="en-US" sz="1600" dirty="0">
              <a:latin typeface="Calibri"/>
              <a:ea typeface="Calibri"/>
              <a:cs typeface="Arial"/>
            </a:endParaRPr>
          </a:p>
          <a:p>
            <a:pPr algn="justLow">
              <a:lnSpc>
                <a:spcPct val="115000"/>
              </a:lnSpc>
            </a:pPr>
            <a:r>
              <a:rPr lang="ar-EG" b="1" dirty="0">
                <a:latin typeface="Calibri"/>
                <a:ea typeface="Calibri"/>
                <a:cs typeface="Simplified Arabic"/>
              </a:rPr>
              <a:t>2_النهوض بالعمل الإرشادي في </a:t>
            </a:r>
            <a:r>
              <a:rPr lang="ar-EG" b="1" dirty="0" smtClean="0">
                <a:latin typeface="Calibri"/>
                <a:ea typeface="Calibri"/>
                <a:cs typeface="Simplified Arabic"/>
              </a:rPr>
              <a:t>محافظة سوهاج.</a:t>
            </a:r>
            <a:endParaRPr lang="en-US" sz="1600" dirty="0">
              <a:latin typeface="Calibri"/>
              <a:ea typeface="Calibri"/>
              <a:cs typeface="Arial"/>
            </a:endParaRPr>
          </a:p>
          <a:p>
            <a:pPr algn="justLow">
              <a:lnSpc>
                <a:spcPct val="115000"/>
              </a:lnSpc>
            </a:pPr>
            <a:r>
              <a:rPr lang="ar-EG" b="1" dirty="0">
                <a:latin typeface="Calibri"/>
                <a:ea typeface="Calibri"/>
                <a:cs typeface="Simplified Arabic"/>
              </a:rPr>
              <a:t>3_حل المشكلات التي تواجه الزراع المنتجين للذرة الشامية.</a:t>
            </a:r>
            <a:endParaRPr lang="en-US" sz="1600" dirty="0">
              <a:latin typeface="Calibri"/>
              <a:ea typeface="Calibri"/>
              <a:cs typeface="Arial"/>
            </a:endParaRPr>
          </a:p>
          <a:p>
            <a:pPr algn="justLow">
              <a:lnSpc>
                <a:spcPct val="115000"/>
              </a:lnSpc>
            </a:pPr>
            <a:r>
              <a:rPr lang="ar-EG" b="1" dirty="0">
                <a:latin typeface="Calibri"/>
                <a:ea typeface="Calibri"/>
                <a:cs typeface="Simplified Arabic"/>
              </a:rPr>
              <a:t>4_توفير كافة التسهيلات اللازمه للنهوض للنهوض بانتاجية الفدان من الذره الشاميه في </a:t>
            </a:r>
            <a:r>
              <a:rPr lang="ar-EG" b="1" dirty="0" smtClean="0">
                <a:latin typeface="Calibri"/>
                <a:ea typeface="Calibri"/>
                <a:cs typeface="Simplified Arabic"/>
              </a:rPr>
              <a:t>محافظة سوهاج</a:t>
            </a:r>
            <a:endParaRPr lang="en-US" sz="1600" dirty="0">
              <a:latin typeface="Calibri"/>
              <a:ea typeface="Calibri"/>
              <a:cs typeface="Arial"/>
            </a:endParaRPr>
          </a:p>
          <a:p>
            <a:pPr algn="justLow">
              <a:lnSpc>
                <a:spcPct val="115000"/>
              </a:lnSpc>
            </a:pPr>
            <a:r>
              <a:rPr lang="ar-EG" b="1" dirty="0">
                <a:latin typeface="Calibri"/>
                <a:ea typeface="Calibri"/>
                <a:cs typeface="Simplified Arabic"/>
              </a:rPr>
              <a:t>5_النهوض بمستوى الزراع اقتصادياٌ و إجتماعياً وذلك من خلال زيادة معارف ومهارات المزارعين في اساليب الزراعة الحديثة.</a:t>
            </a:r>
            <a:endParaRPr lang="en-US" sz="1600" dirty="0">
              <a:latin typeface="Calibri"/>
              <a:ea typeface="Calibri"/>
              <a:cs typeface="Arial"/>
            </a:endParaRPr>
          </a:p>
          <a:p>
            <a:endParaRPr lang="ar-KW" dirty="0"/>
          </a:p>
        </p:txBody>
      </p:sp>
    </p:spTree>
    <p:extLst>
      <p:ext uri="{BB962C8B-B14F-4D97-AF65-F5344CB8AC3E}">
        <p14:creationId xmlns:p14="http://schemas.microsoft.com/office/powerpoint/2010/main" val="5538186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685800" y="2323652"/>
            <a:ext cx="7391400" cy="3848548"/>
          </a:xfrm>
        </p:spPr>
        <p:txBody>
          <a:bodyPr>
            <a:normAutofit fontScale="62500" lnSpcReduction="20000"/>
          </a:bodyPr>
          <a:lstStyle/>
          <a:p>
            <a:pPr>
              <a:lnSpc>
                <a:spcPct val="115000"/>
              </a:lnSpc>
            </a:pPr>
            <a:r>
              <a:rPr lang="ar-EG"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Simplified Arabic"/>
              </a:rPr>
              <a:t>ثانياً:مرحلة التنفيذ</a:t>
            </a:r>
            <a:endParaRPr lang="en-US"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alibri"/>
              <a:ea typeface="Calibri"/>
              <a:cs typeface="Arial"/>
            </a:endParaRPr>
          </a:p>
          <a:p>
            <a:pPr>
              <a:lnSpc>
                <a:spcPct val="115000"/>
              </a:lnSpc>
            </a:pPr>
            <a:r>
              <a:rPr lang="ar-EG"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ا</a:t>
            </a:r>
            <a:r>
              <a:rPr lang="ar-EG"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a:t>
            </a:r>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 </a:t>
            </a:r>
            <a:r>
              <a:rPr lang="ar-EG"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وض</a:t>
            </a:r>
            <a:r>
              <a:rPr lang="ar-KW"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ع </a:t>
            </a:r>
            <a:r>
              <a:rPr lang="ar-EG"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خطة </a:t>
            </a:r>
            <a:r>
              <a:rPr lang="ar-EG"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العمل</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nSpc>
                <a:spcPct val="115000"/>
              </a:lnSpc>
            </a:pPr>
            <a:r>
              <a:rPr lang="ar-EG" b="1" dirty="0">
                <a:latin typeface="Calibri"/>
                <a:ea typeface="Calibri"/>
                <a:cs typeface="Simplified Arabic"/>
              </a:rPr>
              <a:t>وهي تعتبر أداه اوليه لكل من يعمل في الإرشاد الزراعي  (وهي عباره عن خطة التنفذ)</a:t>
            </a:r>
            <a:endParaRPr lang="en-US" sz="1600" dirty="0">
              <a:latin typeface="Calibri"/>
              <a:ea typeface="Calibri"/>
              <a:cs typeface="Arial"/>
            </a:endParaRPr>
          </a:p>
          <a:p>
            <a:pPr>
              <a:lnSpc>
                <a:spcPct val="115000"/>
              </a:lnSpc>
            </a:pPr>
            <a:r>
              <a:rPr lang="ar-EG" b="1" dirty="0">
                <a:latin typeface="Calibri"/>
                <a:ea typeface="Calibri"/>
                <a:cs typeface="Simplified Arabic"/>
              </a:rPr>
              <a:t>  تتضمن مجموعه  من الاجراءات المحدده للتنفيذالبرنامج وهي </a:t>
            </a:r>
            <a:endParaRPr lang="en-US" sz="1600" dirty="0">
              <a:latin typeface="Calibri"/>
              <a:ea typeface="Calibri"/>
              <a:cs typeface="Arial"/>
            </a:endParaRPr>
          </a:p>
          <a:p>
            <a:pPr>
              <a:lnSpc>
                <a:spcPct val="115000"/>
              </a:lnSpc>
            </a:pPr>
            <a:r>
              <a:rPr lang="ar-EG"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1_ تم تحديد الرساله الإرشادية لهذا البرنامج :-</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nSpc>
                <a:spcPct val="115000"/>
              </a:lnSpc>
            </a:pPr>
            <a:r>
              <a:rPr lang="ar-EG" b="1" dirty="0">
                <a:latin typeface="Calibri"/>
                <a:ea typeface="Calibri"/>
                <a:cs typeface="Simplified Arabic"/>
              </a:rPr>
              <a:t>والرسالة الإرشادية في هذا البرنامج وهي (النهوض بإنتاجية الفدان من الذره الشامية) بواسطة أتباع إساليب الزراعة الحديثة.</a:t>
            </a:r>
            <a:endParaRPr lang="en-US" sz="1600" dirty="0">
              <a:latin typeface="Calibri"/>
              <a:ea typeface="Calibri"/>
              <a:cs typeface="Arial"/>
            </a:endParaRPr>
          </a:p>
          <a:p>
            <a:pPr>
              <a:lnSpc>
                <a:spcPct val="115000"/>
              </a:lnSpc>
            </a:pPr>
            <a:r>
              <a:rPr lang="ar-EG"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2_كما تم تحديد المسترشدين المقصودين في هذا البرنامج </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nSpc>
                <a:spcPct val="115000"/>
              </a:lnSpc>
            </a:pPr>
            <a:r>
              <a:rPr lang="ar-EG" b="1" dirty="0">
                <a:latin typeface="Calibri"/>
                <a:ea typeface="Calibri"/>
                <a:cs typeface="Simplified Arabic"/>
              </a:rPr>
              <a:t>ا)زراع الذرة الشامية في </a:t>
            </a:r>
            <a:r>
              <a:rPr lang="ar-EG" b="1" dirty="0" smtClean="0">
                <a:latin typeface="Calibri"/>
                <a:ea typeface="Calibri"/>
                <a:cs typeface="Simplified Arabic"/>
              </a:rPr>
              <a:t>محافظة سوهاج.</a:t>
            </a:r>
            <a:endParaRPr lang="en-US" sz="1600" dirty="0">
              <a:latin typeface="Calibri"/>
              <a:ea typeface="Calibri"/>
              <a:cs typeface="Arial"/>
            </a:endParaRPr>
          </a:p>
          <a:p>
            <a:pPr>
              <a:lnSpc>
                <a:spcPct val="115000"/>
              </a:lnSpc>
              <a:tabLst>
                <a:tab pos="5607050" algn="r"/>
              </a:tabLst>
            </a:pPr>
            <a:r>
              <a:rPr lang="ar-EG" b="1" dirty="0">
                <a:latin typeface="Calibri"/>
                <a:ea typeface="Calibri"/>
                <a:cs typeface="Simplified Arabic"/>
              </a:rPr>
              <a:t>ب)القاده المحليين في </a:t>
            </a:r>
            <a:r>
              <a:rPr lang="ar-EG" b="1" dirty="0" smtClean="0">
                <a:latin typeface="Calibri"/>
                <a:ea typeface="Calibri"/>
                <a:cs typeface="Simplified Arabic"/>
              </a:rPr>
              <a:t>محافظة سوهاج </a:t>
            </a:r>
            <a:r>
              <a:rPr lang="ar-EG" b="1" dirty="0">
                <a:latin typeface="Calibri"/>
                <a:ea typeface="Calibri"/>
                <a:cs typeface="Simplified Arabic"/>
              </a:rPr>
              <a:t>وذلك لتأثيرهم في مجتمعهم ومستواهم الاقتصادي والاجتماعي.</a:t>
            </a:r>
            <a:endParaRPr lang="en-US" sz="1600" dirty="0">
              <a:latin typeface="Calibri"/>
              <a:ea typeface="Calibri"/>
              <a:cs typeface="Arial"/>
            </a:endParaRPr>
          </a:p>
          <a:p>
            <a:pPr>
              <a:lnSpc>
                <a:spcPct val="115000"/>
              </a:lnSpc>
              <a:tabLst>
                <a:tab pos="5607050" algn="r"/>
              </a:tabLst>
            </a:pPr>
            <a:r>
              <a:rPr lang="ar-EG" b="1" dirty="0">
                <a:latin typeface="Calibri"/>
                <a:ea typeface="Calibri"/>
                <a:cs typeface="Simplified Arabic"/>
              </a:rPr>
              <a:t>3_ولقد تم إختيار الطرق التعليمية المناسبة لهذا البرنامج وهي كانت علي النحو التالي:-</a:t>
            </a:r>
            <a:endParaRPr lang="en-US" sz="1600" dirty="0">
              <a:latin typeface="Calibri"/>
              <a:ea typeface="Calibri"/>
              <a:cs typeface="Arial"/>
            </a:endParaRPr>
          </a:p>
          <a:p>
            <a:endParaRPr lang="ar-KW" dirty="0"/>
          </a:p>
        </p:txBody>
      </p:sp>
    </p:spTree>
    <p:extLst>
      <p:ext uri="{BB962C8B-B14F-4D97-AF65-F5344CB8AC3E}">
        <p14:creationId xmlns:p14="http://schemas.microsoft.com/office/powerpoint/2010/main" val="16399197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838200" y="2323652"/>
            <a:ext cx="6982609" cy="3696148"/>
          </a:xfrm>
        </p:spPr>
        <p:txBody>
          <a:bodyPr>
            <a:normAutofit fontScale="85000" lnSpcReduction="10000"/>
          </a:bodyPr>
          <a:lstStyle/>
          <a:p>
            <a:pPr algn="justLow">
              <a:lnSpc>
                <a:spcPct val="115000"/>
              </a:lnSpc>
              <a:tabLst>
                <a:tab pos="5607050" algn="r"/>
              </a:tabLst>
            </a:pPr>
            <a:r>
              <a:rPr lang="ar-EG" b="1" dirty="0">
                <a:latin typeface="Calibri"/>
                <a:ea typeface="Calibri"/>
                <a:cs typeface="Simplified Arabic"/>
              </a:rPr>
              <a:t>حيث تم :- </a:t>
            </a:r>
            <a:endParaRPr lang="en-US" sz="1600" dirty="0">
              <a:latin typeface="Calibri"/>
              <a:ea typeface="Calibri"/>
              <a:cs typeface="Arial"/>
            </a:endParaRPr>
          </a:p>
          <a:p>
            <a:pPr algn="justLow">
              <a:lnSpc>
                <a:spcPct val="115000"/>
              </a:lnSpc>
              <a:tabLst>
                <a:tab pos="5607050" algn="r"/>
              </a:tabLst>
            </a:pPr>
            <a:r>
              <a:rPr lang="ar-EG" b="1" dirty="0">
                <a:latin typeface="Calibri"/>
                <a:ea typeface="Calibri"/>
                <a:cs typeface="Simplified Arabic"/>
              </a:rPr>
              <a:t>1_عقد اجتماعات ارشادية مع المزارعين والقاده المحليين في كل قرية من قري </a:t>
            </a:r>
            <a:r>
              <a:rPr lang="ar-EG" b="1" dirty="0" smtClean="0">
                <a:latin typeface="Calibri"/>
                <a:ea typeface="Calibri"/>
                <a:cs typeface="Simplified Arabic"/>
              </a:rPr>
              <a:t>محافظة سوهاج.</a:t>
            </a:r>
            <a:endParaRPr lang="en-US" sz="1600" dirty="0">
              <a:latin typeface="Calibri"/>
              <a:ea typeface="Calibri"/>
              <a:cs typeface="Arial"/>
            </a:endParaRPr>
          </a:p>
          <a:p>
            <a:pPr algn="justLow">
              <a:lnSpc>
                <a:spcPct val="115000"/>
              </a:lnSpc>
              <a:tabLst>
                <a:tab pos="5607050" algn="r"/>
              </a:tabLst>
            </a:pPr>
            <a:r>
              <a:rPr lang="ar-EG" b="1" dirty="0">
                <a:latin typeface="Calibri"/>
                <a:ea typeface="Calibri"/>
                <a:cs typeface="Simplified Arabic"/>
              </a:rPr>
              <a:t>2_كما تم عمل زيارات شخصية لإغلب زراع قري </a:t>
            </a:r>
            <a:r>
              <a:rPr lang="ar-EG" b="1" dirty="0" smtClean="0">
                <a:latin typeface="Calibri"/>
                <a:ea typeface="Calibri"/>
                <a:cs typeface="Simplified Arabic"/>
              </a:rPr>
              <a:t>محافظة سوهاج </a:t>
            </a:r>
            <a:r>
              <a:rPr lang="ar-EG" b="1" dirty="0">
                <a:latin typeface="Calibri"/>
                <a:ea typeface="Calibri"/>
                <a:cs typeface="Simplified Arabic"/>
              </a:rPr>
              <a:t>لتقييم الإمكانيات المتاحة وسلوك المسترشدين.</a:t>
            </a:r>
            <a:endParaRPr lang="en-US" sz="1600" dirty="0">
              <a:latin typeface="Calibri"/>
              <a:ea typeface="Calibri"/>
              <a:cs typeface="Arial"/>
            </a:endParaRPr>
          </a:p>
          <a:p>
            <a:pPr algn="justLow">
              <a:lnSpc>
                <a:spcPct val="115000"/>
              </a:lnSpc>
              <a:tabLst>
                <a:tab pos="5607050" algn="r"/>
              </a:tabLst>
            </a:pPr>
            <a:r>
              <a:rPr lang="ar-EG" b="1" dirty="0">
                <a:latin typeface="Calibri"/>
                <a:ea typeface="Calibri"/>
                <a:cs typeface="Simplified Arabic"/>
              </a:rPr>
              <a:t>3_كما تم إرسال خطابات شخصية لإغلب زراع قري </a:t>
            </a:r>
            <a:r>
              <a:rPr lang="ar-EG" b="1" dirty="0" smtClean="0">
                <a:latin typeface="Calibri"/>
                <a:ea typeface="Calibri"/>
                <a:cs typeface="Simplified Arabic"/>
              </a:rPr>
              <a:t>محافظة سوهاج </a:t>
            </a:r>
            <a:r>
              <a:rPr lang="ar-EG" b="1" dirty="0">
                <a:latin typeface="Calibri"/>
                <a:ea typeface="Calibri"/>
                <a:cs typeface="Simplified Arabic"/>
              </a:rPr>
              <a:t>(المتعلمين) لخلق الوعي عندهم ونشر وتوصيل المعلومات للزراع الأميين.</a:t>
            </a:r>
            <a:endParaRPr lang="en-US" sz="1600" dirty="0">
              <a:latin typeface="Calibri"/>
              <a:ea typeface="Calibri"/>
              <a:cs typeface="Arial"/>
            </a:endParaRPr>
          </a:p>
          <a:p>
            <a:pPr algn="justLow">
              <a:lnSpc>
                <a:spcPct val="115000"/>
              </a:lnSpc>
              <a:tabLst>
                <a:tab pos="5607050" algn="r"/>
              </a:tabLst>
            </a:pPr>
            <a:r>
              <a:rPr lang="ar-EG" b="1" dirty="0">
                <a:latin typeface="Calibri"/>
                <a:ea typeface="Calibri"/>
                <a:cs typeface="Simplified Arabic"/>
              </a:rPr>
              <a:t>4_كما تم إجراء إيضاح عملي  للمزارعين في حقولهم .</a:t>
            </a:r>
            <a:endParaRPr lang="en-US" sz="1600" dirty="0">
              <a:latin typeface="Calibri"/>
              <a:ea typeface="Calibri"/>
              <a:cs typeface="Arial"/>
            </a:endParaRPr>
          </a:p>
          <a:p>
            <a:pPr algn="justLow">
              <a:lnSpc>
                <a:spcPct val="115000"/>
              </a:lnSpc>
              <a:tabLst>
                <a:tab pos="5607050" algn="r"/>
              </a:tabLst>
            </a:pPr>
            <a:r>
              <a:rPr lang="ar-EG" b="1" dirty="0">
                <a:latin typeface="Calibri"/>
                <a:ea typeface="Calibri"/>
                <a:cs typeface="Simplified Arabic"/>
              </a:rPr>
              <a:t>5_تم عمل ندوات و محاضرات لتوعية الزراع علي مستوي </a:t>
            </a:r>
            <a:r>
              <a:rPr lang="ar-EG" b="1" dirty="0" smtClean="0">
                <a:latin typeface="Calibri"/>
                <a:ea typeface="Calibri"/>
                <a:cs typeface="Simplified Arabic"/>
              </a:rPr>
              <a:t>محافظة سوهاج </a:t>
            </a:r>
            <a:r>
              <a:rPr lang="ar-EG" b="1" dirty="0">
                <a:latin typeface="Calibri"/>
                <a:ea typeface="Calibri"/>
                <a:cs typeface="Simplified Arabic"/>
              </a:rPr>
              <a:t>.</a:t>
            </a:r>
            <a:endParaRPr lang="en-US" sz="1600" dirty="0">
              <a:latin typeface="Calibri"/>
              <a:ea typeface="Calibri"/>
              <a:cs typeface="Arial"/>
            </a:endParaRPr>
          </a:p>
          <a:p>
            <a:pPr algn="justLow">
              <a:lnSpc>
                <a:spcPct val="115000"/>
              </a:lnSpc>
              <a:tabLst>
                <a:tab pos="5607050" algn="r"/>
              </a:tabLst>
            </a:pPr>
            <a:r>
              <a:rPr lang="ar-EG" b="1" dirty="0">
                <a:latin typeface="Calibri"/>
                <a:ea typeface="Calibri"/>
                <a:cs typeface="Simplified Arabic"/>
              </a:rPr>
              <a:t>                     مع استخدام المعينات الإرشادية المناسبة.</a:t>
            </a:r>
            <a:endParaRPr lang="en-US" sz="1600" dirty="0">
              <a:latin typeface="Calibri"/>
              <a:ea typeface="Calibri"/>
              <a:cs typeface="Arial"/>
            </a:endParaRPr>
          </a:p>
          <a:p>
            <a:endParaRPr lang="ar-KW" dirty="0"/>
          </a:p>
        </p:txBody>
      </p:sp>
    </p:spTree>
    <p:extLst>
      <p:ext uri="{BB962C8B-B14F-4D97-AF65-F5344CB8AC3E}">
        <p14:creationId xmlns:p14="http://schemas.microsoft.com/office/powerpoint/2010/main" val="41263473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43492" y="2323652"/>
            <a:ext cx="6777317" cy="3776359"/>
          </a:xfrm>
        </p:spPr>
        <p:txBody>
          <a:bodyPr>
            <a:normAutofit fontScale="85000" lnSpcReduction="20000"/>
          </a:bodyPr>
          <a:lstStyle/>
          <a:p>
            <a:pPr>
              <a:lnSpc>
                <a:spcPct val="115000"/>
              </a:lnSpc>
              <a:tabLst>
                <a:tab pos="5607050" algn="r"/>
              </a:tabLst>
            </a:pPr>
            <a:r>
              <a:rPr lang="ar-EG"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ب</a:t>
            </a:r>
            <a:r>
              <a:rPr lang="ar-EG"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a:t>
            </a:r>
            <a:r>
              <a:rPr lang="ar-KW"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 </a:t>
            </a:r>
            <a:r>
              <a:rPr lang="ar-EG"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تنفيذ </a:t>
            </a:r>
            <a:r>
              <a:rPr lang="ar-EG"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خطة العمل </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nSpc>
                <a:spcPct val="115000"/>
              </a:lnSpc>
              <a:tabLst>
                <a:tab pos="5607050" algn="r"/>
              </a:tabLst>
            </a:pPr>
            <a:r>
              <a:rPr lang="ar-EG" b="1" dirty="0">
                <a:latin typeface="Calibri"/>
                <a:ea typeface="Calibri"/>
                <a:cs typeface="Simplified Arabic"/>
              </a:rPr>
              <a:t>وتشمل تنفيذ الاجراءات التي تتضمنها خطة العمل مع مراعاة المرونة الكافية عند حدوث ظروف طارئة تعترض البرنامج.</a:t>
            </a:r>
            <a:endParaRPr lang="en-US" sz="1600" dirty="0">
              <a:latin typeface="Calibri"/>
              <a:ea typeface="Calibri"/>
              <a:cs typeface="Arial"/>
            </a:endParaRPr>
          </a:p>
          <a:p>
            <a:pPr>
              <a:lnSpc>
                <a:spcPct val="115000"/>
              </a:lnSpc>
              <a:tabLst>
                <a:tab pos="5607050" algn="r"/>
              </a:tabLst>
            </a:pPr>
            <a:r>
              <a:rPr lang="ar-EG"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ج)تقييم الانجازات</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nSpc>
                <a:spcPct val="115000"/>
              </a:lnSpc>
              <a:tabLst>
                <a:tab pos="5607050" algn="r"/>
              </a:tabLst>
            </a:pPr>
            <a:r>
              <a:rPr lang="ar-EG" b="1" dirty="0">
                <a:latin typeface="Calibri"/>
                <a:ea typeface="Calibri"/>
                <a:cs typeface="Simplified Arabic"/>
              </a:rPr>
              <a:t>ولقد تم تقييم الإنجازات  من خلال العديد من الادله ومنها:-</a:t>
            </a:r>
            <a:endParaRPr lang="en-US" sz="1600" dirty="0">
              <a:latin typeface="Calibri"/>
              <a:ea typeface="Calibri"/>
              <a:cs typeface="Arial"/>
            </a:endParaRPr>
          </a:p>
          <a:p>
            <a:pPr>
              <a:lnSpc>
                <a:spcPct val="115000"/>
              </a:lnSpc>
              <a:tabLst>
                <a:tab pos="5607050" algn="r"/>
              </a:tabLst>
            </a:pPr>
            <a:r>
              <a:rPr lang="ar-EG" b="1" dirty="0">
                <a:latin typeface="Calibri"/>
                <a:ea typeface="Calibri"/>
                <a:cs typeface="Simplified Arabic"/>
              </a:rPr>
              <a:t>1_عدد المزارعين الذين حضروا الاجتماعات الإرشاديه:- </a:t>
            </a:r>
            <a:endParaRPr lang="en-US" sz="1600" dirty="0">
              <a:latin typeface="Calibri"/>
              <a:ea typeface="Calibri"/>
              <a:cs typeface="Arial"/>
            </a:endParaRPr>
          </a:p>
          <a:p>
            <a:pPr>
              <a:lnSpc>
                <a:spcPct val="115000"/>
              </a:lnSpc>
              <a:tabLst>
                <a:tab pos="5607050" algn="r"/>
              </a:tabLst>
            </a:pPr>
            <a:r>
              <a:rPr lang="ar-EG" b="1" dirty="0">
                <a:latin typeface="Calibri"/>
                <a:ea typeface="Calibri"/>
                <a:cs typeface="Simplified Arabic"/>
              </a:rPr>
              <a:t> حيث حضر عدد كبير جدا من زراع الذرة الشامية الإجتماعات الإرشادية .</a:t>
            </a:r>
            <a:endParaRPr lang="en-US" sz="1600" dirty="0">
              <a:latin typeface="Calibri"/>
              <a:ea typeface="Calibri"/>
              <a:cs typeface="Arial"/>
            </a:endParaRPr>
          </a:p>
          <a:p>
            <a:pPr>
              <a:lnSpc>
                <a:spcPct val="115000"/>
              </a:lnSpc>
              <a:tabLst>
                <a:tab pos="5607050" algn="r"/>
              </a:tabLst>
            </a:pPr>
            <a:r>
              <a:rPr lang="ar-EG" b="1" dirty="0">
                <a:latin typeface="Calibri"/>
                <a:ea typeface="Calibri"/>
                <a:cs typeface="Simplified Arabic"/>
              </a:rPr>
              <a:t>2_نوع الاسئله التي تسأل في الإجتماعات الإرشادية:-</a:t>
            </a:r>
            <a:endParaRPr lang="en-US" sz="1600" dirty="0">
              <a:latin typeface="Calibri"/>
              <a:ea typeface="Calibri"/>
              <a:cs typeface="Arial"/>
            </a:endParaRPr>
          </a:p>
          <a:p>
            <a:pPr>
              <a:lnSpc>
                <a:spcPct val="115000"/>
              </a:lnSpc>
              <a:tabLst>
                <a:tab pos="5607050" algn="r"/>
              </a:tabLst>
            </a:pPr>
            <a:r>
              <a:rPr lang="ar-EG" b="1" dirty="0">
                <a:latin typeface="Calibri"/>
                <a:ea typeface="Calibri"/>
                <a:cs typeface="Simplified Arabic"/>
              </a:rPr>
              <a:t>-لقد وجه زراع الذرة الشامية العديد من الأسئلة التي تدل علي رغبتهم في تحسين إنتاجية الفدان. ومن هذه الأسئلة</a:t>
            </a:r>
            <a:endParaRPr lang="en-US" sz="1600" dirty="0">
              <a:latin typeface="Calibri"/>
              <a:ea typeface="Calibri"/>
              <a:cs typeface="Arial"/>
            </a:endParaRPr>
          </a:p>
          <a:p>
            <a:endParaRPr lang="ar-KW" dirty="0"/>
          </a:p>
        </p:txBody>
      </p:sp>
    </p:spTree>
    <p:extLst>
      <p:ext uri="{BB962C8B-B14F-4D97-AF65-F5344CB8AC3E}">
        <p14:creationId xmlns:p14="http://schemas.microsoft.com/office/powerpoint/2010/main" val="37754474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762000" y="2323652"/>
            <a:ext cx="7058809" cy="3772348"/>
          </a:xfrm>
        </p:spPr>
        <p:txBody>
          <a:bodyPr>
            <a:normAutofit fontScale="70000" lnSpcReduction="20000"/>
          </a:bodyPr>
          <a:lstStyle/>
          <a:p>
            <a:pPr algn="justLow">
              <a:lnSpc>
                <a:spcPct val="115000"/>
              </a:lnSpc>
              <a:tabLst>
                <a:tab pos="5607050" algn="r"/>
              </a:tabLst>
            </a:pPr>
            <a:r>
              <a:rPr lang="ar-EG" dirty="0">
                <a:latin typeface="Simplified Arabic" pitchFamily="18" charset="-78"/>
                <a:ea typeface="Calibri"/>
                <a:cs typeface="Simplified Arabic" pitchFamily="18" charset="-78"/>
              </a:rPr>
              <a:t>-ماهو أفضل موعد للزراعة الذرة الشامية؟</a:t>
            </a:r>
            <a:endParaRPr lang="en-US" sz="1600" dirty="0">
              <a:latin typeface="Simplified Arabic" pitchFamily="18" charset="-78"/>
              <a:ea typeface="Calibri"/>
              <a:cs typeface="Simplified Arabic" pitchFamily="18" charset="-78"/>
            </a:endParaRPr>
          </a:p>
          <a:p>
            <a:pPr algn="justLow">
              <a:lnSpc>
                <a:spcPct val="115000"/>
              </a:lnSpc>
              <a:tabLst>
                <a:tab pos="5607050" algn="r"/>
              </a:tabLst>
            </a:pPr>
            <a:r>
              <a:rPr lang="ar-EG" dirty="0">
                <a:latin typeface="Simplified Arabic" pitchFamily="18" charset="-78"/>
                <a:ea typeface="Calibri"/>
                <a:cs typeface="Simplified Arabic" pitchFamily="18" charset="-78"/>
              </a:rPr>
              <a:t>-ما هو المقنن المائى المناسب لكل فئة عمرية للنبات؟</a:t>
            </a:r>
            <a:endParaRPr lang="en-US" sz="1600" dirty="0">
              <a:latin typeface="Simplified Arabic" pitchFamily="18" charset="-78"/>
              <a:ea typeface="Calibri"/>
              <a:cs typeface="Simplified Arabic" pitchFamily="18" charset="-78"/>
            </a:endParaRPr>
          </a:p>
          <a:p>
            <a:pPr algn="justLow">
              <a:lnSpc>
                <a:spcPct val="115000"/>
              </a:lnSpc>
              <a:tabLst>
                <a:tab pos="5607050" algn="r"/>
              </a:tabLst>
            </a:pPr>
            <a:r>
              <a:rPr lang="ar-EG" dirty="0">
                <a:latin typeface="Simplified Arabic" pitchFamily="18" charset="-78"/>
                <a:ea typeface="Calibri"/>
                <a:cs typeface="Simplified Arabic" pitchFamily="18" charset="-78"/>
              </a:rPr>
              <a:t>-كيف يمكننا تطويش و توريق و تسميد ورش النباتات؟</a:t>
            </a:r>
            <a:endParaRPr lang="en-US" sz="1600" dirty="0">
              <a:latin typeface="Simplified Arabic" pitchFamily="18" charset="-78"/>
              <a:ea typeface="Calibri"/>
              <a:cs typeface="Simplified Arabic" pitchFamily="18" charset="-78"/>
            </a:endParaRPr>
          </a:p>
          <a:p>
            <a:pPr algn="justLow">
              <a:lnSpc>
                <a:spcPct val="115000"/>
              </a:lnSpc>
              <a:tabLst>
                <a:tab pos="5607050" algn="r"/>
              </a:tabLst>
            </a:pPr>
            <a:r>
              <a:rPr lang="ar-EG" dirty="0">
                <a:latin typeface="Simplified Arabic" pitchFamily="18" charset="-78"/>
                <a:ea typeface="Calibri"/>
                <a:cs typeface="Simplified Arabic" pitchFamily="18" charset="-78"/>
              </a:rPr>
              <a:t> 3_عدد المزارعين الذين طلبوا معلومات اضافيه.</a:t>
            </a:r>
            <a:endParaRPr lang="en-US" sz="1600" dirty="0">
              <a:latin typeface="Simplified Arabic" pitchFamily="18" charset="-78"/>
              <a:ea typeface="Calibri"/>
              <a:cs typeface="Simplified Arabic" pitchFamily="18" charset="-78"/>
            </a:endParaRPr>
          </a:p>
          <a:p>
            <a:pPr algn="justLow">
              <a:lnSpc>
                <a:spcPct val="115000"/>
              </a:lnSpc>
              <a:tabLst>
                <a:tab pos="5607050" algn="r"/>
              </a:tabLst>
            </a:pPr>
            <a:r>
              <a:rPr lang="ar-EG" dirty="0">
                <a:latin typeface="Simplified Arabic" pitchFamily="18" charset="-78"/>
                <a:ea typeface="Calibri"/>
                <a:cs typeface="Simplified Arabic" pitchFamily="18" charset="-78"/>
              </a:rPr>
              <a:t>4_عدد المزارعين الذين استفادوا من الزيارات الشخصية والندوات و الايضاح العملي.</a:t>
            </a:r>
            <a:endParaRPr lang="en-US" sz="1600" dirty="0">
              <a:latin typeface="Simplified Arabic" pitchFamily="18" charset="-78"/>
              <a:ea typeface="Calibri"/>
              <a:cs typeface="Simplified Arabic" pitchFamily="18" charset="-78"/>
            </a:endParaRPr>
          </a:p>
          <a:p>
            <a:pPr algn="justLow">
              <a:lnSpc>
                <a:spcPct val="115000"/>
              </a:lnSpc>
              <a:tabLst>
                <a:tab pos="5607050" algn="r"/>
              </a:tabLst>
            </a:pPr>
            <a:r>
              <a:rPr lang="ar-EG" dirty="0">
                <a:latin typeface="Simplified Arabic" pitchFamily="18" charset="-78"/>
                <a:ea typeface="Calibri"/>
                <a:cs typeface="Simplified Arabic" pitchFamily="18" charset="-78"/>
              </a:rPr>
              <a:t>5_نسبة التغيير الذي حدث في سلوك المزارعين وانتاجية الفدان.</a:t>
            </a:r>
            <a:endParaRPr lang="en-US" sz="1600" dirty="0">
              <a:latin typeface="Simplified Arabic" pitchFamily="18" charset="-78"/>
              <a:ea typeface="Calibri"/>
              <a:cs typeface="Simplified Arabic" pitchFamily="18" charset="-78"/>
            </a:endParaRPr>
          </a:p>
          <a:p>
            <a:pPr algn="justLow">
              <a:lnSpc>
                <a:spcPct val="115000"/>
              </a:lnSpc>
              <a:tabLst>
                <a:tab pos="5607050" algn="r"/>
              </a:tabLst>
            </a:pPr>
            <a:r>
              <a:rPr lang="ar-EG" sz="3600" dirty="0">
                <a:latin typeface="Simplified Arabic" pitchFamily="18" charset="-78"/>
                <a:ea typeface="Calibri"/>
                <a:cs typeface="Simplified Arabic" pitchFamily="18" charset="-78"/>
              </a:rPr>
              <a:t>-لقد طلب عدد كبير من الزراع معلومات إضافية عن الذرة الشامية وأنتاجها,كما أستفاد 95% من الزراع من الندوات الإرشادية والإيضاح العملي والزيارات الشخصية التي ثبتت فاعليتها في تغير سلوكيات زراع الذرة الشامية </a:t>
            </a:r>
            <a:r>
              <a:rPr lang="ar-EG" sz="3600" dirty="0" smtClean="0">
                <a:latin typeface="Simplified Arabic" pitchFamily="18" charset="-78"/>
                <a:ea typeface="Calibri"/>
                <a:cs typeface="Simplified Arabic" pitchFamily="18" charset="-78"/>
              </a:rPr>
              <a:t>بمحافظة سوهاج. </a:t>
            </a:r>
            <a:endParaRPr lang="en-US" sz="1600" dirty="0">
              <a:latin typeface="Simplified Arabic" pitchFamily="18" charset="-78"/>
              <a:ea typeface="Calibri"/>
              <a:cs typeface="Simplified Arabic" pitchFamily="18" charset="-78"/>
            </a:endParaRPr>
          </a:p>
          <a:p>
            <a:endParaRPr lang="ar-KW" dirty="0"/>
          </a:p>
        </p:txBody>
      </p:sp>
    </p:spTree>
    <p:extLst>
      <p:ext uri="{BB962C8B-B14F-4D97-AF65-F5344CB8AC3E}">
        <p14:creationId xmlns:p14="http://schemas.microsoft.com/office/powerpoint/2010/main" val="3742255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fontScale="92500"/>
          </a:bodyPr>
          <a:lstStyle/>
          <a:p>
            <a:pPr>
              <a:lnSpc>
                <a:spcPct val="115000"/>
              </a:lnSpc>
              <a:tabLst>
                <a:tab pos="5607050" algn="r"/>
              </a:tabLst>
            </a:pPr>
            <a:r>
              <a:rPr lang="ar-EG"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Simplified Arabic"/>
              </a:rPr>
              <a:t>د)إعادة النظر في البرنامج (تقييم البرنامج)</a:t>
            </a:r>
            <a:endParaRPr lang="en-US" sz="1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a:ea typeface="Calibri"/>
              <a:cs typeface="Arial"/>
            </a:endParaRPr>
          </a:p>
          <a:p>
            <a:pPr algn="justLow">
              <a:lnSpc>
                <a:spcPct val="115000"/>
              </a:lnSpc>
              <a:tabLst>
                <a:tab pos="5607050" algn="r"/>
              </a:tabLst>
            </a:pPr>
            <a:r>
              <a:rPr lang="ar-EG" b="1" dirty="0">
                <a:latin typeface="Calibri"/>
                <a:ea typeface="Calibri"/>
                <a:cs typeface="Simplified Arabic"/>
              </a:rPr>
              <a:t>لقد تم  مراجعة جميع الخطوات في مرحلة التخطيط ومرحلة التنفيذ ومدى تحقيق البرنامج للإهدافه وهو النهوض بانتاجية الفدان من الذره الشاميه ولقد تم دراسة العوامل التي ادت الى نجاح البرنامج والعوامل التي أدت إلي فشل البرنامج . واين نقف الآن وكيف نبدأ من حيث وقفنا؟ وهل نستمر في نفس الاتجاه او اننا في حاجه إلى ادخال بعض التعديلات في هذا البرنامج.</a:t>
            </a:r>
            <a:endParaRPr lang="en-US" sz="1600" dirty="0">
              <a:effectLst/>
              <a:latin typeface="Calibri"/>
              <a:ea typeface="Calibri"/>
              <a:cs typeface="Arial"/>
            </a:endParaRPr>
          </a:p>
        </p:txBody>
      </p:sp>
    </p:spTree>
    <p:extLst>
      <p:ext uri="{BB962C8B-B14F-4D97-AF65-F5344CB8AC3E}">
        <p14:creationId xmlns:p14="http://schemas.microsoft.com/office/powerpoint/2010/main" val="26799101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3855"/>
            <a:ext cx="8305800" cy="669174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3242659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Autofit/>
          </a:bodyPr>
          <a:lstStyle/>
          <a:p>
            <a:r>
              <a:rPr lang="ar-KW" sz="3200" dirty="0" smtClean="0">
                <a:latin typeface="Simplified Arabic" pitchFamily="18" charset="-78"/>
                <a:cs typeface="Simplified Arabic" pitchFamily="18" charset="-78"/>
              </a:rPr>
              <a:t>1- تحليل الموقف أو الحالة.</a:t>
            </a:r>
          </a:p>
          <a:p>
            <a:r>
              <a:rPr lang="ar-KW" sz="3200" dirty="0" smtClean="0">
                <a:latin typeface="Simplified Arabic" pitchFamily="18" charset="-78"/>
                <a:cs typeface="Simplified Arabic" pitchFamily="18" charset="-78"/>
              </a:rPr>
              <a:t>2- تحديد الأهداف.</a:t>
            </a:r>
          </a:p>
          <a:p>
            <a:r>
              <a:rPr lang="ar-KW" sz="3200" dirty="0" smtClean="0">
                <a:latin typeface="Simplified Arabic" pitchFamily="18" charset="-78"/>
                <a:cs typeface="Simplified Arabic" pitchFamily="18" charset="-78"/>
              </a:rPr>
              <a:t>3- تصميم البرنامج.</a:t>
            </a:r>
          </a:p>
          <a:p>
            <a:r>
              <a:rPr lang="ar-KW" sz="3200" dirty="0" smtClean="0">
                <a:latin typeface="Simplified Arabic" pitchFamily="18" charset="-78"/>
                <a:cs typeface="Simplified Arabic" pitchFamily="18" charset="-78"/>
              </a:rPr>
              <a:t>4- تنفيذ البرنامج.</a:t>
            </a:r>
          </a:p>
          <a:p>
            <a:r>
              <a:rPr lang="ar-KW" sz="3200" dirty="0" smtClean="0">
                <a:latin typeface="Simplified Arabic" pitchFamily="18" charset="-78"/>
                <a:cs typeface="Simplified Arabic" pitchFamily="18" charset="-78"/>
              </a:rPr>
              <a:t>- جمع الحقائق أو المعلومات.</a:t>
            </a:r>
          </a:p>
          <a:p>
            <a:r>
              <a:rPr lang="ar-KW" sz="3200" dirty="0" smtClean="0">
                <a:latin typeface="Simplified Arabic" pitchFamily="18" charset="-78"/>
                <a:cs typeface="Simplified Arabic" pitchFamily="18" charset="-78"/>
              </a:rPr>
              <a:t>- تصنيف البيانات.</a:t>
            </a:r>
          </a:p>
          <a:p>
            <a:r>
              <a:rPr lang="ar-KW" sz="3200" dirty="0" smtClean="0">
                <a:latin typeface="Simplified Arabic" pitchFamily="18" charset="-78"/>
                <a:cs typeface="Simplified Arabic" pitchFamily="18" charset="-78"/>
              </a:rPr>
              <a:t>- تخزين البيانات</a:t>
            </a:r>
            <a:endParaRPr lang="ar-KW" sz="3200" dirty="0">
              <a:latin typeface="Simplified Arabic" pitchFamily="18" charset="-78"/>
              <a:cs typeface="Simplified Arabic" pitchFamily="18" charset="-78"/>
            </a:endParaRPr>
          </a:p>
        </p:txBody>
      </p:sp>
      <p:cxnSp>
        <p:nvCxnSpPr>
          <p:cNvPr id="5" name="Straight Arrow Connector 4"/>
          <p:cNvCxnSpPr/>
          <p:nvPr/>
        </p:nvCxnSpPr>
        <p:spPr>
          <a:xfrm>
            <a:off x="2819400" y="4419600"/>
            <a:ext cx="22098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2819400" y="4419600"/>
            <a:ext cx="0" cy="2057400"/>
          </a:xfrm>
          <a:prstGeom prst="line">
            <a:avLst/>
          </a:prstGeom>
        </p:spPr>
        <p:style>
          <a:lnRef idx="1">
            <a:schemeClr val="dk1"/>
          </a:lnRef>
          <a:fillRef idx="0">
            <a:schemeClr val="dk1"/>
          </a:fillRef>
          <a:effectRef idx="0">
            <a:schemeClr val="dk1"/>
          </a:effectRef>
          <a:fontRef idx="minor">
            <a:schemeClr val="tx1"/>
          </a:fontRef>
        </p:style>
      </p:cxnSp>
      <p:sp>
        <p:nvSpPr>
          <p:cNvPr id="21" name="Rectangle 20"/>
          <p:cNvSpPr/>
          <p:nvPr/>
        </p:nvSpPr>
        <p:spPr>
          <a:xfrm>
            <a:off x="609600" y="5181600"/>
            <a:ext cx="1981200" cy="609600"/>
          </a:xfrm>
          <a:prstGeom prst="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ar-KW" dirty="0" smtClean="0"/>
              <a:t>تحليل الموقف</a:t>
            </a:r>
            <a:endParaRPr lang="ar-KW" dirty="0"/>
          </a:p>
        </p:txBody>
      </p:sp>
    </p:spTree>
    <p:extLst>
      <p:ext uri="{BB962C8B-B14F-4D97-AF65-F5344CB8AC3E}">
        <p14:creationId xmlns:p14="http://schemas.microsoft.com/office/powerpoint/2010/main" val="404292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r>
              <a:rPr lang="ar-KW" sz="3200" dirty="0" smtClean="0">
                <a:latin typeface="Simplified Arabic" pitchFamily="18" charset="-78"/>
                <a:cs typeface="Simplified Arabic" pitchFamily="18" charset="-78"/>
              </a:rPr>
              <a:t>- تحليل وتفسير البيانات.</a:t>
            </a:r>
          </a:p>
          <a:p>
            <a:r>
              <a:rPr lang="ar-KW" sz="3200" dirty="0" smtClean="0">
                <a:latin typeface="Simplified Arabic" pitchFamily="18" charset="-78"/>
                <a:cs typeface="Simplified Arabic" pitchFamily="18" charset="-78"/>
              </a:rPr>
              <a:t>-أختيار المعايير.</a:t>
            </a:r>
          </a:p>
          <a:p>
            <a:r>
              <a:rPr lang="ar-KW" sz="3200" dirty="0" smtClean="0">
                <a:latin typeface="Simplified Arabic" pitchFamily="18" charset="-78"/>
                <a:cs typeface="Simplified Arabic" pitchFamily="18" charset="-78"/>
              </a:rPr>
              <a:t>- تقييم الأولويات.</a:t>
            </a:r>
          </a:p>
          <a:p>
            <a:r>
              <a:rPr lang="ar-KW" sz="3200" dirty="0" smtClean="0">
                <a:latin typeface="Simplified Arabic" pitchFamily="18" charset="-78"/>
                <a:cs typeface="Simplified Arabic" pitchFamily="18" charset="-78"/>
              </a:rPr>
              <a:t>- تحليل البدائل.</a:t>
            </a:r>
          </a:p>
          <a:p>
            <a:r>
              <a:rPr lang="ar-KW" sz="3200" dirty="0" smtClean="0">
                <a:latin typeface="Simplified Arabic" pitchFamily="18" charset="-78"/>
                <a:cs typeface="Simplified Arabic" pitchFamily="18" charset="-78"/>
              </a:rPr>
              <a:t>- اتخاذ القرار</a:t>
            </a:r>
          </a:p>
          <a:p>
            <a:r>
              <a:rPr lang="ar-KW" sz="3200" dirty="0" smtClean="0">
                <a:latin typeface="Simplified Arabic" pitchFamily="18" charset="-78"/>
                <a:cs typeface="Simplified Arabic" pitchFamily="18" charset="-78"/>
              </a:rPr>
              <a:t>- الطرق والوسائل </a:t>
            </a:r>
          </a:p>
          <a:p>
            <a:endParaRPr lang="ar-KW" dirty="0" smtClean="0"/>
          </a:p>
        </p:txBody>
      </p:sp>
      <p:cxnSp>
        <p:nvCxnSpPr>
          <p:cNvPr id="5" name="Straight Connector 4"/>
          <p:cNvCxnSpPr/>
          <p:nvPr/>
        </p:nvCxnSpPr>
        <p:spPr>
          <a:xfrm>
            <a:off x="3200400" y="2514600"/>
            <a:ext cx="0" cy="3733800"/>
          </a:xfrm>
          <a:prstGeom prst="line">
            <a:avLst/>
          </a:prstGeom>
        </p:spPr>
        <p:style>
          <a:lnRef idx="1">
            <a:schemeClr val="dk1"/>
          </a:lnRef>
          <a:fillRef idx="0">
            <a:schemeClr val="dk1"/>
          </a:fillRef>
          <a:effectRef idx="0">
            <a:schemeClr val="dk1"/>
          </a:effectRef>
          <a:fontRef idx="minor">
            <a:schemeClr val="tx1"/>
          </a:fontRef>
        </p:style>
      </p:cxnSp>
      <p:sp>
        <p:nvSpPr>
          <p:cNvPr id="12" name="Rectangle 11"/>
          <p:cNvSpPr/>
          <p:nvPr/>
        </p:nvSpPr>
        <p:spPr>
          <a:xfrm>
            <a:off x="762000" y="3276600"/>
            <a:ext cx="2209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dirty="0" smtClean="0">
                <a:solidFill>
                  <a:schemeClr val="tx1"/>
                </a:solidFill>
              </a:rPr>
              <a:t>تحديد الأهداف</a:t>
            </a:r>
            <a:endParaRPr lang="ar-KW" dirty="0">
              <a:solidFill>
                <a:schemeClr val="tx1"/>
              </a:solidFill>
            </a:endParaRPr>
          </a:p>
        </p:txBody>
      </p:sp>
      <p:sp>
        <p:nvSpPr>
          <p:cNvPr id="13" name="Rectangle 12"/>
          <p:cNvSpPr/>
          <p:nvPr/>
        </p:nvSpPr>
        <p:spPr>
          <a:xfrm>
            <a:off x="762000" y="4953000"/>
            <a:ext cx="2209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dirty="0" smtClean="0">
                <a:solidFill>
                  <a:schemeClr val="tx1"/>
                </a:solidFill>
              </a:rPr>
              <a:t>تصميم البرنامج</a:t>
            </a:r>
            <a:endParaRPr lang="ar-KW" dirty="0">
              <a:solidFill>
                <a:schemeClr val="tx1"/>
              </a:solidFill>
            </a:endParaRPr>
          </a:p>
        </p:txBody>
      </p:sp>
    </p:spTree>
    <p:extLst>
      <p:ext uri="{BB962C8B-B14F-4D97-AF65-F5344CB8AC3E}">
        <p14:creationId xmlns:p14="http://schemas.microsoft.com/office/powerpoint/2010/main" val="127326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r>
              <a:rPr lang="ar-KW" dirty="0" smtClean="0"/>
              <a:t>- </a:t>
            </a:r>
            <a:r>
              <a:rPr lang="ar-KW" sz="3200" dirty="0" smtClean="0">
                <a:latin typeface="Simplified Arabic" pitchFamily="18" charset="-78"/>
                <a:cs typeface="Simplified Arabic" pitchFamily="18" charset="-78"/>
              </a:rPr>
              <a:t>المضمون او المحتوى.</a:t>
            </a:r>
          </a:p>
          <a:p>
            <a:r>
              <a:rPr lang="ar-KW" sz="3200" dirty="0" smtClean="0">
                <a:latin typeface="Simplified Arabic" pitchFamily="18" charset="-78"/>
                <a:cs typeface="Simplified Arabic" pitchFamily="18" charset="-78"/>
              </a:rPr>
              <a:t>- الجدول الزمنى .</a:t>
            </a:r>
          </a:p>
          <a:p>
            <a:endParaRPr lang="ar-KW" dirty="0"/>
          </a:p>
        </p:txBody>
      </p:sp>
      <p:cxnSp>
        <p:nvCxnSpPr>
          <p:cNvPr id="5" name="Straight Connector 4"/>
          <p:cNvCxnSpPr/>
          <p:nvPr/>
        </p:nvCxnSpPr>
        <p:spPr>
          <a:xfrm>
            <a:off x="3657600" y="2209800"/>
            <a:ext cx="0" cy="1066800"/>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3657600" y="3276600"/>
            <a:ext cx="129540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685800" y="2446421"/>
            <a:ext cx="22098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sz="3200" dirty="0" smtClean="0">
                <a:solidFill>
                  <a:schemeClr val="tx1"/>
                </a:solidFill>
                <a:latin typeface="Simplified Arabic" pitchFamily="18" charset="-78"/>
                <a:cs typeface="Simplified Arabic" pitchFamily="18" charset="-78"/>
              </a:rPr>
              <a:t>التنفيذ</a:t>
            </a:r>
            <a:endParaRPr lang="ar-KW" sz="3200"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97047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t>أولاً: تحليل الموقف أو الحالة</a:t>
            </a:r>
            <a:endParaRPr lang="ar-KW" dirty="0"/>
          </a:p>
        </p:txBody>
      </p:sp>
      <p:sp>
        <p:nvSpPr>
          <p:cNvPr id="3" name="Content Placeholder 2"/>
          <p:cNvSpPr>
            <a:spLocks noGrp="1"/>
          </p:cNvSpPr>
          <p:nvPr>
            <p:ph idx="1"/>
          </p:nvPr>
        </p:nvSpPr>
        <p:spPr/>
        <p:txBody>
          <a:bodyPr/>
          <a:lstStyle/>
          <a:p>
            <a:r>
              <a:rPr lang="ar-KW" dirty="0" smtClean="0"/>
              <a:t>يعد تحليل الموقف أو الحالة عنصراً هاماً في عملية تخطيط البرامج الإرشادية الزراعية فكل الأعمال الهادفة تقوم علي أساس ملكية واستعمال المعلومات، والمعلومات هامة ومطلوبة لتقليل عدم التأكد في عملية اتخاذ القرارات.</a:t>
            </a:r>
          </a:p>
          <a:p>
            <a:r>
              <a:rPr lang="ar-KW" dirty="0" smtClean="0"/>
              <a:t>وفي مجال الإرشاد الزراعي، يتم تحليل الموقف بطريقة عشوائية إرتجالية.</a:t>
            </a:r>
            <a:endParaRPr lang="ar-KW" dirty="0"/>
          </a:p>
        </p:txBody>
      </p:sp>
    </p:spTree>
    <p:extLst>
      <p:ext uri="{BB962C8B-B14F-4D97-AF65-F5344CB8AC3E}">
        <p14:creationId xmlns:p14="http://schemas.microsoft.com/office/powerpoint/2010/main" val="1389358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KW" sz="3200" dirty="0"/>
              <a:t>وفيما يلي العمليات المتضمنة في تحليل </a:t>
            </a:r>
            <a:r>
              <a:rPr lang="ar-KW" sz="3200" dirty="0" smtClean="0"/>
              <a:t>الحالة:</a:t>
            </a:r>
            <a:r>
              <a:rPr lang="ar-KW" sz="3200" dirty="0"/>
              <a:t/>
            </a:r>
            <a:br>
              <a:rPr lang="ar-KW" sz="3200" dirty="0"/>
            </a:br>
            <a:endParaRPr lang="ar-KW" sz="3200" dirty="0"/>
          </a:p>
        </p:txBody>
      </p:sp>
      <p:sp>
        <p:nvSpPr>
          <p:cNvPr id="3" name="Content Placeholder 2"/>
          <p:cNvSpPr>
            <a:spLocks noGrp="1"/>
          </p:cNvSpPr>
          <p:nvPr>
            <p:ph idx="1"/>
          </p:nvPr>
        </p:nvSpPr>
        <p:spPr>
          <a:ln>
            <a:solidFill>
              <a:schemeClr val="bg2">
                <a:lumMod val="50000"/>
              </a:schemeClr>
            </a:solidFill>
          </a:ln>
        </p:spPr>
        <p:txBody>
          <a:bodyPr>
            <a:normAutofit/>
          </a:bodyPr>
          <a:lstStyle/>
          <a:p>
            <a:pPr algn="justLow"/>
            <a:r>
              <a:rPr lang="ar-KW" sz="2800" b="1" dirty="0" smtClean="0">
                <a:solidFill>
                  <a:schemeClr val="accent1">
                    <a:lumMod val="75000"/>
                  </a:schemeClr>
                </a:solidFill>
              </a:rPr>
              <a:t>1- جمع البيانات: </a:t>
            </a:r>
            <a:r>
              <a:rPr lang="ar-KW" sz="2800" dirty="0" smtClean="0">
                <a:solidFill>
                  <a:schemeClr val="tx1"/>
                </a:solidFill>
              </a:rPr>
              <a:t>يتم جمع البيانات بأربعة طرق للحصول علي المعلومات وهي:</a:t>
            </a:r>
          </a:p>
          <a:p>
            <a:pPr algn="justLow"/>
            <a:r>
              <a:rPr lang="ar-KW" sz="2800" dirty="0">
                <a:solidFill>
                  <a:schemeClr val="tx1"/>
                </a:solidFill>
              </a:rPr>
              <a:t> </a:t>
            </a:r>
            <a:r>
              <a:rPr lang="ar-KW" sz="2800" dirty="0" smtClean="0">
                <a:solidFill>
                  <a:schemeClr val="tx1"/>
                </a:solidFill>
              </a:rPr>
              <a:t>         - الملاحظة.</a:t>
            </a:r>
          </a:p>
          <a:p>
            <a:pPr algn="justLow"/>
            <a:r>
              <a:rPr lang="ar-KW" sz="2800" dirty="0">
                <a:solidFill>
                  <a:schemeClr val="tx1"/>
                </a:solidFill>
              </a:rPr>
              <a:t> </a:t>
            </a:r>
            <a:r>
              <a:rPr lang="ar-KW" sz="2800" dirty="0" smtClean="0">
                <a:solidFill>
                  <a:schemeClr val="tx1"/>
                </a:solidFill>
              </a:rPr>
              <a:t>         -المستندات.</a:t>
            </a:r>
          </a:p>
          <a:p>
            <a:pPr algn="justLow"/>
            <a:r>
              <a:rPr lang="ar-KW" sz="2800" dirty="0">
                <a:solidFill>
                  <a:schemeClr val="tx1"/>
                </a:solidFill>
              </a:rPr>
              <a:t> </a:t>
            </a:r>
            <a:r>
              <a:rPr lang="ar-KW" sz="2800" dirty="0" smtClean="0">
                <a:solidFill>
                  <a:schemeClr val="tx1"/>
                </a:solidFill>
              </a:rPr>
              <a:t>          - الحصر الإجتماعي والاقتصادي.</a:t>
            </a:r>
          </a:p>
          <a:p>
            <a:pPr algn="justLow"/>
            <a:r>
              <a:rPr lang="ar-KW" sz="2800" dirty="0">
                <a:solidFill>
                  <a:schemeClr val="tx1"/>
                </a:solidFill>
              </a:rPr>
              <a:t> </a:t>
            </a:r>
            <a:r>
              <a:rPr lang="ar-KW" sz="2800" dirty="0" smtClean="0">
                <a:solidFill>
                  <a:schemeClr val="tx1"/>
                </a:solidFill>
              </a:rPr>
              <a:t>         - الإستبيان(بالمقابلة الشخصية، والبريد). </a:t>
            </a:r>
            <a:endParaRPr lang="ar-KW" sz="2800" dirty="0" smtClean="0">
              <a:solidFill>
                <a:schemeClr val="accent1">
                  <a:lumMod val="75000"/>
                </a:schemeClr>
              </a:solidFill>
            </a:endParaRPr>
          </a:p>
          <a:p>
            <a:endParaRPr lang="ar-KW" dirty="0"/>
          </a:p>
        </p:txBody>
      </p:sp>
    </p:spTree>
    <p:extLst>
      <p:ext uri="{BB962C8B-B14F-4D97-AF65-F5344CB8AC3E}">
        <p14:creationId xmlns:p14="http://schemas.microsoft.com/office/powerpoint/2010/main" val="1730939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KW" sz="2000" dirty="0"/>
              <a:t>و</a:t>
            </a:r>
            <a:r>
              <a:rPr lang="ar-KW" sz="2400" dirty="0" smtClean="0"/>
              <a:t>لإشراك </a:t>
            </a:r>
            <a:r>
              <a:rPr lang="ar-KW" sz="2400" dirty="0"/>
              <a:t>العاملين بالجهاز الإرشادي والسكان الريفيين في عملية جمع البيانات والمعلومات عدد من الملاحظات منها:</a:t>
            </a:r>
            <a:br>
              <a:rPr lang="ar-KW" sz="2400" dirty="0"/>
            </a:br>
            <a:endParaRPr lang="ar-KW" sz="2400" dirty="0"/>
          </a:p>
        </p:txBody>
      </p:sp>
      <p:sp>
        <p:nvSpPr>
          <p:cNvPr id="3" name="Content Placeholder 2"/>
          <p:cNvSpPr>
            <a:spLocks noGrp="1"/>
          </p:cNvSpPr>
          <p:nvPr>
            <p:ph idx="1"/>
          </p:nvPr>
        </p:nvSpPr>
        <p:spPr/>
        <p:txBody>
          <a:bodyPr/>
          <a:lstStyle/>
          <a:p>
            <a:r>
              <a:rPr lang="ar-KW" dirty="0" smtClean="0"/>
              <a:t> سوف نخلق الإهتمام بالمشروع بين السكان الريفيين.</a:t>
            </a:r>
          </a:p>
          <a:p>
            <a:r>
              <a:rPr lang="ar-KW" dirty="0" smtClean="0"/>
              <a:t>سوف نشجع العاملين بالجهاز الإرشادي علي الملاحظة المستمرة:</a:t>
            </a:r>
          </a:p>
          <a:p>
            <a:r>
              <a:rPr lang="ar-KW" dirty="0"/>
              <a:t> </a:t>
            </a:r>
            <a:r>
              <a:rPr lang="ar-KW" dirty="0" smtClean="0"/>
              <a:t>    - للبحث عن الحقائق.</a:t>
            </a:r>
          </a:p>
          <a:p>
            <a:r>
              <a:rPr lang="ar-KW" dirty="0"/>
              <a:t> </a:t>
            </a:r>
            <a:r>
              <a:rPr lang="ar-KW" dirty="0" smtClean="0"/>
              <a:t>   - للحرص علي تحديد أسباب الأحداث وأهميتها. </a:t>
            </a:r>
          </a:p>
          <a:p>
            <a:r>
              <a:rPr lang="ar-KW" dirty="0"/>
              <a:t> </a:t>
            </a:r>
            <a:r>
              <a:rPr lang="ar-KW" dirty="0" smtClean="0"/>
              <a:t>   - للحرص علي العلاقات بين الأحداث. </a:t>
            </a:r>
            <a:endParaRPr lang="ar-KW" dirty="0"/>
          </a:p>
        </p:txBody>
      </p:sp>
    </p:spTree>
    <p:extLst>
      <p:ext uri="{BB962C8B-B14F-4D97-AF65-F5344CB8AC3E}">
        <p14:creationId xmlns:p14="http://schemas.microsoft.com/office/powerpoint/2010/main" val="20295405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445</TotalTime>
  <Words>2229</Words>
  <Application>Microsoft Office PowerPoint</Application>
  <PresentationFormat>On-screen Show (4:3)</PresentationFormat>
  <Paragraphs>243</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Austin</vt:lpstr>
      <vt:lpstr> المحاضرة(5 ،6) مقرر  تخطيط وتقييم البرامج الإرشادية</vt:lpstr>
      <vt:lpstr>أعداد</vt:lpstr>
      <vt:lpstr>خطوات تخطيط البرنامج الإرشادي </vt:lpstr>
      <vt:lpstr>PowerPoint Presentation</vt:lpstr>
      <vt:lpstr>PowerPoint Presentation</vt:lpstr>
      <vt:lpstr>PowerPoint Presentation</vt:lpstr>
      <vt:lpstr>أولاً: تحليل الموقف أو الحالة</vt:lpstr>
      <vt:lpstr>وفيما يلي العمليات المتضمنة في تحليل الحالة: </vt:lpstr>
      <vt:lpstr>ولإشراك العاملين بالجهاز الإرشادي والسكان الريفيين في عملية جمع البيانات والمعلومات عدد من الملاحظات منها: </vt:lpstr>
      <vt:lpstr>PowerPoint Presentation</vt:lpstr>
      <vt:lpstr>ثانياً: تحديد الأهداف</vt:lpstr>
      <vt:lpstr>PowerPoint Presentation</vt:lpstr>
      <vt:lpstr>PowerPoint Presentation</vt:lpstr>
      <vt:lpstr>ثالثاً: تصميم البرنامج </vt:lpstr>
      <vt:lpstr>* طبيعة الفكرة</vt:lpstr>
      <vt:lpstr>خصائص الطرق والوسائل الإرشادية: </vt:lpstr>
      <vt:lpstr>PowerPoint Presentation</vt:lpstr>
      <vt:lpstr>وضع خطط العمل</vt:lpstr>
      <vt:lpstr>PowerPoint Presentation</vt:lpstr>
      <vt:lpstr>PowerPoint Presentation</vt:lpstr>
      <vt:lpstr>*نموذج بيسون</vt:lpstr>
      <vt:lpstr>PowerPoint Presentation</vt:lpstr>
      <vt:lpstr>PowerPoint Presentation</vt:lpstr>
      <vt:lpstr>PowerPoint Presentation</vt:lpstr>
      <vt:lpstr>برنامج إرشادي وفقاً لنموذج بيسون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تخطيط وتقييم البرامج الإرشادية</dc:title>
  <dc:creator>ALBOSTAN</dc:creator>
  <cp:lastModifiedBy>اسراء ابوالفضل علي</cp:lastModifiedBy>
  <cp:revision>36</cp:revision>
  <dcterms:created xsi:type="dcterms:W3CDTF">2006-08-16T00:00:00Z</dcterms:created>
  <dcterms:modified xsi:type="dcterms:W3CDTF">2020-04-04T14:35:54Z</dcterms:modified>
</cp:coreProperties>
</file>