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3" r:id="rId5"/>
    <p:sldId id="258" r:id="rId6"/>
    <p:sldId id="260" r:id="rId7"/>
    <p:sldId id="261" r:id="rId8"/>
    <p:sldId id="262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613" y="266700"/>
            <a:ext cx="7162801" cy="1176338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1pPr>
            <a:lvl2pPr marL="0" indent="4572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2pPr>
            <a:lvl3pPr marL="0" indent="9144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3pPr>
            <a:lvl4pPr marL="0" indent="13716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4pPr>
            <a:lvl5pPr marL="0" indent="18288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2F2F2"/>
            </a:gs>
            <a:gs pos="39000">
              <a:srgbClr val="FFFFFF"/>
            </a:gs>
            <a:gs pos="78000">
              <a:srgbClr val="ECECEC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34650" y="376238"/>
            <a:ext cx="1638300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dhuskitchen.com/2011/07/bachelors-recipes-bachelors-cooking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A_Casually_Cool_Cartoon_Business_Woman.svg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commons.wikimedia.org/wiki/File:A_Casually_Cool_Cartoon_Business_Woman.svg" TargetMode="External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pti.sa.gov.au/livingneighbourhoods/welcome/about-living-neighbourhood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 txBox="1">
            <a:spLocks noGrp="1"/>
          </p:cNvSpPr>
          <p:nvPr>
            <p:ph type="ctrTitle"/>
          </p:nvPr>
        </p:nvSpPr>
        <p:spPr>
          <a:xfrm>
            <a:off x="205847" y="2134372"/>
            <a:ext cx="10908133" cy="200360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800" dirty="0"/>
              <a:t>  Family and Friends 2</a:t>
            </a:r>
            <a:br>
              <a:rPr lang="en-US" sz="4800" dirty="0"/>
            </a:br>
            <a:r>
              <a:rPr lang="en-US" sz="4800" dirty="0"/>
              <a:t>Grade 2</a:t>
            </a:r>
            <a:br>
              <a:rPr sz="4800" dirty="0"/>
            </a:br>
            <a:r>
              <a:rPr sz="4800" dirty="0">
                <a:solidFill>
                  <a:srgbClr val="C00000"/>
                </a:solidFill>
              </a:rPr>
              <a:t>Fluency Time &amp; Fluency craft</a:t>
            </a:r>
          </a:p>
        </p:txBody>
      </p:sp>
      <p:sp>
        <p:nvSpPr>
          <p:cNvPr id="97" name="Rectangle 1"/>
          <p:cNvSpPr txBox="1"/>
          <p:nvPr/>
        </p:nvSpPr>
        <p:spPr>
          <a:xfrm>
            <a:off x="4651902" y="4137978"/>
            <a:ext cx="2888195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5"/>
                </a:solidFill>
                <a:effectLst>
                  <a:outerShdw blurRad="12700" dist="38100" dir="2700000" rotWithShape="0">
                    <a:srgbClr val="8FAADC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P 62 - 63</a:t>
            </a:r>
          </a:p>
        </p:txBody>
      </p:sp>
      <p:pic>
        <p:nvPicPr>
          <p:cNvPr id="9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81" y="128497"/>
            <a:ext cx="10081866" cy="165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E9F375C7-BE6F-4BEA-8396-A4CC48ED1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92" y="3536584"/>
            <a:ext cx="3719446" cy="344580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Objectives</a:t>
            </a:r>
            <a:endParaRPr b="0" dirty="0"/>
          </a:p>
        </p:txBody>
      </p:sp>
      <p:sp>
        <p:nvSpPr>
          <p:cNvPr id="102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200" y="1612900"/>
            <a:ext cx="7199220" cy="3632200"/>
          </a:xfrm>
          <a:prstGeom prst="rect">
            <a:avLst/>
          </a:prstGeom>
        </p:spPr>
        <p:txBody>
          <a:bodyPr/>
          <a:lstStyle/>
          <a:p>
            <a:pPr algn="l"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/>
          </a:p>
          <a:p>
            <a:pPr marL="0" indent="0" algn="l">
              <a:buSzTx/>
              <a:buNone/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1- Read for comprehension. </a:t>
            </a:r>
          </a:p>
          <a:p>
            <a:pPr marL="0" indent="0" algn="l">
              <a:buSzTx/>
              <a:buNone/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/>
          </a:p>
          <a:p>
            <a:pPr marL="0" indent="0" algn="l">
              <a:buSzTx/>
              <a:buNone/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2- Practice </a:t>
            </a:r>
            <a:r>
              <a:rPr lang="en-US" dirty="0"/>
              <a:t>ordering food</a:t>
            </a:r>
            <a:r>
              <a:rPr dirty="0"/>
              <a:t>.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E848EDE-5073-4C5D-BAA3-A5F8FEA3019F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2"/>
          <p:cNvSpPr txBox="1"/>
          <p:nvPr/>
        </p:nvSpPr>
        <p:spPr>
          <a:xfrm>
            <a:off x="183672" y="267101"/>
            <a:ext cx="692112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 b="1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Look at the pictures and read</a:t>
            </a:r>
            <a:r>
              <a:rPr dirty="0"/>
              <a:t>. </a:t>
            </a:r>
          </a:p>
        </p:txBody>
      </p:sp>
      <p:grpSp>
        <p:nvGrpSpPr>
          <p:cNvPr id="117" name="Group 8"/>
          <p:cNvGrpSpPr/>
          <p:nvPr/>
        </p:nvGrpSpPr>
        <p:grpSpPr>
          <a:xfrm>
            <a:off x="112268" y="1094087"/>
            <a:ext cx="3021866" cy="1770037"/>
            <a:chOff x="0" y="0"/>
            <a:chExt cx="3821270" cy="1378630"/>
          </a:xfrm>
        </p:grpSpPr>
        <p:sp>
          <p:nvSpPr>
            <p:cNvPr id="115" name="Oval Callout 6"/>
            <p:cNvSpPr/>
            <p:nvPr/>
          </p:nvSpPr>
          <p:spPr>
            <a:xfrm>
              <a:off x="0" y="0"/>
              <a:ext cx="3821270" cy="1378630"/>
            </a:xfrm>
            <a:prstGeom prst="wedgeEllipseCallout">
              <a:avLst>
                <a:gd name="adj1" fmla="val -28423"/>
                <a:gd name="adj2" fmla="val 77098"/>
              </a:avLst>
            </a:prstGeom>
            <a:noFill/>
            <a:ln w="381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" name="Rectangle 7"/>
            <p:cNvSpPr txBox="1"/>
            <p:nvPr/>
          </p:nvSpPr>
          <p:spPr>
            <a:xfrm>
              <a:off x="651138" y="299314"/>
              <a:ext cx="2702950" cy="7431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8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 1. Can I help you? </a:t>
              </a:r>
            </a:p>
          </p:txBody>
        </p:sp>
      </p:grpSp>
      <p:grpSp>
        <p:nvGrpSpPr>
          <p:cNvPr id="120" name="Group 23"/>
          <p:cNvGrpSpPr/>
          <p:nvPr/>
        </p:nvGrpSpPr>
        <p:grpSpPr>
          <a:xfrm>
            <a:off x="6685057" y="2580626"/>
            <a:ext cx="3276832" cy="1449810"/>
            <a:chOff x="0" y="0"/>
            <a:chExt cx="3276830" cy="1449809"/>
          </a:xfrm>
        </p:grpSpPr>
        <p:sp>
          <p:nvSpPr>
            <p:cNvPr id="118" name="Rectangle 5"/>
            <p:cNvSpPr txBox="1"/>
            <p:nvPr/>
          </p:nvSpPr>
          <p:spPr>
            <a:xfrm>
              <a:off x="240918" y="0"/>
              <a:ext cx="2990192" cy="1196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2400" b="1">
                  <a:solidFill>
                    <a:schemeClr val="accent5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dirty="0"/>
            </a:p>
            <a:p>
              <a:pPr>
                <a:defRPr sz="2400" b="1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dirty="0"/>
                <a:t>4. No, thanks. How much is it?</a:t>
              </a:r>
            </a:p>
          </p:txBody>
        </p:sp>
        <p:sp>
          <p:nvSpPr>
            <p:cNvPr id="119" name="Oval Callout 13"/>
            <p:cNvSpPr/>
            <p:nvPr/>
          </p:nvSpPr>
          <p:spPr>
            <a:xfrm>
              <a:off x="0" y="128942"/>
              <a:ext cx="3276830" cy="1320867"/>
            </a:xfrm>
            <a:prstGeom prst="wedgeEllipseCallout">
              <a:avLst>
                <a:gd name="adj1" fmla="val 40756"/>
                <a:gd name="adj2" fmla="val 55698"/>
              </a:avLst>
            </a:prstGeom>
            <a:noFill/>
            <a:ln w="38100" cap="flat">
              <a:solidFill>
                <a:srgbClr val="FF99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23" name="Group 22"/>
          <p:cNvGrpSpPr/>
          <p:nvPr/>
        </p:nvGrpSpPr>
        <p:grpSpPr>
          <a:xfrm>
            <a:off x="7225021" y="618234"/>
            <a:ext cx="3021866" cy="1720290"/>
            <a:chOff x="0" y="0"/>
            <a:chExt cx="3021865" cy="1720289"/>
          </a:xfrm>
        </p:grpSpPr>
        <p:sp>
          <p:nvSpPr>
            <p:cNvPr id="121" name="Rectangle 4"/>
            <p:cNvSpPr/>
            <p:nvPr/>
          </p:nvSpPr>
          <p:spPr>
            <a:xfrm>
              <a:off x="284998" y="159708"/>
              <a:ext cx="2451869" cy="1015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2300" b="1">
                  <a:solidFill>
                    <a:schemeClr val="accent5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2000" dirty="0"/>
            </a:p>
            <a:p>
              <a:pPr>
                <a:defRPr sz="2300" b="1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sz="2000" dirty="0"/>
                <a:t>2. I’d like </a:t>
              </a:r>
              <a:r>
                <a:rPr lang="en-US" sz="2000" dirty="0"/>
                <a:t>rice and meat</a:t>
              </a:r>
              <a:r>
                <a:rPr sz="2000" dirty="0"/>
                <a:t>, please.                  </a:t>
              </a:r>
            </a:p>
          </p:txBody>
        </p:sp>
        <p:sp>
          <p:nvSpPr>
            <p:cNvPr id="122" name="Oval Callout 16"/>
            <p:cNvSpPr/>
            <p:nvPr/>
          </p:nvSpPr>
          <p:spPr>
            <a:xfrm>
              <a:off x="0" y="0"/>
              <a:ext cx="3021865" cy="1720289"/>
            </a:xfrm>
            <a:prstGeom prst="wedgeEllipseCallout">
              <a:avLst>
                <a:gd name="adj1" fmla="val 45212"/>
                <a:gd name="adj2" fmla="val 62586"/>
              </a:avLst>
            </a:prstGeom>
            <a:noFill/>
            <a:ln w="38100" cap="flat">
              <a:solidFill>
                <a:srgbClr val="FF99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28" name="Group 27"/>
          <p:cNvGrpSpPr/>
          <p:nvPr/>
        </p:nvGrpSpPr>
        <p:grpSpPr>
          <a:xfrm>
            <a:off x="3481938" y="4410089"/>
            <a:ext cx="2530885" cy="1827941"/>
            <a:chOff x="0" y="0"/>
            <a:chExt cx="3373291" cy="1310377"/>
          </a:xfrm>
        </p:grpSpPr>
        <p:sp>
          <p:nvSpPr>
            <p:cNvPr id="126" name="Oval Callout 28"/>
            <p:cNvSpPr/>
            <p:nvPr/>
          </p:nvSpPr>
          <p:spPr>
            <a:xfrm>
              <a:off x="0" y="0"/>
              <a:ext cx="3373291" cy="1310377"/>
            </a:xfrm>
            <a:prstGeom prst="wedgeEllipseCallout">
              <a:avLst>
                <a:gd name="adj1" fmla="val -48502"/>
                <a:gd name="adj2" fmla="val 44468"/>
              </a:avLst>
            </a:prstGeom>
            <a:noFill/>
            <a:ln w="381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" name="Rectangle 29"/>
            <p:cNvSpPr txBox="1"/>
            <p:nvPr/>
          </p:nvSpPr>
          <p:spPr>
            <a:xfrm>
              <a:off x="551812" y="357334"/>
              <a:ext cx="2461319" cy="5957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8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2400" dirty="0"/>
                <a:t>5. </a:t>
              </a:r>
              <a:r>
                <a:rPr lang="en-US" sz="2400" dirty="0"/>
                <a:t>1 </a:t>
              </a:r>
              <a:r>
                <a:rPr lang="en-US" sz="2400" dirty="0" err="1"/>
                <a:t>dinnar</a:t>
              </a:r>
              <a:r>
                <a:rPr lang="en-US" sz="2400" dirty="0"/>
                <a:t>, please</a:t>
              </a:r>
              <a:endParaRPr sz="2400" dirty="0"/>
            </a:p>
          </p:txBody>
        </p:sp>
      </p:grpSp>
      <p:grpSp>
        <p:nvGrpSpPr>
          <p:cNvPr id="131" name="Group 9"/>
          <p:cNvGrpSpPr/>
          <p:nvPr/>
        </p:nvGrpSpPr>
        <p:grpSpPr>
          <a:xfrm>
            <a:off x="3190984" y="1676762"/>
            <a:ext cx="2574965" cy="2113772"/>
            <a:chOff x="0" y="0"/>
            <a:chExt cx="3559265" cy="1310377"/>
          </a:xfrm>
        </p:grpSpPr>
        <p:sp>
          <p:nvSpPr>
            <p:cNvPr id="129" name="Oval Callout 10"/>
            <p:cNvSpPr/>
            <p:nvPr/>
          </p:nvSpPr>
          <p:spPr>
            <a:xfrm>
              <a:off x="0" y="0"/>
              <a:ext cx="3559265" cy="1310377"/>
            </a:xfrm>
            <a:prstGeom prst="wedgeEllipseCallout">
              <a:avLst>
                <a:gd name="adj1" fmla="val -47458"/>
                <a:gd name="adj2" fmla="val 53295"/>
              </a:avLst>
            </a:prstGeom>
            <a:noFill/>
            <a:ln w="381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" name="Rectangle 11"/>
            <p:cNvSpPr txBox="1"/>
            <p:nvPr/>
          </p:nvSpPr>
          <p:spPr>
            <a:xfrm>
              <a:off x="679076" y="370711"/>
              <a:ext cx="2870410" cy="5689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8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3. Any thing else? </a:t>
              </a:r>
            </a:p>
          </p:txBody>
        </p:sp>
      </p:grp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904579-D66A-4F7C-B93C-A3FA70216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3390" y="3645938"/>
            <a:ext cx="2568744" cy="2568744"/>
          </a:xfrm>
          <a:prstGeom prst="rect">
            <a:avLst/>
          </a:prstGeom>
        </p:spPr>
      </p:pic>
      <p:grpSp>
        <p:nvGrpSpPr>
          <p:cNvPr id="23" name="Group 23">
            <a:extLst>
              <a:ext uri="{FF2B5EF4-FFF2-40B4-BE49-F238E27FC236}">
                <a16:creationId xmlns:a16="http://schemas.microsoft.com/office/drawing/2014/main" id="{33C8A107-8272-4A84-8574-2F5738CCA335}"/>
              </a:ext>
            </a:extLst>
          </p:cNvPr>
          <p:cNvGrpSpPr/>
          <p:nvPr/>
        </p:nvGrpSpPr>
        <p:grpSpPr>
          <a:xfrm>
            <a:off x="6758640" y="4663626"/>
            <a:ext cx="3476367" cy="1320868"/>
            <a:chOff x="0" y="128942"/>
            <a:chExt cx="3476365" cy="1320867"/>
          </a:xfrm>
        </p:grpSpPr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1C772FA6-98DB-409B-93C0-2C81DC89F617}"/>
                </a:ext>
              </a:extLst>
            </p:cNvPr>
            <p:cNvSpPr txBox="1"/>
            <p:nvPr/>
          </p:nvSpPr>
          <p:spPr>
            <a:xfrm>
              <a:off x="486173" y="211055"/>
              <a:ext cx="2990192" cy="830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2400" b="1">
                  <a:solidFill>
                    <a:schemeClr val="accent5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dirty="0"/>
            </a:p>
            <a:p>
              <a:pPr>
                <a:defRPr sz="2400" b="1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dirty="0"/>
                <a:t>6. Thank you.</a:t>
              </a:r>
              <a:endParaRPr dirty="0"/>
            </a:p>
          </p:txBody>
        </p:sp>
        <p:sp>
          <p:nvSpPr>
            <p:cNvPr id="25" name="Oval Callout 13">
              <a:extLst>
                <a:ext uri="{FF2B5EF4-FFF2-40B4-BE49-F238E27FC236}">
                  <a16:creationId xmlns:a16="http://schemas.microsoft.com/office/drawing/2014/main" id="{6A59D988-A71D-467B-84CD-3321BC110C53}"/>
                </a:ext>
              </a:extLst>
            </p:cNvPr>
            <p:cNvSpPr/>
            <p:nvPr/>
          </p:nvSpPr>
          <p:spPr>
            <a:xfrm>
              <a:off x="0" y="128942"/>
              <a:ext cx="3276830" cy="1320867"/>
            </a:xfrm>
            <a:prstGeom prst="wedgeEllipseCallout">
              <a:avLst>
                <a:gd name="adj1" fmla="val 40756"/>
                <a:gd name="adj2" fmla="val 55698"/>
              </a:avLst>
            </a:prstGeom>
            <a:noFill/>
            <a:ln w="38100" cap="flat">
              <a:solidFill>
                <a:srgbClr val="FF99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324D03B2-7231-4EF9-ADA7-B1901A821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018698" y="1676762"/>
            <a:ext cx="2189895" cy="4756397"/>
          </a:xfrm>
          <a:prstGeom prst="rect">
            <a:avLst/>
          </a:prstGeom>
        </p:spPr>
      </p:pic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C031BED9-B044-463F-9753-EA8B862ECB8B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2"/>
          <p:cNvSpPr txBox="1"/>
          <p:nvPr/>
        </p:nvSpPr>
        <p:spPr>
          <a:xfrm>
            <a:off x="183672" y="267101"/>
            <a:ext cx="692913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 b="1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Look at the pictures and write</a:t>
            </a:r>
            <a:r>
              <a:rPr dirty="0"/>
              <a:t>. </a:t>
            </a:r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324D03B2-7231-4EF9-ADA7-B1901A821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5745" y="1498296"/>
            <a:ext cx="2189895" cy="47563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D839DE-B03E-42C5-9FF3-8172F9DB4EC3}"/>
              </a:ext>
            </a:extLst>
          </p:cNvPr>
          <p:cNvSpPr/>
          <p:nvPr/>
        </p:nvSpPr>
        <p:spPr>
          <a:xfrm>
            <a:off x="2460736" y="1975939"/>
            <a:ext cx="93041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1- She would like ……………………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2- She wouldn’t like ………………..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D79E669-51D6-4C36-8C54-C2F9BBE3D59C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46" b="898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1" y="4674069"/>
            <a:ext cx="1661336" cy="17225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42979D3-3D69-40C8-82EB-38F6089A5085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144" l="0" r="982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297" y="4642311"/>
            <a:ext cx="2152992" cy="175432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04E6465-5751-4696-8FC1-C37939775934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302" y="4607935"/>
            <a:ext cx="1835298" cy="16162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2E24D51-73B5-4750-9BC5-53243966C171}"/>
              </a:ext>
            </a:extLst>
          </p:cNvPr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48" b="96970" l="3778" r="93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02" y="4824643"/>
            <a:ext cx="2152992" cy="1584456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1193681-B84A-47C2-B51D-591B34BDEF29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BDB7A7-8DE0-4751-927C-EE311DF90DA3}"/>
              </a:ext>
            </a:extLst>
          </p:cNvPr>
          <p:cNvSpPr/>
          <p:nvPr/>
        </p:nvSpPr>
        <p:spPr>
          <a:xfrm>
            <a:off x="7853623" y="1767114"/>
            <a:ext cx="38587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rice and meat.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CCF1D7-6603-4C42-96EF-5DAB80FB77A9}"/>
              </a:ext>
            </a:extLst>
          </p:cNvPr>
          <p:cNvSpPr/>
          <p:nvPr/>
        </p:nvSpPr>
        <p:spPr>
          <a:xfrm>
            <a:off x="8182569" y="2711445"/>
            <a:ext cx="40094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fish and bread.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76131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7"/>
          <p:cNvSpPr txBox="1"/>
          <p:nvPr/>
        </p:nvSpPr>
        <p:spPr>
          <a:xfrm>
            <a:off x="205311" y="2394453"/>
            <a:ext cx="8301151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4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Look at the pictures and read. </a:t>
            </a:r>
          </a:p>
        </p:txBody>
      </p:sp>
      <p:sp>
        <p:nvSpPr>
          <p:cNvPr id="106" name="Rectangle 4"/>
          <p:cNvSpPr txBox="1"/>
          <p:nvPr/>
        </p:nvSpPr>
        <p:spPr>
          <a:xfrm>
            <a:off x="0" y="644984"/>
            <a:ext cx="8459570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ln w="9525" cap="flat">
                  <a:solidFill>
                    <a:srgbClr val="00B050"/>
                  </a:solidFill>
                  <a:prstDash val="solid"/>
                  <a:round/>
                </a:ln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Open your Class book </a:t>
            </a:r>
            <a:endParaRPr lang="en-US" dirty="0"/>
          </a:p>
          <a:p>
            <a:r>
              <a:rPr dirty="0">
                <a:solidFill>
                  <a:srgbClr val="FF0000"/>
                </a:solidFill>
              </a:rPr>
              <a:t>Page</a:t>
            </a:r>
            <a:r>
              <a:rPr lang="en-US" dirty="0"/>
              <a:t> </a:t>
            </a:r>
            <a:r>
              <a:rPr dirty="0">
                <a:solidFill>
                  <a:srgbClr val="FF0000"/>
                </a:solidFill>
              </a:rPr>
              <a:t>62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CB44965-3778-4AF6-942D-9A2A202E7C32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160E99-D1EA-49D7-8285-6FCAA6F1A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388" y="3429000"/>
            <a:ext cx="5115084" cy="258355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>
            <a:spLocks noGrp="1"/>
          </p:cNvSpPr>
          <p:nvPr>
            <p:ph type="title"/>
          </p:nvPr>
        </p:nvSpPr>
        <p:spPr>
          <a:xfrm>
            <a:off x="315677" y="429346"/>
            <a:ext cx="10572000" cy="970451"/>
          </a:xfrm>
          <a:prstGeom prst="rect">
            <a:avLst/>
          </a:prstGeom>
        </p:spPr>
        <p:txBody>
          <a:bodyPr/>
          <a:lstStyle>
            <a:lvl1pPr defTabSz="749808">
              <a:defRPr sz="2952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b="1" dirty="0">
                <a:solidFill>
                  <a:srgbClr val="FF0000"/>
                </a:solidFill>
              </a:rPr>
              <a:t>ith your family or friends, ask and answer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34" name="Rectangle 7"/>
          <p:cNvSpPr txBox="1"/>
          <p:nvPr/>
        </p:nvSpPr>
        <p:spPr>
          <a:xfrm>
            <a:off x="916519" y="1558706"/>
            <a:ext cx="409342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3600" dirty="0">
                <a:solidFill>
                  <a:schemeClr val="accent6">
                    <a:lumMod val="75000"/>
                  </a:schemeClr>
                </a:solidFill>
              </a:rPr>
              <a:t> -Can I help you? </a:t>
            </a:r>
          </a:p>
        </p:txBody>
      </p:sp>
      <p:sp>
        <p:nvSpPr>
          <p:cNvPr id="135" name="Rectangle 11"/>
          <p:cNvSpPr txBox="1"/>
          <p:nvPr/>
        </p:nvSpPr>
        <p:spPr>
          <a:xfrm>
            <a:off x="1166977" y="3556041"/>
            <a:ext cx="370229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3600" dirty="0">
                <a:solidFill>
                  <a:schemeClr val="accent6">
                    <a:lumMod val="75000"/>
                  </a:schemeClr>
                </a:solidFill>
              </a:rPr>
              <a:t>-Anything else? </a:t>
            </a:r>
          </a:p>
        </p:txBody>
      </p:sp>
      <p:sp>
        <p:nvSpPr>
          <p:cNvPr id="136" name="Rectangle 5"/>
          <p:cNvSpPr txBox="1"/>
          <p:nvPr/>
        </p:nvSpPr>
        <p:spPr>
          <a:xfrm>
            <a:off x="1139766" y="3876849"/>
            <a:ext cx="680848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chemeClr val="accent5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36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 sz="32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600" dirty="0">
                <a:solidFill>
                  <a:schemeClr val="tx1"/>
                </a:solidFill>
              </a:rPr>
              <a:t>-No, thanks. How much is it?</a:t>
            </a:r>
          </a:p>
        </p:txBody>
      </p:sp>
      <p:sp>
        <p:nvSpPr>
          <p:cNvPr id="137" name="Rectangle 4"/>
          <p:cNvSpPr txBox="1"/>
          <p:nvPr/>
        </p:nvSpPr>
        <p:spPr>
          <a:xfrm>
            <a:off x="528033" y="1763781"/>
            <a:ext cx="7771433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200" b="1">
                <a:solidFill>
                  <a:schemeClr val="accent5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3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 sz="32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600" dirty="0">
                <a:solidFill>
                  <a:schemeClr val="tx1"/>
                </a:solidFill>
              </a:rPr>
              <a:t>-I’d like three oranges, please.                  </a:t>
            </a:r>
          </a:p>
        </p:txBody>
      </p:sp>
      <p:pic>
        <p:nvPicPr>
          <p:cNvPr id="3" name="Picture 2" descr="A picture containing room&#10;&#10;Description automatically generated">
            <a:extLst>
              <a:ext uri="{FF2B5EF4-FFF2-40B4-BE49-F238E27FC236}">
                <a16:creationId xmlns:a16="http://schemas.microsoft.com/office/drawing/2014/main" id="{ADCDB122-92F8-4AA3-9C03-42D80FC9C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27585" y="2688785"/>
            <a:ext cx="3648515" cy="3648515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E092B985-BDCD-43E0-946A-DC68F8966E53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 animBg="1"/>
      <p:bldP spid="1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/>
          <p:cNvSpPr txBox="1">
            <a:spLocks noGrp="1"/>
          </p:cNvSpPr>
          <p:nvPr>
            <p:ph type="title"/>
          </p:nvPr>
        </p:nvSpPr>
        <p:spPr>
          <a:xfrm>
            <a:off x="290754" y="196947"/>
            <a:ext cx="6409878" cy="970451"/>
          </a:xfrm>
          <a:prstGeom prst="rect">
            <a:avLst/>
          </a:prstGeom>
        </p:spPr>
        <p:txBody>
          <a:bodyPr/>
          <a:lstStyle>
            <a:lvl1pPr defTabSz="804672">
              <a:defRPr sz="5632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b="1" dirty="0"/>
              <a:t>Fun Crafts !</a:t>
            </a:r>
          </a:p>
        </p:txBody>
      </p:sp>
      <p:sp>
        <p:nvSpPr>
          <p:cNvPr id="140" name="TextBox 4"/>
          <p:cNvSpPr txBox="1"/>
          <p:nvPr/>
        </p:nvSpPr>
        <p:spPr>
          <a:xfrm>
            <a:off x="409251" y="1490437"/>
            <a:ext cx="6172884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571500" indent="-571500">
              <a:buSzPct val="100000"/>
              <a:buFont typeface="Arial" panose="020B0604020202020204" pitchFamily="34" charset="0"/>
              <a:buChar char="•"/>
              <a:defRPr sz="44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000" dirty="0"/>
              <a:t>Open your Class Book page 63.</a:t>
            </a:r>
          </a:p>
          <a:p>
            <a:pPr marL="571500" indent="-571500">
              <a:buFont typeface="Arial" panose="020B0604020202020204" pitchFamily="34" charset="0"/>
              <a:buChar char="•"/>
              <a:defRPr sz="44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4000" dirty="0"/>
          </a:p>
          <a:p>
            <a:pPr marL="571500" indent="-571500">
              <a:buFont typeface="Arial" panose="020B0604020202020204" pitchFamily="34" charset="0"/>
              <a:buChar char="•"/>
              <a:defRPr sz="44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000" dirty="0"/>
              <a:t>Make a market stall. </a:t>
            </a:r>
          </a:p>
          <a:p>
            <a:pPr>
              <a:defRPr sz="44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000" dirty="0"/>
              <a:t> </a:t>
            </a:r>
            <a:r>
              <a:rPr sz="40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  <a:defRPr sz="44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000" dirty="0">
                <a:solidFill>
                  <a:srgbClr val="7030A0"/>
                </a:solidFill>
              </a:rPr>
              <a:t>Follow the instructions in the pictures.  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E54B7A-3D58-41BF-83B9-DCB4B118D785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3" name="Picture 2" descr="A picture containing implement, pencil, stationary, different&#10;&#10;Description automatically generated">
            <a:extLst>
              <a:ext uri="{FF2B5EF4-FFF2-40B4-BE49-F238E27FC236}">
                <a16:creationId xmlns:a16="http://schemas.microsoft.com/office/drawing/2014/main" id="{BD1AA3DA-D236-467F-A597-FBE152DA16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96" y="1642682"/>
            <a:ext cx="4454271" cy="4572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"/>
          <p:cNvSpPr txBox="1">
            <a:spLocks noGrp="1"/>
          </p:cNvSpPr>
          <p:nvPr>
            <p:ph type="title"/>
          </p:nvPr>
        </p:nvSpPr>
        <p:spPr>
          <a:xfrm>
            <a:off x="893793" y="-129323"/>
            <a:ext cx="9758683" cy="1708750"/>
          </a:xfrm>
          <a:prstGeom prst="rect">
            <a:avLst/>
          </a:prstGeom>
        </p:spPr>
        <p:txBody>
          <a:bodyPr anchor="b"/>
          <a:lstStyle>
            <a:lvl1pPr marL="685800" indent="-685800">
              <a:defRPr sz="6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b="1" dirty="0"/>
              <a:t>End of the Fluency lesson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E7F8CD8-8AFD-4E18-84DE-D29944EEC468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B59EB6-B9B0-4AD9-A903-C9A50660A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40" y="1692454"/>
            <a:ext cx="4658837" cy="441431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</p:bldLst>
  </p:timing>
</p:sld>
</file>

<file path=ppt/theme/theme1.xml><?xml version="1.0" encoding="utf-8"?>
<a:theme xmlns:a="http://schemas.openxmlformats.org/drawingml/2006/main" name="Presentation2">
  <a:themeElements>
    <a:clrScheme name="Presentation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Presentation2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Presentation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resentation2">
  <a:themeElements>
    <a:clrScheme name="Presentation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Presentation2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Presentation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216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Helvetica</vt:lpstr>
      <vt:lpstr>Presentation2</vt:lpstr>
      <vt:lpstr>  Family and Friends 2 Grade 2 Fluency Time &amp; Fluency craft</vt:lpstr>
      <vt:lpstr>Objectives</vt:lpstr>
      <vt:lpstr>PowerPoint Presentation</vt:lpstr>
      <vt:lpstr>PowerPoint Presentation</vt:lpstr>
      <vt:lpstr>PowerPoint Presentation</vt:lpstr>
      <vt:lpstr>With your family or friends, ask and answer.</vt:lpstr>
      <vt:lpstr>Fun Crafts !</vt:lpstr>
      <vt:lpstr>End of the Fluency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Family and Friends 2 Grade 2 Fluency Time &amp; Fluency craft</dc:title>
  <cp:lastModifiedBy>Nayla alkaabi</cp:lastModifiedBy>
  <cp:revision>9</cp:revision>
  <dcterms:modified xsi:type="dcterms:W3CDTF">2020-04-06T21:13:32Z</dcterms:modified>
</cp:coreProperties>
</file>