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8"/>
  </p:notes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493"/>
    <a:srgbClr val="FA8B78"/>
    <a:srgbClr val="FA9478"/>
    <a:srgbClr val="F98E79"/>
    <a:srgbClr val="FE9F74"/>
    <a:srgbClr val="F79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AF8EAA8-EAD2-4814-A920-761BD6ADC7E4}" type="datetimeFigureOut">
              <a:rPr lang="ar-SA" smtClean="0"/>
              <a:t>11/02/35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E44E951-0051-4F63-9226-F3BEA2BD89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642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11/02/35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957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11/02/35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672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11/02/35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990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11/02/35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490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11/02/35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510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11/02/35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3180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11/02/35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0513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11/02/35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305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11/02/35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121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11/02/35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141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11/02/35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4366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C9305-B9F7-4ED4-B76F-3D5A5F3AC1C0}" type="datetimeFigureOut">
              <a:rPr lang="ar-SA" smtClean="0"/>
              <a:t>11/02/35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211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88641"/>
            <a:ext cx="3636000" cy="2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4D11~1\AppData\Local\Temp\SNAGHTML191a2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92696"/>
            <a:ext cx="482453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4124325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مجموعة 5"/>
          <p:cNvGrpSpPr/>
          <p:nvPr/>
        </p:nvGrpSpPr>
        <p:grpSpPr>
          <a:xfrm>
            <a:off x="223689" y="3371875"/>
            <a:ext cx="4086225" cy="952500"/>
            <a:chOff x="223689" y="4149080"/>
            <a:chExt cx="4086225" cy="952500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689" y="4149080"/>
              <a:ext cx="4086225" cy="952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مستطيل 4"/>
            <p:cNvSpPr/>
            <p:nvPr/>
          </p:nvSpPr>
          <p:spPr>
            <a:xfrm>
              <a:off x="539552" y="4233267"/>
              <a:ext cx="3636000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4" name="مربع نص 3"/>
          <p:cNvSpPr txBox="1"/>
          <p:nvPr/>
        </p:nvSpPr>
        <p:spPr>
          <a:xfrm>
            <a:off x="962075" y="3371875"/>
            <a:ext cx="504056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/>
              <a:t>0,2</a:t>
            </a:r>
            <a:endParaRPr lang="ar-SA" sz="1600" b="1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1691680" y="3371875"/>
            <a:ext cx="504056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/>
              <a:t>0,4</a:t>
            </a:r>
            <a:endParaRPr lang="ar-SA" sz="1600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2368327" y="3366517"/>
            <a:ext cx="504056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/>
              <a:t>0,6</a:t>
            </a:r>
            <a:endParaRPr lang="ar-SA" sz="1600" b="1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3089548" y="3356992"/>
            <a:ext cx="504056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 smtClean="0"/>
              <a:t>0,8</a:t>
            </a:r>
            <a:endParaRPr lang="ar-SA" sz="1600" b="1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3798962" y="3356992"/>
            <a:ext cx="504056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/>
              <a:t>1</a:t>
            </a:r>
            <a:endParaRPr lang="ar-SA" sz="1600" b="1" dirty="0"/>
          </a:p>
        </p:txBody>
      </p:sp>
      <p:grpSp>
        <p:nvGrpSpPr>
          <p:cNvPr id="20" name="مجموعة 19"/>
          <p:cNvGrpSpPr/>
          <p:nvPr/>
        </p:nvGrpSpPr>
        <p:grpSpPr>
          <a:xfrm>
            <a:off x="197743" y="4449291"/>
            <a:ext cx="4086225" cy="952500"/>
            <a:chOff x="223689" y="4149080"/>
            <a:chExt cx="4086225" cy="952500"/>
          </a:xfrm>
        </p:grpSpPr>
        <p:pic>
          <p:nvPicPr>
            <p:cNvPr id="21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689" y="4149080"/>
              <a:ext cx="4086225" cy="952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مستطيل 21"/>
            <p:cNvSpPr/>
            <p:nvPr/>
          </p:nvSpPr>
          <p:spPr>
            <a:xfrm>
              <a:off x="565498" y="4233267"/>
              <a:ext cx="3636000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9" name="مجموعة 8"/>
          <p:cNvGrpSpPr/>
          <p:nvPr/>
        </p:nvGrpSpPr>
        <p:grpSpPr>
          <a:xfrm>
            <a:off x="976908" y="4369296"/>
            <a:ext cx="511793" cy="480109"/>
            <a:chOff x="5990367" y="4321671"/>
            <a:chExt cx="511793" cy="480109"/>
          </a:xfrm>
        </p:grpSpPr>
        <p:sp>
          <p:nvSpPr>
            <p:cNvPr id="15" name="مربع نص 14"/>
            <p:cNvSpPr txBox="1"/>
            <p:nvPr/>
          </p:nvSpPr>
          <p:spPr>
            <a:xfrm>
              <a:off x="5998104" y="4321671"/>
              <a:ext cx="504056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 smtClean="0"/>
                <a:t>2</a:t>
              </a:r>
              <a:endParaRPr lang="ar-SA" sz="1600" b="1" dirty="0"/>
            </a:p>
          </p:txBody>
        </p:sp>
        <p:sp>
          <p:nvSpPr>
            <p:cNvPr id="16" name="مربع نص 15"/>
            <p:cNvSpPr txBox="1"/>
            <p:nvPr/>
          </p:nvSpPr>
          <p:spPr>
            <a:xfrm>
              <a:off x="5990367" y="4463226"/>
              <a:ext cx="504056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 smtClean="0"/>
                <a:t>10</a:t>
              </a:r>
              <a:endParaRPr lang="ar-SA" sz="1600" b="1" dirty="0"/>
            </a:p>
          </p:txBody>
        </p:sp>
        <p:cxnSp>
          <p:nvCxnSpPr>
            <p:cNvPr id="8" name="رابط مستقيم 7"/>
            <p:cNvCxnSpPr/>
            <p:nvPr/>
          </p:nvCxnSpPr>
          <p:spPr>
            <a:xfrm flipH="1">
              <a:off x="6173932" y="4552553"/>
              <a:ext cx="19407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مجموعة 22"/>
          <p:cNvGrpSpPr/>
          <p:nvPr/>
        </p:nvGrpSpPr>
        <p:grpSpPr>
          <a:xfrm>
            <a:off x="1682155" y="4374629"/>
            <a:ext cx="511793" cy="480109"/>
            <a:chOff x="5990367" y="4321671"/>
            <a:chExt cx="511793" cy="480109"/>
          </a:xfrm>
        </p:grpSpPr>
        <p:sp>
          <p:nvSpPr>
            <p:cNvPr id="24" name="مربع نص 23"/>
            <p:cNvSpPr txBox="1"/>
            <p:nvPr/>
          </p:nvSpPr>
          <p:spPr>
            <a:xfrm>
              <a:off x="5998104" y="4321671"/>
              <a:ext cx="504056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 smtClean="0"/>
                <a:t>4</a:t>
              </a:r>
              <a:endParaRPr lang="ar-SA" sz="1600" b="1" dirty="0"/>
            </a:p>
          </p:txBody>
        </p:sp>
        <p:sp>
          <p:nvSpPr>
            <p:cNvPr id="25" name="مربع نص 24"/>
            <p:cNvSpPr txBox="1"/>
            <p:nvPr/>
          </p:nvSpPr>
          <p:spPr>
            <a:xfrm>
              <a:off x="5990367" y="4463226"/>
              <a:ext cx="504056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 smtClean="0"/>
                <a:t>10</a:t>
              </a:r>
              <a:endParaRPr lang="ar-SA" sz="1600" b="1" dirty="0"/>
            </a:p>
          </p:txBody>
        </p:sp>
        <p:cxnSp>
          <p:nvCxnSpPr>
            <p:cNvPr id="26" name="رابط مستقيم 25"/>
            <p:cNvCxnSpPr/>
            <p:nvPr/>
          </p:nvCxnSpPr>
          <p:spPr>
            <a:xfrm flipH="1">
              <a:off x="6173932" y="4552553"/>
              <a:ext cx="19407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مجموعة 26"/>
          <p:cNvGrpSpPr/>
          <p:nvPr/>
        </p:nvGrpSpPr>
        <p:grpSpPr>
          <a:xfrm>
            <a:off x="2375423" y="4365104"/>
            <a:ext cx="511793" cy="480109"/>
            <a:chOff x="5990367" y="4321671"/>
            <a:chExt cx="511793" cy="480109"/>
          </a:xfrm>
        </p:grpSpPr>
        <p:sp>
          <p:nvSpPr>
            <p:cNvPr id="28" name="مربع نص 27"/>
            <p:cNvSpPr txBox="1"/>
            <p:nvPr/>
          </p:nvSpPr>
          <p:spPr>
            <a:xfrm>
              <a:off x="5998104" y="4321671"/>
              <a:ext cx="504056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 smtClean="0"/>
                <a:t>6</a:t>
              </a:r>
              <a:endParaRPr lang="ar-SA" sz="1600" b="1" dirty="0"/>
            </a:p>
          </p:txBody>
        </p:sp>
        <p:sp>
          <p:nvSpPr>
            <p:cNvPr id="29" name="مربع نص 28"/>
            <p:cNvSpPr txBox="1"/>
            <p:nvPr/>
          </p:nvSpPr>
          <p:spPr>
            <a:xfrm>
              <a:off x="5990367" y="4463226"/>
              <a:ext cx="504056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 smtClean="0"/>
                <a:t>10</a:t>
              </a:r>
              <a:endParaRPr lang="ar-SA" sz="1600" b="1" dirty="0"/>
            </a:p>
          </p:txBody>
        </p:sp>
        <p:cxnSp>
          <p:nvCxnSpPr>
            <p:cNvPr id="30" name="رابط مستقيم 29"/>
            <p:cNvCxnSpPr/>
            <p:nvPr/>
          </p:nvCxnSpPr>
          <p:spPr>
            <a:xfrm flipH="1">
              <a:off x="6173932" y="4552553"/>
              <a:ext cx="19407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مجموعة 30"/>
          <p:cNvGrpSpPr/>
          <p:nvPr/>
        </p:nvGrpSpPr>
        <p:grpSpPr>
          <a:xfrm>
            <a:off x="3080670" y="4370437"/>
            <a:ext cx="511793" cy="480109"/>
            <a:chOff x="5990367" y="4321671"/>
            <a:chExt cx="511793" cy="480109"/>
          </a:xfrm>
        </p:grpSpPr>
        <p:sp>
          <p:nvSpPr>
            <p:cNvPr id="32" name="مربع نص 31"/>
            <p:cNvSpPr txBox="1"/>
            <p:nvPr/>
          </p:nvSpPr>
          <p:spPr>
            <a:xfrm>
              <a:off x="5998104" y="4321671"/>
              <a:ext cx="504056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 smtClean="0"/>
                <a:t>8</a:t>
              </a:r>
              <a:endParaRPr lang="ar-SA" sz="1600" b="1" dirty="0"/>
            </a:p>
          </p:txBody>
        </p:sp>
        <p:sp>
          <p:nvSpPr>
            <p:cNvPr id="33" name="مربع نص 32"/>
            <p:cNvSpPr txBox="1"/>
            <p:nvPr/>
          </p:nvSpPr>
          <p:spPr>
            <a:xfrm>
              <a:off x="5990367" y="4463226"/>
              <a:ext cx="504056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 smtClean="0"/>
                <a:t>10</a:t>
              </a:r>
              <a:endParaRPr lang="ar-SA" sz="1600" b="1" dirty="0"/>
            </a:p>
          </p:txBody>
        </p:sp>
        <p:cxnSp>
          <p:nvCxnSpPr>
            <p:cNvPr id="34" name="رابط مستقيم 33"/>
            <p:cNvCxnSpPr/>
            <p:nvPr/>
          </p:nvCxnSpPr>
          <p:spPr>
            <a:xfrm flipH="1">
              <a:off x="6173932" y="4552553"/>
              <a:ext cx="19407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مربع نص 34"/>
          <p:cNvSpPr txBox="1"/>
          <p:nvPr/>
        </p:nvSpPr>
        <p:spPr>
          <a:xfrm>
            <a:off x="3786436" y="4436234"/>
            <a:ext cx="504056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/>
              <a:t>1</a:t>
            </a:r>
            <a:endParaRPr lang="ar-SA" sz="1600" b="1" dirty="0"/>
          </a:p>
        </p:txBody>
      </p:sp>
      <p:sp>
        <p:nvSpPr>
          <p:cNvPr id="36" name="مربع نص 35"/>
          <p:cNvSpPr txBox="1"/>
          <p:nvPr/>
        </p:nvSpPr>
        <p:spPr>
          <a:xfrm>
            <a:off x="271314" y="4426709"/>
            <a:ext cx="504056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/>
              <a:t>0</a:t>
            </a:r>
            <a:endParaRPr lang="ar-SA" sz="1600" b="1" dirty="0"/>
          </a:p>
        </p:txBody>
      </p:sp>
      <p:sp>
        <p:nvSpPr>
          <p:cNvPr id="37" name="مربع نص 36"/>
          <p:cNvSpPr txBox="1"/>
          <p:nvPr/>
        </p:nvSpPr>
        <p:spPr>
          <a:xfrm>
            <a:off x="287524" y="3363704"/>
            <a:ext cx="504056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/>
              <a:t>0</a:t>
            </a:r>
            <a:endParaRPr lang="ar-SA" sz="1600" b="1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69179"/>
            <a:ext cx="4334928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666828"/>
            <a:ext cx="4334928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 descr="C:\Users\4D11~1\AppData\Local\Temp\SNAGHTML2e5f27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794" y="5618874"/>
            <a:ext cx="4981575" cy="73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مربع نص 40"/>
          <p:cNvSpPr txBox="1"/>
          <p:nvPr/>
        </p:nvSpPr>
        <p:spPr>
          <a:xfrm>
            <a:off x="1006560" y="5589240"/>
            <a:ext cx="30613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0.6 × 2000 = 1200</a:t>
            </a:r>
            <a:endParaRPr lang="ar-SA" sz="2400" b="1" dirty="0"/>
          </a:p>
        </p:txBody>
      </p:sp>
      <p:grpSp>
        <p:nvGrpSpPr>
          <p:cNvPr id="10" name="مجموعة 9"/>
          <p:cNvGrpSpPr/>
          <p:nvPr/>
        </p:nvGrpSpPr>
        <p:grpSpPr>
          <a:xfrm>
            <a:off x="755576" y="5977746"/>
            <a:ext cx="3125450" cy="717597"/>
            <a:chOff x="1006560" y="5977746"/>
            <a:chExt cx="3125450" cy="717597"/>
          </a:xfrm>
        </p:grpSpPr>
        <p:sp>
          <p:nvSpPr>
            <p:cNvPr id="42" name="مربع نص 41"/>
            <p:cNvSpPr txBox="1"/>
            <p:nvPr/>
          </p:nvSpPr>
          <p:spPr>
            <a:xfrm>
              <a:off x="1006560" y="6091833"/>
              <a:ext cx="306138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2000 = 1200</a:t>
              </a:r>
              <a:endParaRPr lang="ar-SA" sz="2400" b="1" dirty="0"/>
            </a:p>
          </p:txBody>
        </p:sp>
        <p:grpSp>
          <p:nvGrpSpPr>
            <p:cNvPr id="43" name="مجموعة 42"/>
            <p:cNvGrpSpPr/>
            <p:nvPr/>
          </p:nvGrpSpPr>
          <p:grpSpPr>
            <a:xfrm>
              <a:off x="3522022" y="5977746"/>
              <a:ext cx="609988" cy="717597"/>
              <a:chOff x="5946825" y="4236322"/>
              <a:chExt cx="609988" cy="717597"/>
            </a:xfrm>
          </p:grpSpPr>
          <p:sp>
            <p:nvSpPr>
              <p:cNvPr id="44" name="مربع نص 43"/>
              <p:cNvSpPr txBox="1"/>
              <p:nvPr/>
            </p:nvSpPr>
            <p:spPr>
              <a:xfrm>
                <a:off x="5998104" y="4236322"/>
                <a:ext cx="50405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6</a:t>
                </a:r>
                <a:endParaRPr lang="ar-SA" sz="2400" b="1" dirty="0"/>
              </a:p>
            </p:txBody>
          </p:sp>
          <p:sp>
            <p:nvSpPr>
              <p:cNvPr id="45" name="مربع نص 44"/>
              <p:cNvSpPr txBox="1"/>
              <p:nvPr/>
            </p:nvSpPr>
            <p:spPr>
              <a:xfrm>
                <a:off x="5946825" y="4492254"/>
                <a:ext cx="60998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</a:t>
                </a:r>
                <a:endParaRPr lang="ar-SA" sz="2400" b="1" dirty="0"/>
              </a:p>
            </p:txBody>
          </p:sp>
          <p:cxnSp>
            <p:nvCxnSpPr>
              <p:cNvPr id="46" name="رابط مستقيم 45"/>
              <p:cNvCxnSpPr/>
              <p:nvPr/>
            </p:nvCxnSpPr>
            <p:spPr>
              <a:xfrm flipH="1">
                <a:off x="6130390" y="4567067"/>
                <a:ext cx="288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07093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2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14" grpId="0"/>
      <p:bldP spid="35" grpId="0"/>
      <p:bldP spid="36" grpId="0"/>
      <p:bldP spid="37" grpId="0"/>
      <p:bldP spid="4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88641"/>
            <a:ext cx="3636000" cy="2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تمرير أفقي 2"/>
          <p:cNvSpPr/>
          <p:nvPr/>
        </p:nvSpPr>
        <p:spPr>
          <a:xfrm>
            <a:off x="3923928" y="964729"/>
            <a:ext cx="2789396" cy="720080"/>
          </a:xfrm>
          <a:prstGeom prst="horizontalScroll">
            <a:avLst/>
          </a:prstGeom>
          <a:solidFill>
            <a:srgbClr val="FA9478"/>
          </a:solidFill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أوجد 95٪ من 40</a:t>
            </a:r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679300" y="2390601"/>
            <a:ext cx="3853140" cy="3414663"/>
            <a:chOff x="4860032" y="2390601"/>
            <a:chExt cx="3853140" cy="3414663"/>
          </a:xfrm>
          <a:solidFill>
            <a:srgbClr val="FA94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sp>
        <p:nvSpPr>
          <p:cNvPr id="7" name="مربع نص 6"/>
          <p:cNvSpPr txBox="1"/>
          <p:nvPr/>
        </p:nvSpPr>
        <p:spPr>
          <a:xfrm>
            <a:off x="6641316" y="3236875"/>
            <a:ext cx="11710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95٪ =</a:t>
            </a:r>
            <a:endParaRPr lang="ar-SA" sz="2400" b="1" dirty="0"/>
          </a:p>
        </p:txBody>
      </p:sp>
      <p:grpSp>
        <p:nvGrpSpPr>
          <p:cNvPr id="10" name="مجموعة 9"/>
          <p:cNvGrpSpPr/>
          <p:nvPr/>
        </p:nvGrpSpPr>
        <p:grpSpPr>
          <a:xfrm>
            <a:off x="6156176" y="3092676"/>
            <a:ext cx="720080" cy="768207"/>
            <a:chOff x="5872829" y="4197744"/>
            <a:chExt cx="720080" cy="768207"/>
          </a:xfrm>
        </p:grpSpPr>
        <p:sp>
          <p:nvSpPr>
            <p:cNvPr id="11" name="مربع نص 10"/>
            <p:cNvSpPr txBox="1"/>
            <p:nvPr/>
          </p:nvSpPr>
          <p:spPr>
            <a:xfrm>
              <a:off x="5872830" y="4197744"/>
              <a:ext cx="7139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95</a:t>
              </a:r>
              <a:endParaRPr lang="ar-SA" sz="2400" b="1" dirty="0"/>
            </a:p>
          </p:txBody>
        </p:sp>
        <p:sp>
          <p:nvSpPr>
            <p:cNvPr id="12" name="مربع نص 11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13" name="رابط مستقيم 12"/>
            <p:cNvCxnSpPr/>
            <p:nvPr/>
          </p:nvCxnSpPr>
          <p:spPr>
            <a:xfrm flipH="1">
              <a:off x="5988379" y="4567067"/>
              <a:ext cx="54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مجموعة 5"/>
          <p:cNvGrpSpPr/>
          <p:nvPr/>
        </p:nvGrpSpPr>
        <p:grpSpPr>
          <a:xfrm>
            <a:off x="6012160" y="4014431"/>
            <a:ext cx="2045252" cy="782721"/>
            <a:chOff x="6012160" y="4014431"/>
            <a:chExt cx="2045252" cy="782721"/>
          </a:xfrm>
        </p:grpSpPr>
        <p:sp>
          <p:nvSpPr>
            <p:cNvPr id="9" name="مربع نص 8"/>
            <p:cNvSpPr txBox="1"/>
            <p:nvPr/>
          </p:nvSpPr>
          <p:spPr>
            <a:xfrm>
              <a:off x="6012160" y="4172979"/>
              <a:ext cx="13554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40  =</a:t>
              </a:r>
              <a:endParaRPr lang="ar-SA" sz="2400" b="1" dirty="0"/>
            </a:p>
          </p:txBody>
        </p:sp>
        <p:grpSp>
          <p:nvGrpSpPr>
            <p:cNvPr id="14" name="مجموعة 13"/>
            <p:cNvGrpSpPr/>
            <p:nvPr/>
          </p:nvGrpSpPr>
          <p:grpSpPr>
            <a:xfrm>
              <a:off x="7193315" y="4014431"/>
              <a:ext cx="864097" cy="782721"/>
              <a:chOff x="5806496" y="4183230"/>
              <a:chExt cx="864097" cy="782721"/>
            </a:xfrm>
          </p:grpSpPr>
          <p:sp>
            <p:nvSpPr>
              <p:cNvPr id="15" name="مربع نص 14"/>
              <p:cNvSpPr txBox="1"/>
              <p:nvPr/>
            </p:nvSpPr>
            <p:spPr>
              <a:xfrm>
                <a:off x="5806496" y="4183230"/>
                <a:ext cx="86409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95</a:t>
                </a:r>
                <a:endParaRPr lang="ar-SA" sz="2400" b="1" dirty="0"/>
              </a:p>
            </p:txBody>
          </p:sp>
          <p:sp>
            <p:nvSpPr>
              <p:cNvPr id="16" name="مربع نص 15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17" name="رابط مستقيم 16"/>
              <p:cNvCxnSpPr/>
              <p:nvPr/>
            </p:nvCxnSpPr>
            <p:spPr>
              <a:xfrm flipH="1">
                <a:off x="5993493" y="4567067"/>
                <a:ext cx="54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مربع نص 17"/>
          <p:cNvSpPr txBox="1"/>
          <p:nvPr/>
        </p:nvSpPr>
        <p:spPr>
          <a:xfrm>
            <a:off x="5724128" y="4175992"/>
            <a:ext cx="6120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38</a:t>
            </a:r>
            <a:endParaRPr lang="ar-SA" sz="2400" b="1" dirty="0"/>
          </a:p>
        </p:txBody>
      </p:sp>
      <p:grpSp>
        <p:nvGrpSpPr>
          <p:cNvPr id="22" name="مجموعة 21"/>
          <p:cNvGrpSpPr/>
          <p:nvPr/>
        </p:nvGrpSpPr>
        <p:grpSpPr>
          <a:xfrm>
            <a:off x="358820" y="2390601"/>
            <a:ext cx="3853140" cy="3414663"/>
            <a:chOff x="4860032" y="2333677"/>
            <a:chExt cx="3853140" cy="3414663"/>
          </a:xfrm>
          <a:solidFill>
            <a:srgbClr val="FA94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33677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347059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الثانية</a:t>
              </a:r>
              <a:endParaRPr lang="ar-SA" sz="2000" b="1" dirty="0"/>
            </a:p>
          </p:txBody>
        </p:sp>
      </p:grpSp>
      <p:sp>
        <p:nvSpPr>
          <p:cNvPr id="25" name="مربع نص 24"/>
          <p:cNvSpPr txBox="1"/>
          <p:nvPr/>
        </p:nvSpPr>
        <p:spPr>
          <a:xfrm>
            <a:off x="2395050" y="3296916"/>
            <a:ext cx="11221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95٪ =</a:t>
            </a:r>
            <a:endParaRPr lang="ar-SA" sz="2400" b="1" dirty="0"/>
          </a:p>
        </p:txBody>
      </p:sp>
      <p:sp>
        <p:nvSpPr>
          <p:cNvPr id="26" name="مربع نص 25"/>
          <p:cNvSpPr txBox="1"/>
          <p:nvPr/>
        </p:nvSpPr>
        <p:spPr>
          <a:xfrm>
            <a:off x="1277634" y="4179202"/>
            <a:ext cx="22561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0,95 × 40  =</a:t>
            </a:r>
            <a:endParaRPr lang="ar-SA" sz="2400" b="1" dirty="0"/>
          </a:p>
        </p:txBody>
      </p:sp>
      <p:sp>
        <p:nvSpPr>
          <p:cNvPr id="35" name="مربع نص 34"/>
          <p:cNvSpPr txBox="1"/>
          <p:nvPr/>
        </p:nvSpPr>
        <p:spPr>
          <a:xfrm>
            <a:off x="1187624" y="4182215"/>
            <a:ext cx="6120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38</a:t>
            </a:r>
            <a:endParaRPr lang="ar-SA" sz="2400" b="1" dirty="0"/>
          </a:p>
        </p:txBody>
      </p:sp>
      <p:sp>
        <p:nvSpPr>
          <p:cNvPr id="36" name="مربع نص 35"/>
          <p:cNvSpPr txBox="1"/>
          <p:nvPr/>
        </p:nvSpPr>
        <p:spPr>
          <a:xfrm>
            <a:off x="1763688" y="3284984"/>
            <a:ext cx="81744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0,95</a:t>
            </a:r>
            <a:endParaRPr lang="ar-SA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34" y="980728"/>
            <a:ext cx="210274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40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8" grpId="0"/>
      <p:bldP spid="25" grpId="0"/>
      <p:bldP spid="26" grpId="0"/>
      <p:bldP spid="35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88641"/>
            <a:ext cx="3636000" cy="2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تمرير أفقي 2"/>
          <p:cNvSpPr/>
          <p:nvPr/>
        </p:nvSpPr>
        <p:spPr>
          <a:xfrm>
            <a:off x="3923928" y="964729"/>
            <a:ext cx="2789396" cy="720080"/>
          </a:xfrm>
          <a:prstGeom prst="horizontalScroll">
            <a:avLst/>
          </a:prstGeom>
          <a:solidFill>
            <a:srgbClr val="FA9478"/>
          </a:solidFill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أوجد 42٪ من 263</a:t>
            </a:r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679300" y="2390601"/>
            <a:ext cx="3853140" cy="3414663"/>
            <a:chOff x="4860032" y="2390601"/>
            <a:chExt cx="3853140" cy="3414663"/>
          </a:xfrm>
          <a:solidFill>
            <a:srgbClr val="FA94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sp>
        <p:nvSpPr>
          <p:cNvPr id="7" name="مربع نص 6"/>
          <p:cNvSpPr txBox="1"/>
          <p:nvPr/>
        </p:nvSpPr>
        <p:spPr>
          <a:xfrm>
            <a:off x="6641316" y="3236875"/>
            <a:ext cx="11710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42٪ =</a:t>
            </a:r>
            <a:endParaRPr lang="ar-SA" sz="2400" b="1" dirty="0"/>
          </a:p>
        </p:txBody>
      </p:sp>
      <p:grpSp>
        <p:nvGrpSpPr>
          <p:cNvPr id="10" name="مجموعة 9"/>
          <p:cNvGrpSpPr/>
          <p:nvPr/>
        </p:nvGrpSpPr>
        <p:grpSpPr>
          <a:xfrm>
            <a:off x="6156176" y="3092676"/>
            <a:ext cx="720080" cy="768207"/>
            <a:chOff x="5872829" y="4197744"/>
            <a:chExt cx="720080" cy="768207"/>
          </a:xfrm>
        </p:grpSpPr>
        <p:sp>
          <p:nvSpPr>
            <p:cNvPr id="11" name="مربع نص 10"/>
            <p:cNvSpPr txBox="1"/>
            <p:nvPr/>
          </p:nvSpPr>
          <p:spPr>
            <a:xfrm>
              <a:off x="5872830" y="4197744"/>
              <a:ext cx="7139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42</a:t>
              </a:r>
              <a:endParaRPr lang="ar-SA" sz="2400" b="1" dirty="0"/>
            </a:p>
          </p:txBody>
        </p:sp>
        <p:sp>
          <p:nvSpPr>
            <p:cNvPr id="12" name="مربع نص 11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13" name="رابط مستقيم 12"/>
            <p:cNvCxnSpPr/>
            <p:nvPr/>
          </p:nvCxnSpPr>
          <p:spPr>
            <a:xfrm flipH="1">
              <a:off x="5988379" y="4567067"/>
              <a:ext cx="54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مجموعة 5"/>
          <p:cNvGrpSpPr/>
          <p:nvPr/>
        </p:nvGrpSpPr>
        <p:grpSpPr>
          <a:xfrm>
            <a:off x="6012160" y="4014431"/>
            <a:ext cx="2045252" cy="782721"/>
            <a:chOff x="6012160" y="4014431"/>
            <a:chExt cx="2045252" cy="782721"/>
          </a:xfrm>
        </p:grpSpPr>
        <p:sp>
          <p:nvSpPr>
            <p:cNvPr id="9" name="مربع نص 8"/>
            <p:cNvSpPr txBox="1"/>
            <p:nvPr/>
          </p:nvSpPr>
          <p:spPr>
            <a:xfrm>
              <a:off x="6012160" y="4172979"/>
              <a:ext cx="13554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263  =</a:t>
              </a:r>
              <a:endParaRPr lang="ar-SA" sz="2400" b="1" dirty="0"/>
            </a:p>
          </p:txBody>
        </p:sp>
        <p:grpSp>
          <p:nvGrpSpPr>
            <p:cNvPr id="14" name="مجموعة 13"/>
            <p:cNvGrpSpPr/>
            <p:nvPr/>
          </p:nvGrpSpPr>
          <p:grpSpPr>
            <a:xfrm>
              <a:off x="7193315" y="4014431"/>
              <a:ext cx="864097" cy="782721"/>
              <a:chOff x="5806496" y="4183230"/>
              <a:chExt cx="864097" cy="782721"/>
            </a:xfrm>
          </p:grpSpPr>
          <p:sp>
            <p:nvSpPr>
              <p:cNvPr id="15" name="مربع نص 14"/>
              <p:cNvSpPr txBox="1"/>
              <p:nvPr/>
            </p:nvSpPr>
            <p:spPr>
              <a:xfrm>
                <a:off x="5806496" y="4183230"/>
                <a:ext cx="86409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42</a:t>
                </a:r>
                <a:endParaRPr lang="ar-SA" sz="2400" b="1" dirty="0"/>
              </a:p>
            </p:txBody>
          </p:sp>
          <p:sp>
            <p:nvSpPr>
              <p:cNvPr id="16" name="مربع نص 15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17" name="رابط مستقيم 16"/>
              <p:cNvCxnSpPr/>
              <p:nvPr/>
            </p:nvCxnSpPr>
            <p:spPr>
              <a:xfrm flipH="1">
                <a:off x="5993493" y="4567067"/>
                <a:ext cx="54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مربع نص 17"/>
          <p:cNvSpPr txBox="1"/>
          <p:nvPr/>
        </p:nvSpPr>
        <p:spPr>
          <a:xfrm>
            <a:off x="5148064" y="4175992"/>
            <a:ext cx="9721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110,5</a:t>
            </a:r>
            <a:endParaRPr lang="ar-SA" sz="2400" b="1" dirty="0"/>
          </a:p>
        </p:txBody>
      </p:sp>
      <p:grpSp>
        <p:nvGrpSpPr>
          <p:cNvPr id="22" name="مجموعة 21"/>
          <p:cNvGrpSpPr/>
          <p:nvPr/>
        </p:nvGrpSpPr>
        <p:grpSpPr>
          <a:xfrm>
            <a:off x="358820" y="2390601"/>
            <a:ext cx="3853140" cy="3414663"/>
            <a:chOff x="4860032" y="2333677"/>
            <a:chExt cx="3853140" cy="3414663"/>
          </a:xfrm>
          <a:solidFill>
            <a:srgbClr val="FA94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33677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347059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الثانية</a:t>
              </a:r>
              <a:endParaRPr lang="ar-SA" sz="2000" b="1" dirty="0"/>
            </a:p>
          </p:txBody>
        </p:sp>
      </p:grpSp>
      <p:sp>
        <p:nvSpPr>
          <p:cNvPr id="25" name="مربع نص 24"/>
          <p:cNvSpPr txBox="1"/>
          <p:nvPr/>
        </p:nvSpPr>
        <p:spPr>
          <a:xfrm>
            <a:off x="2497190" y="3296916"/>
            <a:ext cx="11221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42٪ =</a:t>
            </a:r>
            <a:endParaRPr lang="ar-SA" sz="2400" b="1" dirty="0"/>
          </a:p>
        </p:txBody>
      </p:sp>
      <p:sp>
        <p:nvSpPr>
          <p:cNvPr id="26" name="مربع نص 25"/>
          <p:cNvSpPr txBox="1"/>
          <p:nvPr/>
        </p:nvSpPr>
        <p:spPr>
          <a:xfrm>
            <a:off x="1379774" y="4179202"/>
            <a:ext cx="22561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0,42 × 263  =</a:t>
            </a:r>
            <a:endParaRPr lang="ar-SA" sz="2400" b="1" dirty="0"/>
          </a:p>
        </p:txBody>
      </p:sp>
      <p:sp>
        <p:nvSpPr>
          <p:cNvPr id="35" name="مربع نص 34"/>
          <p:cNvSpPr txBox="1"/>
          <p:nvPr/>
        </p:nvSpPr>
        <p:spPr>
          <a:xfrm>
            <a:off x="755576" y="4182215"/>
            <a:ext cx="9721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110.5</a:t>
            </a:r>
            <a:endParaRPr lang="ar-SA" sz="2400" b="1" dirty="0"/>
          </a:p>
        </p:txBody>
      </p:sp>
      <p:sp>
        <p:nvSpPr>
          <p:cNvPr id="36" name="مربع نص 35"/>
          <p:cNvSpPr txBox="1"/>
          <p:nvPr/>
        </p:nvSpPr>
        <p:spPr>
          <a:xfrm>
            <a:off x="1865828" y="3284984"/>
            <a:ext cx="81744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0,42</a:t>
            </a:r>
            <a:endParaRPr lang="ar-SA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34" y="980728"/>
            <a:ext cx="210274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9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8" grpId="0"/>
      <p:bldP spid="25" grpId="0"/>
      <p:bldP spid="26" grpId="0"/>
      <p:bldP spid="35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88641"/>
            <a:ext cx="3636000" cy="2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تمرير أفقي 2"/>
          <p:cNvSpPr/>
          <p:nvPr/>
        </p:nvSpPr>
        <p:spPr>
          <a:xfrm>
            <a:off x="3923928" y="964729"/>
            <a:ext cx="2789396" cy="720080"/>
          </a:xfrm>
          <a:prstGeom prst="horizontalScroll">
            <a:avLst/>
          </a:prstGeom>
          <a:solidFill>
            <a:srgbClr val="FA9478"/>
          </a:solidFill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أوجد </a:t>
            </a:r>
            <a:r>
              <a:rPr lang="ar-SA" sz="2400" b="1" dirty="0" smtClean="0">
                <a:solidFill>
                  <a:schemeClr val="tx1"/>
                </a:solidFill>
              </a:rPr>
              <a:t>110٪ </a:t>
            </a:r>
            <a:r>
              <a:rPr lang="ar-SA" sz="2400" b="1" dirty="0" smtClean="0">
                <a:solidFill>
                  <a:schemeClr val="tx1"/>
                </a:solidFill>
              </a:rPr>
              <a:t>من </a:t>
            </a:r>
            <a:r>
              <a:rPr lang="ar-SA" sz="2400" b="1" dirty="0" smtClean="0">
                <a:solidFill>
                  <a:schemeClr val="tx1"/>
                </a:solidFill>
              </a:rPr>
              <a:t>70</a:t>
            </a:r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679300" y="2390601"/>
            <a:ext cx="3853140" cy="3414663"/>
            <a:chOff x="4860032" y="2390601"/>
            <a:chExt cx="3853140" cy="3414663"/>
          </a:xfrm>
          <a:solidFill>
            <a:srgbClr val="FA94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sp>
        <p:nvSpPr>
          <p:cNvPr id="7" name="مربع نص 6"/>
          <p:cNvSpPr txBox="1"/>
          <p:nvPr/>
        </p:nvSpPr>
        <p:spPr>
          <a:xfrm>
            <a:off x="6749388" y="3236875"/>
            <a:ext cx="12789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110٪  =</a:t>
            </a:r>
            <a:endParaRPr lang="ar-SA" sz="2400" b="1" dirty="0"/>
          </a:p>
        </p:txBody>
      </p:sp>
      <p:grpSp>
        <p:nvGrpSpPr>
          <p:cNvPr id="10" name="مجموعة 9"/>
          <p:cNvGrpSpPr/>
          <p:nvPr/>
        </p:nvGrpSpPr>
        <p:grpSpPr>
          <a:xfrm>
            <a:off x="6156176" y="3092676"/>
            <a:ext cx="720080" cy="768207"/>
            <a:chOff x="5872829" y="4197744"/>
            <a:chExt cx="720080" cy="768207"/>
          </a:xfrm>
        </p:grpSpPr>
        <p:sp>
          <p:nvSpPr>
            <p:cNvPr id="11" name="مربع نص 10"/>
            <p:cNvSpPr txBox="1"/>
            <p:nvPr/>
          </p:nvSpPr>
          <p:spPr>
            <a:xfrm>
              <a:off x="5872830" y="4197744"/>
              <a:ext cx="7139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110</a:t>
              </a:r>
              <a:endParaRPr lang="ar-SA" sz="2400" b="1" dirty="0"/>
            </a:p>
          </p:txBody>
        </p:sp>
        <p:sp>
          <p:nvSpPr>
            <p:cNvPr id="12" name="مربع نص 11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13" name="رابط مستقيم 12"/>
            <p:cNvCxnSpPr/>
            <p:nvPr/>
          </p:nvCxnSpPr>
          <p:spPr>
            <a:xfrm flipH="1">
              <a:off x="5988379" y="4567067"/>
              <a:ext cx="54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مجموعة 5"/>
          <p:cNvGrpSpPr/>
          <p:nvPr/>
        </p:nvGrpSpPr>
        <p:grpSpPr>
          <a:xfrm>
            <a:off x="6012160" y="4014431"/>
            <a:ext cx="2045252" cy="782721"/>
            <a:chOff x="6012160" y="4014431"/>
            <a:chExt cx="2045252" cy="782721"/>
          </a:xfrm>
        </p:grpSpPr>
        <p:sp>
          <p:nvSpPr>
            <p:cNvPr id="9" name="مربع نص 8"/>
            <p:cNvSpPr txBox="1"/>
            <p:nvPr/>
          </p:nvSpPr>
          <p:spPr>
            <a:xfrm>
              <a:off x="6012160" y="4172979"/>
              <a:ext cx="13554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</a:t>
              </a:r>
              <a:r>
                <a:rPr lang="ar-SA" sz="2400" b="1" dirty="0" smtClean="0"/>
                <a:t>70  =</a:t>
              </a:r>
              <a:endParaRPr lang="ar-SA" sz="2400" b="1" dirty="0"/>
            </a:p>
          </p:txBody>
        </p:sp>
        <p:grpSp>
          <p:nvGrpSpPr>
            <p:cNvPr id="14" name="مجموعة 13"/>
            <p:cNvGrpSpPr/>
            <p:nvPr/>
          </p:nvGrpSpPr>
          <p:grpSpPr>
            <a:xfrm>
              <a:off x="7193315" y="4014431"/>
              <a:ext cx="864097" cy="782721"/>
              <a:chOff x="5806496" y="4183230"/>
              <a:chExt cx="864097" cy="782721"/>
            </a:xfrm>
          </p:grpSpPr>
          <p:sp>
            <p:nvSpPr>
              <p:cNvPr id="15" name="مربع نص 14"/>
              <p:cNvSpPr txBox="1"/>
              <p:nvPr/>
            </p:nvSpPr>
            <p:spPr>
              <a:xfrm>
                <a:off x="5806496" y="4183230"/>
                <a:ext cx="86409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110</a:t>
                </a:r>
                <a:endParaRPr lang="ar-SA" sz="2400" b="1" dirty="0"/>
              </a:p>
            </p:txBody>
          </p:sp>
          <p:sp>
            <p:nvSpPr>
              <p:cNvPr id="16" name="مربع نص 15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17" name="رابط مستقيم 16"/>
              <p:cNvCxnSpPr/>
              <p:nvPr/>
            </p:nvCxnSpPr>
            <p:spPr>
              <a:xfrm flipH="1">
                <a:off x="5993493" y="4567067"/>
                <a:ext cx="54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مربع نص 17"/>
          <p:cNvSpPr txBox="1"/>
          <p:nvPr/>
        </p:nvSpPr>
        <p:spPr>
          <a:xfrm>
            <a:off x="5544108" y="4175992"/>
            <a:ext cx="9721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77</a:t>
            </a:r>
            <a:endParaRPr lang="ar-SA" sz="2400" b="1" dirty="0"/>
          </a:p>
        </p:txBody>
      </p:sp>
      <p:grpSp>
        <p:nvGrpSpPr>
          <p:cNvPr id="22" name="مجموعة 21"/>
          <p:cNvGrpSpPr/>
          <p:nvPr/>
        </p:nvGrpSpPr>
        <p:grpSpPr>
          <a:xfrm>
            <a:off x="358820" y="2390601"/>
            <a:ext cx="3853140" cy="3414663"/>
            <a:chOff x="4860032" y="2333677"/>
            <a:chExt cx="3853140" cy="3414663"/>
          </a:xfrm>
          <a:solidFill>
            <a:srgbClr val="FA94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33677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347059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الثانية</a:t>
              </a:r>
              <a:endParaRPr lang="ar-SA" sz="2000" b="1" dirty="0"/>
            </a:p>
          </p:txBody>
        </p:sp>
      </p:grpSp>
      <p:sp>
        <p:nvSpPr>
          <p:cNvPr id="25" name="مربع نص 24"/>
          <p:cNvSpPr txBox="1"/>
          <p:nvPr/>
        </p:nvSpPr>
        <p:spPr>
          <a:xfrm>
            <a:off x="2497190" y="3296916"/>
            <a:ext cx="11221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110٪ </a:t>
            </a:r>
            <a:r>
              <a:rPr lang="ar-SA" sz="2400" b="1" dirty="0" smtClean="0"/>
              <a:t>=</a:t>
            </a:r>
            <a:endParaRPr lang="ar-SA" sz="2400" b="1" dirty="0"/>
          </a:p>
        </p:txBody>
      </p:sp>
      <p:sp>
        <p:nvSpPr>
          <p:cNvPr id="26" name="مربع نص 25"/>
          <p:cNvSpPr txBox="1"/>
          <p:nvPr/>
        </p:nvSpPr>
        <p:spPr>
          <a:xfrm>
            <a:off x="1379774" y="4179202"/>
            <a:ext cx="22561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1,10 </a:t>
            </a:r>
            <a:r>
              <a:rPr lang="ar-SA" sz="2400" b="1" dirty="0" smtClean="0"/>
              <a:t>× </a:t>
            </a:r>
            <a:r>
              <a:rPr lang="ar-SA" sz="2400" b="1" dirty="0" smtClean="0"/>
              <a:t>70  =</a:t>
            </a:r>
            <a:endParaRPr lang="ar-SA" sz="2400" b="1" dirty="0"/>
          </a:p>
        </p:txBody>
      </p:sp>
      <p:sp>
        <p:nvSpPr>
          <p:cNvPr id="35" name="مربع نص 34"/>
          <p:cNvSpPr txBox="1"/>
          <p:nvPr/>
        </p:nvSpPr>
        <p:spPr>
          <a:xfrm>
            <a:off x="1079612" y="4182215"/>
            <a:ext cx="9721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77</a:t>
            </a:r>
            <a:endParaRPr lang="ar-SA" sz="2400" b="1" dirty="0"/>
          </a:p>
        </p:txBody>
      </p:sp>
      <p:sp>
        <p:nvSpPr>
          <p:cNvPr id="36" name="مربع نص 35"/>
          <p:cNvSpPr txBox="1"/>
          <p:nvPr/>
        </p:nvSpPr>
        <p:spPr>
          <a:xfrm>
            <a:off x="1763688" y="3284984"/>
            <a:ext cx="81744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1,10</a:t>
            </a:r>
            <a:endParaRPr lang="ar-SA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34" y="980728"/>
            <a:ext cx="210274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23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8" grpId="0"/>
      <p:bldP spid="25" grpId="0"/>
      <p:bldP spid="26" grpId="0"/>
      <p:bldP spid="35" grpId="0"/>
      <p:bldP spid="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88641"/>
            <a:ext cx="3636000" cy="2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تمرير أفقي 2"/>
          <p:cNvSpPr/>
          <p:nvPr/>
        </p:nvSpPr>
        <p:spPr>
          <a:xfrm>
            <a:off x="3923928" y="964729"/>
            <a:ext cx="2789396" cy="720080"/>
          </a:xfrm>
          <a:prstGeom prst="horizontalScroll">
            <a:avLst/>
          </a:prstGeom>
          <a:solidFill>
            <a:srgbClr val="FA9478"/>
          </a:solidFill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أوجد </a:t>
            </a:r>
            <a:r>
              <a:rPr lang="ar-SA" sz="2400" b="1" dirty="0" smtClean="0">
                <a:solidFill>
                  <a:schemeClr val="tx1"/>
                </a:solidFill>
              </a:rPr>
              <a:t>115٪ </a:t>
            </a:r>
            <a:r>
              <a:rPr lang="ar-SA" sz="2400" b="1" dirty="0" smtClean="0">
                <a:solidFill>
                  <a:schemeClr val="tx1"/>
                </a:solidFill>
              </a:rPr>
              <a:t>من </a:t>
            </a:r>
            <a:r>
              <a:rPr lang="ar-SA" sz="2400" b="1" dirty="0" smtClean="0">
                <a:solidFill>
                  <a:schemeClr val="tx1"/>
                </a:solidFill>
              </a:rPr>
              <a:t>20</a:t>
            </a:r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679300" y="2390601"/>
            <a:ext cx="3853140" cy="3414663"/>
            <a:chOff x="4860032" y="2390601"/>
            <a:chExt cx="3853140" cy="3414663"/>
          </a:xfrm>
          <a:solidFill>
            <a:srgbClr val="FA94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sp>
        <p:nvSpPr>
          <p:cNvPr id="7" name="مربع نص 6"/>
          <p:cNvSpPr txBox="1"/>
          <p:nvPr/>
        </p:nvSpPr>
        <p:spPr>
          <a:xfrm>
            <a:off x="6749388" y="3236875"/>
            <a:ext cx="12789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115٪  =</a:t>
            </a:r>
            <a:endParaRPr lang="ar-SA" sz="2400" b="1" dirty="0"/>
          </a:p>
        </p:txBody>
      </p:sp>
      <p:grpSp>
        <p:nvGrpSpPr>
          <p:cNvPr id="10" name="مجموعة 9"/>
          <p:cNvGrpSpPr/>
          <p:nvPr/>
        </p:nvGrpSpPr>
        <p:grpSpPr>
          <a:xfrm>
            <a:off x="6156176" y="3092676"/>
            <a:ext cx="720080" cy="768207"/>
            <a:chOff x="5872829" y="4197744"/>
            <a:chExt cx="720080" cy="768207"/>
          </a:xfrm>
        </p:grpSpPr>
        <p:sp>
          <p:nvSpPr>
            <p:cNvPr id="11" name="مربع نص 10"/>
            <p:cNvSpPr txBox="1"/>
            <p:nvPr/>
          </p:nvSpPr>
          <p:spPr>
            <a:xfrm>
              <a:off x="5872830" y="4197744"/>
              <a:ext cx="7139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115</a:t>
              </a:r>
              <a:endParaRPr lang="ar-SA" sz="2400" b="1" dirty="0"/>
            </a:p>
          </p:txBody>
        </p:sp>
        <p:sp>
          <p:nvSpPr>
            <p:cNvPr id="12" name="مربع نص 11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13" name="رابط مستقيم 12"/>
            <p:cNvCxnSpPr/>
            <p:nvPr/>
          </p:nvCxnSpPr>
          <p:spPr>
            <a:xfrm flipH="1">
              <a:off x="5988379" y="4567067"/>
              <a:ext cx="54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مجموعة 5"/>
          <p:cNvGrpSpPr/>
          <p:nvPr/>
        </p:nvGrpSpPr>
        <p:grpSpPr>
          <a:xfrm>
            <a:off x="6012160" y="4014431"/>
            <a:ext cx="2045252" cy="782721"/>
            <a:chOff x="6012160" y="4014431"/>
            <a:chExt cx="2045252" cy="782721"/>
          </a:xfrm>
        </p:grpSpPr>
        <p:sp>
          <p:nvSpPr>
            <p:cNvPr id="9" name="مربع نص 8"/>
            <p:cNvSpPr txBox="1"/>
            <p:nvPr/>
          </p:nvSpPr>
          <p:spPr>
            <a:xfrm>
              <a:off x="6012160" y="4172979"/>
              <a:ext cx="13554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</a:t>
              </a:r>
              <a:r>
                <a:rPr lang="ar-SA" sz="2400" b="1" dirty="0" smtClean="0"/>
                <a:t>20  =</a:t>
              </a:r>
              <a:endParaRPr lang="ar-SA" sz="2400" b="1" dirty="0"/>
            </a:p>
          </p:txBody>
        </p:sp>
        <p:grpSp>
          <p:nvGrpSpPr>
            <p:cNvPr id="14" name="مجموعة 13"/>
            <p:cNvGrpSpPr/>
            <p:nvPr/>
          </p:nvGrpSpPr>
          <p:grpSpPr>
            <a:xfrm>
              <a:off x="7193315" y="4014431"/>
              <a:ext cx="864097" cy="782721"/>
              <a:chOff x="5806496" y="4183230"/>
              <a:chExt cx="864097" cy="782721"/>
            </a:xfrm>
          </p:grpSpPr>
          <p:sp>
            <p:nvSpPr>
              <p:cNvPr id="15" name="مربع نص 14"/>
              <p:cNvSpPr txBox="1"/>
              <p:nvPr/>
            </p:nvSpPr>
            <p:spPr>
              <a:xfrm>
                <a:off x="5806496" y="4183230"/>
                <a:ext cx="86409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115</a:t>
                </a:r>
                <a:endParaRPr lang="ar-SA" sz="2400" b="1" dirty="0"/>
              </a:p>
            </p:txBody>
          </p:sp>
          <p:sp>
            <p:nvSpPr>
              <p:cNvPr id="16" name="مربع نص 15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17" name="رابط مستقيم 16"/>
              <p:cNvCxnSpPr/>
              <p:nvPr/>
            </p:nvCxnSpPr>
            <p:spPr>
              <a:xfrm flipH="1">
                <a:off x="5993493" y="4567067"/>
                <a:ext cx="54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مربع نص 17"/>
          <p:cNvSpPr txBox="1"/>
          <p:nvPr/>
        </p:nvSpPr>
        <p:spPr>
          <a:xfrm>
            <a:off x="5544108" y="4175992"/>
            <a:ext cx="9721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23</a:t>
            </a:r>
            <a:endParaRPr lang="ar-SA" sz="2400" b="1" dirty="0"/>
          </a:p>
        </p:txBody>
      </p:sp>
      <p:grpSp>
        <p:nvGrpSpPr>
          <p:cNvPr id="22" name="مجموعة 21"/>
          <p:cNvGrpSpPr/>
          <p:nvPr/>
        </p:nvGrpSpPr>
        <p:grpSpPr>
          <a:xfrm>
            <a:off x="358820" y="2390601"/>
            <a:ext cx="3853140" cy="3414663"/>
            <a:chOff x="4860032" y="2333677"/>
            <a:chExt cx="3853140" cy="3414663"/>
          </a:xfrm>
          <a:solidFill>
            <a:srgbClr val="FA94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33677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347059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الثانية</a:t>
              </a:r>
              <a:endParaRPr lang="ar-SA" sz="2000" b="1" dirty="0"/>
            </a:p>
          </p:txBody>
        </p:sp>
      </p:grpSp>
      <p:sp>
        <p:nvSpPr>
          <p:cNvPr id="25" name="مربع نص 24"/>
          <p:cNvSpPr txBox="1"/>
          <p:nvPr/>
        </p:nvSpPr>
        <p:spPr>
          <a:xfrm>
            <a:off x="2497190" y="3296916"/>
            <a:ext cx="11221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115٪ </a:t>
            </a:r>
            <a:r>
              <a:rPr lang="ar-SA" sz="2400" b="1" dirty="0" smtClean="0"/>
              <a:t>=</a:t>
            </a:r>
            <a:endParaRPr lang="ar-SA" sz="2400" b="1" dirty="0"/>
          </a:p>
        </p:txBody>
      </p:sp>
      <p:sp>
        <p:nvSpPr>
          <p:cNvPr id="26" name="مربع نص 25"/>
          <p:cNvSpPr txBox="1"/>
          <p:nvPr/>
        </p:nvSpPr>
        <p:spPr>
          <a:xfrm>
            <a:off x="1379774" y="4179202"/>
            <a:ext cx="22561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1,15 </a:t>
            </a:r>
            <a:r>
              <a:rPr lang="ar-SA" sz="2400" b="1" dirty="0" smtClean="0"/>
              <a:t>× </a:t>
            </a:r>
            <a:r>
              <a:rPr lang="ar-SA" sz="2400" b="1" dirty="0" smtClean="0"/>
              <a:t>20  =</a:t>
            </a:r>
            <a:endParaRPr lang="ar-SA" sz="2400" b="1" dirty="0"/>
          </a:p>
        </p:txBody>
      </p:sp>
      <p:sp>
        <p:nvSpPr>
          <p:cNvPr id="35" name="مربع نص 34"/>
          <p:cNvSpPr txBox="1"/>
          <p:nvPr/>
        </p:nvSpPr>
        <p:spPr>
          <a:xfrm>
            <a:off x="1079612" y="4182215"/>
            <a:ext cx="9721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23</a:t>
            </a:r>
            <a:endParaRPr lang="ar-SA" sz="2400" b="1" dirty="0"/>
          </a:p>
        </p:txBody>
      </p:sp>
      <p:sp>
        <p:nvSpPr>
          <p:cNvPr id="36" name="مربع نص 35"/>
          <p:cNvSpPr txBox="1"/>
          <p:nvPr/>
        </p:nvSpPr>
        <p:spPr>
          <a:xfrm>
            <a:off x="1763688" y="3284984"/>
            <a:ext cx="81744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1,15</a:t>
            </a:r>
            <a:endParaRPr lang="ar-SA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34" y="980728"/>
            <a:ext cx="210274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15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8" grpId="0"/>
      <p:bldP spid="25" grpId="0"/>
      <p:bldP spid="26" grpId="0"/>
      <p:bldP spid="35" grpId="0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88641"/>
            <a:ext cx="3636000" cy="2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تمرير أفقي 2"/>
          <p:cNvSpPr/>
          <p:nvPr/>
        </p:nvSpPr>
        <p:spPr>
          <a:xfrm>
            <a:off x="3923928" y="964729"/>
            <a:ext cx="2789396" cy="720080"/>
          </a:xfrm>
          <a:prstGeom prst="horizontalScroll">
            <a:avLst/>
          </a:prstGeom>
          <a:solidFill>
            <a:srgbClr val="FA9478"/>
          </a:solidFill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أوجد </a:t>
            </a:r>
            <a:r>
              <a:rPr lang="ar-SA" sz="2400" b="1" dirty="0" smtClean="0">
                <a:solidFill>
                  <a:schemeClr val="tx1"/>
                </a:solidFill>
              </a:rPr>
              <a:t>130٪ </a:t>
            </a:r>
            <a:r>
              <a:rPr lang="ar-SA" sz="2400" b="1" dirty="0" smtClean="0">
                <a:solidFill>
                  <a:schemeClr val="tx1"/>
                </a:solidFill>
              </a:rPr>
              <a:t>من </a:t>
            </a:r>
            <a:r>
              <a:rPr lang="ar-SA" sz="2400" b="1" dirty="0" smtClean="0">
                <a:solidFill>
                  <a:schemeClr val="tx1"/>
                </a:solidFill>
              </a:rPr>
              <a:t>78</a:t>
            </a:r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679300" y="2390601"/>
            <a:ext cx="3853140" cy="3414663"/>
            <a:chOff x="4860032" y="2390601"/>
            <a:chExt cx="3853140" cy="3414663"/>
          </a:xfrm>
          <a:solidFill>
            <a:srgbClr val="FA94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sp>
        <p:nvSpPr>
          <p:cNvPr id="7" name="مربع نص 6"/>
          <p:cNvSpPr txBox="1"/>
          <p:nvPr/>
        </p:nvSpPr>
        <p:spPr>
          <a:xfrm>
            <a:off x="6749388" y="3236875"/>
            <a:ext cx="12789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130٪  =</a:t>
            </a:r>
            <a:endParaRPr lang="ar-SA" sz="2400" b="1" dirty="0"/>
          </a:p>
        </p:txBody>
      </p:sp>
      <p:grpSp>
        <p:nvGrpSpPr>
          <p:cNvPr id="10" name="مجموعة 9"/>
          <p:cNvGrpSpPr/>
          <p:nvPr/>
        </p:nvGrpSpPr>
        <p:grpSpPr>
          <a:xfrm>
            <a:off x="6156176" y="3092676"/>
            <a:ext cx="720080" cy="768207"/>
            <a:chOff x="5872829" y="4197744"/>
            <a:chExt cx="720080" cy="768207"/>
          </a:xfrm>
        </p:grpSpPr>
        <p:sp>
          <p:nvSpPr>
            <p:cNvPr id="11" name="مربع نص 10"/>
            <p:cNvSpPr txBox="1"/>
            <p:nvPr/>
          </p:nvSpPr>
          <p:spPr>
            <a:xfrm>
              <a:off x="5872830" y="4197744"/>
              <a:ext cx="7139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130</a:t>
              </a:r>
              <a:endParaRPr lang="ar-SA" sz="2400" b="1" dirty="0"/>
            </a:p>
          </p:txBody>
        </p:sp>
        <p:sp>
          <p:nvSpPr>
            <p:cNvPr id="12" name="مربع نص 11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13" name="رابط مستقيم 12"/>
            <p:cNvCxnSpPr/>
            <p:nvPr/>
          </p:nvCxnSpPr>
          <p:spPr>
            <a:xfrm flipH="1">
              <a:off x="5988379" y="4567067"/>
              <a:ext cx="54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مجموعة 5"/>
          <p:cNvGrpSpPr/>
          <p:nvPr/>
        </p:nvGrpSpPr>
        <p:grpSpPr>
          <a:xfrm>
            <a:off x="6012160" y="4014431"/>
            <a:ext cx="2045252" cy="782721"/>
            <a:chOff x="6012160" y="4014431"/>
            <a:chExt cx="2045252" cy="782721"/>
          </a:xfrm>
        </p:grpSpPr>
        <p:sp>
          <p:nvSpPr>
            <p:cNvPr id="9" name="مربع نص 8"/>
            <p:cNvSpPr txBox="1"/>
            <p:nvPr/>
          </p:nvSpPr>
          <p:spPr>
            <a:xfrm>
              <a:off x="6012160" y="4172979"/>
              <a:ext cx="13554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</a:t>
              </a:r>
              <a:r>
                <a:rPr lang="ar-SA" sz="2400" b="1" dirty="0" smtClean="0"/>
                <a:t>78  =</a:t>
              </a:r>
              <a:endParaRPr lang="ar-SA" sz="2400" b="1" dirty="0"/>
            </a:p>
          </p:txBody>
        </p:sp>
        <p:grpSp>
          <p:nvGrpSpPr>
            <p:cNvPr id="14" name="مجموعة 13"/>
            <p:cNvGrpSpPr/>
            <p:nvPr/>
          </p:nvGrpSpPr>
          <p:grpSpPr>
            <a:xfrm>
              <a:off x="7193315" y="4014431"/>
              <a:ext cx="864097" cy="782721"/>
              <a:chOff x="5806496" y="4183230"/>
              <a:chExt cx="864097" cy="782721"/>
            </a:xfrm>
          </p:grpSpPr>
          <p:sp>
            <p:nvSpPr>
              <p:cNvPr id="15" name="مربع نص 14"/>
              <p:cNvSpPr txBox="1"/>
              <p:nvPr/>
            </p:nvSpPr>
            <p:spPr>
              <a:xfrm>
                <a:off x="5806496" y="4183230"/>
                <a:ext cx="86409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130</a:t>
                </a:r>
                <a:endParaRPr lang="ar-SA" sz="2400" b="1" dirty="0"/>
              </a:p>
            </p:txBody>
          </p:sp>
          <p:sp>
            <p:nvSpPr>
              <p:cNvPr id="16" name="مربع نص 15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17" name="رابط مستقيم 16"/>
              <p:cNvCxnSpPr/>
              <p:nvPr/>
            </p:nvCxnSpPr>
            <p:spPr>
              <a:xfrm flipH="1">
                <a:off x="5993493" y="4567067"/>
                <a:ext cx="54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مربع نص 17"/>
          <p:cNvSpPr txBox="1"/>
          <p:nvPr/>
        </p:nvSpPr>
        <p:spPr>
          <a:xfrm>
            <a:off x="5364088" y="4175992"/>
            <a:ext cx="9721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101,4</a:t>
            </a:r>
            <a:endParaRPr lang="ar-SA" sz="2400" b="1" dirty="0"/>
          </a:p>
        </p:txBody>
      </p:sp>
      <p:grpSp>
        <p:nvGrpSpPr>
          <p:cNvPr id="22" name="مجموعة 21"/>
          <p:cNvGrpSpPr/>
          <p:nvPr/>
        </p:nvGrpSpPr>
        <p:grpSpPr>
          <a:xfrm>
            <a:off x="358820" y="2390601"/>
            <a:ext cx="3853140" cy="3414663"/>
            <a:chOff x="4860032" y="2333677"/>
            <a:chExt cx="3853140" cy="3414663"/>
          </a:xfrm>
          <a:solidFill>
            <a:srgbClr val="FA94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33677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347059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الثانية</a:t>
              </a:r>
              <a:endParaRPr lang="ar-SA" sz="2000" b="1" dirty="0"/>
            </a:p>
          </p:txBody>
        </p:sp>
      </p:grpSp>
      <p:sp>
        <p:nvSpPr>
          <p:cNvPr id="25" name="مربع نص 24"/>
          <p:cNvSpPr txBox="1"/>
          <p:nvPr/>
        </p:nvSpPr>
        <p:spPr>
          <a:xfrm>
            <a:off x="2497190" y="3296916"/>
            <a:ext cx="11221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130٪ </a:t>
            </a:r>
            <a:r>
              <a:rPr lang="ar-SA" sz="2400" b="1" dirty="0" smtClean="0"/>
              <a:t>=</a:t>
            </a:r>
            <a:endParaRPr lang="ar-SA" sz="2400" b="1" dirty="0"/>
          </a:p>
        </p:txBody>
      </p:sp>
      <p:sp>
        <p:nvSpPr>
          <p:cNvPr id="26" name="مربع نص 25"/>
          <p:cNvSpPr txBox="1"/>
          <p:nvPr/>
        </p:nvSpPr>
        <p:spPr>
          <a:xfrm>
            <a:off x="1379774" y="4179202"/>
            <a:ext cx="22561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1,30 </a:t>
            </a:r>
            <a:r>
              <a:rPr lang="ar-SA" sz="2400" b="1" dirty="0" smtClean="0"/>
              <a:t>× </a:t>
            </a:r>
            <a:r>
              <a:rPr lang="ar-SA" sz="2400" b="1" dirty="0" smtClean="0"/>
              <a:t>78  =</a:t>
            </a:r>
            <a:endParaRPr lang="ar-SA" sz="2400" b="1" dirty="0"/>
          </a:p>
        </p:txBody>
      </p:sp>
      <p:sp>
        <p:nvSpPr>
          <p:cNvPr id="35" name="مربع نص 34"/>
          <p:cNvSpPr txBox="1"/>
          <p:nvPr/>
        </p:nvSpPr>
        <p:spPr>
          <a:xfrm>
            <a:off x="899592" y="4182215"/>
            <a:ext cx="9721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101,4</a:t>
            </a:r>
            <a:endParaRPr lang="ar-SA" sz="2400" b="1" dirty="0"/>
          </a:p>
        </p:txBody>
      </p:sp>
      <p:sp>
        <p:nvSpPr>
          <p:cNvPr id="36" name="مربع نص 35"/>
          <p:cNvSpPr txBox="1"/>
          <p:nvPr/>
        </p:nvSpPr>
        <p:spPr>
          <a:xfrm>
            <a:off x="1763688" y="3284984"/>
            <a:ext cx="81744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1,30</a:t>
            </a:r>
            <a:endParaRPr lang="ar-SA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34" y="980728"/>
            <a:ext cx="210274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13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8" grpId="0"/>
      <p:bldP spid="25" grpId="0"/>
      <p:bldP spid="26" grpId="0"/>
      <p:bldP spid="35" grpId="0"/>
      <p:bldP spid="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88641"/>
            <a:ext cx="3636000" cy="2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تمرير أفقي 2"/>
          <p:cNvSpPr/>
          <p:nvPr/>
        </p:nvSpPr>
        <p:spPr>
          <a:xfrm>
            <a:off x="358820" y="692696"/>
            <a:ext cx="6632986" cy="1296144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446900" y="2390601"/>
            <a:ext cx="4085540" cy="3414663"/>
            <a:chOff x="4860032" y="2390601"/>
            <a:chExt cx="3853140" cy="3414663"/>
          </a:xfrm>
          <a:solidFill>
            <a:srgbClr val="DFC493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sp>
        <p:nvSpPr>
          <p:cNvPr id="7" name="مربع نص 6"/>
          <p:cNvSpPr txBox="1"/>
          <p:nvPr/>
        </p:nvSpPr>
        <p:spPr>
          <a:xfrm>
            <a:off x="6749388" y="3236875"/>
            <a:ext cx="12789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25٪  =</a:t>
            </a:r>
            <a:endParaRPr lang="ar-SA" sz="2400" b="1" dirty="0"/>
          </a:p>
        </p:txBody>
      </p:sp>
      <p:grpSp>
        <p:nvGrpSpPr>
          <p:cNvPr id="10" name="مجموعة 9"/>
          <p:cNvGrpSpPr/>
          <p:nvPr/>
        </p:nvGrpSpPr>
        <p:grpSpPr>
          <a:xfrm>
            <a:off x="6156176" y="3092676"/>
            <a:ext cx="720080" cy="768207"/>
            <a:chOff x="5872829" y="4197744"/>
            <a:chExt cx="720080" cy="768207"/>
          </a:xfrm>
        </p:grpSpPr>
        <p:sp>
          <p:nvSpPr>
            <p:cNvPr id="11" name="مربع نص 10"/>
            <p:cNvSpPr txBox="1"/>
            <p:nvPr/>
          </p:nvSpPr>
          <p:spPr>
            <a:xfrm>
              <a:off x="5872830" y="4197744"/>
              <a:ext cx="7139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25</a:t>
              </a:r>
              <a:endParaRPr lang="ar-SA" sz="2400" b="1" dirty="0"/>
            </a:p>
          </p:txBody>
        </p:sp>
        <p:sp>
          <p:nvSpPr>
            <p:cNvPr id="12" name="مربع نص 11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13" name="رابط مستقيم 12"/>
            <p:cNvCxnSpPr/>
            <p:nvPr/>
          </p:nvCxnSpPr>
          <p:spPr>
            <a:xfrm flipH="1">
              <a:off x="5988379" y="4567067"/>
              <a:ext cx="54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مجموعة 5"/>
          <p:cNvGrpSpPr/>
          <p:nvPr/>
        </p:nvGrpSpPr>
        <p:grpSpPr>
          <a:xfrm>
            <a:off x="6012160" y="4014431"/>
            <a:ext cx="2045252" cy="782721"/>
            <a:chOff x="6012160" y="4014431"/>
            <a:chExt cx="2045252" cy="782721"/>
          </a:xfrm>
        </p:grpSpPr>
        <p:sp>
          <p:nvSpPr>
            <p:cNvPr id="9" name="مربع نص 8"/>
            <p:cNvSpPr txBox="1"/>
            <p:nvPr/>
          </p:nvSpPr>
          <p:spPr>
            <a:xfrm>
              <a:off x="6012160" y="4172979"/>
              <a:ext cx="13554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</a:t>
              </a:r>
              <a:r>
                <a:rPr lang="ar-SA" sz="2400" b="1" dirty="0" smtClean="0"/>
                <a:t>455  =</a:t>
              </a:r>
              <a:endParaRPr lang="ar-SA" sz="2400" b="1" dirty="0"/>
            </a:p>
          </p:txBody>
        </p:sp>
        <p:grpSp>
          <p:nvGrpSpPr>
            <p:cNvPr id="14" name="مجموعة 13"/>
            <p:cNvGrpSpPr/>
            <p:nvPr/>
          </p:nvGrpSpPr>
          <p:grpSpPr>
            <a:xfrm>
              <a:off x="7193315" y="4014431"/>
              <a:ext cx="864097" cy="782721"/>
              <a:chOff x="5806496" y="4183230"/>
              <a:chExt cx="864097" cy="782721"/>
            </a:xfrm>
          </p:grpSpPr>
          <p:sp>
            <p:nvSpPr>
              <p:cNvPr id="15" name="مربع نص 14"/>
              <p:cNvSpPr txBox="1"/>
              <p:nvPr/>
            </p:nvSpPr>
            <p:spPr>
              <a:xfrm>
                <a:off x="5806496" y="4183230"/>
                <a:ext cx="86409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25</a:t>
                </a:r>
                <a:endParaRPr lang="ar-SA" sz="2400" b="1" dirty="0"/>
              </a:p>
            </p:txBody>
          </p:sp>
          <p:sp>
            <p:nvSpPr>
              <p:cNvPr id="16" name="مربع نص 15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17" name="رابط مستقيم 16"/>
              <p:cNvCxnSpPr/>
              <p:nvPr/>
            </p:nvCxnSpPr>
            <p:spPr>
              <a:xfrm flipH="1">
                <a:off x="5993493" y="4567067"/>
                <a:ext cx="54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مربع نص 17"/>
          <p:cNvSpPr txBox="1"/>
          <p:nvPr/>
        </p:nvSpPr>
        <p:spPr>
          <a:xfrm>
            <a:off x="4932040" y="4175992"/>
            <a:ext cx="118813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113,75</a:t>
            </a:r>
            <a:endParaRPr lang="ar-SA" sz="2400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822" y="1016792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85" y="948677"/>
            <a:ext cx="609600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20888"/>
            <a:ext cx="3629025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مستطيل مستدير الزوايا 18"/>
          <p:cNvSpPr/>
          <p:nvPr/>
        </p:nvSpPr>
        <p:spPr>
          <a:xfrm>
            <a:off x="870564" y="4766392"/>
            <a:ext cx="3088905" cy="324000"/>
          </a:xfrm>
          <a:prstGeom prst="roundRect">
            <a:avLst/>
          </a:prstGeom>
          <a:solidFill>
            <a:srgbClr val="FFFF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مربع نص 30"/>
          <p:cNvSpPr txBox="1"/>
          <p:nvPr/>
        </p:nvSpPr>
        <p:spPr>
          <a:xfrm>
            <a:off x="6293426" y="4997749"/>
            <a:ext cx="173495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عدد الطلاب  ≈</a:t>
            </a:r>
            <a:endParaRPr lang="ar-SA" sz="2400" b="1" dirty="0"/>
          </a:p>
        </p:txBody>
      </p:sp>
      <p:sp>
        <p:nvSpPr>
          <p:cNvPr id="32" name="مربع نص 31"/>
          <p:cNvSpPr txBox="1"/>
          <p:nvPr/>
        </p:nvSpPr>
        <p:spPr>
          <a:xfrm>
            <a:off x="4932040" y="5005132"/>
            <a:ext cx="15189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114 طالبا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153814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8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8" grpId="0"/>
      <p:bldP spid="19" grpId="0" animBg="1"/>
      <p:bldP spid="31" grpId="0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88641"/>
            <a:ext cx="3636000" cy="2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تمرير أفقي 2"/>
          <p:cNvSpPr/>
          <p:nvPr/>
        </p:nvSpPr>
        <p:spPr>
          <a:xfrm>
            <a:off x="179512" y="692696"/>
            <a:ext cx="6912768" cy="1656184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1907704" y="2750641"/>
            <a:ext cx="5328592" cy="3414663"/>
            <a:chOff x="4860032" y="2390601"/>
            <a:chExt cx="3853140" cy="3414663"/>
          </a:xfrm>
          <a:solidFill>
            <a:srgbClr val="DFC493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sp>
        <p:nvSpPr>
          <p:cNvPr id="7" name="مربع نص 6"/>
          <p:cNvSpPr txBox="1"/>
          <p:nvPr/>
        </p:nvSpPr>
        <p:spPr>
          <a:xfrm>
            <a:off x="5453244" y="3596915"/>
            <a:ext cx="12789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2,5٪  =</a:t>
            </a:r>
            <a:endParaRPr lang="ar-SA" sz="2400" b="1" dirty="0"/>
          </a:p>
        </p:txBody>
      </p:sp>
      <p:grpSp>
        <p:nvGrpSpPr>
          <p:cNvPr id="10" name="مجموعة 9"/>
          <p:cNvGrpSpPr/>
          <p:nvPr/>
        </p:nvGrpSpPr>
        <p:grpSpPr>
          <a:xfrm>
            <a:off x="4860032" y="3356992"/>
            <a:ext cx="720080" cy="863931"/>
            <a:chOff x="5872829" y="4102020"/>
            <a:chExt cx="720080" cy="863931"/>
          </a:xfrm>
        </p:grpSpPr>
        <p:sp>
          <p:nvSpPr>
            <p:cNvPr id="11" name="مربع نص 10"/>
            <p:cNvSpPr txBox="1"/>
            <p:nvPr/>
          </p:nvSpPr>
          <p:spPr>
            <a:xfrm>
              <a:off x="5872830" y="4102020"/>
              <a:ext cx="7139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2,5</a:t>
              </a:r>
              <a:endParaRPr lang="ar-SA" sz="2400" b="1" dirty="0"/>
            </a:p>
          </p:txBody>
        </p:sp>
        <p:sp>
          <p:nvSpPr>
            <p:cNvPr id="12" name="مربع نص 11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13" name="رابط مستقيم 12"/>
            <p:cNvCxnSpPr/>
            <p:nvPr/>
          </p:nvCxnSpPr>
          <p:spPr>
            <a:xfrm flipH="1">
              <a:off x="5988379" y="4567067"/>
              <a:ext cx="54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مجموعة 5"/>
          <p:cNvGrpSpPr/>
          <p:nvPr/>
        </p:nvGrpSpPr>
        <p:grpSpPr>
          <a:xfrm>
            <a:off x="4395363" y="4293096"/>
            <a:ext cx="2365905" cy="864096"/>
            <a:chOff x="5691507" y="3933056"/>
            <a:chExt cx="2365905" cy="864096"/>
          </a:xfrm>
        </p:grpSpPr>
        <p:sp>
          <p:nvSpPr>
            <p:cNvPr id="9" name="مربع نص 8"/>
            <p:cNvSpPr txBox="1"/>
            <p:nvPr/>
          </p:nvSpPr>
          <p:spPr>
            <a:xfrm>
              <a:off x="5691507" y="4172979"/>
              <a:ext cx="1676061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</a:t>
              </a:r>
              <a:r>
                <a:rPr lang="ar-SA" sz="2400" b="1" dirty="0" smtClean="0"/>
                <a:t>50000  =</a:t>
              </a:r>
              <a:endParaRPr lang="ar-SA" sz="2400" b="1" dirty="0"/>
            </a:p>
          </p:txBody>
        </p:sp>
        <p:grpSp>
          <p:nvGrpSpPr>
            <p:cNvPr id="14" name="مجموعة 13"/>
            <p:cNvGrpSpPr/>
            <p:nvPr/>
          </p:nvGrpSpPr>
          <p:grpSpPr>
            <a:xfrm>
              <a:off x="7193315" y="3933056"/>
              <a:ext cx="864097" cy="864096"/>
              <a:chOff x="5806496" y="4101855"/>
              <a:chExt cx="864097" cy="864096"/>
            </a:xfrm>
          </p:grpSpPr>
          <p:sp>
            <p:nvSpPr>
              <p:cNvPr id="15" name="مربع نص 14"/>
              <p:cNvSpPr txBox="1"/>
              <p:nvPr/>
            </p:nvSpPr>
            <p:spPr>
              <a:xfrm>
                <a:off x="5806496" y="4101855"/>
                <a:ext cx="86409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2,5</a:t>
                </a:r>
                <a:endParaRPr lang="ar-SA" sz="2400" b="1" dirty="0"/>
              </a:p>
            </p:txBody>
          </p:sp>
          <p:sp>
            <p:nvSpPr>
              <p:cNvPr id="16" name="مربع نص 15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17" name="رابط مستقيم 16"/>
              <p:cNvCxnSpPr/>
              <p:nvPr/>
            </p:nvCxnSpPr>
            <p:spPr>
              <a:xfrm flipH="1">
                <a:off x="5993493" y="4567067"/>
                <a:ext cx="54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مربع نص 17"/>
          <p:cNvSpPr txBox="1"/>
          <p:nvPr/>
        </p:nvSpPr>
        <p:spPr>
          <a:xfrm>
            <a:off x="3491880" y="4536032"/>
            <a:ext cx="118813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1250</a:t>
            </a:r>
            <a:endParaRPr lang="ar-SA" sz="2400" b="1" dirty="0"/>
          </a:p>
        </p:txBody>
      </p:sp>
      <p:sp>
        <p:nvSpPr>
          <p:cNvPr id="31" name="مربع نص 30"/>
          <p:cNvSpPr txBox="1"/>
          <p:nvPr/>
        </p:nvSpPr>
        <p:spPr>
          <a:xfrm>
            <a:off x="3779912" y="5357789"/>
            <a:ext cx="295232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المبلغ المستحق للمكتب  =</a:t>
            </a:r>
            <a:endParaRPr lang="ar-SA" sz="2400" b="1" dirty="0"/>
          </a:p>
        </p:txBody>
      </p:sp>
      <p:sp>
        <p:nvSpPr>
          <p:cNvPr id="32" name="مربع نص 31"/>
          <p:cNvSpPr txBox="1"/>
          <p:nvPr/>
        </p:nvSpPr>
        <p:spPr>
          <a:xfrm>
            <a:off x="2483768" y="5365172"/>
            <a:ext cx="15189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1250 ريالا</a:t>
            </a:r>
            <a:endParaRPr lang="ar-SA" sz="2400" b="1" dirty="0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1091208"/>
            <a:ext cx="1750181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 descr="C:\Users\4D11~1\AppData\Local\Temp\SNAGHTML6759ed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4997"/>
            <a:ext cx="6480720" cy="100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89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8" grpId="0"/>
      <p:bldP spid="31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88641"/>
            <a:ext cx="3636000" cy="2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وسيلة شرح مع سهم إلى اليسار 1"/>
          <p:cNvSpPr/>
          <p:nvPr/>
        </p:nvSpPr>
        <p:spPr>
          <a:xfrm>
            <a:off x="3059832" y="764704"/>
            <a:ext cx="5832648" cy="720080"/>
          </a:xfrm>
          <a:prstGeom prst="leftArrowCallout">
            <a:avLst>
              <a:gd name="adj1" fmla="val 38366"/>
              <a:gd name="adj2" fmla="val 46721"/>
              <a:gd name="adj3" fmla="val 126923"/>
              <a:gd name="adj4" fmla="val 7825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chemeClr val="accent6">
                    <a:lumMod val="50000"/>
                  </a:schemeClr>
                </a:solidFill>
              </a:rPr>
              <a:t>متى تكون النسبة المئوية أكبر من الواحد</a:t>
            </a:r>
            <a:endParaRPr lang="ar-S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دبوس زينة 2"/>
          <p:cNvSpPr/>
          <p:nvPr/>
        </p:nvSpPr>
        <p:spPr>
          <a:xfrm>
            <a:off x="433075" y="821220"/>
            <a:ext cx="2462572" cy="639500"/>
          </a:xfrm>
          <a:prstGeom prst="plaqu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عندما تكون أكبر من 100٪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47" name="وسيلة شرح مع سهم إلى اليسار 46"/>
          <p:cNvSpPr/>
          <p:nvPr/>
        </p:nvSpPr>
        <p:spPr>
          <a:xfrm>
            <a:off x="3059832" y="1700808"/>
            <a:ext cx="5832648" cy="720080"/>
          </a:xfrm>
          <a:prstGeom prst="leftArrowCallout">
            <a:avLst>
              <a:gd name="adj1" fmla="val 38366"/>
              <a:gd name="adj2" fmla="val 46721"/>
              <a:gd name="adj3" fmla="val 126923"/>
              <a:gd name="adj4" fmla="val 7825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chemeClr val="accent6">
                    <a:lumMod val="50000"/>
                  </a:schemeClr>
                </a:solidFill>
              </a:rPr>
              <a:t>إذا ضرب عدد في نسبة مئوية أقل من 100٪ فهل سيكون الناتج أكبر أو أقل من العدد الأصلي ؟</a:t>
            </a:r>
            <a:endParaRPr lang="ar-S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8" name="دبوس زينة 47"/>
          <p:cNvSpPr/>
          <p:nvPr/>
        </p:nvSpPr>
        <p:spPr>
          <a:xfrm>
            <a:off x="433075" y="1757324"/>
            <a:ext cx="2462572" cy="639500"/>
          </a:xfrm>
          <a:prstGeom prst="plaqu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أقل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49" name="وسيلة شرح مع سهم إلى اليسار 48"/>
          <p:cNvSpPr/>
          <p:nvPr/>
        </p:nvSpPr>
        <p:spPr>
          <a:xfrm>
            <a:off x="3059832" y="2636912"/>
            <a:ext cx="5832648" cy="720080"/>
          </a:xfrm>
          <a:prstGeom prst="leftArrowCallout">
            <a:avLst>
              <a:gd name="adj1" fmla="val 38366"/>
              <a:gd name="adj2" fmla="val 46721"/>
              <a:gd name="adj3" fmla="val 126923"/>
              <a:gd name="adj4" fmla="val 7825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chemeClr val="accent6">
                    <a:lumMod val="50000"/>
                  </a:schemeClr>
                </a:solidFill>
              </a:rPr>
              <a:t>ماذا تتوقع عند الضرب في عدد أكبر من 100٪ ؟</a:t>
            </a:r>
            <a:endParaRPr lang="ar-S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0" name="دبوس زينة 49"/>
          <p:cNvSpPr/>
          <p:nvPr/>
        </p:nvSpPr>
        <p:spPr>
          <a:xfrm>
            <a:off x="433075" y="2693428"/>
            <a:ext cx="2462572" cy="639500"/>
          </a:xfrm>
          <a:prstGeom prst="plaqu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الناتج أكبر من العدد الأصلي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51" name="وسيلة شرح مع سهم إلى اليسار 50"/>
          <p:cNvSpPr/>
          <p:nvPr/>
        </p:nvSpPr>
        <p:spPr>
          <a:xfrm>
            <a:off x="3059832" y="3573016"/>
            <a:ext cx="5832648" cy="720080"/>
          </a:xfrm>
          <a:prstGeom prst="leftArrowCallout">
            <a:avLst>
              <a:gd name="adj1" fmla="val 38366"/>
              <a:gd name="adj2" fmla="val 46721"/>
              <a:gd name="adj3" fmla="val 126923"/>
              <a:gd name="adj4" fmla="val 7825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chemeClr val="accent6">
                    <a:lumMod val="50000"/>
                  </a:schemeClr>
                </a:solidFill>
              </a:rPr>
              <a:t>ما الكسر العشري المكافئ للنسبة المئوية 75٪ ؟</a:t>
            </a:r>
            <a:endParaRPr lang="ar-S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2" name="دبوس زينة 51"/>
          <p:cNvSpPr/>
          <p:nvPr/>
        </p:nvSpPr>
        <p:spPr>
          <a:xfrm>
            <a:off x="433075" y="3629532"/>
            <a:ext cx="2462572" cy="639500"/>
          </a:xfrm>
          <a:prstGeom prst="plaqu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0,75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53" name="وسيلة شرح مع سهم إلى اليسار 52"/>
          <p:cNvSpPr/>
          <p:nvPr/>
        </p:nvSpPr>
        <p:spPr>
          <a:xfrm>
            <a:off x="3059832" y="4509120"/>
            <a:ext cx="5832648" cy="720080"/>
          </a:xfrm>
          <a:prstGeom prst="leftArrowCallout">
            <a:avLst>
              <a:gd name="adj1" fmla="val 38366"/>
              <a:gd name="adj2" fmla="val 46721"/>
              <a:gd name="adj3" fmla="val 126923"/>
              <a:gd name="adj4" fmla="val 7825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chemeClr val="accent6">
                    <a:lumMod val="50000"/>
                  </a:schemeClr>
                </a:solidFill>
              </a:rPr>
              <a:t>ما الكسر العشري المكافئ للنسبة المئوية 140٪ ؟</a:t>
            </a:r>
            <a:endParaRPr lang="ar-S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4" name="دبوس زينة 53"/>
          <p:cNvSpPr/>
          <p:nvPr/>
        </p:nvSpPr>
        <p:spPr>
          <a:xfrm>
            <a:off x="433075" y="4565636"/>
            <a:ext cx="2462572" cy="639500"/>
          </a:xfrm>
          <a:prstGeom prst="plaqu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1,40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55" name="وسيلة شرح مع سهم إلى اليسار 54"/>
          <p:cNvSpPr/>
          <p:nvPr/>
        </p:nvSpPr>
        <p:spPr>
          <a:xfrm>
            <a:off x="3059832" y="5445224"/>
            <a:ext cx="5832648" cy="720080"/>
          </a:xfrm>
          <a:prstGeom prst="leftArrowCallout">
            <a:avLst>
              <a:gd name="adj1" fmla="val 38366"/>
              <a:gd name="adj2" fmla="val 46721"/>
              <a:gd name="adj3" fmla="val 126923"/>
              <a:gd name="adj4" fmla="val 7825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chemeClr val="accent6">
                    <a:lumMod val="50000"/>
                  </a:schemeClr>
                </a:solidFill>
              </a:rPr>
              <a:t>ما الكسر المكافئ للنسبة المئوية  40٪ ؟</a:t>
            </a:r>
            <a:endParaRPr lang="ar-S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7" name="مجموعة 6"/>
          <p:cNvGrpSpPr/>
          <p:nvPr/>
        </p:nvGrpSpPr>
        <p:grpSpPr>
          <a:xfrm>
            <a:off x="433075" y="5445224"/>
            <a:ext cx="2462572" cy="774071"/>
            <a:chOff x="433075" y="5445224"/>
            <a:chExt cx="2462572" cy="774071"/>
          </a:xfrm>
        </p:grpSpPr>
        <p:sp>
          <p:nvSpPr>
            <p:cNvPr id="56" name="دبوس زينة 55"/>
            <p:cNvSpPr/>
            <p:nvPr/>
          </p:nvSpPr>
          <p:spPr>
            <a:xfrm>
              <a:off x="433075" y="5501740"/>
              <a:ext cx="2462572" cy="639500"/>
            </a:xfrm>
            <a:prstGeom prst="plaqu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 rad="101600">
                <a:schemeClr val="accent6">
                  <a:satMod val="175000"/>
                  <a:alpha val="40000"/>
                </a:schemeClr>
              </a:glow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42" name="مربع نص 41"/>
            <p:cNvSpPr txBox="1"/>
            <p:nvPr/>
          </p:nvSpPr>
          <p:spPr>
            <a:xfrm>
              <a:off x="1475656" y="5599809"/>
              <a:ext cx="37856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=</a:t>
              </a:r>
              <a:endParaRPr lang="ar-SA" sz="2400" b="1" dirty="0"/>
            </a:p>
          </p:txBody>
        </p:sp>
        <p:grpSp>
          <p:nvGrpSpPr>
            <p:cNvPr id="43" name="مجموعة 42"/>
            <p:cNvGrpSpPr/>
            <p:nvPr/>
          </p:nvGrpSpPr>
          <p:grpSpPr>
            <a:xfrm>
              <a:off x="1763688" y="5445224"/>
              <a:ext cx="724898" cy="770127"/>
              <a:chOff x="5879635" y="4183792"/>
              <a:chExt cx="724898" cy="770127"/>
            </a:xfrm>
          </p:grpSpPr>
          <p:sp>
            <p:nvSpPr>
              <p:cNvPr id="44" name="مربع نص 43"/>
              <p:cNvSpPr txBox="1"/>
              <p:nvPr/>
            </p:nvSpPr>
            <p:spPr>
              <a:xfrm>
                <a:off x="5972372" y="4183792"/>
                <a:ext cx="555335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40</a:t>
                </a:r>
                <a:endParaRPr lang="ar-SA" sz="2400" b="1" dirty="0"/>
              </a:p>
            </p:txBody>
          </p:sp>
          <p:sp>
            <p:nvSpPr>
              <p:cNvPr id="45" name="مربع نص 44"/>
              <p:cNvSpPr txBox="1"/>
              <p:nvPr/>
            </p:nvSpPr>
            <p:spPr>
              <a:xfrm>
                <a:off x="5879635" y="4492254"/>
                <a:ext cx="72489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46" name="رابط مستقيم 45"/>
              <p:cNvCxnSpPr/>
              <p:nvPr/>
            </p:nvCxnSpPr>
            <p:spPr>
              <a:xfrm flipH="1">
                <a:off x="605974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مجموعة 56"/>
            <p:cNvGrpSpPr/>
            <p:nvPr/>
          </p:nvGrpSpPr>
          <p:grpSpPr>
            <a:xfrm>
              <a:off x="899592" y="5461200"/>
              <a:ext cx="609988" cy="758095"/>
              <a:chOff x="5946825" y="4195824"/>
              <a:chExt cx="609988" cy="758095"/>
            </a:xfrm>
          </p:grpSpPr>
          <p:sp>
            <p:nvSpPr>
              <p:cNvPr id="58" name="مربع نص 57"/>
              <p:cNvSpPr txBox="1"/>
              <p:nvPr/>
            </p:nvSpPr>
            <p:spPr>
              <a:xfrm>
                <a:off x="5972372" y="4195824"/>
                <a:ext cx="555335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2</a:t>
                </a:r>
                <a:endParaRPr lang="ar-SA" sz="2400" b="1" dirty="0"/>
              </a:p>
            </p:txBody>
          </p:sp>
          <p:sp>
            <p:nvSpPr>
              <p:cNvPr id="59" name="مربع نص 58"/>
              <p:cNvSpPr txBox="1"/>
              <p:nvPr/>
            </p:nvSpPr>
            <p:spPr>
              <a:xfrm>
                <a:off x="5946825" y="4492254"/>
                <a:ext cx="60998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5</a:t>
                </a:r>
                <a:endParaRPr lang="ar-SA" sz="2400" b="1" dirty="0"/>
              </a:p>
            </p:txBody>
          </p:sp>
          <p:cxnSp>
            <p:nvCxnSpPr>
              <p:cNvPr id="60" name="رابط مستقيم 59"/>
              <p:cNvCxnSpPr/>
              <p:nvPr/>
            </p:nvCxnSpPr>
            <p:spPr>
              <a:xfrm flipH="1">
                <a:off x="6130390" y="4567067"/>
                <a:ext cx="288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89550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88641"/>
            <a:ext cx="3636000" cy="2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926" y="1124744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تمرير أفقي 2"/>
          <p:cNvSpPr/>
          <p:nvPr/>
        </p:nvSpPr>
        <p:spPr>
          <a:xfrm>
            <a:off x="4878948" y="964729"/>
            <a:ext cx="2501364" cy="720080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أوجد 5٪ من 300</a:t>
            </a:r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679300" y="2390601"/>
            <a:ext cx="3853140" cy="3414663"/>
            <a:chOff x="4860032" y="2390601"/>
            <a:chExt cx="3853140" cy="3414663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sp>
        <p:nvSpPr>
          <p:cNvPr id="7" name="مربع نص 6"/>
          <p:cNvSpPr txBox="1"/>
          <p:nvPr/>
        </p:nvSpPr>
        <p:spPr>
          <a:xfrm>
            <a:off x="6971616" y="3236875"/>
            <a:ext cx="8826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5٪ =</a:t>
            </a:r>
            <a:endParaRPr lang="ar-SA" sz="2400" b="1" dirty="0"/>
          </a:p>
        </p:txBody>
      </p:sp>
      <p:grpSp>
        <p:nvGrpSpPr>
          <p:cNvPr id="10" name="مجموعة 9"/>
          <p:cNvGrpSpPr/>
          <p:nvPr/>
        </p:nvGrpSpPr>
        <p:grpSpPr>
          <a:xfrm>
            <a:off x="6407400" y="3107190"/>
            <a:ext cx="720080" cy="753693"/>
            <a:chOff x="5872829" y="4212258"/>
            <a:chExt cx="720080" cy="753693"/>
          </a:xfrm>
        </p:grpSpPr>
        <p:sp>
          <p:nvSpPr>
            <p:cNvPr id="11" name="مربع نص 10"/>
            <p:cNvSpPr txBox="1"/>
            <p:nvPr/>
          </p:nvSpPr>
          <p:spPr>
            <a:xfrm>
              <a:off x="5986072" y="4212258"/>
              <a:ext cx="50405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5</a:t>
              </a:r>
              <a:endParaRPr lang="ar-SA" sz="2400" b="1" dirty="0"/>
            </a:p>
          </p:txBody>
        </p:sp>
        <p:sp>
          <p:nvSpPr>
            <p:cNvPr id="12" name="مربع نص 11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13" name="رابط مستقيم 12"/>
            <p:cNvCxnSpPr/>
            <p:nvPr/>
          </p:nvCxnSpPr>
          <p:spPr>
            <a:xfrm flipH="1">
              <a:off x="6052757" y="4567067"/>
              <a:ext cx="4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مجموعة 5"/>
          <p:cNvGrpSpPr/>
          <p:nvPr/>
        </p:nvGrpSpPr>
        <p:grpSpPr>
          <a:xfrm>
            <a:off x="6143432" y="4043459"/>
            <a:ext cx="1836296" cy="753693"/>
            <a:chOff x="6143432" y="4043459"/>
            <a:chExt cx="1836296" cy="753693"/>
          </a:xfrm>
        </p:grpSpPr>
        <p:sp>
          <p:nvSpPr>
            <p:cNvPr id="9" name="مربع نص 8"/>
            <p:cNvSpPr txBox="1"/>
            <p:nvPr/>
          </p:nvSpPr>
          <p:spPr>
            <a:xfrm>
              <a:off x="6143432" y="4172979"/>
              <a:ext cx="122413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300 =</a:t>
              </a:r>
              <a:endParaRPr lang="ar-SA" sz="2400" b="1" dirty="0"/>
            </a:p>
          </p:txBody>
        </p:sp>
        <p:grpSp>
          <p:nvGrpSpPr>
            <p:cNvPr id="14" name="مجموعة 13"/>
            <p:cNvGrpSpPr/>
            <p:nvPr/>
          </p:nvGrpSpPr>
          <p:grpSpPr>
            <a:xfrm>
              <a:off x="7259648" y="4043459"/>
              <a:ext cx="720080" cy="753693"/>
              <a:chOff x="5872829" y="4212258"/>
              <a:chExt cx="720080" cy="753693"/>
            </a:xfrm>
          </p:grpSpPr>
          <p:sp>
            <p:nvSpPr>
              <p:cNvPr id="15" name="مربع نص 14"/>
              <p:cNvSpPr txBox="1"/>
              <p:nvPr/>
            </p:nvSpPr>
            <p:spPr>
              <a:xfrm>
                <a:off x="5986072" y="4212258"/>
                <a:ext cx="50405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5</a:t>
                </a:r>
                <a:endParaRPr lang="ar-SA" sz="2400" b="1" dirty="0"/>
              </a:p>
            </p:txBody>
          </p:sp>
          <p:sp>
            <p:nvSpPr>
              <p:cNvPr id="16" name="مربع نص 15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17" name="رابط مستقيم 16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مربع نص 17"/>
          <p:cNvSpPr txBox="1"/>
          <p:nvPr/>
        </p:nvSpPr>
        <p:spPr>
          <a:xfrm>
            <a:off x="5615404" y="4175992"/>
            <a:ext cx="6120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15</a:t>
            </a:r>
            <a:endParaRPr lang="ar-SA" sz="2400" b="1" dirty="0"/>
          </a:p>
        </p:txBody>
      </p:sp>
      <p:grpSp>
        <p:nvGrpSpPr>
          <p:cNvPr id="22" name="مجموعة 21"/>
          <p:cNvGrpSpPr/>
          <p:nvPr/>
        </p:nvGrpSpPr>
        <p:grpSpPr>
          <a:xfrm>
            <a:off x="358820" y="2396824"/>
            <a:ext cx="3853140" cy="3414663"/>
            <a:chOff x="4860032" y="2390601"/>
            <a:chExt cx="3853140" cy="3414663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405115"/>
              <a:ext cx="158417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الثانية</a:t>
              </a:r>
              <a:endParaRPr lang="ar-SA" sz="2000" b="1" dirty="0"/>
            </a:p>
          </p:txBody>
        </p:sp>
      </p:grpSp>
      <p:sp>
        <p:nvSpPr>
          <p:cNvPr id="25" name="مربع نص 24"/>
          <p:cNvSpPr txBox="1"/>
          <p:nvPr/>
        </p:nvSpPr>
        <p:spPr>
          <a:xfrm>
            <a:off x="2651136" y="3243098"/>
            <a:ext cx="8826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5٪ =</a:t>
            </a:r>
            <a:endParaRPr lang="ar-SA" sz="2400" b="1" dirty="0"/>
          </a:p>
        </p:txBody>
      </p:sp>
      <p:sp>
        <p:nvSpPr>
          <p:cNvPr id="26" name="مربع نص 25"/>
          <p:cNvSpPr txBox="1"/>
          <p:nvPr/>
        </p:nvSpPr>
        <p:spPr>
          <a:xfrm>
            <a:off x="1600958" y="4179202"/>
            <a:ext cx="193279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0,05 × 300 =</a:t>
            </a:r>
            <a:endParaRPr lang="ar-SA" sz="2400" b="1" dirty="0"/>
          </a:p>
        </p:txBody>
      </p:sp>
      <p:sp>
        <p:nvSpPr>
          <p:cNvPr id="35" name="مربع نص 34"/>
          <p:cNvSpPr txBox="1"/>
          <p:nvPr/>
        </p:nvSpPr>
        <p:spPr>
          <a:xfrm>
            <a:off x="1115616" y="4182215"/>
            <a:ext cx="6120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15</a:t>
            </a:r>
            <a:endParaRPr lang="ar-SA" sz="2400" b="1" dirty="0"/>
          </a:p>
        </p:txBody>
      </p:sp>
      <p:sp>
        <p:nvSpPr>
          <p:cNvPr id="36" name="مربع نص 35"/>
          <p:cNvSpPr txBox="1"/>
          <p:nvPr/>
        </p:nvSpPr>
        <p:spPr>
          <a:xfrm>
            <a:off x="2051720" y="3231166"/>
            <a:ext cx="81744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0,05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39294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8" grpId="0"/>
      <p:bldP spid="25" grpId="0"/>
      <p:bldP spid="26" grpId="0"/>
      <p:bldP spid="35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88641"/>
            <a:ext cx="3636000" cy="2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تمرير أفقي 2"/>
          <p:cNvSpPr/>
          <p:nvPr/>
        </p:nvSpPr>
        <p:spPr>
          <a:xfrm>
            <a:off x="4355976" y="964729"/>
            <a:ext cx="2501364" cy="720080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أوجد 40٪ من 70</a:t>
            </a:r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679300" y="2390601"/>
            <a:ext cx="3853140" cy="3414663"/>
            <a:chOff x="4860032" y="2390601"/>
            <a:chExt cx="3853140" cy="3414663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sp>
        <p:nvSpPr>
          <p:cNvPr id="7" name="مربع نص 6"/>
          <p:cNvSpPr txBox="1"/>
          <p:nvPr/>
        </p:nvSpPr>
        <p:spPr>
          <a:xfrm>
            <a:off x="7031488" y="3236875"/>
            <a:ext cx="9968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40٪ =</a:t>
            </a:r>
            <a:endParaRPr lang="ar-SA" sz="2400" b="1" dirty="0"/>
          </a:p>
        </p:txBody>
      </p:sp>
      <p:grpSp>
        <p:nvGrpSpPr>
          <p:cNvPr id="10" name="مجموعة 9"/>
          <p:cNvGrpSpPr/>
          <p:nvPr/>
        </p:nvGrpSpPr>
        <p:grpSpPr>
          <a:xfrm>
            <a:off x="6407400" y="3092676"/>
            <a:ext cx="720080" cy="768207"/>
            <a:chOff x="5872829" y="4197744"/>
            <a:chExt cx="720080" cy="768207"/>
          </a:xfrm>
        </p:grpSpPr>
        <p:sp>
          <p:nvSpPr>
            <p:cNvPr id="11" name="مربع نص 10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40</a:t>
              </a:r>
              <a:endParaRPr lang="ar-SA" sz="2400" b="1" dirty="0"/>
            </a:p>
          </p:txBody>
        </p:sp>
        <p:sp>
          <p:nvSpPr>
            <p:cNvPr id="12" name="مربع نص 11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13" name="رابط مستقيم 12"/>
            <p:cNvCxnSpPr/>
            <p:nvPr/>
          </p:nvCxnSpPr>
          <p:spPr>
            <a:xfrm flipH="1">
              <a:off x="6052757" y="4567067"/>
              <a:ext cx="4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مجموعة 5"/>
          <p:cNvGrpSpPr/>
          <p:nvPr/>
        </p:nvGrpSpPr>
        <p:grpSpPr>
          <a:xfrm>
            <a:off x="6143432" y="4014431"/>
            <a:ext cx="1836296" cy="782721"/>
            <a:chOff x="6143432" y="4014431"/>
            <a:chExt cx="1836296" cy="782721"/>
          </a:xfrm>
        </p:grpSpPr>
        <p:sp>
          <p:nvSpPr>
            <p:cNvPr id="9" name="مربع نص 8"/>
            <p:cNvSpPr txBox="1"/>
            <p:nvPr/>
          </p:nvSpPr>
          <p:spPr>
            <a:xfrm>
              <a:off x="6143432" y="4172979"/>
              <a:ext cx="122413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70  =</a:t>
              </a:r>
              <a:endParaRPr lang="ar-SA" sz="2400" b="1" dirty="0"/>
            </a:p>
          </p:txBody>
        </p:sp>
        <p:grpSp>
          <p:nvGrpSpPr>
            <p:cNvPr id="14" name="مجموعة 13"/>
            <p:cNvGrpSpPr/>
            <p:nvPr/>
          </p:nvGrpSpPr>
          <p:grpSpPr>
            <a:xfrm>
              <a:off x="7259648" y="4014431"/>
              <a:ext cx="720080" cy="782721"/>
              <a:chOff x="5872829" y="4183230"/>
              <a:chExt cx="720080" cy="782721"/>
            </a:xfrm>
          </p:grpSpPr>
          <p:sp>
            <p:nvSpPr>
              <p:cNvPr id="15" name="مربع نص 14"/>
              <p:cNvSpPr txBox="1"/>
              <p:nvPr/>
            </p:nvSpPr>
            <p:spPr>
              <a:xfrm>
                <a:off x="5952258" y="4183230"/>
                <a:ext cx="617299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40</a:t>
                </a:r>
                <a:endParaRPr lang="ar-SA" sz="2400" b="1" dirty="0"/>
              </a:p>
            </p:txBody>
          </p:sp>
          <p:sp>
            <p:nvSpPr>
              <p:cNvPr id="16" name="مربع نص 15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17" name="رابط مستقيم 16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مربع نص 17"/>
          <p:cNvSpPr txBox="1"/>
          <p:nvPr/>
        </p:nvSpPr>
        <p:spPr>
          <a:xfrm>
            <a:off x="5615404" y="4175992"/>
            <a:ext cx="6120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28</a:t>
            </a:r>
            <a:endParaRPr lang="ar-SA" sz="2400" b="1" dirty="0"/>
          </a:p>
        </p:txBody>
      </p:sp>
      <p:grpSp>
        <p:nvGrpSpPr>
          <p:cNvPr id="22" name="مجموعة 21"/>
          <p:cNvGrpSpPr/>
          <p:nvPr/>
        </p:nvGrpSpPr>
        <p:grpSpPr>
          <a:xfrm>
            <a:off x="358820" y="2396824"/>
            <a:ext cx="3853140" cy="3414663"/>
            <a:chOff x="4860032" y="2390601"/>
            <a:chExt cx="3853140" cy="3414663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405115"/>
              <a:ext cx="158417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الثانية</a:t>
              </a:r>
              <a:endParaRPr lang="ar-SA" sz="2000" b="1" dirty="0"/>
            </a:p>
          </p:txBody>
        </p:sp>
      </p:grpSp>
      <p:sp>
        <p:nvSpPr>
          <p:cNvPr id="25" name="مربع نص 24"/>
          <p:cNvSpPr txBox="1"/>
          <p:nvPr/>
        </p:nvSpPr>
        <p:spPr>
          <a:xfrm>
            <a:off x="2651136" y="3243098"/>
            <a:ext cx="984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40٪ =</a:t>
            </a:r>
            <a:endParaRPr lang="ar-SA" sz="2400" b="1" dirty="0"/>
          </a:p>
        </p:txBody>
      </p:sp>
      <p:sp>
        <p:nvSpPr>
          <p:cNvPr id="26" name="مربع نص 25"/>
          <p:cNvSpPr txBox="1"/>
          <p:nvPr/>
        </p:nvSpPr>
        <p:spPr>
          <a:xfrm>
            <a:off x="1600958" y="4179202"/>
            <a:ext cx="193279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0,40 × 70  =</a:t>
            </a:r>
            <a:endParaRPr lang="ar-SA" sz="2400" b="1" dirty="0"/>
          </a:p>
        </p:txBody>
      </p:sp>
      <p:sp>
        <p:nvSpPr>
          <p:cNvPr id="35" name="مربع نص 34"/>
          <p:cNvSpPr txBox="1"/>
          <p:nvPr/>
        </p:nvSpPr>
        <p:spPr>
          <a:xfrm>
            <a:off x="1187624" y="4182215"/>
            <a:ext cx="6120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28</a:t>
            </a:r>
            <a:endParaRPr lang="ar-SA" sz="2400" b="1" dirty="0"/>
          </a:p>
        </p:txBody>
      </p:sp>
      <p:sp>
        <p:nvSpPr>
          <p:cNvPr id="36" name="مربع نص 35"/>
          <p:cNvSpPr txBox="1"/>
          <p:nvPr/>
        </p:nvSpPr>
        <p:spPr>
          <a:xfrm>
            <a:off x="2051720" y="3231166"/>
            <a:ext cx="81744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0,40</a:t>
            </a:r>
            <a:endParaRPr lang="ar-SA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700" y="1052736"/>
            <a:ext cx="1807073" cy="50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503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8" grpId="0"/>
      <p:bldP spid="25" grpId="0"/>
      <p:bldP spid="26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88641"/>
            <a:ext cx="3636000" cy="2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تمرير أفقي 2"/>
          <p:cNvSpPr/>
          <p:nvPr/>
        </p:nvSpPr>
        <p:spPr>
          <a:xfrm>
            <a:off x="4355976" y="964729"/>
            <a:ext cx="2501364" cy="720080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أوجد 15٪ من 100</a:t>
            </a:r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679300" y="2390601"/>
            <a:ext cx="3853140" cy="3414663"/>
            <a:chOff x="4860032" y="2390601"/>
            <a:chExt cx="3853140" cy="3414663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sp>
        <p:nvSpPr>
          <p:cNvPr id="7" name="مربع نص 6"/>
          <p:cNvSpPr txBox="1"/>
          <p:nvPr/>
        </p:nvSpPr>
        <p:spPr>
          <a:xfrm>
            <a:off x="7031488" y="3236875"/>
            <a:ext cx="9968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15٪ =</a:t>
            </a:r>
            <a:endParaRPr lang="ar-SA" sz="2400" b="1" dirty="0"/>
          </a:p>
        </p:txBody>
      </p:sp>
      <p:grpSp>
        <p:nvGrpSpPr>
          <p:cNvPr id="10" name="مجموعة 9"/>
          <p:cNvGrpSpPr/>
          <p:nvPr/>
        </p:nvGrpSpPr>
        <p:grpSpPr>
          <a:xfrm>
            <a:off x="6407400" y="3092676"/>
            <a:ext cx="720080" cy="768207"/>
            <a:chOff x="5872829" y="4197744"/>
            <a:chExt cx="720080" cy="768207"/>
          </a:xfrm>
        </p:grpSpPr>
        <p:sp>
          <p:nvSpPr>
            <p:cNvPr id="11" name="مربع نص 10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15</a:t>
              </a:r>
              <a:endParaRPr lang="ar-SA" sz="2400" b="1" dirty="0"/>
            </a:p>
          </p:txBody>
        </p:sp>
        <p:sp>
          <p:nvSpPr>
            <p:cNvPr id="12" name="مربع نص 11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13" name="رابط مستقيم 12"/>
            <p:cNvCxnSpPr/>
            <p:nvPr/>
          </p:nvCxnSpPr>
          <p:spPr>
            <a:xfrm flipH="1">
              <a:off x="6052757" y="4567067"/>
              <a:ext cx="4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مجموعة 5"/>
          <p:cNvGrpSpPr/>
          <p:nvPr/>
        </p:nvGrpSpPr>
        <p:grpSpPr>
          <a:xfrm>
            <a:off x="6012160" y="4014431"/>
            <a:ext cx="1967568" cy="782721"/>
            <a:chOff x="6012160" y="4014431"/>
            <a:chExt cx="1967568" cy="782721"/>
          </a:xfrm>
        </p:grpSpPr>
        <p:sp>
          <p:nvSpPr>
            <p:cNvPr id="9" name="مربع نص 8"/>
            <p:cNvSpPr txBox="1"/>
            <p:nvPr/>
          </p:nvSpPr>
          <p:spPr>
            <a:xfrm>
              <a:off x="6012160" y="4172979"/>
              <a:ext cx="13554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100  =</a:t>
              </a:r>
              <a:endParaRPr lang="ar-SA" sz="2400" b="1" dirty="0"/>
            </a:p>
          </p:txBody>
        </p:sp>
        <p:grpSp>
          <p:nvGrpSpPr>
            <p:cNvPr id="14" name="مجموعة 13"/>
            <p:cNvGrpSpPr/>
            <p:nvPr/>
          </p:nvGrpSpPr>
          <p:grpSpPr>
            <a:xfrm>
              <a:off x="7259648" y="4014431"/>
              <a:ext cx="720080" cy="782721"/>
              <a:chOff x="5872829" y="4183230"/>
              <a:chExt cx="720080" cy="782721"/>
            </a:xfrm>
          </p:grpSpPr>
          <p:sp>
            <p:nvSpPr>
              <p:cNvPr id="15" name="مربع نص 14"/>
              <p:cNvSpPr txBox="1"/>
              <p:nvPr/>
            </p:nvSpPr>
            <p:spPr>
              <a:xfrm>
                <a:off x="5952258" y="4183230"/>
                <a:ext cx="617299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15</a:t>
                </a:r>
                <a:endParaRPr lang="ar-SA" sz="2400" b="1" dirty="0"/>
              </a:p>
            </p:txBody>
          </p:sp>
          <p:sp>
            <p:nvSpPr>
              <p:cNvPr id="16" name="مربع نص 15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17" name="رابط مستقيم 16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مربع نص 17"/>
          <p:cNvSpPr txBox="1"/>
          <p:nvPr/>
        </p:nvSpPr>
        <p:spPr>
          <a:xfrm>
            <a:off x="5472100" y="4175992"/>
            <a:ext cx="6120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15</a:t>
            </a:r>
            <a:endParaRPr lang="ar-SA" sz="2400" b="1" dirty="0"/>
          </a:p>
        </p:txBody>
      </p:sp>
      <p:grpSp>
        <p:nvGrpSpPr>
          <p:cNvPr id="22" name="مجموعة 21"/>
          <p:cNvGrpSpPr/>
          <p:nvPr/>
        </p:nvGrpSpPr>
        <p:grpSpPr>
          <a:xfrm>
            <a:off x="358820" y="2396824"/>
            <a:ext cx="3853140" cy="3414663"/>
            <a:chOff x="4860032" y="2390601"/>
            <a:chExt cx="3853140" cy="3414663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405115"/>
              <a:ext cx="158417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الثانية</a:t>
              </a:r>
              <a:endParaRPr lang="ar-SA" sz="2000" b="1" dirty="0"/>
            </a:p>
          </p:txBody>
        </p:sp>
      </p:grpSp>
      <p:sp>
        <p:nvSpPr>
          <p:cNvPr id="25" name="مربع نص 24"/>
          <p:cNvSpPr txBox="1"/>
          <p:nvPr/>
        </p:nvSpPr>
        <p:spPr>
          <a:xfrm>
            <a:off x="2651136" y="3243098"/>
            <a:ext cx="984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15٪ =</a:t>
            </a:r>
            <a:endParaRPr lang="ar-SA" sz="2400" b="1" dirty="0"/>
          </a:p>
        </p:txBody>
      </p:sp>
      <p:sp>
        <p:nvSpPr>
          <p:cNvPr id="26" name="مربع نص 25"/>
          <p:cNvSpPr txBox="1"/>
          <p:nvPr/>
        </p:nvSpPr>
        <p:spPr>
          <a:xfrm>
            <a:off x="1493658" y="4179202"/>
            <a:ext cx="204009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0,15 × 100  =</a:t>
            </a:r>
            <a:endParaRPr lang="ar-SA" sz="2400" b="1" dirty="0"/>
          </a:p>
        </p:txBody>
      </p:sp>
      <p:sp>
        <p:nvSpPr>
          <p:cNvPr id="35" name="مربع نص 34"/>
          <p:cNvSpPr txBox="1"/>
          <p:nvPr/>
        </p:nvSpPr>
        <p:spPr>
          <a:xfrm>
            <a:off x="971600" y="4182215"/>
            <a:ext cx="6120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15</a:t>
            </a:r>
            <a:endParaRPr lang="ar-SA" sz="2400" b="1" dirty="0"/>
          </a:p>
        </p:txBody>
      </p:sp>
      <p:sp>
        <p:nvSpPr>
          <p:cNvPr id="36" name="مربع نص 35"/>
          <p:cNvSpPr txBox="1"/>
          <p:nvPr/>
        </p:nvSpPr>
        <p:spPr>
          <a:xfrm>
            <a:off x="1979712" y="3231166"/>
            <a:ext cx="81744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0,15</a:t>
            </a:r>
            <a:endParaRPr lang="ar-SA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700" y="1052736"/>
            <a:ext cx="1807073" cy="50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40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8" grpId="0"/>
      <p:bldP spid="25" grpId="0"/>
      <p:bldP spid="26" grpId="0"/>
      <p:bldP spid="35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88641"/>
            <a:ext cx="3636000" cy="2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تمرير أفقي 2"/>
          <p:cNvSpPr/>
          <p:nvPr/>
        </p:nvSpPr>
        <p:spPr>
          <a:xfrm>
            <a:off x="4355976" y="964729"/>
            <a:ext cx="2501364" cy="720080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أوجد 55٪ من 160</a:t>
            </a:r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679300" y="2390601"/>
            <a:ext cx="3853140" cy="3414663"/>
            <a:chOff x="4860032" y="2390601"/>
            <a:chExt cx="3853140" cy="3414663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sp>
        <p:nvSpPr>
          <p:cNvPr id="7" name="مربع نص 6"/>
          <p:cNvSpPr txBox="1"/>
          <p:nvPr/>
        </p:nvSpPr>
        <p:spPr>
          <a:xfrm>
            <a:off x="7031488" y="3236875"/>
            <a:ext cx="9968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55٪ =</a:t>
            </a:r>
            <a:endParaRPr lang="ar-SA" sz="2400" b="1" dirty="0"/>
          </a:p>
        </p:txBody>
      </p:sp>
      <p:grpSp>
        <p:nvGrpSpPr>
          <p:cNvPr id="10" name="مجموعة 9"/>
          <p:cNvGrpSpPr/>
          <p:nvPr/>
        </p:nvGrpSpPr>
        <p:grpSpPr>
          <a:xfrm>
            <a:off x="6407400" y="3092676"/>
            <a:ext cx="720080" cy="768207"/>
            <a:chOff x="5872829" y="4197744"/>
            <a:chExt cx="720080" cy="768207"/>
          </a:xfrm>
        </p:grpSpPr>
        <p:sp>
          <p:nvSpPr>
            <p:cNvPr id="11" name="مربع نص 10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55</a:t>
              </a:r>
              <a:endParaRPr lang="ar-SA" sz="2400" b="1" dirty="0"/>
            </a:p>
          </p:txBody>
        </p:sp>
        <p:sp>
          <p:nvSpPr>
            <p:cNvPr id="12" name="مربع نص 11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13" name="رابط مستقيم 12"/>
            <p:cNvCxnSpPr/>
            <p:nvPr/>
          </p:nvCxnSpPr>
          <p:spPr>
            <a:xfrm flipH="1">
              <a:off x="6052757" y="4567067"/>
              <a:ext cx="4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مجموعة 5"/>
          <p:cNvGrpSpPr/>
          <p:nvPr/>
        </p:nvGrpSpPr>
        <p:grpSpPr>
          <a:xfrm>
            <a:off x="6012160" y="4014431"/>
            <a:ext cx="1967568" cy="782721"/>
            <a:chOff x="6012160" y="4014431"/>
            <a:chExt cx="1967568" cy="782721"/>
          </a:xfrm>
        </p:grpSpPr>
        <p:sp>
          <p:nvSpPr>
            <p:cNvPr id="9" name="مربع نص 8"/>
            <p:cNvSpPr txBox="1"/>
            <p:nvPr/>
          </p:nvSpPr>
          <p:spPr>
            <a:xfrm>
              <a:off x="6012160" y="4172979"/>
              <a:ext cx="13554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160  =</a:t>
              </a:r>
              <a:endParaRPr lang="ar-SA" sz="2400" b="1" dirty="0"/>
            </a:p>
          </p:txBody>
        </p:sp>
        <p:grpSp>
          <p:nvGrpSpPr>
            <p:cNvPr id="14" name="مجموعة 13"/>
            <p:cNvGrpSpPr/>
            <p:nvPr/>
          </p:nvGrpSpPr>
          <p:grpSpPr>
            <a:xfrm>
              <a:off x="7259648" y="4014431"/>
              <a:ext cx="720080" cy="782721"/>
              <a:chOff x="5872829" y="4183230"/>
              <a:chExt cx="720080" cy="782721"/>
            </a:xfrm>
          </p:grpSpPr>
          <p:sp>
            <p:nvSpPr>
              <p:cNvPr id="15" name="مربع نص 14"/>
              <p:cNvSpPr txBox="1"/>
              <p:nvPr/>
            </p:nvSpPr>
            <p:spPr>
              <a:xfrm>
                <a:off x="5952258" y="4183230"/>
                <a:ext cx="617299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55</a:t>
                </a:r>
                <a:endParaRPr lang="ar-SA" sz="2400" b="1" dirty="0"/>
              </a:p>
            </p:txBody>
          </p:sp>
          <p:sp>
            <p:nvSpPr>
              <p:cNvPr id="16" name="مربع نص 15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17" name="رابط مستقيم 16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مربع نص 17"/>
          <p:cNvSpPr txBox="1"/>
          <p:nvPr/>
        </p:nvSpPr>
        <p:spPr>
          <a:xfrm>
            <a:off x="5472100" y="4175992"/>
            <a:ext cx="6120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88</a:t>
            </a:r>
            <a:endParaRPr lang="ar-SA" sz="2400" b="1" dirty="0"/>
          </a:p>
        </p:txBody>
      </p:sp>
      <p:grpSp>
        <p:nvGrpSpPr>
          <p:cNvPr id="22" name="مجموعة 21"/>
          <p:cNvGrpSpPr/>
          <p:nvPr/>
        </p:nvGrpSpPr>
        <p:grpSpPr>
          <a:xfrm>
            <a:off x="358820" y="2396824"/>
            <a:ext cx="3853140" cy="3414663"/>
            <a:chOff x="4860032" y="2390601"/>
            <a:chExt cx="3853140" cy="3414663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405115"/>
              <a:ext cx="158417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الثانية</a:t>
              </a:r>
              <a:endParaRPr lang="ar-SA" sz="2000" b="1" dirty="0"/>
            </a:p>
          </p:txBody>
        </p:sp>
      </p:grpSp>
      <p:sp>
        <p:nvSpPr>
          <p:cNvPr id="25" name="مربع نص 24"/>
          <p:cNvSpPr txBox="1"/>
          <p:nvPr/>
        </p:nvSpPr>
        <p:spPr>
          <a:xfrm>
            <a:off x="2651136" y="3243098"/>
            <a:ext cx="984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55٪ =</a:t>
            </a:r>
            <a:endParaRPr lang="ar-SA" sz="2400" b="1" dirty="0"/>
          </a:p>
        </p:txBody>
      </p:sp>
      <p:sp>
        <p:nvSpPr>
          <p:cNvPr id="26" name="مربع نص 25"/>
          <p:cNvSpPr txBox="1"/>
          <p:nvPr/>
        </p:nvSpPr>
        <p:spPr>
          <a:xfrm>
            <a:off x="1493658" y="4179202"/>
            <a:ext cx="204009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0,55 × 160  =</a:t>
            </a:r>
            <a:endParaRPr lang="ar-SA" sz="2400" b="1" dirty="0"/>
          </a:p>
        </p:txBody>
      </p:sp>
      <p:sp>
        <p:nvSpPr>
          <p:cNvPr id="35" name="مربع نص 34"/>
          <p:cNvSpPr txBox="1"/>
          <p:nvPr/>
        </p:nvSpPr>
        <p:spPr>
          <a:xfrm>
            <a:off x="971600" y="4182215"/>
            <a:ext cx="6120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88</a:t>
            </a:r>
            <a:endParaRPr lang="ar-SA" sz="2400" b="1" dirty="0"/>
          </a:p>
        </p:txBody>
      </p:sp>
      <p:sp>
        <p:nvSpPr>
          <p:cNvPr id="36" name="مربع نص 35"/>
          <p:cNvSpPr txBox="1"/>
          <p:nvPr/>
        </p:nvSpPr>
        <p:spPr>
          <a:xfrm>
            <a:off x="1979712" y="3231166"/>
            <a:ext cx="81744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0,55</a:t>
            </a:r>
            <a:endParaRPr lang="ar-SA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700" y="1052736"/>
            <a:ext cx="1807073" cy="50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6354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8" grpId="0"/>
      <p:bldP spid="25" grpId="0"/>
      <p:bldP spid="26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88641"/>
            <a:ext cx="3636000" cy="2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تمرير أفقي 2"/>
          <p:cNvSpPr/>
          <p:nvPr/>
        </p:nvSpPr>
        <p:spPr>
          <a:xfrm>
            <a:off x="4067944" y="964729"/>
            <a:ext cx="2789396" cy="720080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أوجد 150٪ من 20</a:t>
            </a:r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679300" y="2390601"/>
            <a:ext cx="3853140" cy="3414663"/>
            <a:chOff x="4860032" y="2390601"/>
            <a:chExt cx="3853140" cy="3414663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sp>
        <p:nvSpPr>
          <p:cNvPr id="7" name="مربع نص 6"/>
          <p:cNvSpPr txBox="1"/>
          <p:nvPr/>
        </p:nvSpPr>
        <p:spPr>
          <a:xfrm>
            <a:off x="6857340" y="3236875"/>
            <a:ext cx="11710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150٪ =</a:t>
            </a:r>
            <a:endParaRPr lang="ar-SA" sz="2400" b="1" dirty="0"/>
          </a:p>
        </p:txBody>
      </p:sp>
      <p:grpSp>
        <p:nvGrpSpPr>
          <p:cNvPr id="10" name="مجموعة 9"/>
          <p:cNvGrpSpPr/>
          <p:nvPr/>
        </p:nvGrpSpPr>
        <p:grpSpPr>
          <a:xfrm>
            <a:off x="6228184" y="3092676"/>
            <a:ext cx="720080" cy="768207"/>
            <a:chOff x="5872829" y="4197744"/>
            <a:chExt cx="720080" cy="768207"/>
          </a:xfrm>
        </p:grpSpPr>
        <p:sp>
          <p:nvSpPr>
            <p:cNvPr id="11" name="مربع نص 10"/>
            <p:cNvSpPr txBox="1"/>
            <p:nvPr/>
          </p:nvSpPr>
          <p:spPr>
            <a:xfrm>
              <a:off x="5872830" y="4197744"/>
              <a:ext cx="7139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150</a:t>
              </a:r>
              <a:endParaRPr lang="ar-SA" sz="2400" b="1" dirty="0"/>
            </a:p>
          </p:txBody>
        </p:sp>
        <p:sp>
          <p:nvSpPr>
            <p:cNvPr id="12" name="مربع نص 11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13" name="رابط مستقيم 12"/>
            <p:cNvCxnSpPr/>
            <p:nvPr/>
          </p:nvCxnSpPr>
          <p:spPr>
            <a:xfrm flipH="1">
              <a:off x="5988379" y="4567067"/>
              <a:ext cx="54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مجموعة 5"/>
          <p:cNvGrpSpPr/>
          <p:nvPr/>
        </p:nvGrpSpPr>
        <p:grpSpPr>
          <a:xfrm>
            <a:off x="6012160" y="4014431"/>
            <a:ext cx="2045252" cy="782721"/>
            <a:chOff x="6012160" y="4014431"/>
            <a:chExt cx="2045252" cy="782721"/>
          </a:xfrm>
        </p:grpSpPr>
        <p:sp>
          <p:nvSpPr>
            <p:cNvPr id="9" name="مربع نص 8"/>
            <p:cNvSpPr txBox="1"/>
            <p:nvPr/>
          </p:nvSpPr>
          <p:spPr>
            <a:xfrm>
              <a:off x="6012160" y="4172979"/>
              <a:ext cx="13554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20  =</a:t>
              </a:r>
              <a:endParaRPr lang="ar-SA" sz="2400" b="1" dirty="0"/>
            </a:p>
          </p:txBody>
        </p:sp>
        <p:grpSp>
          <p:nvGrpSpPr>
            <p:cNvPr id="14" name="مجموعة 13"/>
            <p:cNvGrpSpPr/>
            <p:nvPr/>
          </p:nvGrpSpPr>
          <p:grpSpPr>
            <a:xfrm>
              <a:off x="7193315" y="4014431"/>
              <a:ext cx="864097" cy="782721"/>
              <a:chOff x="5806496" y="4183230"/>
              <a:chExt cx="864097" cy="782721"/>
            </a:xfrm>
          </p:grpSpPr>
          <p:sp>
            <p:nvSpPr>
              <p:cNvPr id="15" name="مربع نص 14"/>
              <p:cNvSpPr txBox="1"/>
              <p:nvPr/>
            </p:nvSpPr>
            <p:spPr>
              <a:xfrm>
                <a:off x="5806496" y="4183230"/>
                <a:ext cx="86409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150</a:t>
                </a:r>
                <a:endParaRPr lang="ar-SA" sz="2400" b="1" dirty="0"/>
              </a:p>
            </p:txBody>
          </p:sp>
          <p:sp>
            <p:nvSpPr>
              <p:cNvPr id="16" name="مربع نص 15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17" name="رابط مستقيم 16"/>
              <p:cNvCxnSpPr/>
              <p:nvPr/>
            </p:nvCxnSpPr>
            <p:spPr>
              <a:xfrm flipH="1">
                <a:off x="5993493" y="4567067"/>
                <a:ext cx="54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مربع نص 17"/>
          <p:cNvSpPr txBox="1"/>
          <p:nvPr/>
        </p:nvSpPr>
        <p:spPr>
          <a:xfrm>
            <a:off x="5688124" y="4175992"/>
            <a:ext cx="6120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30</a:t>
            </a:r>
            <a:endParaRPr lang="ar-SA" sz="2400" b="1" dirty="0"/>
          </a:p>
        </p:txBody>
      </p:sp>
      <p:grpSp>
        <p:nvGrpSpPr>
          <p:cNvPr id="22" name="مجموعة 21"/>
          <p:cNvGrpSpPr/>
          <p:nvPr/>
        </p:nvGrpSpPr>
        <p:grpSpPr>
          <a:xfrm>
            <a:off x="358820" y="2396824"/>
            <a:ext cx="3853140" cy="3414663"/>
            <a:chOff x="4860032" y="2390601"/>
            <a:chExt cx="3853140" cy="3414663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405115"/>
              <a:ext cx="158417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الثانية</a:t>
              </a:r>
              <a:endParaRPr lang="ar-SA" sz="2000" b="1" dirty="0"/>
            </a:p>
          </p:txBody>
        </p:sp>
      </p:grpSp>
      <p:sp>
        <p:nvSpPr>
          <p:cNvPr id="25" name="مربع نص 24"/>
          <p:cNvSpPr txBox="1"/>
          <p:nvPr/>
        </p:nvSpPr>
        <p:spPr>
          <a:xfrm>
            <a:off x="2513707" y="3243098"/>
            <a:ext cx="11221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150٪ =</a:t>
            </a:r>
            <a:endParaRPr lang="ar-SA" sz="2400" b="1" dirty="0"/>
          </a:p>
        </p:txBody>
      </p:sp>
      <p:sp>
        <p:nvSpPr>
          <p:cNvPr id="26" name="مربع نص 25"/>
          <p:cNvSpPr txBox="1"/>
          <p:nvPr/>
        </p:nvSpPr>
        <p:spPr>
          <a:xfrm>
            <a:off x="1277634" y="4179202"/>
            <a:ext cx="22561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1,50 × 20  =</a:t>
            </a:r>
            <a:endParaRPr lang="ar-SA" sz="2400" b="1" dirty="0"/>
          </a:p>
        </p:txBody>
      </p:sp>
      <p:sp>
        <p:nvSpPr>
          <p:cNvPr id="35" name="مربع نص 34"/>
          <p:cNvSpPr txBox="1"/>
          <p:nvPr/>
        </p:nvSpPr>
        <p:spPr>
          <a:xfrm>
            <a:off x="1151620" y="4182215"/>
            <a:ext cx="6120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30</a:t>
            </a:r>
            <a:endParaRPr lang="ar-SA" sz="2400" b="1" dirty="0"/>
          </a:p>
        </p:txBody>
      </p:sp>
      <p:sp>
        <p:nvSpPr>
          <p:cNvPr id="36" name="مربع نص 35"/>
          <p:cNvSpPr txBox="1"/>
          <p:nvPr/>
        </p:nvSpPr>
        <p:spPr>
          <a:xfrm>
            <a:off x="1738329" y="3231166"/>
            <a:ext cx="81744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1,50</a:t>
            </a:r>
            <a:endParaRPr lang="ar-SA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700" y="1052736"/>
            <a:ext cx="1807073" cy="50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6974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8" grpId="0"/>
      <p:bldP spid="25" grpId="0"/>
      <p:bldP spid="26" grpId="0"/>
      <p:bldP spid="35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88641"/>
            <a:ext cx="3636000" cy="2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تمرير أفقي 2"/>
          <p:cNvSpPr/>
          <p:nvPr/>
        </p:nvSpPr>
        <p:spPr>
          <a:xfrm>
            <a:off x="4067944" y="964729"/>
            <a:ext cx="2789396" cy="720080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أوجد 160٪ من 20</a:t>
            </a:r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679300" y="2390601"/>
            <a:ext cx="3853140" cy="3414663"/>
            <a:chOff x="4860032" y="2390601"/>
            <a:chExt cx="3853140" cy="3414663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sp>
        <p:nvSpPr>
          <p:cNvPr id="7" name="مربع نص 6"/>
          <p:cNvSpPr txBox="1"/>
          <p:nvPr/>
        </p:nvSpPr>
        <p:spPr>
          <a:xfrm>
            <a:off x="6857340" y="3236875"/>
            <a:ext cx="11710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160٪ =</a:t>
            </a:r>
            <a:endParaRPr lang="ar-SA" sz="2400" b="1" dirty="0"/>
          </a:p>
        </p:txBody>
      </p:sp>
      <p:grpSp>
        <p:nvGrpSpPr>
          <p:cNvPr id="10" name="مجموعة 9"/>
          <p:cNvGrpSpPr/>
          <p:nvPr/>
        </p:nvGrpSpPr>
        <p:grpSpPr>
          <a:xfrm>
            <a:off x="6228184" y="3092676"/>
            <a:ext cx="720080" cy="768207"/>
            <a:chOff x="5872829" y="4197744"/>
            <a:chExt cx="720080" cy="768207"/>
          </a:xfrm>
        </p:grpSpPr>
        <p:sp>
          <p:nvSpPr>
            <p:cNvPr id="11" name="مربع نص 10"/>
            <p:cNvSpPr txBox="1"/>
            <p:nvPr/>
          </p:nvSpPr>
          <p:spPr>
            <a:xfrm>
              <a:off x="5872830" y="4197744"/>
              <a:ext cx="7139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160</a:t>
              </a:r>
              <a:endParaRPr lang="ar-SA" sz="2400" b="1" dirty="0"/>
            </a:p>
          </p:txBody>
        </p:sp>
        <p:sp>
          <p:nvSpPr>
            <p:cNvPr id="12" name="مربع نص 11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13" name="رابط مستقيم 12"/>
            <p:cNvCxnSpPr/>
            <p:nvPr/>
          </p:nvCxnSpPr>
          <p:spPr>
            <a:xfrm flipH="1">
              <a:off x="5988379" y="4567067"/>
              <a:ext cx="54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مجموعة 5"/>
          <p:cNvGrpSpPr/>
          <p:nvPr/>
        </p:nvGrpSpPr>
        <p:grpSpPr>
          <a:xfrm>
            <a:off x="6012160" y="4014431"/>
            <a:ext cx="2045252" cy="782721"/>
            <a:chOff x="6012160" y="4014431"/>
            <a:chExt cx="2045252" cy="782721"/>
          </a:xfrm>
        </p:grpSpPr>
        <p:sp>
          <p:nvSpPr>
            <p:cNvPr id="9" name="مربع نص 8"/>
            <p:cNvSpPr txBox="1"/>
            <p:nvPr/>
          </p:nvSpPr>
          <p:spPr>
            <a:xfrm>
              <a:off x="6012160" y="4172979"/>
              <a:ext cx="13554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35  =</a:t>
              </a:r>
              <a:endParaRPr lang="ar-SA" sz="2400" b="1" dirty="0"/>
            </a:p>
          </p:txBody>
        </p:sp>
        <p:grpSp>
          <p:nvGrpSpPr>
            <p:cNvPr id="14" name="مجموعة 13"/>
            <p:cNvGrpSpPr/>
            <p:nvPr/>
          </p:nvGrpSpPr>
          <p:grpSpPr>
            <a:xfrm>
              <a:off x="7193315" y="4014431"/>
              <a:ext cx="864097" cy="782721"/>
              <a:chOff x="5806496" y="4183230"/>
              <a:chExt cx="864097" cy="782721"/>
            </a:xfrm>
          </p:grpSpPr>
          <p:sp>
            <p:nvSpPr>
              <p:cNvPr id="15" name="مربع نص 14"/>
              <p:cNvSpPr txBox="1"/>
              <p:nvPr/>
            </p:nvSpPr>
            <p:spPr>
              <a:xfrm>
                <a:off x="5806496" y="4183230"/>
                <a:ext cx="86409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160</a:t>
                </a:r>
                <a:endParaRPr lang="ar-SA" sz="2400" b="1" dirty="0"/>
              </a:p>
            </p:txBody>
          </p:sp>
          <p:sp>
            <p:nvSpPr>
              <p:cNvPr id="16" name="مربع نص 15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17" name="رابط مستقيم 16"/>
              <p:cNvCxnSpPr/>
              <p:nvPr/>
            </p:nvCxnSpPr>
            <p:spPr>
              <a:xfrm flipH="1">
                <a:off x="5993493" y="4567067"/>
                <a:ext cx="54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مربع نص 17"/>
          <p:cNvSpPr txBox="1"/>
          <p:nvPr/>
        </p:nvSpPr>
        <p:spPr>
          <a:xfrm>
            <a:off x="5688124" y="4175992"/>
            <a:ext cx="6120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56</a:t>
            </a:r>
            <a:endParaRPr lang="ar-SA" sz="2400" b="1" dirty="0"/>
          </a:p>
        </p:txBody>
      </p:sp>
      <p:grpSp>
        <p:nvGrpSpPr>
          <p:cNvPr id="22" name="مجموعة 21"/>
          <p:cNvGrpSpPr/>
          <p:nvPr/>
        </p:nvGrpSpPr>
        <p:grpSpPr>
          <a:xfrm>
            <a:off x="358820" y="2396824"/>
            <a:ext cx="3853140" cy="3414663"/>
            <a:chOff x="4860032" y="2390601"/>
            <a:chExt cx="3853140" cy="3414663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405115"/>
              <a:ext cx="158417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الثانية</a:t>
              </a:r>
              <a:endParaRPr lang="ar-SA" sz="2000" b="1" dirty="0"/>
            </a:p>
          </p:txBody>
        </p:sp>
      </p:grpSp>
      <p:sp>
        <p:nvSpPr>
          <p:cNvPr id="25" name="مربع نص 24"/>
          <p:cNvSpPr txBox="1"/>
          <p:nvPr/>
        </p:nvSpPr>
        <p:spPr>
          <a:xfrm>
            <a:off x="2513707" y="3243098"/>
            <a:ext cx="11221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160٪ =</a:t>
            </a:r>
            <a:endParaRPr lang="ar-SA" sz="2400" b="1" dirty="0"/>
          </a:p>
        </p:txBody>
      </p:sp>
      <p:sp>
        <p:nvSpPr>
          <p:cNvPr id="26" name="مربع نص 25"/>
          <p:cNvSpPr txBox="1"/>
          <p:nvPr/>
        </p:nvSpPr>
        <p:spPr>
          <a:xfrm>
            <a:off x="1277634" y="4179202"/>
            <a:ext cx="22561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1,60 × 35  =</a:t>
            </a:r>
            <a:endParaRPr lang="ar-SA" sz="2400" b="1" dirty="0"/>
          </a:p>
        </p:txBody>
      </p:sp>
      <p:sp>
        <p:nvSpPr>
          <p:cNvPr id="35" name="مربع نص 34"/>
          <p:cNvSpPr txBox="1"/>
          <p:nvPr/>
        </p:nvSpPr>
        <p:spPr>
          <a:xfrm>
            <a:off x="1151620" y="4182215"/>
            <a:ext cx="6120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56</a:t>
            </a:r>
            <a:endParaRPr lang="ar-SA" sz="2400" b="1" dirty="0"/>
          </a:p>
        </p:txBody>
      </p:sp>
      <p:sp>
        <p:nvSpPr>
          <p:cNvPr id="36" name="مربع نص 35"/>
          <p:cNvSpPr txBox="1"/>
          <p:nvPr/>
        </p:nvSpPr>
        <p:spPr>
          <a:xfrm>
            <a:off x="1738329" y="3231166"/>
            <a:ext cx="81744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1,60</a:t>
            </a:r>
            <a:endParaRPr lang="ar-SA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700" y="1052736"/>
            <a:ext cx="1807073" cy="50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023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8" grpId="0"/>
      <p:bldP spid="25" grpId="0"/>
      <p:bldP spid="26" grpId="0"/>
      <p:bldP spid="35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88641"/>
            <a:ext cx="3636000" cy="2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تمرير أفقي 2"/>
          <p:cNvSpPr/>
          <p:nvPr/>
        </p:nvSpPr>
        <p:spPr>
          <a:xfrm>
            <a:off x="3923928" y="964729"/>
            <a:ext cx="2789396" cy="720080"/>
          </a:xfrm>
          <a:prstGeom prst="horizontalScroll">
            <a:avLst/>
          </a:prstGeom>
          <a:solidFill>
            <a:srgbClr val="FA8B78"/>
          </a:solidFill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أوجد 8٪ من 50</a:t>
            </a:r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679300" y="2390601"/>
            <a:ext cx="3853140" cy="3414663"/>
            <a:chOff x="4860032" y="2390601"/>
            <a:chExt cx="3853140" cy="3414663"/>
          </a:xfrm>
          <a:solidFill>
            <a:srgbClr val="FA8B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sp>
        <p:nvSpPr>
          <p:cNvPr id="7" name="مربع نص 6"/>
          <p:cNvSpPr txBox="1"/>
          <p:nvPr/>
        </p:nvSpPr>
        <p:spPr>
          <a:xfrm>
            <a:off x="6641316" y="3236875"/>
            <a:ext cx="11710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8٪ =</a:t>
            </a:r>
            <a:endParaRPr lang="ar-SA" sz="2400" b="1" dirty="0"/>
          </a:p>
        </p:txBody>
      </p:sp>
      <p:grpSp>
        <p:nvGrpSpPr>
          <p:cNvPr id="10" name="مجموعة 9"/>
          <p:cNvGrpSpPr/>
          <p:nvPr/>
        </p:nvGrpSpPr>
        <p:grpSpPr>
          <a:xfrm>
            <a:off x="6300192" y="3092676"/>
            <a:ext cx="720080" cy="768207"/>
            <a:chOff x="5872829" y="4197744"/>
            <a:chExt cx="720080" cy="768207"/>
          </a:xfrm>
        </p:grpSpPr>
        <p:sp>
          <p:nvSpPr>
            <p:cNvPr id="11" name="مربع نص 10"/>
            <p:cNvSpPr txBox="1"/>
            <p:nvPr/>
          </p:nvSpPr>
          <p:spPr>
            <a:xfrm>
              <a:off x="5872830" y="4197744"/>
              <a:ext cx="7139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8</a:t>
              </a:r>
              <a:endParaRPr lang="ar-SA" sz="2400" b="1" dirty="0"/>
            </a:p>
          </p:txBody>
        </p:sp>
        <p:sp>
          <p:nvSpPr>
            <p:cNvPr id="12" name="مربع نص 11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13" name="رابط مستقيم 12"/>
            <p:cNvCxnSpPr/>
            <p:nvPr/>
          </p:nvCxnSpPr>
          <p:spPr>
            <a:xfrm flipH="1">
              <a:off x="5988379" y="4567067"/>
              <a:ext cx="54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مجموعة 5"/>
          <p:cNvGrpSpPr/>
          <p:nvPr/>
        </p:nvGrpSpPr>
        <p:grpSpPr>
          <a:xfrm>
            <a:off x="6012160" y="4014431"/>
            <a:ext cx="2045252" cy="782721"/>
            <a:chOff x="6012160" y="4014431"/>
            <a:chExt cx="2045252" cy="782721"/>
          </a:xfrm>
        </p:grpSpPr>
        <p:sp>
          <p:nvSpPr>
            <p:cNvPr id="9" name="مربع نص 8"/>
            <p:cNvSpPr txBox="1"/>
            <p:nvPr/>
          </p:nvSpPr>
          <p:spPr>
            <a:xfrm>
              <a:off x="6012160" y="4172979"/>
              <a:ext cx="135540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50  =</a:t>
              </a:r>
              <a:endParaRPr lang="ar-SA" sz="2400" b="1" dirty="0"/>
            </a:p>
          </p:txBody>
        </p:sp>
        <p:grpSp>
          <p:nvGrpSpPr>
            <p:cNvPr id="14" name="مجموعة 13"/>
            <p:cNvGrpSpPr/>
            <p:nvPr/>
          </p:nvGrpSpPr>
          <p:grpSpPr>
            <a:xfrm>
              <a:off x="7193315" y="4014431"/>
              <a:ext cx="864097" cy="782721"/>
              <a:chOff x="5806496" y="4183230"/>
              <a:chExt cx="864097" cy="782721"/>
            </a:xfrm>
          </p:grpSpPr>
          <p:sp>
            <p:nvSpPr>
              <p:cNvPr id="15" name="مربع نص 14"/>
              <p:cNvSpPr txBox="1"/>
              <p:nvPr/>
            </p:nvSpPr>
            <p:spPr>
              <a:xfrm>
                <a:off x="5806496" y="4183230"/>
                <a:ext cx="86409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8</a:t>
                </a:r>
                <a:endParaRPr lang="ar-SA" sz="2400" b="1" dirty="0"/>
              </a:p>
            </p:txBody>
          </p:sp>
          <p:sp>
            <p:nvSpPr>
              <p:cNvPr id="16" name="مربع نص 15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17" name="رابط مستقيم 16"/>
              <p:cNvCxnSpPr/>
              <p:nvPr/>
            </p:nvCxnSpPr>
            <p:spPr>
              <a:xfrm flipH="1">
                <a:off x="5993493" y="4567067"/>
                <a:ext cx="54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مربع نص 17"/>
          <p:cNvSpPr txBox="1"/>
          <p:nvPr/>
        </p:nvSpPr>
        <p:spPr>
          <a:xfrm>
            <a:off x="5760132" y="4175992"/>
            <a:ext cx="6120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4</a:t>
            </a:r>
            <a:endParaRPr lang="ar-SA" sz="2400" b="1" dirty="0"/>
          </a:p>
        </p:txBody>
      </p:sp>
      <p:grpSp>
        <p:nvGrpSpPr>
          <p:cNvPr id="22" name="مجموعة 21"/>
          <p:cNvGrpSpPr/>
          <p:nvPr/>
        </p:nvGrpSpPr>
        <p:grpSpPr>
          <a:xfrm>
            <a:off x="358820" y="2396824"/>
            <a:ext cx="3853140" cy="3414663"/>
            <a:chOff x="4860032" y="2390601"/>
            <a:chExt cx="3853140" cy="3414663"/>
          </a:xfrm>
          <a:solidFill>
            <a:srgbClr val="FA8B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405115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الثانية</a:t>
              </a:r>
              <a:endParaRPr lang="ar-SA" sz="2000" b="1" dirty="0"/>
            </a:p>
          </p:txBody>
        </p:sp>
      </p:grpSp>
      <p:sp>
        <p:nvSpPr>
          <p:cNvPr id="25" name="مربع نص 24"/>
          <p:cNvSpPr txBox="1"/>
          <p:nvPr/>
        </p:nvSpPr>
        <p:spPr>
          <a:xfrm>
            <a:off x="2395050" y="3296916"/>
            <a:ext cx="11221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8٪ =</a:t>
            </a:r>
            <a:endParaRPr lang="ar-SA" sz="2400" b="1" dirty="0"/>
          </a:p>
        </p:txBody>
      </p:sp>
      <p:sp>
        <p:nvSpPr>
          <p:cNvPr id="26" name="مربع نص 25"/>
          <p:cNvSpPr txBox="1"/>
          <p:nvPr/>
        </p:nvSpPr>
        <p:spPr>
          <a:xfrm>
            <a:off x="1277634" y="4179202"/>
            <a:ext cx="22561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0,08 × 50  =</a:t>
            </a:r>
            <a:endParaRPr lang="ar-SA" sz="2400" b="1" dirty="0"/>
          </a:p>
        </p:txBody>
      </p:sp>
      <p:sp>
        <p:nvSpPr>
          <p:cNvPr id="35" name="مربع نص 34"/>
          <p:cNvSpPr txBox="1"/>
          <p:nvPr/>
        </p:nvSpPr>
        <p:spPr>
          <a:xfrm>
            <a:off x="1223628" y="4182215"/>
            <a:ext cx="6120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4</a:t>
            </a:r>
            <a:endParaRPr lang="ar-SA" sz="2400" b="1" dirty="0"/>
          </a:p>
        </p:txBody>
      </p:sp>
      <p:sp>
        <p:nvSpPr>
          <p:cNvPr id="36" name="مربع نص 35"/>
          <p:cNvSpPr txBox="1"/>
          <p:nvPr/>
        </p:nvSpPr>
        <p:spPr>
          <a:xfrm>
            <a:off x="1907704" y="3284984"/>
            <a:ext cx="81744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0,08</a:t>
            </a:r>
            <a:endParaRPr lang="ar-SA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34" y="980728"/>
            <a:ext cx="210274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223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8" grpId="0"/>
      <p:bldP spid="25" grpId="0"/>
      <p:bldP spid="26" grpId="0"/>
      <p:bldP spid="35" grpId="0"/>
      <p:bldP spid="36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497</Words>
  <Application>Microsoft Office PowerPoint</Application>
  <PresentationFormat>عرض على الشاشة (3:4)‏</PresentationFormat>
  <Paragraphs>226</Paragraphs>
  <Slides>16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تركي الحارثي</dc:creator>
  <cp:lastModifiedBy>تركي الحارثي</cp:lastModifiedBy>
  <cp:revision>32</cp:revision>
  <dcterms:created xsi:type="dcterms:W3CDTF">2013-12-12T20:17:43Z</dcterms:created>
  <dcterms:modified xsi:type="dcterms:W3CDTF">2013-12-14T02:46:49Z</dcterms:modified>
</cp:coreProperties>
</file>