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8"/>
  </p:notesMasterIdLst>
  <p:sldIdLst>
    <p:sldId id="256" r:id="rId2"/>
    <p:sldId id="271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C493"/>
    <a:srgbClr val="FA8B78"/>
    <a:srgbClr val="FA9478"/>
    <a:srgbClr val="F98E79"/>
    <a:srgbClr val="FE9F74"/>
    <a:srgbClr val="F796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AF8EAA8-EAD2-4814-A920-761BD6ADC7E4}" type="datetimeFigureOut">
              <a:rPr lang="ar-SA" smtClean="0"/>
              <a:t>11/02/35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E44E951-0051-4F63-9226-F3BEA2BD89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66421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4E951-0051-4F63-9226-F3BEA2BD8939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008158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4E951-0051-4F63-9226-F3BEA2BD8939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00815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11/02/35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29571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11/02/35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56727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11/02/35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09907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11/02/35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34908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11/02/35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25107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11/02/35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3180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11/02/35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3051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11/02/35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23057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11/02/35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51210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11/02/35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31415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11/02/35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34366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AC9305-B9F7-4ED4-B76F-3D5A5F3AC1C0}" type="datetimeFigureOut">
              <a:rPr lang="ar-SA" smtClean="0"/>
              <a:t>11/02/35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22116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8900" y="188641"/>
            <a:ext cx="3636000" cy="2694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C:\Users\4D11~1\AppData\Local\Temp\SNAGHTML191a25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692696"/>
            <a:ext cx="4824536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48680"/>
            <a:ext cx="4124325" cy="240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6" name="مجموعة 5"/>
          <p:cNvGrpSpPr/>
          <p:nvPr/>
        </p:nvGrpSpPr>
        <p:grpSpPr>
          <a:xfrm>
            <a:off x="223689" y="3371875"/>
            <a:ext cx="4086225" cy="952500"/>
            <a:chOff x="223689" y="4149080"/>
            <a:chExt cx="4086225" cy="952500"/>
          </a:xfrm>
        </p:grpSpPr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3689" y="4149080"/>
              <a:ext cx="4086225" cy="952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" name="مستطيل 4"/>
            <p:cNvSpPr/>
            <p:nvPr/>
          </p:nvSpPr>
          <p:spPr>
            <a:xfrm>
              <a:off x="539552" y="4233267"/>
              <a:ext cx="3636000" cy="1440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4" name="مربع نص 3"/>
          <p:cNvSpPr txBox="1"/>
          <p:nvPr/>
        </p:nvSpPr>
        <p:spPr>
          <a:xfrm>
            <a:off x="962075" y="3371875"/>
            <a:ext cx="50405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 smtClean="0"/>
              <a:t>0,2</a:t>
            </a:r>
            <a:endParaRPr lang="ar-SA" sz="1600" b="1" dirty="0"/>
          </a:p>
        </p:txBody>
      </p:sp>
      <p:sp>
        <p:nvSpPr>
          <p:cNvPr id="11" name="مربع نص 10"/>
          <p:cNvSpPr txBox="1"/>
          <p:nvPr/>
        </p:nvSpPr>
        <p:spPr>
          <a:xfrm>
            <a:off x="1691680" y="3371875"/>
            <a:ext cx="50405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 smtClean="0"/>
              <a:t>0,4</a:t>
            </a:r>
            <a:endParaRPr lang="ar-SA" sz="1600" b="1" dirty="0"/>
          </a:p>
        </p:txBody>
      </p:sp>
      <p:sp>
        <p:nvSpPr>
          <p:cNvPr id="12" name="مربع نص 11"/>
          <p:cNvSpPr txBox="1"/>
          <p:nvPr/>
        </p:nvSpPr>
        <p:spPr>
          <a:xfrm>
            <a:off x="2368327" y="3366517"/>
            <a:ext cx="50405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 smtClean="0"/>
              <a:t>0,6</a:t>
            </a:r>
            <a:endParaRPr lang="ar-SA" sz="1600" b="1" dirty="0"/>
          </a:p>
        </p:txBody>
      </p:sp>
      <p:sp>
        <p:nvSpPr>
          <p:cNvPr id="13" name="مربع نص 12"/>
          <p:cNvSpPr txBox="1"/>
          <p:nvPr/>
        </p:nvSpPr>
        <p:spPr>
          <a:xfrm>
            <a:off x="3089548" y="3356992"/>
            <a:ext cx="50405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 smtClean="0"/>
              <a:t>0,8</a:t>
            </a:r>
            <a:endParaRPr lang="ar-SA" sz="1600" b="1" dirty="0"/>
          </a:p>
        </p:txBody>
      </p:sp>
      <p:sp>
        <p:nvSpPr>
          <p:cNvPr id="14" name="مربع نص 13"/>
          <p:cNvSpPr txBox="1"/>
          <p:nvPr/>
        </p:nvSpPr>
        <p:spPr>
          <a:xfrm>
            <a:off x="3798962" y="3356992"/>
            <a:ext cx="50405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600" b="1" dirty="0" smtClean="0"/>
              <a:t>1</a:t>
            </a:r>
            <a:endParaRPr lang="ar-SA" sz="1600" b="1" dirty="0"/>
          </a:p>
        </p:txBody>
      </p:sp>
      <p:grpSp>
        <p:nvGrpSpPr>
          <p:cNvPr id="20" name="مجموعة 19"/>
          <p:cNvGrpSpPr/>
          <p:nvPr/>
        </p:nvGrpSpPr>
        <p:grpSpPr>
          <a:xfrm>
            <a:off x="197743" y="4449291"/>
            <a:ext cx="4086225" cy="952500"/>
            <a:chOff x="223689" y="4149080"/>
            <a:chExt cx="4086225" cy="952500"/>
          </a:xfrm>
        </p:grpSpPr>
        <p:pic>
          <p:nvPicPr>
            <p:cNvPr id="21" name="Picture 6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3689" y="4149080"/>
              <a:ext cx="4086225" cy="952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2" name="مستطيل 21"/>
            <p:cNvSpPr/>
            <p:nvPr/>
          </p:nvSpPr>
          <p:spPr>
            <a:xfrm>
              <a:off x="565498" y="4233267"/>
              <a:ext cx="3636000" cy="1440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9" name="مجموعة 8"/>
          <p:cNvGrpSpPr/>
          <p:nvPr/>
        </p:nvGrpSpPr>
        <p:grpSpPr>
          <a:xfrm>
            <a:off x="976908" y="4369296"/>
            <a:ext cx="511793" cy="480109"/>
            <a:chOff x="5990367" y="4321671"/>
            <a:chExt cx="511793" cy="480109"/>
          </a:xfrm>
        </p:grpSpPr>
        <p:sp>
          <p:nvSpPr>
            <p:cNvPr id="15" name="مربع نص 14"/>
            <p:cNvSpPr txBox="1"/>
            <p:nvPr/>
          </p:nvSpPr>
          <p:spPr>
            <a:xfrm>
              <a:off x="5998104" y="4321671"/>
              <a:ext cx="504056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1600" b="1" dirty="0" smtClean="0"/>
                <a:t>2</a:t>
              </a:r>
              <a:endParaRPr lang="ar-SA" sz="1600" b="1" dirty="0"/>
            </a:p>
          </p:txBody>
        </p:sp>
        <p:sp>
          <p:nvSpPr>
            <p:cNvPr id="16" name="مربع نص 15"/>
            <p:cNvSpPr txBox="1"/>
            <p:nvPr/>
          </p:nvSpPr>
          <p:spPr>
            <a:xfrm>
              <a:off x="5990367" y="4463226"/>
              <a:ext cx="504056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1600" b="1" dirty="0" smtClean="0"/>
                <a:t>10</a:t>
              </a:r>
              <a:endParaRPr lang="ar-SA" sz="1600" b="1" dirty="0"/>
            </a:p>
          </p:txBody>
        </p:sp>
        <p:cxnSp>
          <p:nvCxnSpPr>
            <p:cNvPr id="8" name="رابط مستقيم 7"/>
            <p:cNvCxnSpPr/>
            <p:nvPr/>
          </p:nvCxnSpPr>
          <p:spPr>
            <a:xfrm flipH="1">
              <a:off x="6173932" y="4552553"/>
              <a:ext cx="19407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مجموعة 22"/>
          <p:cNvGrpSpPr/>
          <p:nvPr/>
        </p:nvGrpSpPr>
        <p:grpSpPr>
          <a:xfrm>
            <a:off x="1682155" y="4374629"/>
            <a:ext cx="511793" cy="480109"/>
            <a:chOff x="5990367" y="4321671"/>
            <a:chExt cx="511793" cy="480109"/>
          </a:xfrm>
        </p:grpSpPr>
        <p:sp>
          <p:nvSpPr>
            <p:cNvPr id="24" name="مربع نص 23"/>
            <p:cNvSpPr txBox="1"/>
            <p:nvPr/>
          </p:nvSpPr>
          <p:spPr>
            <a:xfrm>
              <a:off x="5998104" y="4321671"/>
              <a:ext cx="504056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1600" b="1" dirty="0" smtClean="0"/>
                <a:t>4</a:t>
              </a:r>
              <a:endParaRPr lang="ar-SA" sz="1600" b="1" dirty="0"/>
            </a:p>
          </p:txBody>
        </p:sp>
        <p:sp>
          <p:nvSpPr>
            <p:cNvPr id="25" name="مربع نص 24"/>
            <p:cNvSpPr txBox="1"/>
            <p:nvPr/>
          </p:nvSpPr>
          <p:spPr>
            <a:xfrm>
              <a:off x="5990367" y="4463226"/>
              <a:ext cx="504056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1600" b="1" dirty="0" smtClean="0"/>
                <a:t>10</a:t>
              </a:r>
              <a:endParaRPr lang="ar-SA" sz="1600" b="1" dirty="0"/>
            </a:p>
          </p:txBody>
        </p:sp>
        <p:cxnSp>
          <p:nvCxnSpPr>
            <p:cNvPr id="26" name="رابط مستقيم 25"/>
            <p:cNvCxnSpPr/>
            <p:nvPr/>
          </p:nvCxnSpPr>
          <p:spPr>
            <a:xfrm flipH="1">
              <a:off x="6173932" y="4552553"/>
              <a:ext cx="19407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مجموعة 26"/>
          <p:cNvGrpSpPr/>
          <p:nvPr/>
        </p:nvGrpSpPr>
        <p:grpSpPr>
          <a:xfrm>
            <a:off x="2375423" y="4365104"/>
            <a:ext cx="511793" cy="480109"/>
            <a:chOff x="5990367" y="4321671"/>
            <a:chExt cx="511793" cy="480109"/>
          </a:xfrm>
        </p:grpSpPr>
        <p:sp>
          <p:nvSpPr>
            <p:cNvPr id="28" name="مربع نص 27"/>
            <p:cNvSpPr txBox="1"/>
            <p:nvPr/>
          </p:nvSpPr>
          <p:spPr>
            <a:xfrm>
              <a:off x="5998104" y="4321671"/>
              <a:ext cx="504056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1600" b="1" dirty="0" smtClean="0"/>
                <a:t>6</a:t>
              </a:r>
              <a:endParaRPr lang="ar-SA" sz="1600" b="1" dirty="0"/>
            </a:p>
          </p:txBody>
        </p:sp>
        <p:sp>
          <p:nvSpPr>
            <p:cNvPr id="29" name="مربع نص 28"/>
            <p:cNvSpPr txBox="1"/>
            <p:nvPr/>
          </p:nvSpPr>
          <p:spPr>
            <a:xfrm>
              <a:off x="5990367" y="4463226"/>
              <a:ext cx="504056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1600" b="1" dirty="0" smtClean="0"/>
                <a:t>10</a:t>
              </a:r>
              <a:endParaRPr lang="ar-SA" sz="1600" b="1" dirty="0"/>
            </a:p>
          </p:txBody>
        </p:sp>
        <p:cxnSp>
          <p:nvCxnSpPr>
            <p:cNvPr id="30" name="رابط مستقيم 29"/>
            <p:cNvCxnSpPr/>
            <p:nvPr/>
          </p:nvCxnSpPr>
          <p:spPr>
            <a:xfrm flipH="1">
              <a:off x="6173932" y="4552553"/>
              <a:ext cx="19407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مجموعة 30"/>
          <p:cNvGrpSpPr/>
          <p:nvPr/>
        </p:nvGrpSpPr>
        <p:grpSpPr>
          <a:xfrm>
            <a:off x="3080670" y="4370437"/>
            <a:ext cx="511793" cy="480109"/>
            <a:chOff x="5990367" y="4321671"/>
            <a:chExt cx="511793" cy="480109"/>
          </a:xfrm>
        </p:grpSpPr>
        <p:sp>
          <p:nvSpPr>
            <p:cNvPr id="32" name="مربع نص 31"/>
            <p:cNvSpPr txBox="1"/>
            <p:nvPr/>
          </p:nvSpPr>
          <p:spPr>
            <a:xfrm>
              <a:off x="5998104" y="4321671"/>
              <a:ext cx="504056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1600" b="1" dirty="0" smtClean="0"/>
                <a:t>8</a:t>
              </a:r>
              <a:endParaRPr lang="ar-SA" sz="1600" b="1" dirty="0"/>
            </a:p>
          </p:txBody>
        </p:sp>
        <p:sp>
          <p:nvSpPr>
            <p:cNvPr id="33" name="مربع نص 32"/>
            <p:cNvSpPr txBox="1"/>
            <p:nvPr/>
          </p:nvSpPr>
          <p:spPr>
            <a:xfrm>
              <a:off x="5990367" y="4463226"/>
              <a:ext cx="504056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1600" b="1" dirty="0" smtClean="0"/>
                <a:t>10</a:t>
              </a:r>
              <a:endParaRPr lang="ar-SA" sz="1600" b="1" dirty="0"/>
            </a:p>
          </p:txBody>
        </p:sp>
        <p:cxnSp>
          <p:nvCxnSpPr>
            <p:cNvPr id="34" name="رابط مستقيم 33"/>
            <p:cNvCxnSpPr/>
            <p:nvPr/>
          </p:nvCxnSpPr>
          <p:spPr>
            <a:xfrm flipH="1">
              <a:off x="6173932" y="4552553"/>
              <a:ext cx="19407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مربع نص 34"/>
          <p:cNvSpPr txBox="1"/>
          <p:nvPr/>
        </p:nvSpPr>
        <p:spPr>
          <a:xfrm>
            <a:off x="3786436" y="4436234"/>
            <a:ext cx="50405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600" b="1" dirty="0" smtClean="0"/>
              <a:t>1</a:t>
            </a:r>
            <a:endParaRPr lang="ar-SA" sz="1600" b="1" dirty="0"/>
          </a:p>
        </p:txBody>
      </p:sp>
      <p:sp>
        <p:nvSpPr>
          <p:cNvPr id="36" name="مربع نص 35"/>
          <p:cNvSpPr txBox="1"/>
          <p:nvPr/>
        </p:nvSpPr>
        <p:spPr>
          <a:xfrm>
            <a:off x="271314" y="4426709"/>
            <a:ext cx="50405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600" b="1" dirty="0" smtClean="0"/>
              <a:t>0</a:t>
            </a:r>
            <a:endParaRPr lang="ar-SA" sz="1600" b="1" dirty="0"/>
          </a:p>
        </p:txBody>
      </p:sp>
      <p:sp>
        <p:nvSpPr>
          <p:cNvPr id="37" name="مربع نص 36"/>
          <p:cNvSpPr txBox="1"/>
          <p:nvPr/>
        </p:nvSpPr>
        <p:spPr>
          <a:xfrm>
            <a:off x="287524" y="3363704"/>
            <a:ext cx="50405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600" b="1" dirty="0" smtClean="0"/>
              <a:t>0</a:t>
            </a:r>
            <a:endParaRPr lang="ar-SA" sz="1600" b="1" dirty="0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3569179"/>
            <a:ext cx="4334928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4666828"/>
            <a:ext cx="4334928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 descr="C:\Users\4D11~1\AppData\Local\Temp\SNAGHTML2e5f27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6794" y="5618874"/>
            <a:ext cx="4981575" cy="733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مربع نص 40"/>
          <p:cNvSpPr txBox="1"/>
          <p:nvPr/>
        </p:nvSpPr>
        <p:spPr>
          <a:xfrm>
            <a:off x="1006560" y="5589240"/>
            <a:ext cx="306138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0.6 × 2000 = 1200</a:t>
            </a:r>
            <a:endParaRPr lang="ar-SA" sz="2400" b="1" dirty="0"/>
          </a:p>
        </p:txBody>
      </p:sp>
      <p:grpSp>
        <p:nvGrpSpPr>
          <p:cNvPr id="10" name="مجموعة 9"/>
          <p:cNvGrpSpPr/>
          <p:nvPr/>
        </p:nvGrpSpPr>
        <p:grpSpPr>
          <a:xfrm>
            <a:off x="755576" y="5977746"/>
            <a:ext cx="3125450" cy="717597"/>
            <a:chOff x="1006560" y="5977746"/>
            <a:chExt cx="3125450" cy="717597"/>
          </a:xfrm>
        </p:grpSpPr>
        <p:sp>
          <p:nvSpPr>
            <p:cNvPr id="42" name="مربع نص 41"/>
            <p:cNvSpPr txBox="1"/>
            <p:nvPr/>
          </p:nvSpPr>
          <p:spPr>
            <a:xfrm>
              <a:off x="1006560" y="6091833"/>
              <a:ext cx="3061384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× 2000 = 1200</a:t>
              </a:r>
              <a:endParaRPr lang="ar-SA" sz="2400" b="1" dirty="0"/>
            </a:p>
          </p:txBody>
        </p:sp>
        <p:grpSp>
          <p:nvGrpSpPr>
            <p:cNvPr id="43" name="مجموعة 42"/>
            <p:cNvGrpSpPr/>
            <p:nvPr/>
          </p:nvGrpSpPr>
          <p:grpSpPr>
            <a:xfrm>
              <a:off x="3522022" y="5977746"/>
              <a:ext cx="609988" cy="717597"/>
              <a:chOff x="5946825" y="4236322"/>
              <a:chExt cx="609988" cy="717597"/>
            </a:xfrm>
          </p:grpSpPr>
          <p:sp>
            <p:nvSpPr>
              <p:cNvPr id="44" name="مربع نص 43"/>
              <p:cNvSpPr txBox="1"/>
              <p:nvPr/>
            </p:nvSpPr>
            <p:spPr>
              <a:xfrm>
                <a:off x="5998104" y="4236322"/>
                <a:ext cx="504056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6</a:t>
                </a:r>
                <a:endParaRPr lang="ar-SA" sz="2400" b="1" dirty="0"/>
              </a:p>
            </p:txBody>
          </p:sp>
          <p:sp>
            <p:nvSpPr>
              <p:cNvPr id="45" name="مربع نص 44"/>
              <p:cNvSpPr txBox="1"/>
              <p:nvPr/>
            </p:nvSpPr>
            <p:spPr>
              <a:xfrm>
                <a:off x="5946825" y="4492254"/>
                <a:ext cx="609988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</a:t>
                </a:r>
                <a:endParaRPr lang="ar-SA" sz="2400" b="1" dirty="0"/>
              </a:p>
            </p:txBody>
          </p:sp>
          <p:cxnSp>
            <p:nvCxnSpPr>
              <p:cNvPr id="46" name="رابط مستقيم 45"/>
              <p:cNvCxnSpPr/>
              <p:nvPr/>
            </p:nvCxnSpPr>
            <p:spPr>
              <a:xfrm flipH="1">
                <a:off x="6130390" y="4567067"/>
                <a:ext cx="288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4070935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2" dur="1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12" grpId="0"/>
      <p:bldP spid="13" grpId="0"/>
      <p:bldP spid="14" grpId="0"/>
      <p:bldP spid="35" grpId="0"/>
      <p:bldP spid="36" grpId="0"/>
      <p:bldP spid="37" grpId="0"/>
      <p:bldP spid="4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8900" y="188641"/>
            <a:ext cx="3636000" cy="2694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تمرير أفقي 2"/>
          <p:cNvSpPr/>
          <p:nvPr/>
        </p:nvSpPr>
        <p:spPr>
          <a:xfrm>
            <a:off x="3923928" y="964729"/>
            <a:ext cx="2789396" cy="720080"/>
          </a:xfrm>
          <a:prstGeom prst="horizontalScroll">
            <a:avLst/>
          </a:prstGeom>
          <a:solidFill>
            <a:srgbClr val="FA9478"/>
          </a:solidFill>
          <a:effectLst>
            <a:glow rad="101600">
              <a:srgbClr val="00B05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 smtClean="0">
                <a:solidFill>
                  <a:schemeClr val="tx1"/>
                </a:solidFill>
              </a:rPr>
              <a:t>أوجد 95٪ من 40</a:t>
            </a:r>
            <a:endParaRPr lang="ar-SA" sz="2400" b="1" dirty="0">
              <a:solidFill>
                <a:schemeClr val="tx1"/>
              </a:solidFill>
            </a:endParaRPr>
          </a:p>
        </p:txBody>
      </p:sp>
      <p:grpSp>
        <p:nvGrpSpPr>
          <p:cNvPr id="5" name="مجموعة 4"/>
          <p:cNvGrpSpPr/>
          <p:nvPr/>
        </p:nvGrpSpPr>
        <p:grpSpPr>
          <a:xfrm>
            <a:off x="4679300" y="2390601"/>
            <a:ext cx="3853140" cy="3414663"/>
            <a:chOff x="4860032" y="2390601"/>
            <a:chExt cx="3853140" cy="3414663"/>
          </a:xfrm>
          <a:solidFill>
            <a:srgbClr val="FA9478"/>
          </a:solidFill>
          <a:effectLst>
            <a:glow rad="101600">
              <a:srgbClr val="00B050">
                <a:alpha val="60000"/>
              </a:srgbClr>
            </a:glow>
          </a:effectLst>
        </p:grpSpPr>
        <p:sp>
          <p:nvSpPr>
            <p:cNvPr id="4" name="تمرير عمودي 3"/>
            <p:cNvSpPr/>
            <p:nvPr/>
          </p:nvSpPr>
          <p:spPr>
            <a:xfrm>
              <a:off x="4860032" y="2390601"/>
              <a:ext cx="3853140" cy="3414663"/>
            </a:xfrm>
            <a:prstGeom prst="verticalScroll">
              <a:avLst/>
            </a:prstGeom>
            <a:grpFill/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0" name="مربع نص 19"/>
            <p:cNvSpPr txBox="1"/>
            <p:nvPr/>
          </p:nvSpPr>
          <p:spPr>
            <a:xfrm>
              <a:off x="6096016" y="2419629"/>
              <a:ext cx="1584176" cy="360000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الطريقة الأولى</a:t>
              </a:r>
              <a:endParaRPr lang="ar-SA" sz="2000" b="1" dirty="0"/>
            </a:p>
          </p:txBody>
        </p:sp>
      </p:grpSp>
      <p:sp>
        <p:nvSpPr>
          <p:cNvPr id="7" name="مربع نص 6"/>
          <p:cNvSpPr txBox="1"/>
          <p:nvPr/>
        </p:nvSpPr>
        <p:spPr>
          <a:xfrm>
            <a:off x="6641316" y="3236875"/>
            <a:ext cx="117104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95٪ =</a:t>
            </a:r>
            <a:endParaRPr lang="ar-SA" sz="2400" b="1" dirty="0"/>
          </a:p>
        </p:txBody>
      </p:sp>
      <p:grpSp>
        <p:nvGrpSpPr>
          <p:cNvPr id="10" name="مجموعة 9"/>
          <p:cNvGrpSpPr/>
          <p:nvPr/>
        </p:nvGrpSpPr>
        <p:grpSpPr>
          <a:xfrm>
            <a:off x="6156176" y="3092676"/>
            <a:ext cx="720080" cy="768207"/>
            <a:chOff x="5872829" y="4197744"/>
            <a:chExt cx="720080" cy="768207"/>
          </a:xfrm>
        </p:grpSpPr>
        <p:sp>
          <p:nvSpPr>
            <p:cNvPr id="11" name="مربع نص 10"/>
            <p:cNvSpPr txBox="1"/>
            <p:nvPr/>
          </p:nvSpPr>
          <p:spPr>
            <a:xfrm>
              <a:off x="5872830" y="4197744"/>
              <a:ext cx="71390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95</a:t>
              </a:r>
              <a:endParaRPr lang="ar-SA" sz="2400" b="1" dirty="0"/>
            </a:p>
          </p:txBody>
        </p:sp>
        <p:sp>
          <p:nvSpPr>
            <p:cNvPr id="12" name="مربع نص 11"/>
            <p:cNvSpPr txBox="1"/>
            <p:nvPr/>
          </p:nvSpPr>
          <p:spPr>
            <a:xfrm>
              <a:off x="5872829" y="4504286"/>
              <a:ext cx="72008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100</a:t>
              </a:r>
              <a:endParaRPr lang="ar-SA" sz="2400" b="1" dirty="0"/>
            </a:p>
          </p:txBody>
        </p:sp>
        <p:cxnSp>
          <p:nvCxnSpPr>
            <p:cNvPr id="13" name="رابط مستقيم 12"/>
            <p:cNvCxnSpPr/>
            <p:nvPr/>
          </p:nvCxnSpPr>
          <p:spPr>
            <a:xfrm flipH="1">
              <a:off x="5988379" y="4567067"/>
              <a:ext cx="540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مجموعة 5"/>
          <p:cNvGrpSpPr/>
          <p:nvPr/>
        </p:nvGrpSpPr>
        <p:grpSpPr>
          <a:xfrm>
            <a:off x="6012160" y="4014431"/>
            <a:ext cx="2045252" cy="782721"/>
            <a:chOff x="6012160" y="4014431"/>
            <a:chExt cx="2045252" cy="782721"/>
          </a:xfrm>
        </p:grpSpPr>
        <p:sp>
          <p:nvSpPr>
            <p:cNvPr id="9" name="مربع نص 8"/>
            <p:cNvSpPr txBox="1"/>
            <p:nvPr/>
          </p:nvSpPr>
          <p:spPr>
            <a:xfrm>
              <a:off x="6012160" y="4172979"/>
              <a:ext cx="135540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 smtClean="0"/>
                <a:t>× 40  =</a:t>
              </a:r>
              <a:endParaRPr lang="ar-SA" sz="2400" b="1" dirty="0"/>
            </a:p>
          </p:txBody>
        </p:sp>
        <p:grpSp>
          <p:nvGrpSpPr>
            <p:cNvPr id="14" name="مجموعة 13"/>
            <p:cNvGrpSpPr/>
            <p:nvPr/>
          </p:nvGrpSpPr>
          <p:grpSpPr>
            <a:xfrm>
              <a:off x="7193315" y="4014431"/>
              <a:ext cx="864097" cy="782721"/>
              <a:chOff x="5806496" y="4183230"/>
              <a:chExt cx="864097" cy="782721"/>
            </a:xfrm>
          </p:grpSpPr>
          <p:sp>
            <p:nvSpPr>
              <p:cNvPr id="15" name="مربع نص 14"/>
              <p:cNvSpPr txBox="1"/>
              <p:nvPr/>
            </p:nvSpPr>
            <p:spPr>
              <a:xfrm>
                <a:off x="5806496" y="4183230"/>
                <a:ext cx="864097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95</a:t>
                </a:r>
                <a:endParaRPr lang="ar-SA" sz="2400" b="1" dirty="0"/>
              </a:p>
            </p:txBody>
          </p:sp>
          <p:sp>
            <p:nvSpPr>
              <p:cNvPr id="16" name="مربع نص 15"/>
              <p:cNvSpPr txBox="1"/>
              <p:nvPr/>
            </p:nvSpPr>
            <p:spPr>
              <a:xfrm>
                <a:off x="5872829" y="4504286"/>
                <a:ext cx="72008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17" name="رابط مستقيم 16"/>
              <p:cNvCxnSpPr/>
              <p:nvPr/>
            </p:nvCxnSpPr>
            <p:spPr>
              <a:xfrm flipH="1">
                <a:off x="5993493" y="4567067"/>
                <a:ext cx="540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8" name="مربع نص 17"/>
          <p:cNvSpPr txBox="1"/>
          <p:nvPr/>
        </p:nvSpPr>
        <p:spPr>
          <a:xfrm>
            <a:off x="5724128" y="4175992"/>
            <a:ext cx="6120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38</a:t>
            </a:r>
            <a:endParaRPr lang="ar-SA" sz="2400" b="1" dirty="0"/>
          </a:p>
        </p:txBody>
      </p:sp>
      <p:grpSp>
        <p:nvGrpSpPr>
          <p:cNvPr id="22" name="مجموعة 21"/>
          <p:cNvGrpSpPr/>
          <p:nvPr/>
        </p:nvGrpSpPr>
        <p:grpSpPr>
          <a:xfrm>
            <a:off x="358820" y="2390601"/>
            <a:ext cx="3853140" cy="3414663"/>
            <a:chOff x="4860032" y="2333677"/>
            <a:chExt cx="3853140" cy="3414663"/>
          </a:xfrm>
          <a:solidFill>
            <a:srgbClr val="FA9478"/>
          </a:solidFill>
          <a:effectLst>
            <a:glow rad="101600">
              <a:srgbClr val="00B050">
                <a:alpha val="60000"/>
              </a:srgbClr>
            </a:glow>
          </a:effectLst>
        </p:grpSpPr>
        <p:sp>
          <p:nvSpPr>
            <p:cNvPr id="23" name="تمرير عمودي 22"/>
            <p:cNvSpPr/>
            <p:nvPr/>
          </p:nvSpPr>
          <p:spPr>
            <a:xfrm>
              <a:off x="4860032" y="2333677"/>
              <a:ext cx="3853140" cy="3414663"/>
            </a:xfrm>
            <a:prstGeom prst="verticalScroll">
              <a:avLst/>
            </a:prstGeom>
            <a:grpFill/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4" name="مربع نص 23"/>
            <p:cNvSpPr txBox="1"/>
            <p:nvPr/>
          </p:nvSpPr>
          <p:spPr>
            <a:xfrm>
              <a:off x="6096016" y="2347059"/>
              <a:ext cx="1584176" cy="360000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الطريقة الثانية</a:t>
              </a:r>
              <a:endParaRPr lang="ar-SA" sz="2000" b="1" dirty="0"/>
            </a:p>
          </p:txBody>
        </p:sp>
      </p:grpSp>
      <p:sp>
        <p:nvSpPr>
          <p:cNvPr id="25" name="مربع نص 24"/>
          <p:cNvSpPr txBox="1"/>
          <p:nvPr/>
        </p:nvSpPr>
        <p:spPr>
          <a:xfrm>
            <a:off x="2395050" y="3296916"/>
            <a:ext cx="112218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95٪ =</a:t>
            </a:r>
            <a:endParaRPr lang="ar-SA" sz="2400" b="1" dirty="0"/>
          </a:p>
        </p:txBody>
      </p:sp>
      <p:sp>
        <p:nvSpPr>
          <p:cNvPr id="26" name="مربع نص 25"/>
          <p:cNvSpPr txBox="1"/>
          <p:nvPr/>
        </p:nvSpPr>
        <p:spPr>
          <a:xfrm>
            <a:off x="1277634" y="4179202"/>
            <a:ext cx="225612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0,95 × 40  =</a:t>
            </a:r>
            <a:endParaRPr lang="ar-SA" sz="2400" b="1" dirty="0"/>
          </a:p>
        </p:txBody>
      </p:sp>
      <p:sp>
        <p:nvSpPr>
          <p:cNvPr id="35" name="مربع نص 34"/>
          <p:cNvSpPr txBox="1"/>
          <p:nvPr/>
        </p:nvSpPr>
        <p:spPr>
          <a:xfrm>
            <a:off x="1187624" y="4182215"/>
            <a:ext cx="6120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38</a:t>
            </a:r>
            <a:endParaRPr lang="ar-SA" sz="2400" b="1" dirty="0"/>
          </a:p>
        </p:txBody>
      </p:sp>
      <p:sp>
        <p:nvSpPr>
          <p:cNvPr id="36" name="مربع نص 35"/>
          <p:cNvSpPr txBox="1"/>
          <p:nvPr/>
        </p:nvSpPr>
        <p:spPr>
          <a:xfrm>
            <a:off x="1763688" y="3284984"/>
            <a:ext cx="81744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0,95</a:t>
            </a:r>
            <a:endParaRPr lang="ar-SA" sz="2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3734" y="980728"/>
            <a:ext cx="2102743" cy="609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0401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  <p:bldP spid="18" grpId="0"/>
      <p:bldP spid="25" grpId="0"/>
      <p:bldP spid="26" grpId="0"/>
      <p:bldP spid="35" grpId="0"/>
      <p:bldP spid="3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8900" y="188641"/>
            <a:ext cx="3636000" cy="2694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تمرير أفقي 2"/>
          <p:cNvSpPr/>
          <p:nvPr/>
        </p:nvSpPr>
        <p:spPr>
          <a:xfrm>
            <a:off x="3923928" y="964729"/>
            <a:ext cx="2789396" cy="720080"/>
          </a:xfrm>
          <a:prstGeom prst="horizontalScroll">
            <a:avLst/>
          </a:prstGeom>
          <a:solidFill>
            <a:srgbClr val="FA9478"/>
          </a:solidFill>
          <a:effectLst>
            <a:glow rad="101600">
              <a:srgbClr val="00B05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 smtClean="0">
                <a:solidFill>
                  <a:schemeClr val="tx1"/>
                </a:solidFill>
              </a:rPr>
              <a:t>أوجد 42٪ من 263</a:t>
            </a:r>
            <a:endParaRPr lang="ar-SA" sz="2400" b="1" dirty="0">
              <a:solidFill>
                <a:schemeClr val="tx1"/>
              </a:solidFill>
            </a:endParaRPr>
          </a:p>
        </p:txBody>
      </p:sp>
      <p:grpSp>
        <p:nvGrpSpPr>
          <p:cNvPr id="5" name="مجموعة 4"/>
          <p:cNvGrpSpPr/>
          <p:nvPr/>
        </p:nvGrpSpPr>
        <p:grpSpPr>
          <a:xfrm>
            <a:off x="4679300" y="2390601"/>
            <a:ext cx="3853140" cy="3414663"/>
            <a:chOff x="4860032" y="2390601"/>
            <a:chExt cx="3853140" cy="3414663"/>
          </a:xfrm>
          <a:solidFill>
            <a:srgbClr val="FA9478"/>
          </a:solidFill>
          <a:effectLst>
            <a:glow rad="101600">
              <a:srgbClr val="00B050">
                <a:alpha val="60000"/>
              </a:srgbClr>
            </a:glow>
          </a:effectLst>
        </p:grpSpPr>
        <p:sp>
          <p:nvSpPr>
            <p:cNvPr id="4" name="تمرير عمودي 3"/>
            <p:cNvSpPr/>
            <p:nvPr/>
          </p:nvSpPr>
          <p:spPr>
            <a:xfrm>
              <a:off x="4860032" y="2390601"/>
              <a:ext cx="3853140" cy="3414663"/>
            </a:xfrm>
            <a:prstGeom prst="verticalScroll">
              <a:avLst/>
            </a:prstGeom>
            <a:grpFill/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0" name="مربع نص 19"/>
            <p:cNvSpPr txBox="1"/>
            <p:nvPr/>
          </p:nvSpPr>
          <p:spPr>
            <a:xfrm>
              <a:off x="6096016" y="2419629"/>
              <a:ext cx="1584176" cy="360000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الطريقة الأولى</a:t>
              </a:r>
              <a:endParaRPr lang="ar-SA" sz="2000" b="1" dirty="0"/>
            </a:p>
          </p:txBody>
        </p:sp>
      </p:grpSp>
      <p:sp>
        <p:nvSpPr>
          <p:cNvPr id="7" name="مربع نص 6"/>
          <p:cNvSpPr txBox="1"/>
          <p:nvPr/>
        </p:nvSpPr>
        <p:spPr>
          <a:xfrm>
            <a:off x="6641316" y="3236875"/>
            <a:ext cx="117104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42٪ =</a:t>
            </a:r>
            <a:endParaRPr lang="ar-SA" sz="2400" b="1" dirty="0"/>
          </a:p>
        </p:txBody>
      </p:sp>
      <p:grpSp>
        <p:nvGrpSpPr>
          <p:cNvPr id="10" name="مجموعة 9"/>
          <p:cNvGrpSpPr/>
          <p:nvPr/>
        </p:nvGrpSpPr>
        <p:grpSpPr>
          <a:xfrm>
            <a:off x="6156176" y="3092676"/>
            <a:ext cx="720080" cy="768207"/>
            <a:chOff x="5872829" y="4197744"/>
            <a:chExt cx="720080" cy="768207"/>
          </a:xfrm>
        </p:grpSpPr>
        <p:sp>
          <p:nvSpPr>
            <p:cNvPr id="11" name="مربع نص 10"/>
            <p:cNvSpPr txBox="1"/>
            <p:nvPr/>
          </p:nvSpPr>
          <p:spPr>
            <a:xfrm>
              <a:off x="5872830" y="4197744"/>
              <a:ext cx="71390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42</a:t>
              </a:r>
              <a:endParaRPr lang="ar-SA" sz="2400" b="1" dirty="0"/>
            </a:p>
          </p:txBody>
        </p:sp>
        <p:sp>
          <p:nvSpPr>
            <p:cNvPr id="12" name="مربع نص 11"/>
            <p:cNvSpPr txBox="1"/>
            <p:nvPr/>
          </p:nvSpPr>
          <p:spPr>
            <a:xfrm>
              <a:off x="5872829" y="4504286"/>
              <a:ext cx="72008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100</a:t>
              </a:r>
              <a:endParaRPr lang="ar-SA" sz="2400" b="1" dirty="0"/>
            </a:p>
          </p:txBody>
        </p:sp>
        <p:cxnSp>
          <p:nvCxnSpPr>
            <p:cNvPr id="13" name="رابط مستقيم 12"/>
            <p:cNvCxnSpPr/>
            <p:nvPr/>
          </p:nvCxnSpPr>
          <p:spPr>
            <a:xfrm flipH="1">
              <a:off x="5988379" y="4567067"/>
              <a:ext cx="540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مجموعة 5"/>
          <p:cNvGrpSpPr/>
          <p:nvPr/>
        </p:nvGrpSpPr>
        <p:grpSpPr>
          <a:xfrm>
            <a:off x="6012160" y="4014431"/>
            <a:ext cx="2045252" cy="782721"/>
            <a:chOff x="6012160" y="4014431"/>
            <a:chExt cx="2045252" cy="782721"/>
          </a:xfrm>
        </p:grpSpPr>
        <p:sp>
          <p:nvSpPr>
            <p:cNvPr id="9" name="مربع نص 8"/>
            <p:cNvSpPr txBox="1"/>
            <p:nvPr/>
          </p:nvSpPr>
          <p:spPr>
            <a:xfrm>
              <a:off x="6012160" y="4172979"/>
              <a:ext cx="135540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 smtClean="0"/>
                <a:t>× 263  =</a:t>
              </a:r>
              <a:endParaRPr lang="ar-SA" sz="2400" b="1" dirty="0"/>
            </a:p>
          </p:txBody>
        </p:sp>
        <p:grpSp>
          <p:nvGrpSpPr>
            <p:cNvPr id="14" name="مجموعة 13"/>
            <p:cNvGrpSpPr/>
            <p:nvPr/>
          </p:nvGrpSpPr>
          <p:grpSpPr>
            <a:xfrm>
              <a:off x="7193315" y="4014431"/>
              <a:ext cx="864097" cy="782721"/>
              <a:chOff x="5806496" y="4183230"/>
              <a:chExt cx="864097" cy="782721"/>
            </a:xfrm>
          </p:grpSpPr>
          <p:sp>
            <p:nvSpPr>
              <p:cNvPr id="15" name="مربع نص 14"/>
              <p:cNvSpPr txBox="1"/>
              <p:nvPr/>
            </p:nvSpPr>
            <p:spPr>
              <a:xfrm>
                <a:off x="5806496" y="4183230"/>
                <a:ext cx="864097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42</a:t>
                </a:r>
                <a:endParaRPr lang="ar-SA" sz="2400" b="1" dirty="0"/>
              </a:p>
            </p:txBody>
          </p:sp>
          <p:sp>
            <p:nvSpPr>
              <p:cNvPr id="16" name="مربع نص 15"/>
              <p:cNvSpPr txBox="1"/>
              <p:nvPr/>
            </p:nvSpPr>
            <p:spPr>
              <a:xfrm>
                <a:off x="5872829" y="4504286"/>
                <a:ext cx="72008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17" name="رابط مستقيم 16"/>
              <p:cNvCxnSpPr/>
              <p:nvPr/>
            </p:nvCxnSpPr>
            <p:spPr>
              <a:xfrm flipH="1">
                <a:off x="5993493" y="4567067"/>
                <a:ext cx="540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8" name="مربع نص 17"/>
          <p:cNvSpPr txBox="1"/>
          <p:nvPr/>
        </p:nvSpPr>
        <p:spPr>
          <a:xfrm>
            <a:off x="5148064" y="4175992"/>
            <a:ext cx="97210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110,5</a:t>
            </a:r>
            <a:endParaRPr lang="ar-SA" sz="2400" b="1" dirty="0"/>
          </a:p>
        </p:txBody>
      </p:sp>
      <p:grpSp>
        <p:nvGrpSpPr>
          <p:cNvPr id="22" name="مجموعة 21"/>
          <p:cNvGrpSpPr/>
          <p:nvPr/>
        </p:nvGrpSpPr>
        <p:grpSpPr>
          <a:xfrm>
            <a:off x="358820" y="2390601"/>
            <a:ext cx="3853140" cy="3414663"/>
            <a:chOff x="4860032" y="2333677"/>
            <a:chExt cx="3853140" cy="3414663"/>
          </a:xfrm>
          <a:solidFill>
            <a:srgbClr val="FA9478"/>
          </a:solidFill>
          <a:effectLst>
            <a:glow rad="101600">
              <a:srgbClr val="00B050">
                <a:alpha val="60000"/>
              </a:srgbClr>
            </a:glow>
          </a:effectLst>
        </p:grpSpPr>
        <p:sp>
          <p:nvSpPr>
            <p:cNvPr id="23" name="تمرير عمودي 22"/>
            <p:cNvSpPr/>
            <p:nvPr/>
          </p:nvSpPr>
          <p:spPr>
            <a:xfrm>
              <a:off x="4860032" y="2333677"/>
              <a:ext cx="3853140" cy="3414663"/>
            </a:xfrm>
            <a:prstGeom prst="verticalScroll">
              <a:avLst/>
            </a:prstGeom>
            <a:grpFill/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4" name="مربع نص 23"/>
            <p:cNvSpPr txBox="1"/>
            <p:nvPr/>
          </p:nvSpPr>
          <p:spPr>
            <a:xfrm>
              <a:off x="6096016" y="2347059"/>
              <a:ext cx="1584176" cy="360000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الطريقة الثانية</a:t>
              </a:r>
              <a:endParaRPr lang="ar-SA" sz="2000" b="1" dirty="0"/>
            </a:p>
          </p:txBody>
        </p:sp>
      </p:grpSp>
      <p:sp>
        <p:nvSpPr>
          <p:cNvPr id="25" name="مربع نص 24"/>
          <p:cNvSpPr txBox="1"/>
          <p:nvPr/>
        </p:nvSpPr>
        <p:spPr>
          <a:xfrm>
            <a:off x="2497190" y="3296916"/>
            <a:ext cx="112218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42٪ =</a:t>
            </a:r>
            <a:endParaRPr lang="ar-SA" sz="2400" b="1" dirty="0"/>
          </a:p>
        </p:txBody>
      </p:sp>
      <p:sp>
        <p:nvSpPr>
          <p:cNvPr id="26" name="مربع نص 25"/>
          <p:cNvSpPr txBox="1"/>
          <p:nvPr/>
        </p:nvSpPr>
        <p:spPr>
          <a:xfrm>
            <a:off x="1379774" y="4179202"/>
            <a:ext cx="225612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0,42 × 263  =</a:t>
            </a:r>
            <a:endParaRPr lang="ar-SA" sz="2400" b="1" dirty="0"/>
          </a:p>
        </p:txBody>
      </p:sp>
      <p:sp>
        <p:nvSpPr>
          <p:cNvPr id="35" name="مربع نص 34"/>
          <p:cNvSpPr txBox="1"/>
          <p:nvPr/>
        </p:nvSpPr>
        <p:spPr>
          <a:xfrm>
            <a:off x="755576" y="4182215"/>
            <a:ext cx="97210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110.5</a:t>
            </a:r>
            <a:endParaRPr lang="ar-SA" sz="2400" b="1" dirty="0"/>
          </a:p>
        </p:txBody>
      </p:sp>
      <p:sp>
        <p:nvSpPr>
          <p:cNvPr id="36" name="مربع نص 35"/>
          <p:cNvSpPr txBox="1"/>
          <p:nvPr/>
        </p:nvSpPr>
        <p:spPr>
          <a:xfrm>
            <a:off x="1865828" y="3284984"/>
            <a:ext cx="81744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0,42</a:t>
            </a:r>
            <a:endParaRPr lang="ar-SA" sz="2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3734" y="980728"/>
            <a:ext cx="2102743" cy="609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191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  <p:bldP spid="18" grpId="0"/>
      <p:bldP spid="25" grpId="0"/>
      <p:bldP spid="26" grpId="0"/>
      <p:bldP spid="35" grpId="0"/>
      <p:bldP spid="3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8900" y="188641"/>
            <a:ext cx="3636000" cy="2694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تمرير أفقي 2"/>
          <p:cNvSpPr/>
          <p:nvPr/>
        </p:nvSpPr>
        <p:spPr>
          <a:xfrm>
            <a:off x="3923928" y="964729"/>
            <a:ext cx="2789396" cy="720080"/>
          </a:xfrm>
          <a:prstGeom prst="horizontalScroll">
            <a:avLst/>
          </a:prstGeom>
          <a:solidFill>
            <a:srgbClr val="FA9478"/>
          </a:solidFill>
          <a:effectLst>
            <a:glow rad="101600">
              <a:srgbClr val="00B05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 smtClean="0">
                <a:solidFill>
                  <a:schemeClr val="tx1"/>
                </a:solidFill>
              </a:rPr>
              <a:t>أوجد </a:t>
            </a:r>
            <a:r>
              <a:rPr lang="ar-SA" sz="2400" b="1" dirty="0" smtClean="0">
                <a:solidFill>
                  <a:schemeClr val="tx1"/>
                </a:solidFill>
              </a:rPr>
              <a:t>110٪ </a:t>
            </a:r>
            <a:r>
              <a:rPr lang="ar-SA" sz="2400" b="1" dirty="0" smtClean="0">
                <a:solidFill>
                  <a:schemeClr val="tx1"/>
                </a:solidFill>
              </a:rPr>
              <a:t>من </a:t>
            </a:r>
            <a:r>
              <a:rPr lang="ar-SA" sz="2400" b="1" dirty="0" smtClean="0">
                <a:solidFill>
                  <a:schemeClr val="tx1"/>
                </a:solidFill>
              </a:rPr>
              <a:t>70</a:t>
            </a:r>
            <a:endParaRPr lang="ar-SA" sz="2400" b="1" dirty="0">
              <a:solidFill>
                <a:schemeClr val="tx1"/>
              </a:solidFill>
            </a:endParaRPr>
          </a:p>
        </p:txBody>
      </p:sp>
      <p:grpSp>
        <p:nvGrpSpPr>
          <p:cNvPr id="5" name="مجموعة 4"/>
          <p:cNvGrpSpPr/>
          <p:nvPr/>
        </p:nvGrpSpPr>
        <p:grpSpPr>
          <a:xfrm>
            <a:off x="4679300" y="2390601"/>
            <a:ext cx="3853140" cy="3414663"/>
            <a:chOff x="4860032" y="2390601"/>
            <a:chExt cx="3853140" cy="3414663"/>
          </a:xfrm>
          <a:solidFill>
            <a:srgbClr val="FA9478"/>
          </a:solidFill>
          <a:effectLst>
            <a:glow rad="101600">
              <a:srgbClr val="00B050">
                <a:alpha val="60000"/>
              </a:srgbClr>
            </a:glow>
          </a:effectLst>
        </p:grpSpPr>
        <p:sp>
          <p:nvSpPr>
            <p:cNvPr id="4" name="تمرير عمودي 3"/>
            <p:cNvSpPr/>
            <p:nvPr/>
          </p:nvSpPr>
          <p:spPr>
            <a:xfrm>
              <a:off x="4860032" y="2390601"/>
              <a:ext cx="3853140" cy="3414663"/>
            </a:xfrm>
            <a:prstGeom prst="verticalScroll">
              <a:avLst/>
            </a:prstGeom>
            <a:grpFill/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0" name="مربع نص 19"/>
            <p:cNvSpPr txBox="1"/>
            <p:nvPr/>
          </p:nvSpPr>
          <p:spPr>
            <a:xfrm>
              <a:off x="6096016" y="2419629"/>
              <a:ext cx="1584176" cy="360000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الطريقة الأولى</a:t>
              </a:r>
              <a:endParaRPr lang="ar-SA" sz="2000" b="1" dirty="0"/>
            </a:p>
          </p:txBody>
        </p:sp>
      </p:grpSp>
      <p:sp>
        <p:nvSpPr>
          <p:cNvPr id="7" name="مربع نص 6"/>
          <p:cNvSpPr txBox="1"/>
          <p:nvPr/>
        </p:nvSpPr>
        <p:spPr>
          <a:xfrm>
            <a:off x="6749388" y="3236875"/>
            <a:ext cx="127899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110٪  =</a:t>
            </a:r>
            <a:endParaRPr lang="ar-SA" sz="2400" b="1" dirty="0"/>
          </a:p>
        </p:txBody>
      </p:sp>
      <p:grpSp>
        <p:nvGrpSpPr>
          <p:cNvPr id="10" name="مجموعة 9"/>
          <p:cNvGrpSpPr/>
          <p:nvPr/>
        </p:nvGrpSpPr>
        <p:grpSpPr>
          <a:xfrm>
            <a:off x="6156176" y="3092676"/>
            <a:ext cx="720080" cy="768207"/>
            <a:chOff x="5872829" y="4197744"/>
            <a:chExt cx="720080" cy="768207"/>
          </a:xfrm>
        </p:grpSpPr>
        <p:sp>
          <p:nvSpPr>
            <p:cNvPr id="11" name="مربع نص 10"/>
            <p:cNvSpPr txBox="1"/>
            <p:nvPr/>
          </p:nvSpPr>
          <p:spPr>
            <a:xfrm>
              <a:off x="5872830" y="4197744"/>
              <a:ext cx="71390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110</a:t>
              </a:r>
              <a:endParaRPr lang="ar-SA" sz="2400" b="1" dirty="0"/>
            </a:p>
          </p:txBody>
        </p:sp>
        <p:sp>
          <p:nvSpPr>
            <p:cNvPr id="12" name="مربع نص 11"/>
            <p:cNvSpPr txBox="1"/>
            <p:nvPr/>
          </p:nvSpPr>
          <p:spPr>
            <a:xfrm>
              <a:off x="5872829" y="4504286"/>
              <a:ext cx="72008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100</a:t>
              </a:r>
              <a:endParaRPr lang="ar-SA" sz="2400" b="1" dirty="0"/>
            </a:p>
          </p:txBody>
        </p:sp>
        <p:cxnSp>
          <p:nvCxnSpPr>
            <p:cNvPr id="13" name="رابط مستقيم 12"/>
            <p:cNvCxnSpPr/>
            <p:nvPr/>
          </p:nvCxnSpPr>
          <p:spPr>
            <a:xfrm flipH="1">
              <a:off x="5988379" y="4567067"/>
              <a:ext cx="540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مجموعة 5"/>
          <p:cNvGrpSpPr/>
          <p:nvPr/>
        </p:nvGrpSpPr>
        <p:grpSpPr>
          <a:xfrm>
            <a:off x="6012160" y="4014431"/>
            <a:ext cx="2045252" cy="782721"/>
            <a:chOff x="6012160" y="4014431"/>
            <a:chExt cx="2045252" cy="782721"/>
          </a:xfrm>
        </p:grpSpPr>
        <p:sp>
          <p:nvSpPr>
            <p:cNvPr id="9" name="مربع نص 8"/>
            <p:cNvSpPr txBox="1"/>
            <p:nvPr/>
          </p:nvSpPr>
          <p:spPr>
            <a:xfrm>
              <a:off x="6012160" y="4172979"/>
              <a:ext cx="135540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 smtClean="0"/>
                <a:t>× </a:t>
              </a:r>
              <a:r>
                <a:rPr lang="ar-SA" sz="2400" b="1" dirty="0" smtClean="0"/>
                <a:t>70  =</a:t>
              </a:r>
              <a:endParaRPr lang="ar-SA" sz="2400" b="1" dirty="0"/>
            </a:p>
          </p:txBody>
        </p:sp>
        <p:grpSp>
          <p:nvGrpSpPr>
            <p:cNvPr id="14" name="مجموعة 13"/>
            <p:cNvGrpSpPr/>
            <p:nvPr/>
          </p:nvGrpSpPr>
          <p:grpSpPr>
            <a:xfrm>
              <a:off x="7193315" y="4014431"/>
              <a:ext cx="864097" cy="782721"/>
              <a:chOff x="5806496" y="4183230"/>
              <a:chExt cx="864097" cy="782721"/>
            </a:xfrm>
          </p:grpSpPr>
          <p:sp>
            <p:nvSpPr>
              <p:cNvPr id="15" name="مربع نص 14"/>
              <p:cNvSpPr txBox="1"/>
              <p:nvPr/>
            </p:nvSpPr>
            <p:spPr>
              <a:xfrm>
                <a:off x="5806496" y="4183230"/>
                <a:ext cx="864097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110</a:t>
                </a:r>
                <a:endParaRPr lang="ar-SA" sz="2400" b="1" dirty="0"/>
              </a:p>
            </p:txBody>
          </p:sp>
          <p:sp>
            <p:nvSpPr>
              <p:cNvPr id="16" name="مربع نص 15"/>
              <p:cNvSpPr txBox="1"/>
              <p:nvPr/>
            </p:nvSpPr>
            <p:spPr>
              <a:xfrm>
                <a:off x="5872829" y="4504286"/>
                <a:ext cx="72008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17" name="رابط مستقيم 16"/>
              <p:cNvCxnSpPr/>
              <p:nvPr/>
            </p:nvCxnSpPr>
            <p:spPr>
              <a:xfrm flipH="1">
                <a:off x="5993493" y="4567067"/>
                <a:ext cx="540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8" name="مربع نص 17"/>
          <p:cNvSpPr txBox="1"/>
          <p:nvPr/>
        </p:nvSpPr>
        <p:spPr>
          <a:xfrm>
            <a:off x="5544108" y="4175992"/>
            <a:ext cx="97210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77</a:t>
            </a:r>
            <a:endParaRPr lang="ar-SA" sz="2400" b="1" dirty="0"/>
          </a:p>
        </p:txBody>
      </p:sp>
      <p:grpSp>
        <p:nvGrpSpPr>
          <p:cNvPr id="22" name="مجموعة 21"/>
          <p:cNvGrpSpPr/>
          <p:nvPr/>
        </p:nvGrpSpPr>
        <p:grpSpPr>
          <a:xfrm>
            <a:off x="358820" y="2390601"/>
            <a:ext cx="3853140" cy="3414663"/>
            <a:chOff x="4860032" y="2333677"/>
            <a:chExt cx="3853140" cy="3414663"/>
          </a:xfrm>
          <a:solidFill>
            <a:srgbClr val="FA9478"/>
          </a:solidFill>
          <a:effectLst>
            <a:glow rad="101600">
              <a:srgbClr val="00B050">
                <a:alpha val="60000"/>
              </a:srgbClr>
            </a:glow>
          </a:effectLst>
        </p:grpSpPr>
        <p:sp>
          <p:nvSpPr>
            <p:cNvPr id="23" name="تمرير عمودي 22"/>
            <p:cNvSpPr/>
            <p:nvPr/>
          </p:nvSpPr>
          <p:spPr>
            <a:xfrm>
              <a:off x="4860032" y="2333677"/>
              <a:ext cx="3853140" cy="3414663"/>
            </a:xfrm>
            <a:prstGeom prst="verticalScroll">
              <a:avLst/>
            </a:prstGeom>
            <a:grpFill/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4" name="مربع نص 23"/>
            <p:cNvSpPr txBox="1"/>
            <p:nvPr/>
          </p:nvSpPr>
          <p:spPr>
            <a:xfrm>
              <a:off x="6096016" y="2347059"/>
              <a:ext cx="1584176" cy="360000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الطريقة الثانية</a:t>
              </a:r>
              <a:endParaRPr lang="ar-SA" sz="2000" b="1" dirty="0"/>
            </a:p>
          </p:txBody>
        </p:sp>
      </p:grpSp>
      <p:sp>
        <p:nvSpPr>
          <p:cNvPr id="25" name="مربع نص 24"/>
          <p:cNvSpPr txBox="1"/>
          <p:nvPr/>
        </p:nvSpPr>
        <p:spPr>
          <a:xfrm>
            <a:off x="2497190" y="3296916"/>
            <a:ext cx="112218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110٪ </a:t>
            </a:r>
            <a:r>
              <a:rPr lang="ar-SA" sz="2400" b="1" dirty="0" smtClean="0"/>
              <a:t>=</a:t>
            </a:r>
            <a:endParaRPr lang="ar-SA" sz="2400" b="1" dirty="0"/>
          </a:p>
        </p:txBody>
      </p:sp>
      <p:sp>
        <p:nvSpPr>
          <p:cNvPr id="26" name="مربع نص 25"/>
          <p:cNvSpPr txBox="1"/>
          <p:nvPr/>
        </p:nvSpPr>
        <p:spPr>
          <a:xfrm>
            <a:off x="1379774" y="4179202"/>
            <a:ext cx="225612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1,10 </a:t>
            </a:r>
            <a:r>
              <a:rPr lang="ar-SA" sz="2400" b="1" dirty="0" smtClean="0"/>
              <a:t>× </a:t>
            </a:r>
            <a:r>
              <a:rPr lang="ar-SA" sz="2400" b="1" dirty="0" smtClean="0"/>
              <a:t>70  =</a:t>
            </a:r>
            <a:endParaRPr lang="ar-SA" sz="2400" b="1" dirty="0"/>
          </a:p>
        </p:txBody>
      </p:sp>
      <p:sp>
        <p:nvSpPr>
          <p:cNvPr id="35" name="مربع نص 34"/>
          <p:cNvSpPr txBox="1"/>
          <p:nvPr/>
        </p:nvSpPr>
        <p:spPr>
          <a:xfrm>
            <a:off x="1079612" y="4182215"/>
            <a:ext cx="97210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77</a:t>
            </a:r>
            <a:endParaRPr lang="ar-SA" sz="2400" b="1" dirty="0"/>
          </a:p>
        </p:txBody>
      </p:sp>
      <p:sp>
        <p:nvSpPr>
          <p:cNvPr id="36" name="مربع نص 35"/>
          <p:cNvSpPr txBox="1"/>
          <p:nvPr/>
        </p:nvSpPr>
        <p:spPr>
          <a:xfrm>
            <a:off x="1763688" y="3284984"/>
            <a:ext cx="81744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1,10</a:t>
            </a:r>
            <a:endParaRPr lang="ar-SA" sz="2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3734" y="980728"/>
            <a:ext cx="2102743" cy="609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6234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  <p:bldP spid="18" grpId="0"/>
      <p:bldP spid="25" grpId="0"/>
      <p:bldP spid="26" grpId="0"/>
      <p:bldP spid="35" grpId="0"/>
      <p:bldP spid="3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8900" y="188641"/>
            <a:ext cx="3636000" cy="2694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تمرير أفقي 2"/>
          <p:cNvSpPr/>
          <p:nvPr/>
        </p:nvSpPr>
        <p:spPr>
          <a:xfrm>
            <a:off x="3923928" y="964729"/>
            <a:ext cx="2789396" cy="720080"/>
          </a:xfrm>
          <a:prstGeom prst="horizontalScroll">
            <a:avLst/>
          </a:prstGeom>
          <a:solidFill>
            <a:srgbClr val="FA9478"/>
          </a:solidFill>
          <a:effectLst>
            <a:glow rad="101600">
              <a:srgbClr val="00B05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 smtClean="0">
                <a:solidFill>
                  <a:schemeClr val="tx1"/>
                </a:solidFill>
              </a:rPr>
              <a:t>أوجد </a:t>
            </a:r>
            <a:r>
              <a:rPr lang="ar-SA" sz="2400" b="1" dirty="0" smtClean="0">
                <a:solidFill>
                  <a:schemeClr val="tx1"/>
                </a:solidFill>
              </a:rPr>
              <a:t>115٪ </a:t>
            </a:r>
            <a:r>
              <a:rPr lang="ar-SA" sz="2400" b="1" dirty="0" smtClean="0">
                <a:solidFill>
                  <a:schemeClr val="tx1"/>
                </a:solidFill>
              </a:rPr>
              <a:t>من </a:t>
            </a:r>
            <a:r>
              <a:rPr lang="ar-SA" sz="2400" b="1" dirty="0" smtClean="0">
                <a:solidFill>
                  <a:schemeClr val="tx1"/>
                </a:solidFill>
              </a:rPr>
              <a:t>20</a:t>
            </a:r>
            <a:endParaRPr lang="ar-SA" sz="2400" b="1" dirty="0">
              <a:solidFill>
                <a:schemeClr val="tx1"/>
              </a:solidFill>
            </a:endParaRPr>
          </a:p>
        </p:txBody>
      </p:sp>
      <p:grpSp>
        <p:nvGrpSpPr>
          <p:cNvPr id="5" name="مجموعة 4"/>
          <p:cNvGrpSpPr/>
          <p:nvPr/>
        </p:nvGrpSpPr>
        <p:grpSpPr>
          <a:xfrm>
            <a:off x="4679300" y="2390601"/>
            <a:ext cx="3853140" cy="3414663"/>
            <a:chOff x="4860032" y="2390601"/>
            <a:chExt cx="3853140" cy="3414663"/>
          </a:xfrm>
          <a:solidFill>
            <a:srgbClr val="FA9478"/>
          </a:solidFill>
          <a:effectLst>
            <a:glow rad="101600">
              <a:srgbClr val="00B050">
                <a:alpha val="60000"/>
              </a:srgbClr>
            </a:glow>
          </a:effectLst>
        </p:grpSpPr>
        <p:sp>
          <p:nvSpPr>
            <p:cNvPr id="4" name="تمرير عمودي 3"/>
            <p:cNvSpPr/>
            <p:nvPr/>
          </p:nvSpPr>
          <p:spPr>
            <a:xfrm>
              <a:off x="4860032" y="2390601"/>
              <a:ext cx="3853140" cy="3414663"/>
            </a:xfrm>
            <a:prstGeom prst="verticalScroll">
              <a:avLst/>
            </a:prstGeom>
            <a:grpFill/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0" name="مربع نص 19"/>
            <p:cNvSpPr txBox="1"/>
            <p:nvPr/>
          </p:nvSpPr>
          <p:spPr>
            <a:xfrm>
              <a:off x="6096016" y="2419629"/>
              <a:ext cx="1584176" cy="360000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الطريقة الأولى</a:t>
              </a:r>
              <a:endParaRPr lang="ar-SA" sz="2000" b="1" dirty="0"/>
            </a:p>
          </p:txBody>
        </p:sp>
      </p:grpSp>
      <p:sp>
        <p:nvSpPr>
          <p:cNvPr id="7" name="مربع نص 6"/>
          <p:cNvSpPr txBox="1"/>
          <p:nvPr/>
        </p:nvSpPr>
        <p:spPr>
          <a:xfrm>
            <a:off x="6749388" y="3236875"/>
            <a:ext cx="127899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115٪  =</a:t>
            </a:r>
            <a:endParaRPr lang="ar-SA" sz="2400" b="1" dirty="0"/>
          </a:p>
        </p:txBody>
      </p:sp>
      <p:grpSp>
        <p:nvGrpSpPr>
          <p:cNvPr id="10" name="مجموعة 9"/>
          <p:cNvGrpSpPr/>
          <p:nvPr/>
        </p:nvGrpSpPr>
        <p:grpSpPr>
          <a:xfrm>
            <a:off x="6156176" y="3092676"/>
            <a:ext cx="720080" cy="768207"/>
            <a:chOff x="5872829" y="4197744"/>
            <a:chExt cx="720080" cy="768207"/>
          </a:xfrm>
        </p:grpSpPr>
        <p:sp>
          <p:nvSpPr>
            <p:cNvPr id="11" name="مربع نص 10"/>
            <p:cNvSpPr txBox="1"/>
            <p:nvPr/>
          </p:nvSpPr>
          <p:spPr>
            <a:xfrm>
              <a:off x="5872830" y="4197744"/>
              <a:ext cx="71390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115</a:t>
              </a:r>
              <a:endParaRPr lang="ar-SA" sz="2400" b="1" dirty="0"/>
            </a:p>
          </p:txBody>
        </p:sp>
        <p:sp>
          <p:nvSpPr>
            <p:cNvPr id="12" name="مربع نص 11"/>
            <p:cNvSpPr txBox="1"/>
            <p:nvPr/>
          </p:nvSpPr>
          <p:spPr>
            <a:xfrm>
              <a:off x="5872829" y="4504286"/>
              <a:ext cx="72008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100</a:t>
              </a:r>
              <a:endParaRPr lang="ar-SA" sz="2400" b="1" dirty="0"/>
            </a:p>
          </p:txBody>
        </p:sp>
        <p:cxnSp>
          <p:nvCxnSpPr>
            <p:cNvPr id="13" name="رابط مستقيم 12"/>
            <p:cNvCxnSpPr/>
            <p:nvPr/>
          </p:nvCxnSpPr>
          <p:spPr>
            <a:xfrm flipH="1">
              <a:off x="5988379" y="4567067"/>
              <a:ext cx="540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مجموعة 5"/>
          <p:cNvGrpSpPr/>
          <p:nvPr/>
        </p:nvGrpSpPr>
        <p:grpSpPr>
          <a:xfrm>
            <a:off x="6012160" y="4014431"/>
            <a:ext cx="2045252" cy="782721"/>
            <a:chOff x="6012160" y="4014431"/>
            <a:chExt cx="2045252" cy="782721"/>
          </a:xfrm>
        </p:grpSpPr>
        <p:sp>
          <p:nvSpPr>
            <p:cNvPr id="9" name="مربع نص 8"/>
            <p:cNvSpPr txBox="1"/>
            <p:nvPr/>
          </p:nvSpPr>
          <p:spPr>
            <a:xfrm>
              <a:off x="6012160" y="4172979"/>
              <a:ext cx="135540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 smtClean="0"/>
                <a:t>× </a:t>
              </a:r>
              <a:r>
                <a:rPr lang="ar-SA" sz="2400" b="1" dirty="0" smtClean="0"/>
                <a:t>20  =</a:t>
              </a:r>
              <a:endParaRPr lang="ar-SA" sz="2400" b="1" dirty="0"/>
            </a:p>
          </p:txBody>
        </p:sp>
        <p:grpSp>
          <p:nvGrpSpPr>
            <p:cNvPr id="14" name="مجموعة 13"/>
            <p:cNvGrpSpPr/>
            <p:nvPr/>
          </p:nvGrpSpPr>
          <p:grpSpPr>
            <a:xfrm>
              <a:off x="7193315" y="4014431"/>
              <a:ext cx="864097" cy="782721"/>
              <a:chOff x="5806496" y="4183230"/>
              <a:chExt cx="864097" cy="782721"/>
            </a:xfrm>
          </p:grpSpPr>
          <p:sp>
            <p:nvSpPr>
              <p:cNvPr id="15" name="مربع نص 14"/>
              <p:cNvSpPr txBox="1"/>
              <p:nvPr/>
            </p:nvSpPr>
            <p:spPr>
              <a:xfrm>
                <a:off x="5806496" y="4183230"/>
                <a:ext cx="864097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115</a:t>
                </a:r>
                <a:endParaRPr lang="ar-SA" sz="2400" b="1" dirty="0"/>
              </a:p>
            </p:txBody>
          </p:sp>
          <p:sp>
            <p:nvSpPr>
              <p:cNvPr id="16" name="مربع نص 15"/>
              <p:cNvSpPr txBox="1"/>
              <p:nvPr/>
            </p:nvSpPr>
            <p:spPr>
              <a:xfrm>
                <a:off x="5872829" y="4504286"/>
                <a:ext cx="72008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17" name="رابط مستقيم 16"/>
              <p:cNvCxnSpPr/>
              <p:nvPr/>
            </p:nvCxnSpPr>
            <p:spPr>
              <a:xfrm flipH="1">
                <a:off x="5993493" y="4567067"/>
                <a:ext cx="540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8" name="مربع نص 17"/>
          <p:cNvSpPr txBox="1"/>
          <p:nvPr/>
        </p:nvSpPr>
        <p:spPr>
          <a:xfrm>
            <a:off x="5544108" y="4175992"/>
            <a:ext cx="97210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23</a:t>
            </a:r>
            <a:endParaRPr lang="ar-SA" sz="2400" b="1" dirty="0"/>
          </a:p>
        </p:txBody>
      </p:sp>
      <p:grpSp>
        <p:nvGrpSpPr>
          <p:cNvPr id="22" name="مجموعة 21"/>
          <p:cNvGrpSpPr/>
          <p:nvPr/>
        </p:nvGrpSpPr>
        <p:grpSpPr>
          <a:xfrm>
            <a:off x="358820" y="2390601"/>
            <a:ext cx="3853140" cy="3414663"/>
            <a:chOff x="4860032" y="2333677"/>
            <a:chExt cx="3853140" cy="3414663"/>
          </a:xfrm>
          <a:solidFill>
            <a:srgbClr val="FA9478"/>
          </a:solidFill>
          <a:effectLst>
            <a:glow rad="101600">
              <a:srgbClr val="00B050">
                <a:alpha val="60000"/>
              </a:srgbClr>
            </a:glow>
          </a:effectLst>
        </p:grpSpPr>
        <p:sp>
          <p:nvSpPr>
            <p:cNvPr id="23" name="تمرير عمودي 22"/>
            <p:cNvSpPr/>
            <p:nvPr/>
          </p:nvSpPr>
          <p:spPr>
            <a:xfrm>
              <a:off x="4860032" y="2333677"/>
              <a:ext cx="3853140" cy="3414663"/>
            </a:xfrm>
            <a:prstGeom prst="verticalScroll">
              <a:avLst/>
            </a:prstGeom>
            <a:grpFill/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4" name="مربع نص 23"/>
            <p:cNvSpPr txBox="1"/>
            <p:nvPr/>
          </p:nvSpPr>
          <p:spPr>
            <a:xfrm>
              <a:off x="6096016" y="2347059"/>
              <a:ext cx="1584176" cy="360000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الطريقة الثانية</a:t>
              </a:r>
              <a:endParaRPr lang="ar-SA" sz="2000" b="1" dirty="0"/>
            </a:p>
          </p:txBody>
        </p:sp>
      </p:grpSp>
      <p:sp>
        <p:nvSpPr>
          <p:cNvPr id="25" name="مربع نص 24"/>
          <p:cNvSpPr txBox="1"/>
          <p:nvPr/>
        </p:nvSpPr>
        <p:spPr>
          <a:xfrm>
            <a:off x="2497190" y="3296916"/>
            <a:ext cx="112218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115٪ </a:t>
            </a:r>
            <a:r>
              <a:rPr lang="ar-SA" sz="2400" b="1" dirty="0" smtClean="0"/>
              <a:t>=</a:t>
            </a:r>
            <a:endParaRPr lang="ar-SA" sz="2400" b="1" dirty="0"/>
          </a:p>
        </p:txBody>
      </p:sp>
      <p:sp>
        <p:nvSpPr>
          <p:cNvPr id="26" name="مربع نص 25"/>
          <p:cNvSpPr txBox="1"/>
          <p:nvPr/>
        </p:nvSpPr>
        <p:spPr>
          <a:xfrm>
            <a:off x="1379774" y="4179202"/>
            <a:ext cx="225612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1,15 </a:t>
            </a:r>
            <a:r>
              <a:rPr lang="ar-SA" sz="2400" b="1" dirty="0" smtClean="0"/>
              <a:t>× </a:t>
            </a:r>
            <a:r>
              <a:rPr lang="ar-SA" sz="2400" b="1" dirty="0" smtClean="0"/>
              <a:t>20  =</a:t>
            </a:r>
            <a:endParaRPr lang="ar-SA" sz="2400" b="1" dirty="0"/>
          </a:p>
        </p:txBody>
      </p:sp>
      <p:sp>
        <p:nvSpPr>
          <p:cNvPr id="35" name="مربع نص 34"/>
          <p:cNvSpPr txBox="1"/>
          <p:nvPr/>
        </p:nvSpPr>
        <p:spPr>
          <a:xfrm>
            <a:off x="1079612" y="4182215"/>
            <a:ext cx="97210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23</a:t>
            </a:r>
            <a:endParaRPr lang="ar-SA" sz="2400" b="1" dirty="0"/>
          </a:p>
        </p:txBody>
      </p:sp>
      <p:sp>
        <p:nvSpPr>
          <p:cNvPr id="36" name="مربع نص 35"/>
          <p:cNvSpPr txBox="1"/>
          <p:nvPr/>
        </p:nvSpPr>
        <p:spPr>
          <a:xfrm>
            <a:off x="1763688" y="3284984"/>
            <a:ext cx="81744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1,15</a:t>
            </a:r>
            <a:endParaRPr lang="ar-SA" sz="2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3734" y="980728"/>
            <a:ext cx="2102743" cy="609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4157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  <p:bldP spid="18" grpId="0"/>
      <p:bldP spid="25" grpId="0"/>
      <p:bldP spid="26" grpId="0"/>
      <p:bldP spid="35" grpId="0"/>
      <p:bldP spid="3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8900" y="188641"/>
            <a:ext cx="3636000" cy="2694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تمرير أفقي 2"/>
          <p:cNvSpPr/>
          <p:nvPr/>
        </p:nvSpPr>
        <p:spPr>
          <a:xfrm>
            <a:off x="3923928" y="964729"/>
            <a:ext cx="2789396" cy="720080"/>
          </a:xfrm>
          <a:prstGeom prst="horizontalScroll">
            <a:avLst/>
          </a:prstGeom>
          <a:solidFill>
            <a:srgbClr val="FA9478"/>
          </a:solidFill>
          <a:effectLst>
            <a:glow rad="101600">
              <a:srgbClr val="00B05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 smtClean="0">
                <a:solidFill>
                  <a:schemeClr val="tx1"/>
                </a:solidFill>
              </a:rPr>
              <a:t>أوجد </a:t>
            </a:r>
            <a:r>
              <a:rPr lang="ar-SA" sz="2400" b="1" dirty="0" smtClean="0">
                <a:solidFill>
                  <a:schemeClr val="tx1"/>
                </a:solidFill>
              </a:rPr>
              <a:t>130٪ </a:t>
            </a:r>
            <a:r>
              <a:rPr lang="ar-SA" sz="2400" b="1" dirty="0" smtClean="0">
                <a:solidFill>
                  <a:schemeClr val="tx1"/>
                </a:solidFill>
              </a:rPr>
              <a:t>من </a:t>
            </a:r>
            <a:r>
              <a:rPr lang="ar-SA" sz="2400" b="1" dirty="0" smtClean="0">
                <a:solidFill>
                  <a:schemeClr val="tx1"/>
                </a:solidFill>
              </a:rPr>
              <a:t>78</a:t>
            </a:r>
            <a:endParaRPr lang="ar-SA" sz="2400" b="1" dirty="0">
              <a:solidFill>
                <a:schemeClr val="tx1"/>
              </a:solidFill>
            </a:endParaRPr>
          </a:p>
        </p:txBody>
      </p:sp>
      <p:grpSp>
        <p:nvGrpSpPr>
          <p:cNvPr id="5" name="مجموعة 4"/>
          <p:cNvGrpSpPr/>
          <p:nvPr/>
        </p:nvGrpSpPr>
        <p:grpSpPr>
          <a:xfrm>
            <a:off x="4679300" y="2390601"/>
            <a:ext cx="3853140" cy="3414663"/>
            <a:chOff x="4860032" y="2390601"/>
            <a:chExt cx="3853140" cy="3414663"/>
          </a:xfrm>
          <a:solidFill>
            <a:srgbClr val="FA9478"/>
          </a:solidFill>
          <a:effectLst>
            <a:glow rad="101600">
              <a:srgbClr val="00B050">
                <a:alpha val="60000"/>
              </a:srgbClr>
            </a:glow>
          </a:effectLst>
        </p:grpSpPr>
        <p:sp>
          <p:nvSpPr>
            <p:cNvPr id="4" name="تمرير عمودي 3"/>
            <p:cNvSpPr/>
            <p:nvPr/>
          </p:nvSpPr>
          <p:spPr>
            <a:xfrm>
              <a:off x="4860032" y="2390601"/>
              <a:ext cx="3853140" cy="3414663"/>
            </a:xfrm>
            <a:prstGeom prst="verticalScroll">
              <a:avLst/>
            </a:prstGeom>
            <a:grpFill/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0" name="مربع نص 19"/>
            <p:cNvSpPr txBox="1"/>
            <p:nvPr/>
          </p:nvSpPr>
          <p:spPr>
            <a:xfrm>
              <a:off x="6096016" y="2419629"/>
              <a:ext cx="1584176" cy="360000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الطريقة الأولى</a:t>
              </a:r>
              <a:endParaRPr lang="ar-SA" sz="2000" b="1" dirty="0"/>
            </a:p>
          </p:txBody>
        </p:sp>
      </p:grpSp>
      <p:sp>
        <p:nvSpPr>
          <p:cNvPr id="7" name="مربع نص 6"/>
          <p:cNvSpPr txBox="1"/>
          <p:nvPr/>
        </p:nvSpPr>
        <p:spPr>
          <a:xfrm>
            <a:off x="6749388" y="3236875"/>
            <a:ext cx="127899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130٪  =</a:t>
            </a:r>
            <a:endParaRPr lang="ar-SA" sz="2400" b="1" dirty="0"/>
          </a:p>
        </p:txBody>
      </p:sp>
      <p:grpSp>
        <p:nvGrpSpPr>
          <p:cNvPr id="10" name="مجموعة 9"/>
          <p:cNvGrpSpPr/>
          <p:nvPr/>
        </p:nvGrpSpPr>
        <p:grpSpPr>
          <a:xfrm>
            <a:off x="6156176" y="3092676"/>
            <a:ext cx="720080" cy="768207"/>
            <a:chOff x="5872829" y="4197744"/>
            <a:chExt cx="720080" cy="768207"/>
          </a:xfrm>
        </p:grpSpPr>
        <p:sp>
          <p:nvSpPr>
            <p:cNvPr id="11" name="مربع نص 10"/>
            <p:cNvSpPr txBox="1"/>
            <p:nvPr/>
          </p:nvSpPr>
          <p:spPr>
            <a:xfrm>
              <a:off x="5872830" y="4197744"/>
              <a:ext cx="71390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130</a:t>
              </a:r>
              <a:endParaRPr lang="ar-SA" sz="2400" b="1" dirty="0"/>
            </a:p>
          </p:txBody>
        </p:sp>
        <p:sp>
          <p:nvSpPr>
            <p:cNvPr id="12" name="مربع نص 11"/>
            <p:cNvSpPr txBox="1"/>
            <p:nvPr/>
          </p:nvSpPr>
          <p:spPr>
            <a:xfrm>
              <a:off x="5872829" y="4504286"/>
              <a:ext cx="72008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100</a:t>
              </a:r>
              <a:endParaRPr lang="ar-SA" sz="2400" b="1" dirty="0"/>
            </a:p>
          </p:txBody>
        </p:sp>
        <p:cxnSp>
          <p:nvCxnSpPr>
            <p:cNvPr id="13" name="رابط مستقيم 12"/>
            <p:cNvCxnSpPr/>
            <p:nvPr/>
          </p:nvCxnSpPr>
          <p:spPr>
            <a:xfrm flipH="1">
              <a:off x="5988379" y="4567067"/>
              <a:ext cx="540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مجموعة 5"/>
          <p:cNvGrpSpPr/>
          <p:nvPr/>
        </p:nvGrpSpPr>
        <p:grpSpPr>
          <a:xfrm>
            <a:off x="6012160" y="4014431"/>
            <a:ext cx="2045252" cy="782721"/>
            <a:chOff x="6012160" y="4014431"/>
            <a:chExt cx="2045252" cy="782721"/>
          </a:xfrm>
        </p:grpSpPr>
        <p:sp>
          <p:nvSpPr>
            <p:cNvPr id="9" name="مربع نص 8"/>
            <p:cNvSpPr txBox="1"/>
            <p:nvPr/>
          </p:nvSpPr>
          <p:spPr>
            <a:xfrm>
              <a:off x="6012160" y="4172979"/>
              <a:ext cx="135540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 smtClean="0"/>
                <a:t>× </a:t>
              </a:r>
              <a:r>
                <a:rPr lang="ar-SA" sz="2400" b="1" dirty="0" smtClean="0"/>
                <a:t>78  =</a:t>
              </a:r>
              <a:endParaRPr lang="ar-SA" sz="2400" b="1" dirty="0"/>
            </a:p>
          </p:txBody>
        </p:sp>
        <p:grpSp>
          <p:nvGrpSpPr>
            <p:cNvPr id="14" name="مجموعة 13"/>
            <p:cNvGrpSpPr/>
            <p:nvPr/>
          </p:nvGrpSpPr>
          <p:grpSpPr>
            <a:xfrm>
              <a:off x="7193315" y="4014431"/>
              <a:ext cx="864097" cy="782721"/>
              <a:chOff x="5806496" y="4183230"/>
              <a:chExt cx="864097" cy="782721"/>
            </a:xfrm>
          </p:grpSpPr>
          <p:sp>
            <p:nvSpPr>
              <p:cNvPr id="15" name="مربع نص 14"/>
              <p:cNvSpPr txBox="1"/>
              <p:nvPr/>
            </p:nvSpPr>
            <p:spPr>
              <a:xfrm>
                <a:off x="5806496" y="4183230"/>
                <a:ext cx="864097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130</a:t>
                </a:r>
                <a:endParaRPr lang="ar-SA" sz="2400" b="1" dirty="0"/>
              </a:p>
            </p:txBody>
          </p:sp>
          <p:sp>
            <p:nvSpPr>
              <p:cNvPr id="16" name="مربع نص 15"/>
              <p:cNvSpPr txBox="1"/>
              <p:nvPr/>
            </p:nvSpPr>
            <p:spPr>
              <a:xfrm>
                <a:off x="5872829" y="4504286"/>
                <a:ext cx="72008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17" name="رابط مستقيم 16"/>
              <p:cNvCxnSpPr/>
              <p:nvPr/>
            </p:nvCxnSpPr>
            <p:spPr>
              <a:xfrm flipH="1">
                <a:off x="5993493" y="4567067"/>
                <a:ext cx="540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8" name="مربع نص 17"/>
          <p:cNvSpPr txBox="1"/>
          <p:nvPr/>
        </p:nvSpPr>
        <p:spPr>
          <a:xfrm>
            <a:off x="5364088" y="4175992"/>
            <a:ext cx="97210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101,4</a:t>
            </a:r>
            <a:endParaRPr lang="ar-SA" sz="2400" b="1" dirty="0"/>
          </a:p>
        </p:txBody>
      </p:sp>
      <p:grpSp>
        <p:nvGrpSpPr>
          <p:cNvPr id="22" name="مجموعة 21"/>
          <p:cNvGrpSpPr/>
          <p:nvPr/>
        </p:nvGrpSpPr>
        <p:grpSpPr>
          <a:xfrm>
            <a:off x="358820" y="2390601"/>
            <a:ext cx="3853140" cy="3414663"/>
            <a:chOff x="4860032" y="2333677"/>
            <a:chExt cx="3853140" cy="3414663"/>
          </a:xfrm>
          <a:solidFill>
            <a:srgbClr val="FA9478"/>
          </a:solidFill>
          <a:effectLst>
            <a:glow rad="101600">
              <a:srgbClr val="00B050">
                <a:alpha val="60000"/>
              </a:srgbClr>
            </a:glow>
          </a:effectLst>
        </p:grpSpPr>
        <p:sp>
          <p:nvSpPr>
            <p:cNvPr id="23" name="تمرير عمودي 22"/>
            <p:cNvSpPr/>
            <p:nvPr/>
          </p:nvSpPr>
          <p:spPr>
            <a:xfrm>
              <a:off x="4860032" y="2333677"/>
              <a:ext cx="3853140" cy="3414663"/>
            </a:xfrm>
            <a:prstGeom prst="verticalScroll">
              <a:avLst/>
            </a:prstGeom>
            <a:grpFill/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4" name="مربع نص 23"/>
            <p:cNvSpPr txBox="1"/>
            <p:nvPr/>
          </p:nvSpPr>
          <p:spPr>
            <a:xfrm>
              <a:off x="6096016" y="2347059"/>
              <a:ext cx="1584176" cy="360000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الطريقة الثانية</a:t>
              </a:r>
              <a:endParaRPr lang="ar-SA" sz="2000" b="1" dirty="0"/>
            </a:p>
          </p:txBody>
        </p:sp>
      </p:grpSp>
      <p:sp>
        <p:nvSpPr>
          <p:cNvPr id="25" name="مربع نص 24"/>
          <p:cNvSpPr txBox="1"/>
          <p:nvPr/>
        </p:nvSpPr>
        <p:spPr>
          <a:xfrm>
            <a:off x="2497190" y="3296916"/>
            <a:ext cx="112218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130٪ </a:t>
            </a:r>
            <a:r>
              <a:rPr lang="ar-SA" sz="2400" b="1" dirty="0" smtClean="0"/>
              <a:t>=</a:t>
            </a:r>
            <a:endParaRPr lang="ar-SA" sz="2400" b="1" dirty="0"/>
          </a:p>
        </p:txBody>
      </p:sp>
      <p:sp>
        <p:nvSpPr>
          <p:cNvPr id="26" name="مربع نص 25"/>
          <p:cNvSpPr txBox="1"/>
          <p:nvPr/>
        </p:nvSpPr>
        <p:spPr>
          <a:xfrm>
            <a:off x="1379774" y="4179202"/>
            <a:ext cx="225612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1,30 </a:t>
            </a:r>
            <a:r>
              <a:rPr lang="ar-SA" sz="2400" b="1" dirty="0" smtClean="0"/>
              <a:t>× </a:t>
            </a:r>
            <a:r>
              <a:rPr lang="ar-SA" sz="2400" b="1" dirty="0" smtClean="0"/>
              <a:t>78  =</a:t>
            </a:r>
            <a:endParaRPr lang="ar-SA" sz="2400" b="1" dirty="0"/>
          </a:p>
        </p:txBody>
      </p:sp>
      <p:sp>
        <p:nvSpPr>
          <p:cNvPr id="35" name="مربع نص 34"/>
          <p:cNvSpPr txBox="1"/>
          <p:nvPr/>
        </p:nvSpPr>
        <p:spPr>
          <a:xfrm>
            <a:off x="899592" y="4182215"/>
            <a:ext cx="97210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101,4</a:t>
            </a:r>
            <a:endParaRPr lang="ar-SA" sz="2400" b="1" dirty="0"/>
          </a:p>
        </p:txBody>
      </p:sp>
      <p:sp>
        <p:nvSpPr>
          <p:cNvPr id="36" name="مربع نص 35"/>
          <p:cNvSpPr txBox="1"/>
          <p:nvPr/>
        </p:nvSpPr>
        <p:spPr>
          <a:xfrm>
            <a:off x="1763688" y="3284984"/>
            <a:ext cx="81744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1,30</a:t>
            </a:r>
            <a:endParaRPr lang="ar-SA" sz="2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3734" y="980728"/>
            <a:ext cx="2102743" cy="609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3133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  <p:bldP spid="18" grpId="0"/>
      <p:bldP spid="25" grpId="0"/>
      <p:bldP spid="26" grpId="0"/>
      <p:bldP spid="35" grpId="0"/>
      <p:bldP spid="3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8900" y="188641"/>
            <a:ext cx="3636000" cy="2694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تمرير أفقي 2"/>
          <p:cNvSpPr/>
          <p:nvPr/>
        </p:nvSpPr>
        <p:spPr>
          <a:xfrm>
            <a:off x="358820" y="692696"/>
            <a:ext cx="6632986" cy="1296144"/>
          </a:xfrm>
          <a:prstGeom prst="horizontalScroll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tx1"/>
              </a:solidFill>
            </a:endParaRPr>
          </a:p>
        </p:txBody>
      </p:sp>
      <p:grpSp>
        <p:nvGrpSpPr>
          <p:cNvPr id="5" name="مجموعة 4"/>
          <p:cNvGrpSpPr/>
          <p:nvPr/>
        </p:nvGrpSpPr>
        <p:grpSpPr>
          <a:xfrm>
            <a:off x="4446900" y="2390601"/>
            <a:ext cx="4085540" cy="3414663"/>
            <a:chOff x="4860032" y="2390601"/>
            <a:chExt cx="3853140" cy="3414663"/>
          </a:xfrm>
          <a:solidFill>
            <a:srgbClr val="DFC493"/>
          </a:solidFill>
          <a:effectLst>
            <a:glow rad="101600">
              <a:srgbClr val="00B050">
                <a:alpha val="60000"/>
              </a:srgbClr>
            </a:glow>
          </a:effectLst>
        </p:grpSpPr>
        <p:sp>
          <p:nvSpPr>
            <p:cNvPr id="4" name="تمرير عمودي 3"/>
            <p:cNvSpPr/>
            <p:nvPr/>
          </p:nvSpPr>
          <p:spPr>
            <a:xfrm>
              <a:off x="4860032" y="2390601"/>
              <a:ext cx="3853140" cy="3414663"/>
            </a:xfrm>
            <a:prstGeom prst="verticalScroll">
              <a:avLst/>
            </a:prstGeom>
            <a:grpFill/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0" name="مربع نص 19"/>
            <p:cNvSpPr txBox="1"/>
            <p:nvPr/>
          </p:nvSpPr>
          <p:spPr>
            <a:xfrm>
              <a:off x="6096016" y="2419629"/>
              <a:ext cx="1584176" cy="360000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الطريقة الأولى</a:t>
              </a:r>
              <a:endParaRPr lang="ar-SA" sz="2000" b="1" dirty="0"/>
            </a:p>
          </p:txBody>
        </p:sp>
      </p:grpSp>
      <p:sp>
        <p:nvSpPr>
          <p:cNvPr id="7" name="مربع نص 6"/>
          <p:cNvSpPr txBox="1"/>
          <p:nvPr/>
        </p:nvSpPr>
        <p:spPr>
          <a:xfrm>
            <a:off x="6749388" y="3236875"/>
            <a:ext cx="127899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25٪  =</a:t>
            </a:r>
            <a:endParaRPr lang="ar-SA" sz="2400" b="1" dirty="0"/>
          </a:p>
        </p:txBody>
      </p:sp>
      <p:grpSp>
        <p:nvGrpSpPr>
          <p:cNvPr id="10" name="مجموعة 9"/>
          <p:cNvGrpSpPr/>
          <p:nvPr/>
        </p:nvGrpSpPr>
        <p:grpSpPr>
          <a:xfrm>
            <a:off x="6156176" y="3092676"/>
            <a:ext cx="720080" cy="768207"/>
            <a:chOff x="5872829" y="4197744"/>
            <a:chExt cx="720080" cy="768207"/>
          </a:xfrm>
        </p:grpSpPr>
        <p:sp>
          <p:nvSpPr>
            <p:cNvPr id="11" name="مربع نص 10"/>
            <p:cNvSpPr txBox="1"/>
            <p:nvPr/>
          </p:nvSpPr>
          <p:spPr>
            <a:xfrm>
              <a:off x="5872830" y="4197744"/>
              <a:ext cx="71390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25</a:t>
              </a:r>
              <a:endParaRPr lang="ar-SA" sz="2400" b="1" dirty="0"/>
            </a:p>
          </p:txBody>
        </p:sp>
        <p:sp>
          <p:nvSpPr>
            <p:cNvPr id="12" name="مربع نص 11"/>
            <p:cNvSpPr txBox="1"/>
            <p:nvPr/>
          </p:nvSpPr>
          <p:spPr>
            <a:xfrm>
              <a:off x="5872829" y="4504286"/>
              <a:ext cx="72008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100</a:t>
              </a:r>
              <a:endParaRPr lang="ar-SA" sz="2400" b="1" dirty="0"/>
            </a:p>
          </p:txBody>
        </p:sp>
        <p:cxnSp>
          <p:nvCxnSpPr>
            <p:cNvPr id="13" name="رابط مستقيم 12"/>
            <p:cNvCxnSpPr/>
            <p:nvPr/>
          </p:nvCxnSpPr>
          <p:spPr>
            <a:xfrm flipH="1">
              <a:off x="5988379" y="4567067"/>
              <a:ext cx="540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مجموعة 5"/>
          <p:cNvGrpSpPr/>
          <p:nvPr/>
        </p:nvGrpSpPr>
        <p:grpSpPr>
          <a:xfrm>
            <a:off x="6012160" y="4014431"/>
            <a:ext cx="2045252" cy="782721"/>
            <a:chOff x="6012160" y="4014431"/>
            <a:chExt cx="2045252" cy="782721"/>
          </a:xfrm>
        </p:grpSpPr>
        <p:sp>
          <p:nvSpPr>
            <p:cNvPr id="9" name="مربع نص 8"/>
            <p:cNvSpPr txBox="1"/>
            <p:nvPr/>
          </p:nvSpPr>
          <p:spPr>
            <a:xfrm>
              <a:off x="6012160" y="4172979"/>
              <a:ext cx="135540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 smtClean="0"/>
                <a:t>× </a:t>
              </a:r>
              <a:r>
                <a:rPr lang="ar-SA" sz="2400" b="1" dirty="0" smtClean="0"/>
                <a:t>455  =</a:t>
              </a:r>
              <a:endParaRPr lang="ar-SA" sz="2400" b="1" dirty="0"/>
            </a:p>
          </p:txBody>
        </p:sp>
        <p:grpSp>
          <p:nvGrpSpPr>
            <p:cNvPr id="14" name="مجموعة 13"/>
            <p:cNvGrpSpPr/>
            <p:nvPr/>
          </p:nvGrpSpPr>
          <p:grpSpPr>
            <a:xfrm>
              <a:off x="7193315" y="4014431"/>
              <a:ext cx="864097" cy="782721"/>
              <a:chOff x="5806496" y="4183230"/>
              <a:chExt cx="864097" cy="782721"/>
            </a:xfrm>
          </p:grpSpPr>
          <p:sp>
            <p:nvSpPr>
              <p:cNvPr id="15" name="مربع نص 14"/>
              <p:cNvSpPr txBox="1"/>
              <p:nvPr/>
            </p:nvSpPr>
            <p:spPr>
              <a:xfrm>
                <a:off x="5806496" y="4183230"/>
                <a:ext cx="864097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25</a:t>
                </a:r>
                <a:endParaRPr lang="ar-SA" sz="2400" b="1" dirty="0"/>
              </a:p>
            </p:txBody>
          </p:sp>
          <p:sp>
            <p:nvSpPr>
              <p:cNvPr id="16" name="مربع نص 15"/>
              <p:cNvSpPr txBox="1"/>
              <p:nvPr/>
            </p:nvSpPr>
            <p:spPr>
              <a:xfrm>
                <a:off x="5872829" y="4504286"/>
                <a:ext cx="72008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17" name="رابط مستقيم 16"/>
              <p:cNvCxnSpPr/>
              <p:nvPr/>
            </p:nvCxnSpPr>
            <p:spPr>
              <a:xfrm flipH="1">
                <a:off x="5993493" y="4567067"/>
                <a:ext cx="540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8" name="مربع نص 17"/>
          <p:cNvSpPr txBox="1"/>
          <p:nvPr/>
        </p:nvSpPr>
        <p:spPr>
          <a:xfrm>
            <a:off x="4932040" y="4175992"/>
            <a:ext cx="118813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113,75</a:t>
            </a:r>
            <a:endParaRPr lang="ar-SA" sz="2400" b="1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5822" y="1016792"/>
            <a:ext cx="1900674" cy="540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85" y="948677"/>
            <a:ext cx="6096000" cy="80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420888"/>
            <a:ext cx="3629025" cy="301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مستطيل مستدير الزوايا 18"/>
          <p:cNvSpPr/>
          <p:nvPr/>
        </p:nvSpPr>
        <p:spPr>
          <a:xfrm>
            <a:off x="870564" y="4766392"/>
            <a:ext cx="3088905" cy="324000"/>
          </a:xfrm>
          <a:prstGeom prst="roundRect">
            <a:avLst/>
          </a:prstGeom>
          <a:solidFill>
            <a:srgbClr val="FFFF00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1" name="مربع نص 30"/>
          <p:cNvSpPr txBox="1"/>
          <p:nvPr/>
        </p:nvSpPr>
        <p:spPr>
          <a:xfrm>
            <a:off x="6293426" y="4997749"/>
            <a:ext cx="173495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عدد الطلاب  ≈</a:t>
            </a:r>
            <a:endParaRPr lang="ar-SA" sz="2400" b="1" dirty="0"/>
          </a:p>
        </p:txBody>
      </p:sp>
      <p:sp>
        <p:nvSpPr>
          <p:cNvPr id="32" name="مربع نص 31"/>
          <p:cNvSpPr txBox="1"/>
          <p:nvPr/>
        </p:nvSpPr>
        <p:spPr>
          <a:xfrm>
            <a:off x="4932040" y="5005132"/>
            <a:ext cx="151893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114 طالبا</a:t>
            </a:r>
            <a:endParaRPr lang="ar-SA" sz="2400" b="1" dirty="0"/>
          </a:p>
        </p:txBody>
      </p:sp>
    </p:spTree>
    <p:extLst>
      <p:ext uri="{BB962C8B-B14F-4D97-AF65-F5344CB8AC3E}">
        <p14:creationId xmlns:p14="http://schemas.microsoft.com/office/powerpoint/2010/main" val="1538142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8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2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  <p:bldP spid="18" grpId="0"/>
      <p:bldP spid="19" grpId="0" animBg="1"/>
      <p:bldP spid="31" grpId="0"/>
      <p:bldP spid="3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8900" y="188641"/>
            <a:ext cx="3636000" cy="2694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تمرير أفقي 2"/>
          <p:cNvSpPr/>
          <p:nvPr/>
        </p:nvSpPr>
        <p:spPr>
          <a:xfrm>
            <a:off x="179512" y="692696"/>
            <a:ext cx="6912768" cy="1656184"/>
          </a:xfrm>
          <a:prstGeom prst="horizontalScroll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tx1"/>
              </a:solidFill>
            </a:endParaRPr>
          </a:p>
        </p:txBody>
      </p:sp>
      <p:grpSp>
        <p:nvGrpSpPr>
          <p:cNvPr id="5" name="مجموعة 4"/>
          <p:cNvGrpSpPr/>
          <p:nvPr/>
        </p:nvGrpSpPr>
        <p:grpSpPr>
          <a:xfrm>
            <a:off x="1907704" y="2750641"/>
            <a:ext cx="5328592" cy="3414663"/>
            <a:chOff x="4860032" y="2390601"/>
            <a:chExt cx="3853140" cy="3414663"/>
          </a:xfrm>
          <a:solidFill>
            <a:srgbClr val="DFC493"/>
          </a:solidFill>
          <a:effectLst>
            <a:glow rad="101600">
              <a:srgbClr val="00B050">
                <a:alpha val="60000"/>
              </a:srgbClr>
            </a:glow>
          </a:effectLst>
        </p:grpSpPr>
        <p:sp>
          <p:nvSpPr>
            <p:cNvPr id="4" name="تمرير عمودي 3"/>
            <p:cNvSpPr/>
            <p:nvPr/>
          </p:nvSpPr>
          <p:spPr>
            <a:xfrm>
              <a:off x="4860032" y="2390601"/>
              <a:ext cx="3853140" cy="3414663"/>
            </a:xfrm>
            <a:prstGeom prst="verticalScroll">
              <a:avLst/>
            </a:prstGeom>
            <a:grpFill/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0" name="مربع نص 19"/>
            <p:cNvSpPr txBox="1"/>
            <p:nvPr/>
          </p:nvSpPr>
          <p:spPr>
            <a:xfrm>
              <a:off x="6096016" y="2419629"/>
              <a:ext cx="1584176" cy="360000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الطريقة الأولى</a:t>
              </a:r>
              <a:endParaRPr lang="ar-SA" sz="2000" b="1" dirty="0"/>
            </a:p>
          </p:txBody>
        </p:sp>
      </p:grpSp>
      <p:sp>
        <p:nvSpPr>
          <p:cNvPr id="7" name="مربع نص 6"/>
          <p:cNvSpPr txBox="1"/>
          <p:nvPr/>
        </p:nvSpPr>
        <p:spPr>
          <a:xfrm>
            <a:off x="5453244" y="3596915"/>
            <a:ext cx="127899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2,5٪  =</a:t>
            </a:r>
            <a:endParaRPr lang="ar-SA" sz="2400" b="1" dirty="0"/>
          </a:p>
        </p:txBody>
      </p:sp>
      <p:grpSp>
        <p:nvGrpSpPr>
          <p:cNvPr id="10" name="مجموعة 9"/>
          <p:cNvGrpSpPr/>
          <p:nvPr/>
        </p:nvGrpSpPr>
        <p:grpSpPr>
          <a:xfrm>
            <a:off x="4860032" y="3356992"/>
            <a:ext cx="720080" cy="863931"/>
            <a:chOff x="5872829" y="4102020"/>
            <a:chExt cx="720080" cy="863931"/>
          </a:xfrm>
        </p:grpSpPr>
        <p:sp>
          <p:nvSpPr>
            <p:cNvPr id="11" name="مربع نص 10"/>
            <p:cNvSpPr txBox="1"/>
            <p:nvPr/>
          </p:nvSpPr>
          <p:spPr>
            <a:xfrm>
              <a:off x="5872830" y="4102020"/>
              <a:ext cx="71390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2,5</a:t>
              </a:r>
              <a:endParaRPr lang="ar-SA" sz="2400" b="1" dirty="0"/>
            </a:p>
          </p:txBody>
        </p:sp>
        <p:sp>
          <p:nvSpPr>
            <p:cNvPr id="12" name="مربع نص 11"/>
            <p:cNvSpPr txBox="1"/>
            <p:nvPr/>
          </p:nvSpPr>
          <p:spPr>
            <a:xfrm>
              <a:off x="5872829" y="4504286"/>
              <a:ext cx="72008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100</a:t>
              </a:r>
              <a:endParaRPr lang="ar-SA" sz="2400" b="1" dirty="0"/>
            </a:p>
          </p:txBody>
        </p:sp>
        <p:cxnSp>
          <p:nvCxnSpPr>
            <p:cNvPr id="13" name="رابط مستقيم 12"/>
            <p:cNvCxnSpPr/>
            <p:nvPr/>
          </p:nvCxnSpPr>
          <p:spPr>
            <a:xfrm flipH="1">
              <a:off x="5988379" y="4567067"/>
              <a:ext cx="540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مجموعة 5"/>
          <p:cNvGrpSpPr/>
          <p:nvPr/>
        </p:nvGrpSpPr>
        <p:grpSpPr>
          <a:xfrm>
            <a:off x="4395363" y="4293096"/>
            <a:ext cx="2365905" cy="864096"/>
            <a:chOff x="5691507" y="3933056"/>
            <a:chExt cx="2365905" cy="864096"/>
          </a:xfrm>
        </p:grpSpPr>
        <p:sp>
          <p:nvSpPr>
            <p:cNvPr id="9" name="مربع نص 8"/>
            <p:cNvSpPr txBox="1"/>
            <p:nvPr/>
          </p:nvSpPr>
          <p:spPr>
            <a:xfrm>
              <a:off x="5691507" y="4172979"/>
              <a:ext cx="1676061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 smtClean="0"/>
                <a:t>× </a:t>
              </a:r>
              <a:r>
                <a:rPr lang="ar-SA" sz="2400" b="1" dirty="0" smtClean="0"/>
                <a:t>50000  =</a:t>
              </a:r>
              <a:endParaRPr lang="ar-SA" sz="2400" b="1" dirty="0"/>
            </a:p>
          </p:txBody>
        </p:sp>
        <p:grpSp>
          <p:nvGrpSpPr>
            <p:cNvPr id="14" name="مجموعة 13"/>
            <p:cNvGrpSpPr/>
            <p:nvPr/>
          </p:nvGrpSpPr>
          <p:grpSpPr>
            <a:xfrm>
              <a:off x="7193315" y="3933056"/>
              <a:ext cx="864097" cy="864096"/>
              <a:chOff x="5806496" y="4101855"/>
              <a:chExt cx="864097" cy="864096"/>
            </a:xfrm>
          </p:grpSpPr>
          <p:sp>
            <p:nvSpPr>
              <p:cNvPr id="15" name="مربع نص 14"/>
              <p:cNvSpPr txBox="1"/>
              <p:nvPr/>
            </p:nvSpPr>
            <p:spPr>
              <a:xfrm>
                <a:off x="5806496" y="4101855"/>
                <a:ext cx="864097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2,5</a:t>
                </a:r>
                <a:endParaRPr lang="ar-SA" sz="2400" b="1" dirty="0"/>
              </a:p>
            </p:txBody>
          </p:sp>
          <p:sp>
            <p:nvSpPr>
              <p:cNvPr id="16" name="مربع نص 15"/>
              <p:cNvSpPr txBox="1"/>
              <p:nvPr/>
            </p:nvSpPr>
            <p:spPr>
              <a:xfrm>
                <a:off x="5872829" y="4504286"/>
                <a:ext cx="72008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17" name="رابط مستقيم 16"/>
              <p:cNvCxnSpPr/>
              <p:nvPr/>
            </p:nvCxnSpPr>
            <p:spPr>
              <a:xfrm flipH="1">
                <a:off x="5993493" y="4567067"/>
                <a:ext cx="540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8" name="مربع نص 17"/>
          <p:cNvSpPr txBox="1"/>
          <p:nvPr/>
        </p:nvSpPr>
        <p:spPr>
          <a:xfrm>
            <a:off x="3491880" y="4536032"/>
            <a:ext cx="118813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1250</a:t>
            </a:r>
            <a:endParaRPr lang="ar-SA" sz="2400" b="1" dirty="0"/>
          </a:p>
        </p:txBody>
      </p:sp>
      <p:sp>
        <p:nvSpPr>
          <p:cNvPr id="31" name="مربع نص 30"/>
          <p:cNvSpPr txBox="1"/>
          <p:nvPr/>
        </p:nvSpPr>
        <p:spPr>
          <a:xfrm>
            <a:off x="3779912" y="5357789"/>
            <a:ext cx="295232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المبلغ المستحق للمكتب  =</a:t>
            </a:r>
            <a:endParaRPr lang="ar-SA" sz="2400" b="1" dirty="0"/>
          </a:p>
        </p:txBody>
      </p:sp>
      <p:sp>
        <p:nvSpPr>
          <p:cNvPr id="32" name="مربع نص 31"/>
          <p:cNvSpPr txBox="1"/>
          <p:nvPr/>
        </p:nvSpPr>
        <p:spPr>
          <a:xfrm>
            <a:off x="2483768" y="5365172"/>
            <a:ext cx="151893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1250 ريالا</a:t>
            </a:r>
            <a:endParaRPr lang="ar-SA" sz="2400" b="1" dirty="0"/>
          </a:p>
        </p:txBody>
      </p:sp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5" y="1091208"/>
            <a:ext cx="1750181" cy="609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50" name="Picture 2" descr="C:\Users\4D11~1\AppData\Local\Temp\SNAGHTML6759ed7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054997"/>
            <a:ext cx="6480720" cy="1005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5895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  <p:bldP spid="18" grpId="0"/>
      <p:bldP spid="31" grpId="0"/>
      <p:bldP spid="3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8900" y="188641"/>
            <a:ext cx="3636000" cy="2694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وسيلة شرح مع سهم إلى اليسار 1"/>
          <p:cNvSpPr/>
          <p:nvPr/>
        </p:nvSpPr>
        <p:spPr>
          <a:xfrm>
            <a:off x="3059832" y="764704"/>
            <a:ext cx="5832648" cy="720080"/>
          </a:xfrm>
          <a:prstGeom prst="leftArrowCallout">
            <a:avLst>
              <a:gd name="adj1" fmla="val 38366"/>
              <a:gd name="adj2" fmla="val 46721"/>
              <a:gd name="adj3" fmla="val 126923"/>
              <a:gd name="adj4" fmla="val 78258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glow rad="1016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000" b="1" dirty="0" smtClean="0">
                <a:solidFill>
                  <a:schemeClr val="accent6">
                    <a:lumMod val="50000"/>
                  </a:schemeClr>
                </a:solidFill>
              </a:rPr>
              <a:t>متى تكون النسبة المئوية أكبر من الواحد</a:t>
            </a:r>
            <a:endParaRPr lang="ar-SA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دبوس زينة 2"/>
          <p:cNvSpPr/>
          <p:nvPr/>
        </p:nvSpPr>
        <p:spPr>
          <a:xfrm>
            <a:off x="433075" y="821220"/>
            <a:ext cx="2462572" cy="639500"/>
          </a:xfrm>
          <a:prstGeom prst="plaque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glow rad="1016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عندما تكون أكبر من 100٪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7" name="وسيلة شرح مع سهم إلى اليسار 46"/>
          <p:cNvSpPr/>
          <p:nvPr/>
        </p:nvSpPr>
        <p:spPr>
          <a:xfrm>
            <a:off x="3059832" y="1700808"/>
            <a:ext cx="5832648" cy="720080"/>
          </a:xfrm>
          <a:prstGeom prst="leftArrowCallout">
            <a:avLst>
              <a:gd name="adj1" fmla="val 38366"/>
              <a:gd name="adj2" fmla="val 46721"/>
              <a:gd name="adj3" fmla="val 126923"/>
              <a:gd name="adj4" fmla="val 78258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glow rad="1016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000" b="1" dirty="0" smtClean="0">
                <a:solidFill>
                  <a:schemeClr val="accent6">
                    <a:lumMod val="50000"/>
                  </a:schemeClr>
                </a:solidFill>
              </a:rPr>
              <a:t>إذا ضرب عدد في نسبة مئوية أقل من 100٪ فهل سيكون الناتج أكبر أو أقل من العدد الأصلي ؟</a:t>
            </a:r>
            <a:endParaRPr lang="ar-SA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8" name="دبوس زينة 47"/>
          <p:cNvSpPr/>
          <p:nvPr/>
        </p:nvSpPr>
        <p:spPr>
          <a:xfrm>
            <a:off x="433075" y="1757324"/>
            <a:ext cx="2462572" cy="639500"/>
          </a:xfrm>
          <a:prstGeom prst="plaque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glow rad="1016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أقل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9" name="وسيلة شرح مع سهم إلى اليسار 48"/>
          <p:cNvSpPr/>
          <p:nvPr/>
        </p:nvSpPr>
        <p:spPr>
          <a:xfrm>
            <a:off x="3059832" y="2636912"/>
            <a:ext cx="5832648" cy="720080"/>
          </a:xfrm>
          <a:prstGeom prst="leftArrowCallout">
            <a:avLst>
              <a:gd name="adj1" fmla="val 38366"/>
              <a:gd name="adj2" fmla="val 46721"/>
              <a:gd name="adj3" fmla="val 126923"/>
              <a:gd name="adj4" fmla="val 78258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glow rad="1016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000" b="1" dirty="0" smtClean="0">
                <a:solidFill>
                  <a:schemeClr val="accent6">
                    <a:lumMod val="50000"/>
                  </a:schemeClr>
                </a:solidFill>
              </a:rPr>
              <a:t>ماذا تتوقع عند الضرب في عدد أكبر من 100٪ ؟</a:t>
            </a:r>
            <a:endParaRPr lang="ar-SA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0" name="دبوس زينة 49"/>
          <p:cNvSpPr/>
          <p:nvPr/>
        </p:nvSpPr>
        <p:spPr>
          <a:xfrm>
            <a:off x="433075" y="2693428"/>
            <a:ext cx="2462572" cy="639500"/>
          </a:xfrm>
          <a:prstGeom prst="plaque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glow rad="1016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الناتج أكبر من العدد الأصلي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51" name="وسيلة شرح مع سهم إلى اليسار 50"/>
          <p:cNvSpPr/>
          <p:nvPr/>
        </p:nvSpPr>
        <p:spPr>
          <a:xfrm>
            <a:off x="3059832" y="3573016"/>
            <a:ext cx="5832648" cy="720080"/>
          </a:xfrm>
          <a:prstGeom prst="leftArrowCallout">
            <a:avLst>
              <a:gd name="adj1" fmla="val 38366"/>
              <a:gd name="adj2" fmla="val 46721"/>
              <a:gd name="adj3" fmla="val 126923"/>
              <a:gd name="adj4" fmla="val 78258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glow rad="1016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000" b="1" dirty="0" smtClean="0">
                <a:solidFill>
                  <a:schemeClr val="accent6">
                    <a:lumMod val="50000"/>
                  </a:schemeClr>
                </a:solidFill>
              </a:rPr>
              <a:t>ما الكسر العشري المكافئ للنسبة المئوية 75٪ ؟</a:t>
            </a:r>
            <a:endParaRPr lang="ar-SA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2" name="دبوس زينة 51"/>
          <p:cNvSpPr/>
          <p:nvPr/>
        </p:nvSpPr>
        <p:spPr>
          <a:xfrm>
            <a:off x="433075" y="3629532"/>
            <a:ext cx="2462572" cy="639500"/>
          </a:xfrm>
          <a:prstGeom prst="plaque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glow rad="1016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0,75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53" name="وسيلة شرح مع سهم إلى اليسار 52"/>
          <p:cNvSpPr/>
          <p:nvPr/>
        </p:nvSpPr>
        <p:spPr>
          <a:xfrm>
            <a:off x="3059832" y="4509120"/>
            <a:ext cx="5832648" cy="720080"/>
          </a:xfrm>
          <a:prstGeom prst="leftArrowCallout">
            <a:avLst>
              <a:gd name="adj1" fmla="val 38366"/>
              <a:gd name="adj2" fmla="val 46721"/>
              <a:gd name="adj3" fmla="val 126923"/>
              <a:gd name="adj4" fmla="val 78258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glow rad="1016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000" b="1" dirty="0" smtClean="0">
                <a:solidFill>
                  <a:schemeClr val="accent6">
                    <a:lumMod val="50000"/>
                  </a:schemeClr>
                </a:solidFill>
              </a:rPr>
              <a:t>ما الكسر العشري المكافئ للنسبة المئوية 140٪ ؟</a:t>
            </a:r>
            <a:endParaRPr lang="ar-SA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4" name="دبوس زينة 53"/>
          <p:cNvSpPr/>
          <p:nvPr/>
        </p:nvSpPr>
        <p:spPr>
          <a:xfrm>
            <a:off x="433075" y="4565636"/>
            <a:ext cx="2462572" cy="639500"/>
          </a:xfrm>
          <a:prstGeom prst="plaque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glow rad="1016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1,40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55" name="وسيلة شرح مع سهم إلى اليسار 54"/>
          <p:cNvSpPr/>
          <p:nvPr/>
        </p:nvSpPr>
        <p:spPr>
          <a:xfrm>
            <a:off x="3059832" y="5445224"/>
            <a:ext cx="5832648" cy="720080"/>
          </a:xfrm>
          <a:prstGeom prst="leftArrowCallout">
            <a:avLst>
              <a:gd name="adj1" fmla="val 38366"/>
              <a:gd name="adj2" fmla="val 46721"/>
              <a:gd name="adj3" fmla="val 126923"/>
              <a:gd name="adj4" fmla="val 78258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glow rad="1016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000" b="1" dirty="0" smtClean="0">
                <a:solidFill>
                  <a:schemeClr val="accent6">
                    <a:lumMod val="50000"/>
                  </a:schemeClr>
                </a:solidFill>
              </a:rPr>
              <a:t>ما الكسر المكافئ للنسبة المئوية  40٪ ؟</a:t>
            </a:r>
            <a:endParaRPr lang="ar-SA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pSp>
        <p:nvGrpSpPr>
          <p:cNvPr id="7" name="مجموعة 6"/>
          <p:cNvGrpSpPr/>
          <p:nvPr/>
        </p:nvGrpSpPr>
        <p:grpSpPr>
          <a:xfrm>
            <a:off x="433075" y="5445224"/>
            <a:ext cx="2462572" cy="774071"/>
            <a:chOff x="433075" y="5445224"/>
            <a:chExt cx="2462572" cy="774071"/>
          </a:xfrm>
        </p:grpSpPr>
        <p:sp>
          <p:nvSpPr>
            <p:cNvPr id="56" name="دبوس زينة 55"/>
            <p:cNvSpPr/>
            <p:nvPr/>
          </p:nvSpPr>
          <p:spPr>
            <a:xfrm>
              <a:off x="433075" y="5501740"/>
              <a:ext cx="2462572" cy="639500"/>
            </a:xfrm>
            <a:prstGeom prst="plaqu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glow rad="101600">
                <a:schemeClr val="accent6">
                  <a:satMod val="175000"/>
                  <a:alpha val="40000"/>
                </a:schemeClr>
              </a:glow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42" name="مربع نص 41"/>
            <p:cNvSpPr txBox="1"/>
            <p:nvPr/>
          </p:nvSpPr>
          <p:spPr>
            <a:xfrm>
              <a:off x="1475656" y="5599809"/>
              <a:ext cx="378564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=</a:t>
              </a:r>
              <a:endParaRPr lang="ar-SA" sz="2400" b="1" dirty="0"/>
            </a:p>
          </p:txBody>
        </p:sp>
        <p:grpSp>
          <p:nvGrpSpPr>
            <p:cNvPr id="43" name="مجموعة 42"/>
            <p:cNvGrpSpPr/>
            <p:nvPr/>
          </p:nvGrpSpPr>
          <p:grpSpPr>
            <a:xfrm>
              <a:off x="1763688" y="5445224"/>
              <a:ext cx="724898" cy="770127"/>
              <a:chOff x="5879635" y="4183792"/>
              <a:chExt cx="724898" cy="770127"/>
            </a:xfrm>
          </p:grpSpPr>
          <p:sp>
            <p:nvSpPr>
              <p:cNvPr id="44" name="مربع نص 43"/>
              <p:cNvSpPr txBox="1"/>
              <p:nvPr/>
            </p:nvSpPr>
            <p:spPr>
              <a:xfrm>
                <a:off x="5972372" y="4183792"/>
                <a:ext cx="555335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40</a:t>
                </a:r>
                <a:endParaRPr lang="ar-SA" sz="2400" b="1" dirty="0"/>
              </a:p>
            </p:txBody>
          </p:sp>
          <p:sp>
            <p:nvSpPr>
              <p:cNvPr id="45" name="مربع نص 44"/>
              <p:cNvSpPr txBox="1"/>
              <p:nvPr/>
            </p:nvSpPr>
            <p:spPr>
              <a:xfrm>
                <a:off x="5879635" y="4492254"/>
                <a:ext cx="724898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46" name="رابط مستقيم 45"/>
              <p:cNvCxnSpPr/>
              <p:nvPr/>
            </p:nvCxnSpPr>
            <p:spPr>
              <a:xfrm flipH="1">
                <a:off x="6059747" y="45670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7" name="مجموعة 56"/>
            <p:cNvGrpSpPr/>
            <p:nvPr/>
          </p:nvGrpSpPr>
          <p:grpSpPr>
            <a:xfrm>
              <a:off x="899592" y="5461200"/>
              <a:ext cx="609988" cy="758095"/>
              <a:chOff x="5946825" y="4195824"/>
              <a:chExt cx="609988" cy="758095"/>
            </a:xfrm>
          </p:grpSpPr>
          <p:sp>
            <p:nvSpPr>
              <p:cNvPr id="58" name="مربع نص 57"/>
              <p:cNvSpPr txBox="1"/>
              <p:nvPr/>
            </p:nvSpPr>
            <p:spPr>
              <a:xfrm>
                <a:off x="5972372" y="4195824"/>
                <a:ext cx="555335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2</a:t>
                </a:r>
                <a:endParaRPr lang="ar-SA" sz="2400" b="1" dirty="0"/>
              </a:p>
            </p:txBody>
          </p:sp>
          <p:sp>
            <p:nvSpPr>
              <p:cNvPr id="59" name="مربع نص 58"/>
              <p:cNvSpPr txBox="1"/>
              <p:nvPr/>
            </p:nvSpPr>
            <p:spPr>
              <a:xfrm>
                <a:off x="5946825" y="4492254"/>
                <a:ext cx="609988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5</a:t>
                </a:r>
                <a:endParaRPr lang="ar-SA" sz="2400" b="1" dirty="0"/>
              </a:p>
            </p:txBody>
          </p:sp>
          <p:cxnSp>
            <p:nvCxnSpPr>
              <p:cNvPr id="60" name="رابط مستقيم 59"/>
              <p:cNvCxnSpPr/>
              <p:nvPr/>
            </p:nvCxnSpPr>
            <p:spPr>
              <a:xfrm flipH="1">
                <a:off x="6130390" y="4567067"/>
                <a:ext cx="288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895508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8900" y="188641"/>
            <a:ext cx="3636000" cy="2694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2926" y="1124744"/>
            <a:ext cx="1550446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تمرير أفقي 2"/>
          <p:cNvSpPr/>
          <p:nvPr/>
        </p:nvSpPr>
        <p:spPr>
          <a:xfrm>
            <a:off x="4878948" y="964729"/>
            <a:ext cx="2501364" cy="720080"/>
          </a:xfrm>
          <a:prstGeom prst="horizontalScroll">
            <a:avLst/>
          </a:prstGeom>
          <a:solidFill>
            <a:schemeClr val="accent3">
              <a:lumMod val="60000"/>
              <a:lumOff val="40000"/>
            </a:schemeClr>
          </a:solidFill>
          <a:effectLst>
            <a:glow rad="101600">
              <a:srgbClr val="00B05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 smtClean="0">
                <a:solidFill>
                  <a:schemeClr val="tx1"/>
                </a:solidFill>
              </a:rPr>
              <a:t>أوجد 5٪ من 300</a:t>
            </a:r>
            <a:endParaRPr lang="ar-SA" sz="2400" b="1" dirty="0">
              <a:solidFill>
                <a:schemeClr val="tx1"/>
              </a:solidFill>
            </a:endParaRPr>
          </a:p>
        </p:txBody>
      </p:sp>
      <p:grpSp>
        <p:nvGrpSpPr>
          <p:cNvPr id="5" name="مجموعة 4"/>
          <p:cNvGrpSpPr/>
          <p:nvPr/>
        </p:nvGrpSpPr>
        <p:grpSpPr>
          <a:xfrm>
            <a:off x="4679300" y="2390601"/>
            <a:ext cx="3853140" cy="3414663"/>
            <a:chOff x="4860032" y="2390601"/>
            <a:chExt cx="3853140" cy="3414663"/>
          </a:xfrm>
          <a:effectLst>
            <a:glow rad="101600">
              <a:srgbClr val="00B050">
                <a:alpha val="60000"/>
              </a:srgbClr>
            </a:glow>
          </a:effectLst>
        </p:grpSpPr>
        <p:sp>
          <p:nvSpPr>
            <p:cNvPr id="4" name="تمرير عمودي 3"/>
            <p:cNvSpPr/>
            <p:nvPr/>
          </p:nvSpPr>
          <p:spPr>
            <a:xfrm>
              <a:off x="4860032" y="2390601"/>
              <a:ext cx="3853140" cy="3414663"/>
            </a:xfrm>
            <a:prstGeom prst="verticalScroll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0" name="مربع نص 19"/>
            <p:cNvSpPr txBox="1"/>
            <p:nvPr/>
          </p:nvSpPr>
          <p:spPr>
            <a:xfrm>
              <a:off x="6096016" y="2419629"/>
              <a:ext cx="1584176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الطريقة الأولى</a:t>
              </a:r>
              <a:endParaRPr lang="ar-SA" sz="2000" b="1" dirty="0"/>
            </a:p>
          </p:txBody>
        </p:sp>
      </p:grpSp>
      <p:sp>
        <p:nvSpPr>
          <p:cNvPr id="7" name="مربع نص 6"/>
          <p:cNvSpPr txBox="1"/>
          <p:nvPr/>
        </p:nvSpPr>
        <p:spPr>
          <a:xfrm>
            <a:off x="6971616" y="3236875"/>
            <a:ext cx="88262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5٪ =</a:t>
            </a:r>
            <a:endParaRPr lang="ar-SA" sz="2400" b="1" dirty="0"/>
          </a:p>
        </p:txBody>
      </p:sp>
      <p:grpSp>
        <p:nvGrpSpPr>
          <p:cNvPr id="10" name="مجموعة 9"/>
          <p:cNvGrpSpPr/>
          <p:nvPr/>
        </p:nvGrpSpPr>
        <p:grpSpPr>
          <a:xfrm>
            <a:off x="6407400" y="3107190"/>
            <a:ext cx="720080" cy="753693"/>
            <a:chOff x="5872829" y="4212258"/>
            <a:chExt cx="720080" cy="753693"/>
          </a:xfrm>
        </p:grpSpPr>
        <p:sp>
          <p:nvSpPr>
            <p:cNvPr id="11" name="مربع نص 10"/>
            <p:cNvSpPr txBox="1"/>
            <p:nvPr/>
          </p:nvSpPr>
          <p:spPr>
            <a:xfrm>
              <a:off x="5986072" y="4212258"/>
              <a:ext cx="50405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5</a:t>
              </a:r>
              <a:endParaRPr lang="ar-SA" sz="2400" b="1" dirty="0"/>
            </a:p>
          </p:txBody>
        </p:sp>
        <p:sp>
          <p:nvSpPr>
            <p:cNvPr id="12" name="مربع نص 11"/>
            <p:cNvSpPr txBox="1"/>
            <p:nvPr/>
          </p:nvSpPr>
          <p:spPr>
            <a:xfrm>
              <a:off x="5872829" y="4504286"/>
              <a:ext cx="72008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100</a:t>
              </a:r>
              <a:endParaRPr lang="ar-SA" sz="2400" b="1" dirty="0"/>
            </a:p>
          </p:txBody>
        </p:sp>
        <p:cxnSp>
          <p:nvCxnSpPr>
            <p:cNvPr id="13" name="رابط مستقيم 12"/>
            <p:cNvCxnSpPr/>
            <p:nvPr/>
          </p:nvCxnSpPr>
          <p:spPr>
            <a:xfrm flipH="1">
              <a:off x="6052757" y="4567067"/>
              <a:ext cx="432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مجموعة 5"/>
          <p:cNvGrpSpPr/>
          <p:nvPr/>
        </p:nvGrpSpPr>
        <p:grpSpPr>
          <a:xfrm>
            <a:off x="6143432" y="4043459"/>
            <a:ext cx="1836296" cy="753693"/>
            <a:chOff x="6143432" y="4043459"/>
            <a:chExt cx="1836296" cy="753693"/>
          </a:xfrm>
        </p:grpSpPr>
        <p:sp>
          <p:nvSpPr>
            <p:cNvPr id="9" name="مربع نص 8"/>
            <p:cNvSpPr txBox="1"/>
            <p:nvPr/>
          </p:nvSpPr>
          <p:spPr>
            <a:xfrm>
              <a:off x="6143432" y="4172979"/>
              <a:ext cx="122413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 smtClean="0"/>
                <a:t>× 300 =</a:t>
              </a:r>
              <a:endParaRPr lang="ar-SA" sz="2400" b="1" dirty="0"/>
            </a:p>
          </p:txBody>
        </p:sp>
        <p:grpSp>
          <p:nvGrpSpPr>
            <p:cNvPr id="14" name="مجموعة 13"/>
            <p:cNvGrpSpPr/>
            <p:nvPr/>
          </p:nvGrpSpPr>
          <p:grpSpPr>
            <a:xfrm>
              <a:off x="7259648" y="4043459"/>
              <a:ext cx="720080" cy="753693"/>
              <a:chOff x="5872829" y="4212258"/>
              <a:chExt cx="720080" cy="753693"/>
            </a:xfrm>
          </p:grpSpPr>
          <p:sp>
            <p:nvSpPr>
              <p:cNvPr id="15" name="مربع نص 14"/>
              <p:cNvSpPr txBox="1"/>
              <p:nvPr/>
            </p:nvSpPr>
            <p:spPr>
              <a:xfrm>
                <a:off x="5986072" y="4212258"/>
                <a:ext cx="504056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5</a:t>
                </a:r>
                <a:endParaRPr lang="ar-SA" sz="2400" b="1" dirty="0"/>
              </a:p>
            </p:txBody>
          </p:sp>
          <p:sp>
            <p:nvSpPr>
              <p:cNvPr id="16" name="مربع نص 15"/>
              <p:cNvSpPr txBox="1"/>
              <p:nvPr/>
            </p:nvSpPr>
            <p:spPr>
              <a:xfrm>
                <a:off x="5872829" y="4504286"/>
                <a:ext cx="72008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17" name="رابط مستقيم 16"/>
              <p:cNvCxnSpPr/>
              <p:nvPr/>
            </p:nvCxnSpPr>
            <p:spPr>
              <a:xfrm flipH="1">
                <a:off x="6052757" y="45670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8" name="مربع نص 17"/>
          <p:cNvSpPr txBox="1"/>
          <p:nvPr/>
        </p:nvSpPr>
        <p:spPr>
          <a:xfrm>
            <a:off x="5615404" y="4175992"/>
            <a:ext cx="6120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15</a:t>
            </a:r>
            <a:endParaRPr lang="ar-SA" sz="2400" b="1" dirty="0"/>
          </a:p>
        </p:txBody>
      </p:sp>
      <p:grpSp>
        <p:nvGrpSpPr>
          <p:cNvPr id="22" name="مجموعة 21"/>
          <p:cNvGrpSpPr/>
          <p:nvPr/>
        </p:nvGrpSpPr>
        <p:grpSpPr>
          <a:xfrm>
            <a:off x="358820" y="2396824"/>
            <a:ext cx="3853140" cy="3414663"/>
            <a:chOff x="4860032" y="2390601"/>
            <a:chExt cx="3853140" cy="3414663"/>
          </a:xfrm>
          <a:effectLst>
            <a:glow rad="101600">
              <a:srgbClr val="00B050">
                <a:alpha val="60000"/>
              </a:srgbClr>
            </a:glow>
          </a:effectLst>
        </p:grpSpPr>
        <p:sp>
          <p:nvSpPr>
            <p:cNvPr id="23" name="تمرير عمودي 22"/>
            <p:cNvSpPr/>
            <p:nvPr/>
          </p:nvSpPr>
          <p:spPr>
            <a:xfrm>
              <a:off x="4860032" y="2390601"/>
              <a:ext cx="3853140" cy="3414663"/>
            </a:xfrm>
            <a:prstGeom prst="verticalScroll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4" name="مربع نص 23"/>
            <p:cNvSpPr txBox="1"/>
            <p:nvPr/>
          </p:nvSpPr>
          <p:spPr>
            <a:xfrm>
              <a:off x="6096016" y="2405115"/>
              <a:ext cx="1584176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الطريقة الثانية</a:t>
              </a:r>
              <a:endParaRPr lang="ar-SA" sz="2000" b="1" dirty="0"/>
            </a:p>
          </p:txBody>
        </p:sp>
      </p:grpSp>
      <p:sp>
        <p:nvSpPr>
          <p:cNvPr id="25" name="مربع نص 24"/>
          <p:cNvSpPr txBox="1"/>
          <p:nvPr/>
        </p:nvSpPr>
        <p:spPr>
          <a:xfrm>
            <a:off x="2651136" y="3243098"/>
            <a:ext cx="88262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5٪ =</a:t>
            </a:r>
            <a:endParaRPr lang="ar-SA" sz="2400" b="1" dirty="0"/>
          </a:p>
        </p:txBody>
      </p:sp>
      <p:sp>
        <p:nvSpPr>
          <p:cNvPr id="26" name="مربع نص 25"/>
          <p:cNvSpPr txBox="1"/>
          <p:nvPr/>
        </p:nvSpPr>
        <p:spPr>
          <a:xfrm>
            <a:off x="1600958" y="4179202"/>
            <a:ext cx="193279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0,05 × 300 =</a:t>
            </a:r>
            <a:endParaRPr lang="ar-SA" sz="2400" b="1" dirty="0"/>
          </a:p>
        </p:txBody>
      </p:sp>
      <p:sp>
        <p:nvSpPr>
          <p:cNvPr id="35" name="مربع نص 34"/>
          <p:cNvSpPr txBox="1"/>
          <p:nvPr/>
        </p:nvSpPr>
        <p:spPr>
          <a:xfrm>
            <a:off x="1115616" y="4182215"/>
            <a:ext cx="6120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15</a:t>
            </a:r>
            <a:endParaRPr lang="ar-SA" sz="2400" b="1" dirty="0"/>
          </a:p>
        </p:txBody>
      </p:sp>
      <p:sp>
        <p:nvSpPr>
          <p:cNvPr id="36" name="مربع نص 35"/>
          <p:cNvSpPr txBox="1"/>
          <p:nvPr/>
        </p:nvSpPr>
        <p:spPr>
          <a:xfrm>
            <a:off x="2051720" y="3231166"/>
            <a:ext cx="81744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0,05</a:t>
            </a:r>
            <a:endParaRPr lang="ar-SA" sz="2400" b="1" dirty="0"/>
          </a:p>
        </p:txBody>
      </p:sp>
    </p:spTree>
    <p:extLst>
      <p:ext uri="{BB962C8B-B14F-4D97-AF65-F5344CB8AC3E}">
        <p14:creationId xmlns:p14="http://schemas.microsoft.com/office/powerpoint/2010/main" val="392947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  <p:bldP spid="18" grpId="0"/>
      <p:bldP spid="25" grpId="0"/>
      <p:bldP spid="26" grpId="0"/>
      <p:bldP spid="35" grpId="0"/>
      <p:bldP spid="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8900" y="188641"/>
            <a:ext cx="3636000" cy="2694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تمرير أفقي 2"/>
          <p:cNvSpPr/>
          <p:nvPr/>
        </p:nvSpPr>
        <p:spPr>
          <a:xfrm>
            <a:off x="4355976" y="964729"/>
            <a:ext cx="2501364" cy="720080"/>
          </a:xfrm>
          <a:prstGeom prst="horizontalScroll">
            <a:avLst/>
          </a:prstGeom>
          <a:solidFill>
            <a:schemeClr val="accent3">
              <a:lumMod val="60000"/>
              <a:lumOff val="40000"/>
            </a:schemeClr>
          </a:solidFill>
          <a:effectLst>
            <a:glow rad="101600">
              <a:srgbClr val="00B05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 smtClean="0">
                <a:solidFill>
                  <a:schemeClr val="tx1"/>
                </a:solidFill>
              </a:rPr>
              <a:t>أوجد 40٪ من 70</a:t>
            </a:r>
            <a:endParaRPr lang="ar-SA" sz="2400" b="1" dirty="0">
              <a:solidFill>
                <a:schemeClr val="tx1"/>
              </a:solidFill>
            </a:endParaRPr>
          </a:p>
        </p:txBody>
      </p:sp>
      <p:grpSp>
        <p:nvGrpSpPr>
          <p:cNvPr id="5" name="مجموعة 4"/>
          <p:cNvGrpSpPr/>
          <p:nvPr/>
        </p:nvGrpSpPr>
        <p:grpSpPr>
          <a:xfrm>
            <a:off x="4679300" y="2390601"/>
            <a:ext cx="3853140" cy="3414663"/>
            <a:chOff x="4860032" y="2390601"/>
            <a:chExt cx="3853140" cy="3414663"/>
          </a:xfrm>
          <a:effectLst>
            <a:glow rad="101600">
              <a:srgbClr val="00B050">
                <a:alpha val="60000"/>
              </a:srgbClr>
            </a:glow>
          </a:effectLst>
        </p:grpSpPr>
        <p:sp>
          <p:nvSpPr>
            <p:cNvPr id="4" name="تمرير عمودي 3"/>
            <p:cNvSpPr/>
            <p:nvPr/>
          </p:nvSpPr>
          <p:spPr>
            <a:xfrm>
              <a:off x="4860032" y="2390601"/>
              <a:ext cx="3853140" cy="3414663"/>
            </a:xfrm>
            <a:prstGeom prst="verticalScroll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0" name="مربع نص 19"/>
            <p:cNvSpPr txBox="1"/>
            <p:nvPr/>
          </p:nvSpPr>
          <p:spPr>
            <a:xfrm>
              <a:off x="6096016" y="2419629"/>
              <a:ext cx="1584176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الطريقة الأولى</a:t>
              </a:r>
              <a:endParaRPr lang="ar-SA" sz="2000" b="1" dirty="0"/>
            </a:p>
          </p:txBody>
        </p:sp>
      </p:grpSp>
      <p:sp>
        <p:nvSpPr>
          <p:cNvPr id="7" name="مربع نص 6"/>
          <p:cNvSpPr txBox="1"/>
          <p:nvPr/>
        </p:nvSpPr>
        <p:spPr>
          <a:xfrm>
            <a:off x="7031488" y="3236875"/>
            <a:ext cx="99689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40٪ =</a:t>
            </a:r>
            <a:endParaRPr lang="ar-SA" sz="2400" b="1" dirty="0"/>
          </a:p>
        </p:txBody>
      </p:sp>
      <p:grpSp>
        <p:nvGrpSpPr>
          <p:cNvPr id="10" name="مجموعة 9"/>
          <p:cNvGrpSpPr/>
          <p:nvPr/>
        </p:nvGrpSpPr>
        <p:grpSpPr>
          <a:xfrm>
            <a:off x="6407400" y="3092676"/>
            <a:ext cx="720080" cy="768207"/>
            <a:chOff x="5872829" y="4197744"/>
            <a:chExt cx="720080" cy="768207"/>
          </a:xfrm>
        </p:grpSpPr>
        <p:sp>
          <p:nvSpPr>
            <p:cNvPr id="11" name="مربع نص 10"/>
            <p:cNvSpPr txBox="1"/>
            <p:nvPr/>
          </p:nvSpPr>
          <p:spPr>
            <a:xfrm>
              <a:off x="5969438" y="4197744"/>
              <a:ext cx="617299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40</a:t>
              </a:r>
              <a:endParaRPr lang="ar-SA" sz="2400" b="1" dirty="0"/>
            </a:p>
          </p:txBody>
        </p:sp>
        <p:sp>
          <p:nvSpPr>
            <p:cNvPr id="12" name="مربع نص 11"/>
            <p:cNvSpPr txBox="1"/>
            <p:nvPr/>
          </p:nvSpPr>
          <p:spPr>
            <a:xfrm>
              <a:off x="5872829" y="4504286"/>
              <a:ext cx="72008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100</a:t>
              </a:r>
              <a:endParaRPr lang="ar-SA" sz="2400" b="1" dirty="0"/>
            </a:p>
          </p:txBody>
        </p:sp>
        <p:cxnSp>
          <p:nvCxnSpPr>
            <p:cNvPr id="13" name="رابط مستقيم 12"/>
            <p:cNvCxnSpPr/>
            <p:nvPr/>
          </p:nvCxnSpPr>
          <p:spPr>
            <a:xfrm flipH="1">
              <a:off x="6052757" y="4567067"/>
              <a:ext cx="432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مجموعة 5"/>
          <p:cNvGrpSpPr/>
          <p:nvPr/>
        </p:nvGrpSpPr>
        <p:grpSpPr>
          <a:xfrm>
            <a:off x="6143432" y="4014431"/>
            <a:ext cx="1836296" cy="782721"/>
            <a:chOff x="6143432" y="4014431"/>
            <a:chExt cx="1836296" cy="782721"/>
          </a:xfrm>
        </p:grpSpPr>
        <p:sp>
          <p:nvSpPr>
            <p:cNvPr id="9" name="مربع نص 8"/>
            <p:cNvSpPr txBox="1"/>
            <p:nvPr/>
          </p:nvSpPr>
          <p:spPr>
            <a:xfrm>
              <a:off x="6143432" y="4172979"/>
              <a:ext cx="122413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 smtClean="0"/>
                <a:t>× 70  =</a:t>
              </a:r>
              <a:endParaRPr lang="ar-SA" sz="2400" b="1" dirty="0"/>
            </a:p>
          </p:txBody>
        </p:sp>
        <p:grpSp>
          <p:nvGrpSpPr>
            <p:cNvPr id="14" name="مجموعة 13"/>
            <p:cNvGrpSpPr/>
            <p:nvPr/>
          </p:nvGrpSpPr>
          <p:grpSpPr>
            <a:xfrm>
              <a:off x="7259648" y="4014431"/>
              <a:ext cx="720080" cy="782721"/>
              <a:chOff x="5872829" y="4183230"/>
              <a:chExt cx="720080" cy="782721"/>
            </a:xfrm>
          </p:grpSpPr>
          <p:sp>
            <p:nvSpPr>
              <p:cNvPr id="15" name="مربع نص 14"/>
              <p:cNvSpPr txBox="1"/>
              <p:nvPr/>
            </p:nvSpPr>
            <p:spPr>
              <a:xfrm>
                <a:off x="5952258" y="4183230"/>
                <a:ext cx="617299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40</a:t>
                </a:r>
                <a:endParaRPr lang="ar-SA" sz="2400" b="1" dirty="0"/>
              </a:p>
            </p:txBody>
          </p:sp>
          <p:sp>
            <p:nvSpPr>
              <p:cNvPr id="16" name="مربع نص 15"/>
              <p:cNvSpPr txBox="1"/>
              <p:nvPr/>
            </p:nvSpPr>
            <p:spPr>
              <a:xfrm>
                <a:off x="5872829" y="4504286"/>
                <a:ext cx="72008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17" name="رابط مستقيم 16"/>
              <p:cNvCxnSpPr/>
              <p:nvPr/>
            </p:nvCxnSpPr>
            <p:spPr>
              <a:xfrm flipH="1">
                <a:off x="6052757" y="45670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8" name="مربع نص 17"/>
          <p:cNvSpPr txBox="1"/>
          <p:nvPr/>
        </p:nvSpPr>
        <p:spPr>
          <a:xfrm>
            <a:off x="5615404" y="4175992"/>
            <a:ext cx="6120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28</a:t>
            </a:r>
            <a:endParaRPr lang="ar-SA" sz="2400" b="1" dirty="0"/>
          </a:p>
        </p:txBody>
      </p:sp>
      <p:grpSp>
        <p:nvGrpSpPr>
          <p:cNvPr id="22" name="مجموعة 21"/>
          <p:cNvGrpSpPr/>
          <p:nvPr/>
        </p:nvGrpSpPr>
        <p:grpSpPr>
          <a:xfrm>
            <a:off x="358820" y="2396824"/>
            <a:ext cx="3853140" cy="3414663"/>
            <a:chOff x="4860032" y="2390601"/>
            <a:chExt cx="3853140" cy="3414663"/>
          </a:xfrm>
          <a:effectLst>
            <a:glow rad="101600">
              <a:srgbClr val="00B050">
                <a:alpha val="60000"/>
              </a:srgbClr>
            </a:glow>
          </a:effectLst>
        </p:grpSpPr>
        <p:sp>
          <p:nvSpPr>
            <p:cNvPr id="23" name="تمرير عمودي 22"/>
            <p:cNvSpPr/>
            <p:nvPr/>
          </p:nvSpPr>
          <p:spPr>
            <a:xfrm>
              <a:off x="4860032" y="2390601"/>
              <a:ext cx="3853140" cy="3414663"/>
            </a:xfrm>
            <a:prstGeom prst="verticalScroll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4" name="مربع نص 23"/>
            <p:cNvSpPr txBox="1"/>
            <p:nvPr/>
          </p:nvSpPr>
          <p:spPr>
            <a:xfrm>
              <a:off x="6096016" y="2405115"/>
              <a:ext cx="1584176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الطريقة الثانية</a:t>
              </a:r>
              <a:endParaRPr lang="ar-SA" sz="2000" b="1" dirty="0"/>
            </a:p>
          </p:txBody>
        </p:sp>
      </p:grpSp>
      <p:sp>
        <p:nvSpPr>
          <p:cNvPr id="25" name="مربع نص 24"/>
          <p:cNvSpPr txBox="1"/>
          <p:nvPr/>
        </p:nvSpPr>
        <p:spPr>
          <a:xfrm>
            <a:off x="2651136" y="3243098"/>
            <a:ext cx="9847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40٪ =</a:t>
            </a:r>
            <a:endParaRPr lang="ar-SA" sz="2400" b="1" dirty="0"/>
          </a:p>
        </p:txBody>
      </p:sp>
      <p:sp>
        <p:nvSpPr>
          <p:cNvPr id="26" name="مربع نص 25"/>
          <p:cNvSpPr txBox="1"/>
          <p:nvPr/>
        </p:nvSpPr>
        <p:spPr>
          <a:xfrm>
            <a:off x="1600958" y="4179202"/>
            <a:ext cx="193279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0,40 × 70  =</a:t>
            </a:r>
            <a:endParaRPr lang="ar-SA" sz="2400" b="1" dirty="0"/>
          </a:p>
        </p:txBody>
      </p:sp>
      <p:sp>
        <p:nvSpPr>
          <p:cNvPr id="35" name="مربع نص 34"/>
          <p:cNvSpPr txBox="1"/>
          <p:nvPr/>
        </p:nvSpPr>
        <p:spPr>
          <a:xfrm>
            <a:off x="1187624" y="4182215"/>
            <a:ext cx="6120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28</a:t>
            </a:r>
            <a:endParaRPr lang="ar-SA" sz="2400" b="1" dirty="0"/>
          </a:p>
        </p:txBody>
      </p:sp>
      <p:sp>
        <p:nvSpPr>
          <p:cNvPr id="36" name="مربع نص 35"/>
          <p:cNvSpPr txBox="1"/>
          <p:nvPr/>
        </p:nvSpPr>
        <p:spPr>
          <a:xfrm>
            <a:off x="2051720" y="3231166"/>
            <a:ext cx="81744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0,40</a:t>
            </a:r>
            <a:endParaRPr lang="ar-SA" sz="24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4700" y="1052736"/>
            <a:ext cx="1807073" cy="504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05034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  <p:bldP spid="18" grpId="0"/>
      <p:bldP spid="25" grpId="0"/>
      <p:bldP spid="26" grpId="0"/>
      <p:bldP spid="35" grpId="0"/>
      <p:bldP spid="3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8900" y="188641"/>
            <a:ext cx="3636000" cy="2694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تمرير أفقي 2"/>
          <p:cNvSpPr/>
          <p:nvPr/>
        </p:nvSpPr>
        <p:spPr>
          <a:xfrm>
            <a:off x="4355976" y="964729"/>
            <a:ext cx="2501364" cy="720080"/>
          </a:xfrm>
          <a:prstGeom prst="horizontalScroll">
            <a:avLst/>
          </a:prstGeom>
          <a:solidFill>
            <a:schemeClr val="accent3">
              <a:lumMod val="60000"/>
              <a:lumOff val="40000"/>
            </a:schemeClr>
          </a:solidFill>
          <a:effectLst>
            <a:glow rad="101600">
              <a:srgbClr val="00B05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 smtClean="0">
                <a:solidFill>
                  <a:schemeClr val="tx1"/>
                </a:solidFill>
              </a:rPr>
              <a:t>أوجد 15٪ من 100</a:t>
            </a:r>
            <a:endParaRPr lang="ar-SA" sz="2400" b="1" dirty="0">
              <a:solidFill>
                <a:schemeClr val="tx1"/>
              </a:solidFill>
            </a:endParaRPr>
          </a:p>
        </p:txBody>
      </p:sp>
      <p:grpSp>
        <p:nvGrpSpPr>
          <p:cNvPr id="5" name="مجموعة 4"/>
          <p:cNvGrpSpPr/>
          <p:nvPr/>
        </p:nvGrpSpPr>
        <p:grpSpPr>
          <a:xfrm>
            <a:off x="4679300" y="2390601"/>
            <a:ext cx="3853140" cy="3414663"/>
            <a:chOff x="4860032" y="2390601"/>
            <a:chExt cx="3853140" cy="3414663"/>
          </a:xfrm>
          <a:effectLst>
            <a:glow rad="101600">
              <a:srgbClr val="00B050">
                <a:alpha val="60000"/>
              </a:srgbClr>
            </a:glow>
          </a:effectLst>
        </p:grpSpPr>
        <p:sp>
          <p:nvSpPr>
            <p:cNvPr id="4" name="تمرير عمودي 3"/>
            <p:cNvSpPr/>
            <p:nvPr/>
          </p:nvSpPr>
          <p:spPr>
            <a:xfrm>
              <a:off x="4860032" y="2390601"/>
              <a:ext cx="3853140" cy="3414663"/>
            </a:xfrm>
            <a:prstGeom prst="verticalScroll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0" name="مربع نص 19"/>
            <p:cNvSpPr txBox="1"/>
            <p:nvPr/>
          </p:nvSpPr>
          <p:spPr>
            <a:xfrm>
              <a:off x="6096016" y="2419629"/>
              <a:ext cx="1584176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الطريقة الأولى</a:t>
              </a:r>
              <a:endParaRPr lang="ar-SA" sz="2000" b="1" dirty="0"/>
            </a:p>
          </p:txBody>
        </p:sp>
      </p:grpSp>
      <p:sp>
        <p:nvSpPr>
          <p:cNvPr id="7" name="مربع نص 6"/>
          <p:cNvSpPr txBox="1"/>
          <p:nvPr/>
        </p:nvSpPr>
        <p:spPr>
          <a:xfrm>
            <a:off x="7031488" y="3236875"/>
            <a:ext cx="99689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15٪ =</a:t>
            </a:r>
            <a:endParaRPr lang="ar-SA" sz="2400" b="1" dirty="0"/>
          </a:p>
        </p:txBody>
      </p:sp>
      <p:grpSp>
        <p:nvGrpSpPr>
          <p:cNvPr id="10" name="مجموعة 9"/>
          <p:cNvGrpSpPr/>
          <p:nvPr/>
        </p:nvGrpSpPr>
        <p:grpSpPr>
          <a:xfrm>
            <a:off x="6407400" y="3092676"/>
            <a:ext cx="720080" cy="768207"/>
            <a:chOff x="5872829" y="4197744"/>
            <a:chExt cx="720080" cy="768207"/>
          </a:xfrm>
        </p:grpSpPr>
        <p:sp>
          <p:nvSpPr>
            <p:cNvPr id="11" name="مربع نص 10"/>
            <p:cNvSpPr txBox="1"/>
            <p:nvPr/>
          </p:nvSpPr>
          <p:spPr>
            <a:xfrm>
              <a:off x="5969438" y="4197744"/>
              <a:ext cx="617299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15</a:t>
              </a:r>
              <a:endParaRPr lang="ar-SA" sz="2400" b="1" dirty="0"/>
            </a:p>
          </p:txBody>
        </p:sp>
        <p:sp>
          <p:nvSpPr>
            <p:cNvPr id="12" name="مربع نص 11"/>
            <p:cNvSpPr txBox="1"/>
            <p:nvPr/>
          </p:nvSpPr>
          <p:spPr>
            <a:xfrm>
              <a:off x="5872829" y="4504286"/>
              <a:ext cx="72008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100</a:t>
              </a:r>
              <a:endParaRPr lang="ar-SA" sz="2400" b="1" dirty="0"/>
            </a:p>
          </p:txBody>
        </p:sp>
        <p:cxnSp>
          <p:nvCxnSpPr>
            <p:cNvPr id="13" name="رابط مستقيم 12"/>
            <p:cNvCxnSpPr/>
            <p:nvPr/>
          </p:nvCxnSpPr>
          <p:spPr>
            <a:xfrm flipH="1">
              <a:off x="6052757" y="4567067"/>
              <a:ext cx="432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مجموعة 5"/>
          <p:cNvGrpSpPr/>
          <p:nvPr/>
        </p:nvGrpSpPr>
        <p:grpSpPr>
          <a:xfrm>
            <a:off x="6012160" y="4014431"/>
            <a:ext cx="1967568" cy="782721"/>
            <a:chOff x="6012160" y="4014431"/>
            <a:chExt cx="1967568" cy="782721"/>
          </a:xfrm>
        </p:grpSpPr>
        <p:sp>
          <p:nvSpPr>
            <p:cNvPr id="9" name="مربع نص 8"/>
            <p:cNvSpPr txBox="1"/>
            <p:nvPr/>
          </p:nvSpPr>
          <p:spPr>
            <a:xfrm>
              <a:off x="6012160" y="4172979"/>
              <a:ext cx="135540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 smtClean="0"/>
                <a:t>× 100  =</a:t>
              </a:r>
              <a:endParaRPr lang="ar-SA" sz="2400" b="1" dirty="0"/>
            </a:p>
          </p:txBody>
        </p:sp>
        <p:grpSp>
          <p:nvGrpSpPr>
            <p:cNvPr id="14" name="مجموعة 13"/>
            <p:cNvGrpSpPr/>
            <p:nvPr/>
          </p:nvGrpSpPr>
          <p:grpSpPr>
            <a:xfrm>
              <a:off x="7259648" y="4014431"/>
              <a:ext cx="720080" cy="782721"/>
              <a:chOff x="5872829" y="4183230"/>
              <a:chExt cx="720080" cy="782721"/>
            </a:xfrm>
          </p:grpSpPr>
          <p:sp>
            <p:nvSpPr>
              <p:cNvPr id="15" name="مربع نص 14"/>
              <p:cNvSpPr txBox="1"/>
              <p:nvPr/>
            </p:nvSpPr>
            <p:spPr>
              <a:xfrm>
                <a:off x="5952258" y="4183230"/>
                <a:ext cx="617299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15</a:t>
                </a:r>
                <a:endParaRPr lang="ar-SA" sz="2400" b="1" dirty="0"/>
              </a:p>
            </p:txBody>
          </p:sp>
          <p:sp>
            <p:nvSpPr>
              <p:cNvPr id="16" name="مربع نص 15"/>
              <p:cNvSpPr txBox="1"/>
              <p:nvPr/>
            </p:nvSpPr>
            <p:spPr>
              <a:xfrm>
                <a:off x="5872829" y="4504286"/>
                <a:ext cx="72008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17" name="رابط مستقيم 16"/>
              <p:cNvCxnSpPr/>
              <p:nvPr/>
            </p:nvCxnSpPr>
            <p:spPr>
              <a:xfrm flipH="1">
                <a:off x="6052757" y="45670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8" name="مربع نص 17"/>
          <p:cNvSpPr txBox="1"/>
          <p:nvPr/>
        </p:nvSpPr>
        <p:spPr>
          <a:xfrm>
            <a:off x="5472100" y="4175992"/>
            <a:ext cx="6120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15</a:t>
            </a:r>
            <a:endParaRPr lang="ar-SA" sz="2400" b="1" dirty="0"/>
          </a:p>
        </p:txBody>
      </p:sp>
      <p:grpSp>
        <p:nvGrpSpPr>
          <p:cNvPr id="22" name="مجموعة 21"/>
          <p:cNvGrpSpPr/>
          <p:nvPr/>
        </p:nvGrpSpPr>
        <p:grpSpPr>
          <a:xfrm>
            <a:off x="358820" y="2396824"/>
            <a:ext cx="3853140" cy="3414663"/>
            <a:chOff x="4860032" y="2390601"/>
            <a:chExt cx="3853140" cy="3414663"/>
          </a:xfrm>
          <a:effectLst>
            <a:glow rad="101600">
              <a:srgbClr val="00B050">
                <a:alpha val="60000"/>
              </a:srgbClr>
            </a:glow>
          </a:effectLst>
        </p:grpSpPr>
        <p:sp>
          <p:nvSpPr>
            <p:cNvPr id="23" name="تمرير عمودي 22"/>
            <p:cNvSpPr/>
            <p:nvPr/>
          </p:nvSpPr>
          <p:spPr>
            <a:xfrm>
              <a:off x="4860032" y="2390601"/>
              <a:ext cx="3853140" cy="3414663"/>
            </a:xfrm>
            <a:prstGeom prst="verticalScroll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4" name="مربع نص 23"/>
            <p:cNvSpPr txBox="1"/>
            <p:nvPr/>
          </p:nvSpPr>
          <p:spPr>
            <a:xfrm>
              <a:off x="6096016" y="2405115"/>
              <a:ext cx="1584176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الطريقة الثانية</a:t>
              </a:r>
              <a:endParaRPr lang="ar-SA" sz="2000" b="1" dirty="0"/>
            </a:p>
          </p:txBody>
        </p:sp>
      </p:grpSp>
      <p:sp>
        <p:nvSpPr>
          <p:cNvPr id="25" name="مربع نص 24"/>
          <p:cNvSpPr txBox="1"/>
          <p:nvPr/>
        </p:nvSpPr>
        <p:spPr>
          <a:xfrm>
            <a:off x="2651136" y="3243098"/>
            <a:ext cx="9847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15٪ =</a:t>
            </a:r>
            <a:endParaRPr lang="ar-SA" sz="2400" b="1" dirty="0"/>
          </a:p>
        </p:txBody>
      </p:sp>
      <p:sp>
        <p:nvSpPr>
          <p:cNvPr id="26" name="مربع نص 25"/>
          <p:cNvSpPr txBox="1"/>
          <p:nvPr/>
        </p:nvSpPr>
        <p:spPr>
          <a:xfrm>
            <a:off x="1493658" y="4179202"/>
            <a:ext cx="204009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0,15 × 100  =</a:t>
            </a:r>
            <a:endParaRPr lang="ar-SA" sz="2400" b="1" dirty="0"/>
          </a:p>
        </p:txBody>
      </p:sp>
      <p:sp>
        <p:nvSpPr>
          <p:cNvPr id="35" name="مربع نص 34"/>
          <p:cNvSpPr txBox="1"/>
          <p:nvPr/>
        </p:nvSpPr>
        <p:spPr>
          <a:xfrm>
            <a:off x="971600" y="4182215"/>
            <a:ext cx="6120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15</a:t>
            </a:r>
            <a:endParaRPr lang="ar-SA" sz="2400" b="1" dirty="0"/>
          </a:p>
        </p:txBody>
      </p:sp>
      <p:sp>
        <p:nvSpPr>
          <p:cNvPr id="36" name="مربع نص 35"/>
          <p:cNvSpPr txBox="1"/>
          <p:nvPr/>
        </p:nvSpPr>
        <p:spPr>
          <a:xfrm>
            <a:off x="1979712" y="3231166"/>
            <a:ext cx="81744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0,15</a:t>
            </a:r>
            <a:endParaRPr lang="ar-SA" sz="24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4700" y="1052736"/>
            <a:ext cx="1807073" cy="504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9400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  <p:bldP spid="18" grpId="0"/>
      <p:bldP spid="25" grpId="0"/>
      <p:bldP spid="26" grpId="0"/>
      <p:bldP spid="35" grpId="0"/>
      <p:bldP spid="3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8900" y="188641"/>
            <a:ext cx="3636000" cy="2694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تمرير أفقي 2"/>
          <p:cNvSpPr/>
          <p:nvPr/>
        </p:nvSpPr>
        <p:spPr>
          <a:xfrm>
            <a:off x="4355976" y="964729"/>
            <a:ext cx="2501364" cy="720080"/>
          </a:xfrm>
          <a:prstGeom prst="horizontalScroll">
            <a:avLst/>
          </a:prstGeom>
          <a:solidFill>
            <a:schemeClr val="accent3">
              <a:lumMod val="60000"/>
              <a:lumOff val="40000"/>
            </a:schemeClr>
          </a:solidFill>
          <a:effectLst>
            <a:glow rad="101600">
              <a:srgbClr val="00B05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 smtClean="0">
                <a:solidFill>
                  <a:schemeClr val="tx1"/>
                </a:solidFill>
              </a:rPr>
              <a:t>أوجد 55٪ من 160</a:t>
            </a:r>
            <a:endParaRPr lang="ar-SA" sz="2400" b="1" dirty="0">
              <a:solidFill>
                <a:schemeClr val="tx1"/>
              </a:solidFill>
            </a:endParaRPr>
          </a:p>
        </p:txBody>
      </p:sp>
      <p:grpSp>
        <p:nvGrpSpPr>
          <p:cNvPr id="5" name="مجموعة 4"/>
          <p:cNvGrpSpPr/>
          <p:nvPr/>
        </p:nvGrpSpPr>
        <p:grpSpPr>
          <a:xfrm>
            <a:off x="4679300" y="2390601"/>
            <a:ext cx="3853140" cy="3414663"/>
            <a:chOff x="4860032" y="2390601"/>
            <a:chExt cx="3853140" cy="3414663"/>
          </a:xfrm>
          <a:effectLst>
            <a:glow rad="101600">
              <a:srgbClr val="00B050">
                <a:alpha val="60000"/>
              </a:srgbClr>
            </a:glow>
          </a:effectLst>
        </p:grpSpPr>
        <p:sp>
          <p:nvSpPr>
            <p:cNvPr id="4" name="تمرير عمودي 3"/>
            <p:cNvSpPr/>
            <p:nvPr/>
          </p:nvSpPr>
          <p:spPr>
            <a:xfrm>
              <a:off x="4860032" y="2390601"/>
              <a:ext cx="3853140" cy="3414663"/>
            </a:xfrm>
            <a:prstGeom prst="verticalScroll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0" name="مربع نص 19"/>
            <p:cNvSpPr txBox="1"/>
            <p:nvPr/>
          </p:nvSpPr>
          <p:spPr>
            <a:xfrm>
              <a:off x="6096016" y="2419629"/>
              <a:ext cx="1584176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الطريقة الأولى</a:t>
              </a:r>
              <a:endParaRPr lang="ar-SA" sz="2000" b="1" dirty="0"/>
            </a:p>
          </p:txBody>
        </p:sp>
      </p:grpSp>
      <p:sp>
        <p:nvSpPr>
          <p:cNvPr id="7" name="مربع نص 6"/>
          <p:cNvSpPr txBox="1"/>
          <p:nvPr/>
        </p:nvSpPr>
        <p:spPr>
          <a:xfrm>
            <a:off x="7031488" y="3236875"/>
            <a:ext cx="99689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55٪ =</a:t>
            </a:r>
            <a:endParaRPr lang="ar-SA" sz="2400" b="1" dirty="0"/>
          </a:p>
        </p:txBody>
      </p:sp>
      <p:grpSp>
        <p:nvGrpSpPr>
          <p:cNvPr id="10" name="مجموعة 9"/>
          <p:cNvGrpSpPr/>
          <p:nvPr/>
        </p:nvGrpSpPr>
        <p:grpSpPr>
          <a:xfrm>
            <a:off x="6407400" y="3092676"/>
            <a:ext cx="720080" cy="768207"/>
            <a:chOff x="5872829" y="4197744"/>
            <a:chExt cx="720080" cy="768207"/>
          </a:xfrm>
        </p:grpSpPr>
        <p:sp>
          <p:nvSpPr>
            <p:cNvPr id="11" name="مربع نص 10"/>
            <p:cNvSpPr txBox="1"/>
            <p:nvPr/>
          </p:nvSpPr>
          <p:spPr>
            <a:xfrm>
              <a:off x="5969438" y="4197744"/>
              <a:ext cx="617299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55</a:t>
              </a:r>
              <a:endParaRPr lang="ar-SA" sz="2400" b="1" dirty="0"/>
            </a:p>
          </p:txBody>
        </p:sp>
        <p:sp>
          <p:nvSpPr>
            <p:cNvPr id="12" name="مربع نص 11"/>
            <p:cNvSpPr txBox="1"/>
            <p:nvPr/>
          </p:nvSpPr>
          <p:spPr>
            <a:xfrm>
              <a:off x="5872829" y="4504286"/>
              <a:ext cx="72008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100</a:t>
              </a:r>
              <a:endParaRPr lang="ar-SA" sz="2400" b="1" dirty="0"/>
            </a:p>
          </p:txBody>
        </p:sp>
        <p:cxnSp>
          <p:nvCxnSpPr>
            <p:cNvPr id="13" name="رابط مستقيم 12"/>
            <p:cNvCxnSpPr/>
            <p:nvPr/>
          </p:nvCxnSpPr>
          <p:spPr>
            <a:xfrm flipH="1">
              <a:off x="6052757" y="4567067"/>
              <a:ext cx="432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مجموعة 5"/>
          <p:cNvGrpSpPr/>
          <p:nvPr/>
        </p:nvGrpSpPr>
        <p:grpSpPr>
          <a:xfrm>
            <a:off x="6012160" y="4014431"/>
            <a:ext cx="1967568" cy="782721"/>
            <a:chOff x="6012160" y="4014431"/>
            <a:chExt cx="1967568" cy="782721"/>
          </a:xfrm>
        </p:grpSpPr>
        <p:sp>
          <p:nvSpPr>
            <p:cNvPr id="9" name="مربع نص 8"/>
            <p:cNvSpPr txBox="1"/>
            <p:nvPr/>
          </p:nvSpPr>
          <p:spPr>
            <a:xfrm>
              <a:off x="6012160" y="4172979"/>
              <a:ext cx="135540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 smtClean="0"/>
                <a:t>× 160  =</a:t>
              </a:r>
              <a:endParaRPr lang="ar-SA" sz="2400" b="1" dirty="0"/>
            </a:p>
          </p:txBody>
        </p:sp>
        <p:grpSp>
          <p:nvGrpSpPr>
            <p:cNvPr id="14" name="مجموعة 13"/>
            <p:cNvGrpSpPr/>
            <p:nvPr/>
          </p:nvGrpSpPr>
          <p:grpSpPr>
            <a:xfrm>
              <a:off x="7259648" y="4014431"/>
              <a:ext cx="720080" cy="782721"/>
              <a:chOff x="5872829" y="4183230"/>
              <a:chExt cx="720080" cy="782721"/>
            </a:xfrm>
          </p:grpSpPr>
          <p:sp>
            <p:nvSpPr>
              <p:cNvPr id="15" name="مربع نص 14"/>
              <p:cNvSpPr txBox="1"/>
              <p:nvPr/>
            </p:nvSpPr>
            <p:spPr>
              <a:xfrm>
                <a:off x="5952258" y="4183230"/>
                <a:ext cx="617299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55</a:t>
                </a:r>
                <a:endParaRPr lang="ar-SA" sz="2400" b="1" dirty="0"/>
              </a:p>
            </p:txBody>
          </p:sp>
          <p:sp>
            <p:nvSpPr>
              <p:cNvPr id="16" name="مربع نص 15"/>
              <p:cNvSpPr txBox="1"/>
              <p:nvPr/>
            </p:nvSpPr>
            <p:spPr>
              <a:xfrm>
                <a:off x="5872829" y="4504286"/>
                <a:ext cx="72008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17" name="رابط مستقيم 16"/>
              <p:cNvCxnSpPr/>
              <p:nvPr/>
            </p:nvCxnSpPr>
            <p:spPr>
              <a:xfrm flipH="1">
                <a:off x="6052757" y="45670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8" name="مربع نص 17"/>
          <p:cNvSpPr txBox="1"/>
          <p:nvPr/>
        </p:nvSpPr>
        <p:spPr>
          <a:xfrm>
            <a:off x="5472100" y="4175992"/>
            <a:ext cx="6120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88</a:t>
            </a:r>
            <a:endParaRPr lang="ar-SA" sz="2400" b="1" dirty="0"/>
          </a:p>
        </p:txBody>
      </p:sp>
      <p:grpSp>
        <p:nvGrpSpPr>
          <p:cNvPr id="22" name="مجموعة 21"/>
          <p:cNvGrpSpPr/>
          <p:nvPr/>
        </p:nvGrpSpPr>
        <p:grpSpPr>
          <a:xfrm>
            <a:off x="358820" y="2396824"/>
            <a:ext cx="3853140" cy="3414663"/>
            <a:chOff x="4860032" y="2390601"/>
            <a:chExt cx="3853140" cy="3414663"/>
          </a:xfrm>
          <a:effectLst>
            <a:glow rad="101600">
              <a:srgbClr val="00B050">
                <a:alpha val="60000"/>
              </a:srgbClr>
            </a:glow>
          </a:effectLst>
        </p:grpSpPr>
        <p:sp>
          <p:nvSpPr>
            <p:cNvPr id="23" name="تمرير عمودي 22"/>
            <p:cNvSpPr/>
            <p:nvPr/>
          </p:nvSpPr>
          <p:spPr>
            <a:xfrm>
              <a:off x="4860032" y="2390601"/>
              <a:ext cx="3853140" cy="3414663"/>
            </a:xfrm>
            <a:prstGeom prst="verticalScroll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4" name="مربع نص 23"/>
            <p:cNvSpPr txBox="1"/>
            <p:nvPr/>
          </p:nvSpPr>
          <p:spPr>
            <a:xfrm>
              <a:off x="6096016" y="2405115"/>
              <a:ext cx="1584176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الطريقة الثانية</a:t>
              </a:r>
              <a:endParaRPr lang="ar-SA" sz="2000" b="1" dirty="0"/>
            </a:p>
          </p:txBody>
        </p:sp>
      </p:grpSp>
      <p:sp>
        <p:nvSpPr>
          <p:cNvPr id="25" name="مربع نص 24"/>
          <p:cNvSpPr txBox="1"/>
          <p:nvPr/>
        </p:nvSpPr>
        <p:spPr>
          <a:xfrm>
            <a:off x="2651136" y="3243098"/>
            <a:ext cx="9847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55٪ =</a:t>
            </a:r>
            <a:endParaRPr lang="ar-SA" sz="2400" b="1" dirty="0"/>
          </a:p>
        </p:txBody>
      </p:sp>
      <p:sp>
        <p:nvSpPr>
          <p:cNvPr id="26" name="مربع نص 25"/>
          <p:cNvSpPr txBox="1"/>
          <p:nvPr/>
        </p:nvSpPr>
        <p:spPr>
          <a:xfrm>
            <a:off x="1493658" y="4179202"/>
            <a:ext cx="204009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0,55 × 160  =</a:t>
            </a:r>
            <a:endParaRPr lang="ar-SA" sz="2400" b="1" dirty="0"/>
          </a:p>
        </p:txBody>
      </p:sp>
      <p:sp>
        <p:nvSpPr>
          <p:cNvPr id="35" name="مربع نص 34"/>
          <p:cNvSpPr txBox="1"/>
          <p:nvPr/>
        </p:nvSpPr>
        <p:spPr>
          <a:xfrm>
            <a:off x="971600" y="4182215"/>
            <a:ext cx="6120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88</a:t>
            </a:r>
            <a:endParaRPr lang="ar-SA" sz="2400" b="1" dirty="0"/>
          </a:p>
        </p:txBody>
      </p:sp>
      <p:sp>
        <p:nvSpPr>
          <p:cNvPr id="36" name="مربع نص 35"/>
          <p:cNvSpPr txBox="1"/>
          <p:nvPr/>
        </p:nvSpPr>
        <p:spPr>
          <a:xfrm>
            <a:off x="1979712" y="3231166"/>
            <a:ext cx="81744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0,55</a:t>
            </a:r>
            <a:endParaRPr lang="ar-SA" sz="24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4700" y="1052736"/>
            <a:ext cx="1807073" cy="504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66354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  <p:bldP spid="18" grpId="0"/>
      <p:bldP spid="25" grpId="0"/>
      <p:bldP spid="26" grpId="0"/>
      <p:bldP spid="35" grpId="0"/>
      <p:bldP spid="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8900" y="188641"/>
            <a:ext cx="3636000" cy="2694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تمرير أفقي 2"/>
          <p:cNvSpPr/>
          <p:nvPr/>
        </p:nvSpPr>
        <p:spPr>
          <a:xfrm>
            <a:off x="4067944" y="964729"/>
            <a:ext cx="2789396" cy="720080"/>
          </a:xfrm>
          <a:prstGeom prst="horizontalScroll">
            <a:avLst/>
          </a:prstGeom>
          <a:solidFill>
            <a:schemeClr val="accent3">
              <a:lumMod val="60000"/>
              <a:lumOff val="40000"/>
            </a:schemeClr>
          </a:solidFill>
          <a:effectLst>
            <a:glow rad="101600">
              <a:srgbClr val="00B05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 smtClean="0">
                <a:solidFill>
                  <a:schemeClr val="tx1"/>
                </a:solidFill>
              </a:rPr>
              <a:t>أوجد 150٪ من 20</a:t>
            </a:r>
            <a:endParaRPr lang="ar-SA" sz="2400" b="1" dirty="0">
              <a:solidFill>
                <a:schemeClr val="tx1"/>
              </a:solidFill>
            </a:endParaRPr>
          </a:p>
        </p:txBody>
      </p:sp>
      <p:grpSp>
        <p:nvGrpSpPr>
          <p:cNvPr id="5" name="مجموعة 4"/>
          <p:cNvGrpSpPr/>
          <p:nvPr/>
        </p:nvGrpSpPr>
        <p:grpSpPr>
          <a:xfrm>
            <a:off x="4679300" y="2390601"/>
            <a:ext cx="3853140" cy="3414663"/>
            <a:chOff x="4860032" y="2390601"/>
            <a:chExt cx="3853140" cy="3414663"/>
          </a:xfrm>
          <a:effectLst>
            <a:glow rad="101600">
              <a:srgbClr val="00B050">
                <a:alpha val="60000"/>
              </a:srgbClr>
            </a:glow>
          </a:effectLst>
        </p:grpSpPr>
        <p:sp>
          <p:nvSpPr>
            <p:cNvPr id="4" name="تمرير عمودي 3"/>
            <p:cNvSpPr/>
            <p:nvPr/>
          </p:nvSpPr>
          <p:spPr>
            <a:xfrm>
              <a:off x="4860032" y="2390601"/>
              <a:ext cx="3853140" cy="3414663"/>
            </a:xfrm>
            <a:prstGeom prst="verticalScroll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0" name="مربع نص 19"/>
            <p:cNvSpPr txBox="1"/>
            <p:nvPr/>
          </p:nvSpPr>
          <p:spPr>
            <a:xfrm>
              <a:off x="6096016" y="2419629"/>
              <a:ext cx="1584176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الطريقة الأولى</a:t>
              </a:r>
              <a:endParaRPr lang="ar-SA" sz="2000" b="1" dirty="0"/>
            </a:p>
          </p:txBody>
        </p:sp>
      </p:grpSp>
      <p:sp>
        <p:nvSpPr>
          <p:cNvPr id="7" name="مربع نص 6"/>
          <p:cNvSpPr txBox="1"/>
          <p:nvPr/>
        </p:nvSpPr>
        <p:spPr>
          <a:xfrm>
            <a:off x="6857340" y="3236875"/>
            <a:ext cx="117104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150٪ =</a:t>
            </a:r>
            <a:endParaRPr lang="ar-SA" sz="2400" b="1" dirty="0"/>
          </a:p>
        </p:txBody>
      </p:sp>
      <p:grpSp>
        <p:nvGrpSpPr>
          <p:cNvPr id="10" name="مجموعة 9"/>
          <p:cNvGrpSpPr/>
          <p:nvPr/>
        </p:nvGrpSpPr>
        <p:grpSpPr>
          <a:xfrm>
            <a:off x="6228184" y="3092676"/>
            <a:ext cx="720080" cy="768207"/>
            <a:chOff x="5872829" y="4197744"/>
            <a:chExt cx="720080" cy="768207"/>
          </a:xfrm>
        </p:grpSpPr>
        <p:sp>
          <p:nvSpPr>
            <p:cNvPr id="11" name="مربع نص 10"/>
            <p:cNvSpPr txBox="1"/>
            <p:nvPr/>
          </p:nvSpPr>
          <p:spPr>
            <a:xfrm>
              <a:off x="5872830" y="4197744"/>
              <a:ext cx="71390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150</a:t>
              </a:r>
              <a:endParaRPr lang="ar-SA" sz="2400" b="1" dirty="0"/>
            </a:p>
          </p:txBody>
        </p:sp>
        <p:sp>
          <p:nvSpPr>
            <p:cNvPr id="12" name="مربع نص 11"/>
            <p:cNvSpPr txBox="1"/>
            <p:nvPr/>
          </p:nvSpPr>
          <p:spPr>
            <a:xfrm>
              <a:off x="5872829" y="4504286"/>
              <a:ext cx="72008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100</a:t>
              </a:r>
              <a:endParaRPr lang="ar-SA" sz="2400" b="1" dirty="0"/>
            </a:p>
          </p:txBody>
        </p:sp>
        <p:cxnSp>
          <p:nvCxnSpPr>
            <p:cNvPr id="13" name="رابط مستقيم 12"/>
            <p:cNvCxnSpPr/>
            <p:nvPr/>
          </p:nvCxnSpPr>
          <p:spPr>
            <a:xfrm flipH="1">
              <a:off x="5988379" y="4567067"/>
              <a:ext cx="540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مجموعة 5"/>
          <p:cNvGrpSpPr/>
          <p:nvPr/>
        </p:nvGrpSpPr>
        <p:grpSpPr>
          <a:xfrm>
            <a:off x="6012160" y="4014431"/>
            <a:ext cx="2045252" cy="782721"/>
            <a:chOff x="6012160" y="4014431"/>
            <a:chExt cx="2045252" cy="782721"/>
          </a:xfrm>
        </p:grpSpPr>
        <p:sp>
          <p:nvSpPr>
            <p:cNvPr id="9" name="مربع نص 8"/>
            <p:cNvSpPr txBox="1"/>
            <p:nvPr/>
          </p:nvSpPr>
          <p:spPr>
            <a:xfrm>
              <a:off x="6012160" y="4172979"/>
              <a:ext cx="135540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 smtClean="0"/>
                <a:t>× 20  =</a:t>
              </a:r>
              <a:endParaRPr lang="ar-SA" sz="2400" b="1" dirty="0"/>
            </a:p>
          </p:txBody>
        </p:sp>
        <p:grpSp>
          <p:nvGrpSpPr>
            <p:cNvPr id="14" name="مجموعة 13"/>
            <p:cNvGrpSpPr/>
            <p:nvPr/>
          </p:nvGrpSpPr>
          <p:grpSpPr>
            <a:xfrm>
              <a:off x="7193315" y="4014431"/>
              <a:ext cx="864097" cy="782721"/>
              <a:chOff x="5806496" y="4183230"/>
              <a:chExt cx="864097" cy="782721"/>
            </a:xfrm>
          </p:grpSpPr>
          <p:sp>
            <p:nvSpPr>
              <p:cNvPr id="15" name="مربع نص 14"/>
              <p:cNvSpPr txBox="1"/>
              <p:nvPr/>
            </p:nvSpPr>
            <p:spPr>
              <a:xfrm>
                <a:off x="5806496" y="4183230"/>
                <a:ext cx="864097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150</a:t>
                </a:r>
                <a:endParaRPr lang="ar-SA" sz="2400" b="1" dirty="0"/>
              </a:p>
            </p:txBody>
          </p:sp>
          <p:sp>
            <p:nvSpPr>
              <p:cNvPr id="16" name="مربع نص 15"/>
              <p:cNvSpPr txBox="1"/>
              <p:nvPr/>
            </p:nvSpPr>
            <p:spPr>
              <a:xfrm>
                <a:off x="5872829" y="4504286"/>
                <a:ext cx="72008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17" name="رابط مستقيم 16"/>
              <p:cNvCxnSpPr/>
              <p:nvPr/>
            </p:nvCxnSpPr>
            <p:spPr>
              <a:xfrm flipH="1">
                <a:off x="5993493" y="4567067"/>
                <a:ext cx="540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8" name="مربع نص 17"/>
          <p:cNvSpPr txBox="1"/>
          <p:nvPr/>
        </p:nvSpPr>
        <p:spPr>
          <a:xfrm>
            <a:off x="5688124" y="4175992"/>
            <a:ext cx="6120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30</a:t>
            </a:r>
            <a:endParaRPr lang="ar-SA" sz="2400" b="1" dirty="0"/>
          </a:p>
        </p:txBody>
      </p:sp>
      <p:grpSp>
        <p:nvGrpSpPr>
          <p:cNvPr id="22" name="مجموعة 21"/>
          <p:cNvGrpSpPr/>
          <p:nvPr/>
        </p:nvGrpSpPr>
        <p:grpSpPr>
          <a:xfrm>
            <a:off x="358820" y="2396824"/>
            <a:ext cx="3853140" cy="3414663"/>
            <a:chOff x="4860032" y="2390601"/>
            <a:chExt cx="3853140" cy="3414663"/>
          </a:xfrm>
          <a:effectLst>
            <a:glow rad="101600">
              <a:srgbClr val="00B050">
                <a:alpha val="60000"/>
              </a:srgbClr>
            </a:glow>
          </a:effectLst>
        </p:grpSpPr>
        <p:sp>
          <p:nvSpPr>
            <p:cNvPr id="23" name="تمرير عمودي 22"/>
            <p:cNvSpPr/>
            <p:nvPr/>
          </p:nvSpPr>
          <p:spPr>
            <a:xfrm>
              <a:off x="4860032" y="2390601"/>
              <a:ext cx="3853140" cy="3414663"/>
            </a:xfrm>
            <a:prstGeom prst="verticalScroll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4" name="مربع نص 23"/>
            <p:cNvSpPr txBox="1"/>
            <p:nvPr/>
          </p:nvSpPr>
          <p:spPr>
            <a:xfrm>
              <a:off x="6096016" y="2405115"/>
              <a:ext cx="1584176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الطريقة الثانية</a:t>
              </a:r>
              <a:endParaRPr lang="ar-SA" sz="2000" b="1" dirty="0"/>
            </a:p>
          </p:txBody>
        </p:sp>
      </p:grpSp>
      <p:sp>
        <p:nvSpPr>
          <p:cNvPr id="25" name="مربع نص 24"/>
          <p:cNvSpPr txBox="1"/>
          <p:nvPr/>
        </p:nvSpPr>
        <p:spPr>
          <a:xfrm>
            <a:off x="2513707" y="3243098"/>
            <a:ext cx="112218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150٪ =</a:t>
            </a:r>
            <a:endParaRPr lang="ar-SA" sz="2400" b="1" dirty="0"/>
          </a:p>
        </p:txBody>
      </p:sp>
      <p:sp>
        <p:nvSpPr>
          <p:cNvPr id="26" name="مربع نص 25"/>
          <p:cNvSpPr txBox="1"/>
          <p:nvPr/>
        </p:nvSpPr>
        <p:spPr>
          <a:xfrm>
            <a:off x="1277634" y="4179202"/>
            <a:ext cx="225612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1,50 × 20  =</a:t>
            </a:r>
            <a:endParaRPr lang="ar-SA" sz="2400" b="1" dirty="0"/>
          </a:p>
        </p:txBody>
      </p:sp>
      <p:sp>
        <p:nvSpPr>
          <p:cNvPr id="35" name="مربع نص 34"/>
          <p:cNvSpPr txBox="1"/>
          <p:nvPr/>
        </p:nvSpPr>
        <p:spPr>
          <a:xfrm>
            <a:off x="1151620" y="4182215"/>
            <a:ext cx="6120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30</a:t>
            </a:r>
            <a:endParaRPr lang="ar-SA" sz="2400" b="1" dirty="0"/>
          </a:p>
        </p:txBody>
      </p:sp>
      <p:sp>
        <p:nvSpPr>
          <p:cNvPr id="36" name="مربع نص 35"/>
          <p:cNvSpPr txBox="1"/>
          <p:nvPr/>
        </p:nvSpPr>
        <p:spPr>
          <a:xfrm>
            <a:off x="1738329" y="3231166"/>
            <a:ext cx="81744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1,50</a:t>
            </a:r>
            <a:endParaRPr lang="ar-SA" sz="24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4700" y="1052736"/>
            <a:ext cx="1807073" cy="504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6974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  <p:bldP spid="18" grpId="0"/>
      <p:bldP spid="25" grpId="0"/>
      <p:bldP spid="26" grpId="0"/>
      <p:bldP spid="35" grpId="0"/>
      <p:bldP spid="3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8900" y="188641"/>
            <a:ext cx="3636000" cy="2694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تمرير أفقي 2"/>
          <p:cNvSpPr/>
          <p:nvPr/>
        </p:nvSpPr>
        <p:spPr>
          <a:xfrm>
            <a:off x="4067944" y="964729"/>
            <a:ext cx="2789396" cy="720080"/>
          </a:xfrm>
          <a:prstGeom prst="horizontalScroll">
            <a:avLst/>
          </a:prstGeom>
          <a:solidFill>
            <a:schemeClr val="accent3">
              <a:lumMod val="60000"/>
              <a:lumOff val="40000"/>
            </a:schemeClr>
          </a:solidFill>
          <a:effectLst>
            <a:glow rad="101600">
              <a:srgbClr val="00B05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 smtClean="0">
                <a:solidFill>
                  <a:schemeClr val="tx1"/>
                </a:solidFill>
              </a:rPr>
              <a:t>أوجد 160٪ من 20</a:t>
            </a:r>
            <a:endParaRPr lang="ar-SA" sz="2400" b="1" dirty="0">
              <a:solidFill>
                <a:schemeClr val="tx1"/>
              </a:solidFill>
            </a:endParaRPr>
          </a:p>
        </p:txBody>
      </p:sp>
      <p:grpSp>
        <p:nvGrpSpPr>
          <p:cNvPr id="5" name="مجموعة 4"/>
          <p:cNvGrpSpPr/>
          <p:nvPr/>
        </p:nvGrpSpPr>
        <p:grpSpPr>
          <a:xfrm>
            <a:off x="4679300" y="2390601"/>
            <a:ext cx="3853140" cy="3414663"/>
            <a:chOff x="4860032" y="2390601"/>
            <a:chExt cx="3853140" cy="3414663"/>
          </a:xfrm>
          <a:effectLst>
            <a:glow rad="101600">
              <a:srgbClr val="00B050">
                <a:alpha val="60000"/>
              </a:srgbClr>
            </a:glow>
          </a:effectLst>
        </p:grpSpPr>
        <p:sp>
          <p:nvSpPr>
            <p:cNvPr id="4" name="تمرير عمودي 3"/>
            <p:cNvSpPr/>
            <p:nvPr/>
          </p:nvSpPr>
          <p:spPr>
            <a:xfrm>
              <a:off x="4860032" y="2390601"/>
              <a:ext cx="3853140" cy="3414663"/>
            </a:xfrm>
            <a:prstGeom prst="verticalScroll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0" name="مربع نص 19"/>
            <p:cNvSpPr txBox="1"/>
            <p:nvPr/>
          </p:nvSpPr>
          <p:spPr>
            <a:xfrm>
              <a:off x="6096016" y="2419629"/>
              <a:ext cx="1584176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الطريقة الأولى</a:t>
              </a:r>
              <a:endParaRPr lang="ar-SA" sz="2000" b="1" dirty="0"/>
            </a:p>
          </p:txBody>
        </p:sp>
      </p:grpSp>
      <p:sp>
        <p:nvSpPr>
          <p:cNvPr id="7" name="مربع نص 6"/>
          <p:cNvSpPr txBox="1"/>
          <p:nvPr/>
        </p:nvSpPr>
        <p:spPr>
          <a:xfrm>
            <a:off x="6857340" y="3236875"/>
            <a:ext cx="117104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160٪ =</a:t>
            </a:r>
            <a:endParaRPr lang="ar-SA" sz="2400" b="1" dirty="0"/>
          </a:p>
        </p:txBody>
      </p:sp>
      <p:grpSp>
        <p:nvGrpSpPr>
          <p:cNvPr id="10" name="مجموعة 9"/>
          <p:cNvGrpSpPr/>
          <p:nvPr/>
        </p:nvGrpSpPr>
        <p:grpSpPr>
          <a:xfrm>
            <a:off x="6228184" y="3092676"/>
            <a:ext cx="720080" cy="768207"/>
            <a:chOff x="5872829" y="4197744"/>
            <a:chExt cx="720080" cy="768207"/>
          </a:xfrm>
        </p:grpSpPr>
        <p:sp>
          <p:nvSpPr>
            <p:cNvPr id="11" name="مربع نص 10"/>
            <p:cNvSpPr txBox="1"/>
            <p:nvPr/>
          </p:nvSpPr>
          <p:spPr>
            <a:xfrm>
              <a:off x="5872830" y="4197744"/>
              <a:ext cx="71390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160</a:t>
              </a:r>
              <a:endParaRPr lang="ar-SA" sz="2400" b="1" dirty="0"/>
            </a:p>
          </p:txBody>
        </p:sp>
        <p:sp>
          <p:nvSpPr>
            <p:cNvPr id="12" name="مربع نص 11"/>
            <p:cNvSpPr txBox="1"/>
            <p:nvPr/>
          </p:nvSpPr>
          <p:spPr>
            <a:xfrm>
              <a:off x="5872829" y="4504286"/>
              <a:ext cx="72008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100</a:t>
              </a:r>
              <a:endParaRPr lang="ar-SA" sz="2400" b="1" dirty="0"/>
            </a:p>
          </p:txBody>
        </p:sp>
        <p:cxnSp>
          <p:nvCxnSpPr>
            <p:cNvPr id="13" name="رابط مستقيم 12"/>
            <p:cNvCxnSpPr/>
            <p:nvPr/>
          </p:nvCxnSpPr>
          <p:spPr>
            <a:xfrm flipH="1">
              <a:off x="5988379" y="4567067"/>
              <a:ext cx="540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مجموعة 5"/>
          <p:cNvGrpSpPr/>
          <p:nvPr/>
        </p:nvGrpSpPr>
        <p:grpSpPr>
          <a:xfrm>
            <a:off x="6012160" y="4014431"/>
            <a:ext cx="2045252" cy="782721"/>
            <a:chOff x="6012160" y="4014431"/>
            <a:chExt cx="2045252" cy="782721"/>
          </a:xfrm>
        </p:grpSpPr>
        <p:sp>
          <p:nvSpPr>
            <p:cNvPr id="9" name="مربع نص 8"/>
            <p:cNvSpPr txBox="1"/>
            <p:nvPr/>
          </p:nvSpPr>
          <p:spPr>
            <a:xfrm>
              <a:off x="6012160" y="4172979"/>
              <a:ext cx="135540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 smtClean="0"/>
                <a:t>× 35  =</a:t>
              </a:r>
              <a:endParaRPr lang="ar-SA" sz="2400" b="1" dirty="0"/>
            </a:p>
          </p:txBody>
        </p:sp>
        <p:grpSp>
          <p:nvGrpSpPr>
            <p:cNvPr id="14" name="مجموعة 13"/>
            <p:cNvGrpSpPr/>
            <p:nvPr/>
          </p:nvGrpSpPr>
          <p:grpSpPr>
            <a:xfrm>
              <a:off x="7193315" y="4014431"/>
              <a:ext cx="864097" cy="782721"/>
              <a:chOff x="5806496" y="4183230"/>
              <a:chExt cx="864097" cy="782721"/>
            </a:xfrm>
          </p:grpSpPr>
          <p:sp>
            <p:nvSpPr>
              <p:cNvPr id="15" name="مربع نص 14"/>
              <p:cNvSpPr txBox="1"/>
              <p:nvPr/>
            </p:nvSpPr>
            <p:spPr>
              <a:xfrm>
                <a:off x="5806496" y="4183230"/>
                <a:ext cx="864097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160</a:t>
                </a:r>
                <a:endParaRPr lang="ar-SA" sz="2400" b="1" dirty="0"/>
              </a:p>
            </p:txBody>
          </p:sp>
          <p:sp>
            <p:nvSpPr>
              <p:cNvPr id="16" name="مربع نص 15"/>
              <p:cNvSpPr txBox="1"/>
              <p:nvPr/>
            </p:nvSpPr>
            <p:spPr>
              <a:xfrm>
                <a:off x="5872829" y="4504286"/>
                <a:ext cx="72008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17" name="رابط مستقيم 16"/>
              <p:cNvCxnSpPr/>
              <p:nvPr/>
            </p:nvCxnSpPr>
            <p:spPr>
              <a:xfrm flipH="1">
                <a:off x="5993493" y="4567067"/>
                <a:ext cx="540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8" name="مربع نص 17"/>
          <p:cNvSpPr txBox="1"/>
          <p:nvPr/>
        </p:nvSpPr>
        <p:spPr>
          <a:xfrm>
            <a:off x="5688124" y="4175992"/>
            <a:ext cx="6120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56</a:t>
            </a:r>
            <a:endParaRPr lang="ar-SA" sz="2400" b="1" dirty="0"/>
          </a:p>
        </p:txBody>
      </p:sp>
      <p:grpSp>
        <p:nvGrpSpPr>
          <p:cNvPr id="22" name="مجموعة 21"/>
          <p:cNvGrpSpPr/>
          <p:nvPr/>
        </p:nvGrpSpPr>
        <p:grpSpPr>
          <a:xfrm>
            <a:off x="358820" y="2396824"/>
            <a:ext cx="3853140" cy="3414663"/>
            <a:chOff x="4860032" y="2390601"/>
            <a:chExt cx="3853140" cy="3414663"/>
          </a:xfrm>
          <a:effectLst>
            <a:glow rad="101600">
              <a:srgbClr val="00B050">
                <a:alpha val="60000"/>
              </a:srgbClr>
            </a:glow>
          </a:effectLst>
        </p:grpSpPr>
        <p:sp>
          <p:nvSpPr>
            <p:cNvPr id="23" name="تمرير عمودي 22"/>
            <p:cNvSpPr/>
            <p:nvPr/>
          </p:nvSpPr>
          <p:spPr>
            <a:xfrm>
              <a:off x="4860032" y="2390601"/>
              <a:ext cx="3853140" cy="3414663"/>
            </a:xfrm>
            <a:prstGeom prst="verticalScroll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4" name="مربع نص 23"/>
            <p:cNvSpPr txBox="1"/>
            <p:nvPr/>
          </p:nvSpPr>
          <p:spPr>
            <a:xfrm>
              <a:off x="6096016" y="2405115"/>
              <a:ext cx="1584176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الطريقة الثانية</a:t>
              </a:r>
              <a:endParaRPr lang="ar-SA" sz="2000" b="1" dirty="0"/>
            </a:p>
          </p:txBody>
        </p:sp>
      </p:grpSp>
      <p:sp>
        <p:nvSpPr>
          <p:cNvPr id="25" name="مربع نص 24"/>
          <p:cNvSpPr txBox="1"/>
          <p:nvPr/>
        </p:nvSpPr>
        <p:spPr>
          <a:xfrm>
            <a:off x="2513707" y="3243098"/>
            <a:ext cx="112218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160٪ =</a:t>
            </a:r>
            <a:endParaRPr lang="ar-SA" sz="2400" b="1" dirty="0"/>
          </a:p>
        </p:txBody>
      </p:sp>
      <p:sp>
        <p:nvSpPr>
          <p:cNvPr id="26" name="مربع نص 25"/>
          <p:cNvSpPr txBox="1"/>
          <p:nvPr/>
        </p:nvSpPr>
        <p:spPr>
          <a:xfrm>
            <a:off x="1277634" y="4179202"/>
            <a:ext cx="225612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1,60 × 35  =</a:t>
            </a:r>
            <a:endParaRPr lang="ar-SA" sz="2400" b="1" dirty="0"/>
          </a:p>
        </p:txBody>
      </p:sp>
      <p:sp>
        <p:nvSpPr>
          <p:cNvPr id="35" name="مربع نص 34"/>
          <p:cNvSpPr txBox="1"/>
          <p:nvPr/>
        </p:nvSpPr>
        <p:spPr>
          <a:xfrm>
            <a:off x="1151620" y="4182215"/>
            <a:ext cx="6120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56</a:t>
            </a:r>
            <a:endParaRPr lang="ar-SA" sz="2400" b="1" dirty="0"/>
          </a:p>
        </p:txBody>
      </p:sp>
      <p:sp>
        <p:nvSpPr>
          <p:cNvPr id="36" name="مربع نص 35"/>
          <p:cNvSpPr txBox="1"/>
          <p:nvPr/>
        </p:nvSpPr>
        <p:spPr>
          <a:xfrm>
            <a:off x="1738329" y="3231166"/>
            <a:ext cx="81744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1,60</a:t>
            </a:r>
            <a:endParaRPr lang="ar-SA" sz="24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4700" y="1052736"/>
            <a:ext cx="1807073" cy="504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0230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  <p:bldP spid="18" grpId="0"/>
      <p:bldP spid="25" grpId="0"/>
      <p:bldP spid="26" grpId="0"/>
      <p:bldP spid="35" grpId="0"/>
      <p:bldP spid="3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8900" y="188641"/>
            <a:ext cx="3636000" cy="2694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تمرير أفقي 2"/>
          <p:cNvSpPr/>
          <p:nvPr/>
        </p:nvSpPr>
        <p:spPr>
          <a:xfrm>
            <a:off x="3923928" y="964729"/>
            <a:ext cx="2789396" cy="720080"/>
          </a:xfrm>
          <a:prstGeom prst="horizontalScroll">
            <a:avLst/>
          </a:prstGeom>
          <a:solidFill>
            <a:srgbClr val="FA8B78"/>
          </a:solidFill>
          <a:effectLst>
            <a:glow rad="101600">
              <a:srgbClr val="00B05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 smtClean="0">
                <a:solidFill>
                  <a:schemeClr val="tx1"/>
                </a:solidFill>
              </a:rPr>
              <a:t>أوجد 8٪ من 50</a:t>
            </a:r>
            <a:endParaRPr lang="ar-SA" sz="2400" b="1" dirty="0">
              <a:solidFill>
                <a:schemeClr val="tx1"/>
              </a:solidFill>
            </a:endParaRPr>
          </a:p>
        </p:txBody>
      </p:sp>
      <p:grpSp>
        <p:nvGrpSpPr>
          <p:cNvPr id="5" name="مجموعة 4"/>
          <p:cNvGrpSpPr/>
          <p:nvPr/>
        </p:nvGrpSpPr>
        <p:grpSpPr>
          <a:xfrm>
            <a:off x="4679300" y="2390601"/>
            <a:ext cx="3853140" cy="3414663"/>
            <a:chOff x="4860032" y="2390601"/>
            <a:chExt cx="3853140" cy="3414663"/>
          </a:xfrm>
          <a:solidFill>
            <a:srgbClr val="FA8B78"/>
          </a:solidFill>
          <a:effectLst>
            <a:glow rad="101600">
              <a:srgbClr val="00B050">
                <a:alpha val="60000"/>
              </a:srgbClr>
            </a:glow>
          </a:effectLst>
        </p:grpSpPr>
        <p:sp>
          <p:nvSpPr>
            <p:cNvPr id="4" name="تمرير عمودي 3"/>
            <p:cNvSpPr/>
            <p:nvPr/>
          </p:nvSpPr>
          <p:spPr>
            <a:xfrm>
              <a:off x="4860032" y="2390601"/>
              <a:ext cx="3853140" cy="3414663"/>
            </a:xfrm>
            <a:prstGeom prst="verticalScroll">
              <a:avLst/>
            </a:prstGeom>
            <a:grpFill/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0" name="مربع نص 19"/>
            <p:cNvSpPr txBox="1"/>
            <p:nvPr/>
          </p:nvSpPr>
          <p:spPr>
            <a:xfrm>
              <a:off x="6096016" y="2419629"/>
              <a:ext cx="1584176" cy="360000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الطريقة الأولى</a:t>
              </a:r>
              <a:endParaRPr lang="ar-SA" sz="2000" b="1" dirty="0"/>
            </a:p>
          </p:txBody>
        </p:sp>
      </p:grpSp>
      <p:sp>
        <p:nvSpPr>
          <p:cNvPr id="7" name="مربع نص 6"/>
          <p:cNvSpPr txBox="1"/>
          <p:nvPr/>
        </p:nvSpPr>
        <p:spPr>
          <a:xfrm>
            <a:off x="6641316" y="3236875"/>
            <a:ext cx="117104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8٪ =</a:t>
            </a:r>
            <a:endParaRPr lang="ar-SA" sz="2400" b="1" dirty="0"/>
          </a:p>
        </p:txBody>
      </p:sp>
      <p:grpSp>
        <p:nvGrpSpPr>
          <p:cNvPr id="10" name="مجموعة 9"/>
          <p:cNvGrpSpPr/>
          <p:nvPr/>
        </p:nvGrpSpPr>
        <p:grpSpPr>
          <a:xfrm>
            <a:off x="6300192" y="3092676"/>
            <a:ext cx="720080" cy="768207"/>
            <a:chOff x="5872829" y="4197744"/>
            <a:chExt cx="720080" cy="768207"/>
          </a:xfrm>
        </p:grpSpPr>
        <p:sp>
          <p:nvSpPr>
            <p:cNvPr id="11" name="مربع نص 10"/>
            <p:cNvSpPr txBox="1"/>
            <p:nvPr/>
          </p:nvSpPr>
          <p:spPr>
            <a:xfrm>
              <a:off x="5872830" y="4197744"/>
              <a:ext cx="71390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8</a:t>
              </a:r>
              <a:endParaRPr lang="ar-SA" sz="2400" b="1" dirty="0"/>
            </a:p>
          </p:txBody>
        </p:sp>
        <p:sp>
          <p:nvSpPr>
            <p:cNvPr id="12" name="مربع نص 11"/>
            <p:cNvSpPr txBox="1"/>
            <p:nvPr/>
          </p:nvSpPr>
          <p:spPr>
            <a:xfrm>
              <a:off x="5872829" y="4504286"/>
              <a:ext cx="72008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100</a:t>
              </a:r>
              <a:endParaRPr lang="ar-SA" sz="2400" b="1" dirty="0"/>
            </a:p>
          </p:txBody>
        </p:sp>
        <p:cxnSp>
          <p:nvCxnSpPr>
            <p:cNvPr id="13" name="رابط مستقيم 12"/>
            <p:cNvCxnSpPr/>
            <p:nvPr/>
          </p:nvCxnSpPr>
          <p:spPr>
            <a:xfrm flipH="1">
              <a:off x="5988379" y="4567067"/>
              <a:ext cx="540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مجموعة 5"/>
          <p:cNvGrpSpPr/>
          <p:nvPr/>
        </p:nvGrpSpPr>
        <p:grpSpPr>
          <a:xfrm>
            <a:off x="6012160" y="4014431"/>
            <a:ext cx="2045252" cy="782721"/>
            <a:chOff x="6012160" y="4014431"/>
            <a:chExt cx="2045252" cy="782721"/>
          </a:xfrm>
        </p:grpSpPr>
        <p:sp>
          <p:nvSpPr>
            <p:cNvPr id="9" name="مربع نص 8"/>
            <p:cNvSpPr txBox="1"/>
            <p:nvPr/>
          </p:nvSpPr>
          <p:spPr>
            <a:xfrm>
              <a:off x="6012160" y="4172979"/>
              <a:ext cx="135540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 smtClean="0"/>
                <a:t>× 50  =</a:t>
              </a:r>
              <a:endParaRPr lang="ar-SA" sz="2400" b="1" dirty="0"/>
            </a:p>
          </p:txBody>
        </p:sp>
        <p:grpSp>
          <p:nvGrpSpPr>
            <p:cNvPr id="14" name="مجموعة 13"/>
            <p:cNvGrpSpPr/>
            <p:nvPr/>
          </p:nvGrpSpPr>
          <p:grpSpPr>
            <a:xfrm>
              <a:off x="7193315" y="4014431"/>
              <a:ext cx="864097" cy="782721"/>
              <a:chOff x="5806496" y="4183230"/>
              <a:chExt cx="864097" cy="782721"/>
            </a:xfrm>
          </p:grpSpPr>
          <p:sp>
            <p:nvSpPr>
              <p:cNvPr id="15" name="مربع نص 14"/>
              <p:cNvSpPr txBox="1"/>
              <p:nvPr/>
            </p:nvSpPr>
            <p:spPr>
              <a:xfrm>
                <a:off x="5806496" y="4183230"/>
                <a:ext cx="864097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8</a:t>
                </a:r>
                <a:endParaRPr lang="ar-SA" sz="2400" b="1" dirty="0"/>
              </a:p>
            </p:txBody>
          </p:sp>
          <p:sp>
            <p:nvSpPr>
              <p:cNvPr id="16" name="مربع نص 15"/>
              <p:cNvSpPr txBox="1"/>
              <p:nvPr/>
            </p:nvSpPr>
            <p:spPr>
              <a:xfrm>
                <a:off x="5872829" y="4504286"/>
                <a:ext cx="72008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17" name="رابط مستقيم 16"/>
              <p:cNvCxnSpPr/>
              <p:nvPr/>
            </p:nvCxnSpPr>
            <p:spPr>
              <a:xfrm flipH="1">
                <a:off x="5993493" y="4567067"/>
                <a:ext cx="540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8" name="مربع نص 17"/>
          <p:cNvSpPr txBox="1"/>
          <p:nvPr/>
        </p:nvSpPr>
        <p:spPr>
          <a:xfrm>
            <a:off x="5760132" y="4175992"/>
            <a:ext cx="6120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4</a:t>
            </a:r>
            <a:endParaRPr lang="ar-SA" sz="2400" b="1" dirty="0"/>
          </a:p>
        </p:txBody>
      </p:sp>
      <p:grpSp>
        <p:nvGrpSpPr>
          <p:cNvPr id="22" name="مجموعة 21"/>
          <p:cNvGrpSpPr/>
          <p:nvPr/>
        </p:nvGrpSpPr>
        <p:grpSpPr>
          <a:xfrm>
            <a:off x="358820" y="2396824"/>
            <a:ext cx="3853140" cy="3414663"/>
            <a:chOff x="4860032" y="2390601"/>
            <a:chExt cx="3853140" cy="3414663"/>
          </a:xfrm>
          <a:solidFill>
            <a:srgbClr val="FA8B78"/>
          </a:solidFill>
          <a:effectLst>
            <a:glow rad="101600">
              <a:srgbClr val="00B050">
                <a:alpha val="60000"/>
              </a:srgbClr>
            </a:glow>
          </a:effectLst>
        </p:grpSpPr>
        <p:sp>
          <p:nvSpPr>
            <p:cNvPr id="23" name="تمرير عمودي 22"/>
            <p:cNvSpPr/>
            <p:nvPr/>
          </p:nvSpPr>
          <p:spPr>
            <a:xfrm>
              <a:off x="4860032" y="2390601"/>
              <a:ext cx="3853140" cy="3414663"/>
            </a:xfrm>
            <a:prstGeom prst="verticalScroll">
              <a:avLst/>
            </a:prstGeom>
            <a:grpFill/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4" name="مربع نص 23"/>
            <p:cNvSpPr txBox="1"/>
            <p:nvPr/>
          </p:nvSpPr>
          <p:spPr>
            <a:xfrm>
              <a:off x="6096016" y="2405115"/>
              <a:ext cx="1584176" cy="360000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الطريقة الثانية</a:t>
              </a:r>
              <a:endParaRPr lang="ar-SA" sz="2000" b="1" dirty="0"/>
            </a:p>
          </p:txBody>
        </p:sp>
      </p:grpSp>
      <p:sp>
        <p:nvSpPr>
          <p:cNvPr id="25" name="مربع نص 24"/>
          <p:cNvSpPr txBox="1"/>
          <p:nvPr/>
        </p:nvSpPr>
        <p:spPr>
          <a:xfrm>
            <a:off x="2395050" y="3296916"/>
            <a:ext cx="112218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8٪ =</a:t>
            </a:r>
            <a:endParaRPr lang="ar-SA" sz="2400" b="1" dirty="0"/>
          </a:p>
        </p:txBody>
      </p:sp>
      <p:sp>
        <p:nvSpPr>
          <p:cNvPr id="26" name="مربع نص 25"/>
          <p:cNvSpPr txBox="1"/>
          <p:nvPr/>
        </p:nvSpPr>
        <p:spPr>
          <a:xfrm>
            <a:off x="1277634" y="4179202"/>
            <a:ext cx="225612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0,08 × 50  =</a:t>
            </a:r>
            <a:endParaRPr lang="ar-SA" sz="2400" b="1" dirty="0"/>
          </a:p>
        </p:txBody>
      </p:sp>
      <p:sp>
        <p:nvSpPr>
          <p:cNvPr id="35" name="مربع نص 34"/>
          <p:cNvSpPr txBox="1"/>
          <p:nvPr/>
        </p:nvSpPr>
        <p:spPr>
          <a:xfrm>
            <a:off x="1223628" y="4182215"/>
            <a:ext cx="6120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4</a:t>
            </a:r>
            <a:endParaRPr lang="ar-SA" sz="2400" b="1" dirty="0"/>
          </a:p>
        </p:txBody>
      </p:sp>
      <p:sp>
        <p:nvSpPr>
          <p:cNvPr id="36" name="مربع نص 35"/>
          <p:cNvSpPr txBox="1"/>
          <p:nvPr/>
        </p:nvSpPr>
        <p:spPr>
          <a:xfrm>
            <a:off x="1907704" y="3284984"/>
            <a:ext cx="81744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0,08</a:t>
            </a:r>
            <a:endParaRPr lang="ar-SA" sz="2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3734" y="980728"/>
            <a:ext cx="2102743" cy="609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7223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  <p:bldP spid="18" grpId="0"/>
      <p:bldP spid="25" grpId="0"/>
      <p:bldP spid="26" grpId="0"/>
      <p:bldP spid="35" grpId="0"/>
      <p:bldP spid="36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497</Words>
  <Application>Microsoft Office PowerPoint</Application>
  <PresentationFormat>عرض على الشاشة (3:4)‏</PresentationFormat>
  <Paragraphs>226</Paragraphs>
  <Slides>16</Slides>
  <Notes>2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16</vt:i4>
      </vt:variant>
    </vt:vector>
  </HeadingPairs>
  <TitlesOfParts>
    <vt:vector size="17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تركي الحارثي</dc:creator>
  <cp:lastModifiedBy>تركي الحارثي</cp:lastModifiedBy>
  <cp:revision>32</cp:revision>
  <dcterms:created xsi:type="dcterms:W3CDTF">2013-12-12T20:17:43Z</dcterms:created>
  <dcterms:modified xsi:type="dcterms:W3CDTF">2013-12-14T02:46:49Z</dcterms:modified>
</cp:coreProperties>
</file>