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11/02/35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4D11~1\AppData\Local\Temp\SNAGHTML191a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92696"/>
            <a:ext cx="482453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1243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223689" y="3371875"/>
            <a:ext cx="4086225" cy="952500"/>
            <a:chOff x="223689" y="4149080"/>
            <a:chExt cx="4086225" cy="9525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89" y="4149080"/>
              <a:ext cx="4086225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مستطيل 4"/>
            <p:cNvSpPr/>
            <p:nvPr/>
          </p:nvSpPr>
          <p:spPr>
            <a:xfrm>
              <a:off x="539552" y="4233267"/>
              <a:ext cx="3636000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" name="مربع نص 3"/>
          <p:cNvSpPr txBox="1"/>
          <p:nvPr/>
        </p:nvSpPr>
        <p:spPr>
          <a:xfrm>
            <a:off x="962075" y="3371875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0,2</a:t>
            </a:r>
            <a:endParaRPr lang="ar-SA" sz="16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691680" y="3371875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0,4</a:t>
            </a:r>
            <a:endParaRPr lang="ar-SA" sz="16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2368327" y="3366517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0,6</a:t>
            </a:r>
            <a:endParaRPr lang="ar-SA" sz="16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089548" y="3356992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0,8</a:t>
            </a:r>
            <a:endParaRPr lang="ar-SA" sz="16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798962" y="3356992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1</a:t>
            </a:r>
            <a:endParaRPr lang="ar-SA" sz="1600" b="1" dirty="0"/>
          </a:p>
        </p:txBody>
      </p:sp>
      <p:grpSp>
        <p:nvGrpSpPr>
          <p:cNvPr id="20" name="مجموعة 19"/>
          <p:cNvGrpSpPr/>
          <p:nvPr/>
        </p:nvGrpSpPr>
        <p:grpSpPr>
          <a:xfrm>
            <a:off x="197743" y="4449291"/>
            <a:ext cx="4086225" cy="952500"/>
            <a:chOff x="223689" y="4149080"/>
            <a:chExt cx="4086225" cy="952500"/>
          </a:xfrm>
        </p:grpSpPr>
        <p:pic>
          <p:nvPicPr>
            <p:cNvPr id="21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689" y="4149080"/>
              <a:ext cx="4086225" cy="952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مستطيل 21"/>
            <p:cNvSpPr/>
            <p:nvPr/>
          </p:nvSpPr>
          <p:spPr>
            <a:xfrm>
              <a:off x="565498" y="4233267"/>
              <a:ext cx="3636000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9" name="مجموعة 8"/>
          <p:cNvGrpSpPr/>
          <p:nvPr/>
        </p:nvGrpSpPr>
        <p:grpSpPr>
          <a:xfrm>
            <a:off x="976908" y="4369296"/>
            <a:ext cx="511793" cy="480109"/>
            <a:chOff x="5990367" y="4321671"/>
            <a:chExt cx="511793" cy="480109"/>
          </a:xfrm>
        </p:grpSpPr>
        <p:sp>
          <p:nvSpPr>
            <p:cNvPr id="15" name="مربع نص 14"/>
            <p:cNvSpPr txBox="1"/>
            <p:nvPr/>
          </p:nvSpPr>
          <p:spPr>
            <a:xfrm>
              <a:off x="5998104" y="4321671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2</a:t>
              </a:r>
              <a:endParaRPr lang="ar-SA" sz="1600" b="1" dirty="0"/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990367" y="4463226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10</a:t>
              </a:r>
              <a:endParaRPr lang="ar-SA" sz="1600" b="1" dirty="0"/>
            </a:p>
          </p:txBody>
        </p:sp>
        <p:cxnSp>
          <p:nvCxnSpPr>
            <p:cNvPr id="8" name="رابط مستقيم 7"/>
            <p:cNvCxnSpPr/>
            <p:nvPr/>
          </p:nvCxnSpPr>
          <p:spPr>
            <a:xfrm flipH="1">
              <a:off x="6173932" y="4552553"/>
              <a:ext cx="1940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مجموعة 22"/>
          <p:cNvGrpSpPr/>
          <p:nvPr/>
        </p:nvGrpSpPr>
        <p:grpSpPr>
          <a:xfrm>
            <a:off x="1682155" y="4374629"/>
            <a:ext cx="511793" cy="480109"/>
            <a:chOff x="5990367" y="4321671"/>
            <a:chExt cx="511793" cy="480109"/>
          </a:xfrm>
        </p:grpSpPr>
        <p:sp>
          <p:nvSpPr>
            <p:cNvPr id="24" name="مربع نص 23"/>
            <p:cNvSpPr txBox="1"/>
            <p:nvPr/>
          </p:nvSpPr>
          <p:spPr>
            <a:xfrm>
              <a:off x="5998104" y="4321671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4</a:t>
              </a:r>
              <a:endParaRPr lang="ar-SA" sz="1600" b="1" dirty="0"/>
            </a:p>
          </p:txBody>
        </p:sp>
        <p:sp>
          <p:nvSpPr>
            <p:cNvPr id="25" name="مربع نص 24"/>
            <p:cNvSpPr txBox="1"/>
            <p:nvPr/>
          </p:nvSpPr>
          <p:spPr>
            <a:xfrm>
              <a:off x="5990367" y="4463226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10</a:t>
              </a:r>
              <a:endParaRPr lang="ar-SA" sz="1600" b="1" dirty="0"/>
            </a:p>
          </p:txBody>
        </p:sp>
        <p:cxnSp>
          <p:nvCxnSpPr>
            <p:cNvPr id="26" name="رابط مستقيم 25"/>
            <p:cNvCxnSpPr/>
            <p:nvPr/>
          </p:nvCxnSpPr>
          <p:spPr>
            <a:xfrm flipH="1">
              <a:off x="6173932" y="4552553"/>
              <a:ext cx="1940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مجموعة 26"/>
          <p:cNvGrpSpPr/>
          <p:nvPr/>
        </p:nvGrpSpPr>
        <p:grpSpPr>
          <a:xfrm>
            <a:off x="2375423" y="4365104"/>
            <a:ext cx="511793" cy="480109"/>
            <a:chOff x="5990367" y="4321671"/>
            <a:chExt cx="511793" cy="480109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998104" y="4321671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6</a:t>
              </a:r>
              <a:endParaRPr lang="ar-SA" sz="1600" b="1" dirty="0"/>
            </a:p>
          </p:txBody>
        </p:sp>
        <p:sp>
          <p:nvSpPr>
            <p:cNvPr id="29" name="مربع نص 28"/>
            <p:cNvSpPr txBox="1"/>
            <p:nvPr/>
          </p:nvSpPr>
          <p:spPr>
            <a:xfrm>
              <a:off x="5990367" y="4463226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10</a:t>
              </a:r>
              <a:endParaRPr lang="ar-SA" sz="1600" b="1" dirty="0"/>
            </a:p>
          </p:txBody>
        </p:sp>
        <p:cxnSp>
          <p:nvCxnSpPr>
            <p:cNvPr id="30" name="رابط مستقيم 29"/>
            <p:cNvCxnSpPr/>
            <p:nvPr/>
          </p:nvCxnSpPr>
          <p:spPr>
            <a:xfrm flipH="1">
              <a:off x="6173932" y="4552553"/>
              <a:ext cx="1940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مجموعة 30"/>
          <p:cNvGrpSpPr/>
          <p:nvPr/>
        </p:nvGrpSpPr>
        <p:grpSpPr>
          <a:xfrm>
            <a:off x="3080670" y="4370437"/>
            <a:ext cx="511793" cy="480109"/>
            <a:chOff x="5990367" y="4321671"/>
            <a:chExt cx="511793" cy="480109"/>
          </a:xfrm>
        </p:grpSpPr>
        <p:sp>
          <p:nvSpPr>
            <p:cNvPr id="32" name="مربع نص 31"/>
            <p:cNvSpPr txBox="1"/>
            <p:nvPr/>
          </p:nvSpPr>
          <p:spPr>
            <a:xfrm>
              <a:off x="5998104" y="4321671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8</a:t>
              </a:r>
              <a:endParaRPr lang="ar-SA" sz="16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5990367" y="4463226"/>
              <a:ext cx="50405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600" b="1" dirty="0" smtClean="0"/>
                <a:t>10</a:t>
              </a:r>
              <a:endParaRPr lang="ar-SA" sz="16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6173932" y="4552553"/>
              <a:ext cx="19407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مربع نص 34"/>
          <p:cNvSpPr txBox="1"/>
          <p:nvPr/>
        </p:nvSpPr>
        <p:spPr>
          <a:xfrm>
            <a:off x="3786436" y="4436234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1</a:t>
            </a:r>
            <a:endParaRPr lang="ar-SA" sz="16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271314" y="4426709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0</a:t>
            </a:r>
            <a:endParaRPr lang="ar-SA" sz="16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287524" y="3363704"/>
            <a:ext cx="5040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/>
              <a:t>0</a:t>
            </a:r>
            <a:endParaRPr lang="ar-SA" sz="16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69179"/>
            <a:ext cx="433492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666828"/>
            <a:ext cx="433492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4D11~1\AppData\Local\Temp\SNAGHTML2e5f2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794" y="5618874"/>
            <a:ext cx="49815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مربع نص 40"/>
          <p:cNvSpPr txBox="1"/>
          <p:nvPr/>
        </p:nvSpPr>
        <p:spPr>
          <a:xfrm>
            <a:off x="1006560" y="5589240"/>
            <a:ext cx="30613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0.6 × 2000 = 1200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755576" y="5977746"/>
            <a:ext cx="3125450" cy="717597"/>
            <a:chOff x="1006560" y="5977746"/>
            <a:chExt cx="3125450" cy="71759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1006560" y="6091833"/>
              <a:ext cx="30613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2000 = 1200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522022" y="5977746"/>
              <a:ext cx="609988" cy="717597"/>
              <a:chOff x="5946825" y="4236322"/>
              <a:chExt cx="609988" cy="71759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998104" y="423632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6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946825" y="4492254"/>
                <a:ext cx="60998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130390" y="4567067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35" grpId="0"/>
      <p:bldP spid="36" grpId="0"/>
      <p:bldP spid="37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95٪ من 40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641316" y="3236875"/>
            <a:ext cx="1171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95٪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95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40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95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724128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38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0601"/>
            <a:ext cx="3853140" cy="3414663"/>
            <a:chOff x="4860032" y="2333677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33677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34705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39505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95٪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27763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0,95 × 40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187624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38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63688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0,95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4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42٪ من 263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641316" y="3236875"/>
            <a:ext cx="1171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42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263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42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148064" y="4175992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110,5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0601"/>
            <a:ext cx="3853140" cy="3414663"/>
            <a:chOff x="4860032" y="2333677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33677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34705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49719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42٪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37977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0,42 × 263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755576" y="4182215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110.5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865828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0,42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</a:t>
            </a:r>
            <a:r>
              <a:rPr lang="ar-SA" sz="2400" b="1" dirty="0" smtClean="0">
                <a:solidFill>
                  <a:schemeClr val="tx1"/>
                </a:solidFill>
              </a:rPr>
              <a:t>110٪ </a:t>
            </a:r>
            <a:r>
              <a:rPr lang="ar-SA" sz="2400" b="1" dirty="0" smtClean="0">
                <a:solidFill>
                  <a:schemeClr val="tx1"/>
                </a:solidFill>
              </a:rPr>
              <a:t>من </a:t>
            </a:r>
            <a:r>
              <a:rPr lang="ar-SA" sz="2400" b="1" dirty="0" smtClean="0">
                <a:solidFill>
                  <a:schemeClr val="tx1"/>
                </a:solidFill>
              </a:rPr>
              <a:t>70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749388" y="3236875"/>
            <a:ext cx="12789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110٪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110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 smtClean="0"/>
                <a:t>70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110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544108" y="4175992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77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0601"/>
            <a:ext cx="3853140" cy="3414663"/>
            <a:chOff x="4860032" y="2333677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33677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34705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49719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110٪ </a:t>
            </a:r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37977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1,10 </a:t>
            </a:r>
            <a:r>
              <a:rPr lang="ar-SA" sz="2400" b="1" dirty="0" smtClean="0"/>
              <a:t>× </a:t>
            </a:r>
            <a:r>
              <a:rPr lang="ar-SA" sz="2400" b="1" dirty="0" smtClean="0"/>
              <a:t>70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079612" y="4182215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77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63688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1,10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23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</a:t>
            </a:r>
            <a:r>
              <a:rPr lang="ar-SA" sz="2400" b="1" dirty="0" smtClean="0">
                <a:solidFill>
                  <a:schemeClr val="tx1"/>
                </a:solidFill>
              </a:rPr>
              <a:t>115٪ </a:t>
            </a:r>
            <a:r>
              <a:rPr lang="ar-SA" sz="2400" b="1" dirty="0" smtClean="0">
                <a:solidFill>
                  <a:schemeClr val="tx1"/>
                </a:solidFill>
              </a:rPr>
              <a:t>من </a:t>
            </a:r>
            <a:r>
              <a:rPr lang="ar-SA" sz="2400" b="1" dirty="0" smtClean="0">
                <a:solidFill>
                  <a:schemeClr val="tx1"/>
                </a:solidFill>
              </a:rPr>
              <a:t>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749388" y="3236875"/>
            <a:ext cx="12789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115٪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115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 smtClean="0"/>
                <a:t>20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115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544108" y="4175992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0601"/>
            <a:ext cx="3853140" cy="3414663"/>
            <a:chOff x="4860032" y="2333677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33677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34705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49719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115٪ </a:t>
            </a:r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37977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1,15 </a:t>
            </a:r>
            <a:r>
              <a:rPr lang="ar-SA" sz="2400" b="1" dirty="0" smtClean="0"/>
              <a:t>× </a:t>
            </a:r>
            <a:r>
              <a:rPr lang="ar-SA" sz="2400" b="1" dirty="0" smtClean="0"/>
              <a:t>20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079612" y="4182215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23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63688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1,15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5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</a:t>
            </a:r>
            <a:r>
              <a:rPr lang="ar-SA" sz="2400" b="1" dirty="0" smtClean="0">
                <a:solidFill>
                  <a:schemeClr val="tx1"/>
                </a:solidFill>
              </a:rPr>
              <a:t>130٪ </a:t>
            </a:r>
            <a:r>
              <a:rPr lang="ar-SA" sz="2400" b="1" dirty="0" smtClean="0">
                <a:solidFill>
                  <a:schemeClr val="tx1"/>
                </a:solidFill>
              </a:rPr>
              <a:t>من </a:t>
            </a:r>
            <a:r>
              <a:rPr lang="ar-SA" sz="2400" b="1" dirty="0" smtClean="0">
                <a:solidFill>
                  <a:schemeClr val="tx1"/>
                </a:solidFill>
              </a:rPr>
              <a:t>78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749388" y="3236875"/>
            <a:ext cx="12789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130٪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130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 smtClean="0"/>
                <a:t>78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130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364088" y="4175992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101,4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0601"/>
            <a:ext cx="3853140" cy="3414663"/>
            <a:chOff x="4860032" y="2333677"/>
            <a:chExt cx="3853140" cy="3414663"/>
          </a:xfrm>
          <a:solidFill>
            <a:srgbClr val="FA94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33677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34705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49719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130٪ </a:t>
            </a:r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37977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1,30 </a:t>
            </a:r>
            <a:r>
              <a:rPr lang="ar-SA" sz="2400" b="1" dirty="0" smtClean="0"/>
              <a:t>× </a:t>
            </a:r>
            <a:r>
              <a:rPr lang="ar-SA" sz="2400" b="1" dirty="0" smtClean="0"/>
              <a:t>78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899592" y="4182215"/>
            <a:ext cx="9721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101,4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63688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1,30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13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58820" y="692696"/>
            <a:ext cx="6632986" cy="129614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46900" y="2390601"/>
            <a:ext cx="4085540" cy="3414663"/>
            <a:chOff x="4860032" y="2390601"/>
            <a:chExt cx="3853140" cy="3414663"/>
          </a:xfrm>
          <a:solidFill>
            <a:srgbClr val="DFC493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749388" y="3236875"/>
            <a:ext cx="12789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25٪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156176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 smtClean="0"/>
                <a:t>455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4932040" y="4175992"/>
            <a:ext cx="1188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113,75</a:t>
            </a:r>
            <a:endParaRPr lang="ar-SA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22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85" y="948677"/>
            <a:ext cx="6096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6290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ستطيل مستدير الزوايا 18"/>
          <p:cNvSpPr/>
          <p:nvPr/>
        </p:nvSpPr>
        <p:spPr>
          <a:xfrm>
            <a:off x="870564" y="4766392"/>
            <a:ext cx="3088905" cy="324000"/>
          </a:xfrm>
          <a:prstGeom prst="round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6293426" y="4997749"/>
            <a:ext cx="1734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عدد الطلاب  ≈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4932040" y="5005132"/>
            <a:ext cx="1518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114 طالبا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5381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19" grpId="0" animBg="1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179512" y="692696"/>
            <a:ext cx="6912768" cy="165618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1907704" y="2750641"/>
            <a:ext cx="5328592" cy="3414663"/>
            <a:chOff x="4860032" y="2390601"/>
            <a:chExt cx="3853140" cy="3414663"/>
          </a:xfrm>
          <a:solidFill>
            <a:srgbClr val="DFC493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5453244" y="3596915"/>
            <a:ext cx="12789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2,5٪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4860032" y="3356992"/>
            <a:ext cx="720080" cy="863931"/>
            <a:chOff x="5872829" y="4102020"/>
            <a:chExt cx="720080" cy="863931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02020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2,5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4395363" y="4293096"/>
            <a:ext cx="2365905" cy="864096"/>
            <a:chOff x="5691507" y="3933056"/>
            <a:chExt cx="2365905" cy="864096"/>
          </a:xfrm>
        </p:grpSpPr>
        <p:sp>
          <p:nvSpPr>
            <p:cNvPr id="9" name="مربع نص 8"/>
            <p:cNvSpPr txBox="1"/>
            <p:nvPr/>
          </p:nvSpPr>
          <p:spPr>
            <a:xfrm>
              <a:off x="5691507" y="4172979"/>
              <a:ext cx="167606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</a:t>
              </a:r>
              <a:r>
                <a:rPr lang="ar-SA" sz="2400" b="1" dirty="0" smtClean="0"/>
                <a:t>50000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3933056"/>
              <a:ext cx="864097" cy="864096"/>
              <a:chOff x="5806496" y="4101855"/>
              <a:chExt cx="864097" cy="864096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01855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2,5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3491880" y="4536032"/>
            <a:ext cx="11881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1250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3779912" y="5357789"/>
            <a:ext cx="29523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المبلغ المستحق للمكتب  =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2483768" y="5365172"/>
            <a:ext cx="15189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1250 ريالا</a:t>
            </a:r>
            <a:endParaRPr lang="ar-SA" sz="2400" b="1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1091208"/>
            <a:ext cx="1750181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 descr="C:\Users\4D11~1\AppData\Local\Temp\SNAGHTML6759ed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4997"/>
            <a:ext cx="6480720" cy="100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8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وسيلة شرح مع سهم إلى اليسار 1"/>
          <p:cNvSpPr/>
          <p:nvPr/>
        </p:nvSpPr>
        <p:spPr>
          <a:xfrm>
            <a:off x="3059832" y="764704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متى تكون النسبة المئوية أكبر من الواحد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دبوس زينة 2"/>
          <p:cNvSpPr/>
          <p:nvPr/>
        </p:nvSpPr>
        <p:spPr>
          <a:xfrm>
            <a:off x="433075" y="821220"/>
            <a:ext cx="2462572" cy="6395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عندما تكون أكبر من 100٪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7" name="وسيلة شرح مع سهم إلى اليسار 46"/>
          <p:cNvSpPr/>
          <p:nvPr/>
        </p:nvSpPr>
        <p:spPr>
          <a:xfrm>
            <a:off x="3059832" y="1700808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إذا ضرب عدد في نسبة مئوية أقل من 100٪ فهل سيكون الناتج أكبر أو أقل من العدد الأصلي ؟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دبوس زينة 47"/>
          <p:cNvSpPr/>
          <p:nvPr/>
        </p:nvSpPr>
        <p:spPr>
          <a:xfrm>
            <a:off x="433075" y="1757324"/>
            <a:ext cx="2462572" cy="6395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أقل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9" name="وسيلة شرح مع سهم إلى اليسار 48"/>
          <p:cNvSpPr/>
          <p:nvPr/>
        </p:nvSpPr>
        <p:spPr>
          <a:xfrm>
            <a:off x="3059832" y="2636912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ماذا تتوقع عند الضرب في عدد أكبر من 100٪ ؟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" name="دبوس زينة 49"/>
          <p:cNvSpPr/>
          <p:nvPr/>
        </p:nvSpPr>
        <p:spPr>
          <a:xfrm>
            <a:off x="433075" y="2693428"/>
            <a:ext cx="2462572" cy="6395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الناتج أكبر من العدد الأصلي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1" name="وسيلة شرح مع سهم إلى اليسار 50"/>
          <p:cNvSpPr/>
          <p:nvPr/>
        </p:nvSpPr>
        <p:spPr>
          <a:xfrm>
            <a:off x="3059832" y="3573016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ما الكسر العشري المكافئ للنسبة المئوية 75٪ ؟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" name="دبوس زينة 51"/>
          <p:cNvSpPr/>
          <p:nvPr/>
        </p:nvSpPr>
        <p:spPr>
          <a:xfrm>
            <a:off x="433075" y="3629532"/>
            <a:ext cx="2462572" cy="6395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0,75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3" name="وسيلة شرح مع سهم إلى اليسار 52"/>
          <p:cNvSpPr/>
          <p:nvPr/>
        </p:nvSpPr>
        <p:spPr>
          <a:xfrm>
            <a:off x="3059832" y="4509120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ما الكسر العشري المكافئ للنسبة المئوية 140٪ ؟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دبوس زينة 53"/>
          <p:cNvSpPr/>
          <p:nvPr/>
        </p:nvSpPr>
        <p:spPr>
          <a:xfrm>
            <a:off x="433075" y="4565636"/>
            <a:ext cx="2462572" cy="639500"/>
          </a:xfrm>
          <a:prstGeom prst="plaqu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1,40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5" name="وسيلة شرح مع سهم إلى اليسار 54"/>
          <p:cNvSpPr/>
          <p:nvPr/>
        </p:nvSpPr>
        <p:spPr>
          <a:xfrm>
            <a:off x="3059832" y="5445224"/>
            <a:ext cx="5832648" cy="720080"/>
          </a:xfrm>
          <a:prstGeom prst="leftArrowCallout">
            <a:avLst>
              <a:gd name="adj1" fmla="val 38366"/>
              <a:gd name="adj2" fmla="val 46721"/>
              <a:gd name="adj3" fmla="val 126923"/>
              <a:gd name="adj4" fmla="val 78258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accent6">
                    <a:lumMod val="50000"/>
                  </a:schemeClr>
                </a:solidFill>
              </a:rPr>
              <a:t>ما الكسر المكافئ للنسبة المئوية  40٪ ؟</a:t>
            </a:r>
            <a:endParaRPr lang="ar-SA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7" name="مجموعة 6"/>
          <p:cNvGrpSpPr/>
          <p:nvPr/>
        </p:nvGrpSpPr>
        <p:grpSpPr>
          <a:xfrm>
            <a:off x="433075" y="5445224"/>
            <a:ext cx="2462572" cy="774071"/>
            <a:chOff x="433075" y="5445224"/>
            <a:chExt cx="2462572" cy="774071"/>
          </a:xfrm>
        </p:grpSpPr>
        <p:sp>
          <p:nvSpPr>
            <p:cNvPr id="56" name="دبوس زينة 55"/>
            <p:cNvSpPr/>
            <p:nvPr/>
          </p:nvSpPr>
          <p:spPr>
            <a:xfrm>
              <a:off x="433075" y="5501740"/>
              <a:ext cx="2462572" cy="639500"/>
            </a:xfrm>
            <a:prstGeom prst="plaqu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مربع نص 41"/>
            <p:cNvSpPr txBox="1"/>
            <p:nvPr/>
          </p:nvSpPr>
          <p:spPr>
            <a:xfrm>
              <a:off x="1475656" y="5599809"/>
              <a:ext cx="37856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1763688" y="5445224"/>
              <a:ext cx="724898" cy="770127"/>
              <a:chOff x="5879635" y="4183792"/>
              <a:chExt cx="724898" cy="77012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972372" y="4183792"/>
                <a:ext cx="55533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40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79635" y="4492254"/>
                <a:ext cx="72489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05974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مجموعة 56"/>
            <p:cNvGrpSpPr/>
            <p:nvPr/>
          </p:nvGrpSpPr>
          <p:grpSpPr>
            <a:xfrm>
              <a:off x="899592" y="5461200"/>
              <a:ext cx="609988" cy="758095"/>
              <a:chOff x="5946825" y="4195824"/>
              <a:chExt cx="609988" cy="758095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5972372" y="4195824"/>
                <a:ext cx="55533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  <p:sp>
            <p:nvSpPr>
              <p:cNvPr id="59" name="مربع نص 58"/>
              <p:cNvSpPr txBox="1"/>
              <p:nvPr/>
            </p:nvSpPr>
            <p:spPr>
              <a:xfrm>
                <a:off x="5946825" y="4492254"/>
                <a:ext cx="60998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cxnSp>
            <p:nvCxnSpPr>
              <p:cNvPr id="60" name="رابط مستقيم 59"/>
              <p:cNvCxnSpPr/>
              <p:nvPr/>
            </p:nvCxnSpPr>
            <p:spPr>
              <a:xfrm flipH="1">
                <a:off x="6130390" y="4567067"/>
                <a:ext cx="28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878948" y="964729"/>
            <a:ext cx="2501364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5٪ من 300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971616" y="3236875"/>
            <a:ext cx="8826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407400" y="3107190"/>
            <a:ext cx="720080" cy="753693"/>
            <a:chOff x="5872829" y="4212258"/>
            <a:chExt cx="720080" cy="753693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986072" y="4212258"/>
              <a:ext cx="50405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143432" y="4043459"/>
            <a:ext cx="1836296" cy="753693"/>
            <a:chOff x="6143432" y="4043459"/>
            <a:chExt cx="1836296" cy="753693"/>
          </a:xfrm>
        </p:grpSpPr>
        <p:sp>
          <p:nvSpPr>
            <p:cNvPr id="9" name="مربع نص 8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300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259648" y="4043459"/>
              <a:ext cx="720080" cy="753693"/>
              <a:chOff x="5872829" y="4212258"/>
              <a:chExt cx="720080" cy="753693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986072" y="421225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615404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651136" y="3243098"/>
            <a:ext cx="8826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600958" y="4179202"/>
            <a:ext cx="19327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0,05 × 300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115616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2051720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0,05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355976" y="964729"/>
            <a:ext cx="2501364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40٪ من 70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7031488" y="3236875"/>
            <a:ext cx="9968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407400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40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143432" y="4014431"/>
            <a:ext cx="1836296" cy="782721"/>
            <a:chOff x="6143432" y="4014431"/>
            <a:chExt cx="1836296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143432" y="4172979"/>
              <a:ext cx="122413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70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259648" y="4014431"/>
              <a:ext cx="720080" cy="782721"/>
              <a:chOff x="5872829" y="4183230"/>
              <a:chExt cx="720080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952258" y="4183230"/>
                <a:ext cx="61729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40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615404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651136" y="3243098"/>
            <a:ext cx="984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600958" y="4179202"/>
            <a:ext cx="19327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0,40 × 70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187624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2051720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0,40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00" y="1052736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355976" y="964729"/>
            <a:ext cx="2501364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15٪ من 100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7031488" y="3236875"/>
            <a:ext cx="9968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407400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1967568" cy="782721"/>
            <a:chOff x="6012160" y="4014431"/>
            <a:chExt cx="1967568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100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259648" y="4014431"/>
              <a:ext cx="720080" cy="782721"/>
              <a:chOff x="5872829" y="4183230"/>
              <a:chExt cx="720080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952258" y="4183230"/>
                <a:ext cx="61729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472100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651136" y="3243098"/>
            <a:ext cx="984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493658" y="4179202"/>
            <a:ext cx="20400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0,15 × 100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971600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979712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0,15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00" y="1052736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355976" y="964729"/>
            <a:ext cx="2501364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55٪ من 160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7031488" y="3236875"/>
            <a:ext cx="9968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55٪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407400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55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6052757" y="4567067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1967568" cy="782721"/>
            <a:chOff x="6012160" y="4014431"/>
            <a:chExt cx="1967568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160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259648" y="4014431"/>
              <a:ext cx="720080" cy="782721"/>
              <a:chOff x="5872829" y="4183230"/>
              <a:chExt cx="720080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952258" y="4183230"/>
                <a:ext cx="61729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55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6052757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472100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88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651136" y="3243098"/>
            <a:ext cx="984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55٪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493658" y="4179202"/>
            <a:ext cx="20400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0,55 × 160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971600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88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979712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0,55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00" y="1052736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35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067944" y="964729"/>
            <a:ext cx="2789396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150٪ من 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857340" y="3236875"/>
            <a:ext cx="1171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228184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150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20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150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688124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513707" y="3243098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150٪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27763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1,50 × 20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151620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38329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1,50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00" y="1052736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9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4067944" y="964729"/>
            <a:ext cx="2789396" cy="72008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160٪ من 20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857340" y="3236875"/>
            <a:ext cx="1171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160٪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228184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160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35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160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688124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56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513707" y="3243098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160٪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27763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1,60 × 35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151620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56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738329" y="3231166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1,60</a:t>
            </a:r>
            <a:endParaRPr lang="ar-S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700" y="1052736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2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88641"/>
            <a:ext cx="3636000" cy="2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3923928" y="964729"/>
            <a:ext cx="2789396" cy="720080"/>
          </a:xfrm>
          <a:prstGeom prst="horizontalScroll">
            <a:avLst/>
          </a:prstGeo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أوجد 8٪ من 50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679300" y="2390601"/>
            <a:ext cx="385314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sp>
        <p:nvSpPr>
          <p:cNvPr id="7" name="مربع نص 6"/>
          <p:cNvSpPr txBox="1"/>
          <p:nvPr/>
        </p:nvSpPr>
        <p:spPr>
          <a:xfrm>
            <a:off x="6641316" y="3236875"/>
            <a:ext cx="11710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8٪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6300192" y="3092676"/>
            <a:ext cx="720080" cy="768207"/>
            <a:chOff x="5872829" y="4197744"/>
            <a:chExt cx="720080" cy="768207"/>
          </a:xfrm>
        </p:grpSpPr>
        <p:sp>
          <p:nvSpPr>
            <p:cNvPr id="11" name="مربع نص 10"/>
            <p:cNvSpPr txBox="1"/>
            <p:nvPr/>
          </p:nvSpPr>
          <p:spPr>
            <a:xfrm>
              <a:off x="5872830" y="4197744"/>
              <a:ext cx="7139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8</a:t>
              </a:r>
              <a:endParaRPr lang="ar-SA" sz="2400" b="1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5872829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>
              <a:off x="5988379" y="4567067"/>
              <a:ext cx="5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مجموعة 5"/>
          <p:cNvGrpSpPr/>
          <p:nvPr/>
        </p:nvGrpSpPr>
        <p:grpSpPr>
          <a:xfrm>
            <a:off x="6012160" y="4014431"/>
            <a:ext cx="2045252" cy="782721"/>
            <a:chOff x="6012160" y="4014431"/>
            <a:chExt cx="2045252" cy="782721"/>
          </a:xfrm>
        </p:grpSpPr>
        <p:sp>
          <p:nvSpPr>
            <p:cNvPr id="9" name="مربع نص 8"/>
            <p:cNvSpPr txBox="1"/>
            <p:nvPr/>
          </p:nvSpPr>
          <p:spPr>
            <a:xfrm>
              <a:off x="6012160" y="4172979"/>
              <a:ext cx="135540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× 50  =</a:t>
              </a:r>
              <a:endParaRPr lang="ar-SA" sz="2400" b="1" dirty="0"/>
            </a:p>
          </p:txBody>
        </p:sp>
        <p:grpSp>
          <p:nvGrpSpPr>
            <p:cNvPr id="14" name="مجموعة 13"/>
            <p:cNvGrpSpPr/>
            <p:nvPr/>
          </p:nvGrpSpPr>
          <p:grpSpPr>
            <a:xfrm>
              <a:off x="7193315" y="4014431"/>
              <a:ext cx="864097" cy="782721"/>
              <a:chOff x="5806496" y="4183230"/>
              <a:chExt cx="864097" cy="782721"/>
            </a:xfrm>
          </p:grpSpPr>
          <p:sp>
            <p:nvSpPr>
              <p:cNvPr id="15" name="مربع نص 14"/>
              <p:cNvSpPr txBox="1"/>
              <p:nvPr/>
            </p:nvSpPr>
            <p:spPr>
              <a:xfrm>
                <a:off x="5806496" y="4183230"/>
                <a:ext cx="86409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</a:t>
                </a:r>
                <a:endParaRPr lang="ar-SA" sz="2400" b="1" dirty="0"/>
              </a:p>
            </p:txBody>
          </p:sp>
          <p:sp>
            <p:nvSpPr>
              <p:cNvPr id="16" name="مربع نص 15"/>
              <p:cNvSpPr txBox="1"/>
              <p:nvPr/>
            </p:nvSpPr>
            <p:spPr>
              <a:xfrm>
                <a:off x="5872829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17" name="رابط مستقيم 16"/>
              <p:cNvCxnSpPr/>
              <p:nvPr/>
            </p:nvCxnSpPr>
            <p:spPr>
              <a:xfrm flipH="1">
                <a:off x="5993493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مربع نص 17"/>
          <p:cNvSpPr txBox="1"/>
          <p:nvPr/>
        </p:nvSpPr>
        <p:spPr>
          <a:xfrm>
            <a:off x="5760132" y="4175992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grpSp>
        <p:nvGrpSpPr>
          <p:cNvPr id="22" name="مجموعة 21"/>
          <p:cNvGrpSpPr/>
          <p:nvPr/>
        </p:nvGrpSpPr>
        <p:grpSpPr>
          <a:xfrm>
            <a:off x="358820" y="2396824"/>
            <a:ext cx="385314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2395050" y="3296916"/>
            <a:ext cx="112218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8٪ =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277634" y="4179202"/>
            <a:ext cx="22561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0,08 × 50  =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1223628" y="4182215"/>
            <a:ext cx="6120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1907704" y="3284984"/>
            <a:ext cx="8174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0,08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80728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8" grpId="0"/>
      <p:bldP spid="25" grpId="0"/>
      <p:bldP spid="26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497</Words>
  <Application>Microsoft Office PowerPoint</Application>
  <PresentationFormat>عرض على الشاشة (3:4)‏</PresentationFormat>
  <Paragraphs>226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32</cp:revision>
  <dcterms:created xsi:type="dcterms:W3CDTF">2013-12-12T20:17:43Z</dcterms:created>
  <dcterms:modified xsi:type="dcterms:W3CDTF">2013-12-14T02:46:49Z</dcterms:modified>
</cp:coreProperties>
</file>