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  <p:sldMasterId id="2147483684" r:id="rId2"/>
  </p:sldMasterIdLst>
  <p:sldIdLst>
    <p:sldId id="317" r:id="rId3"/>
    <p:sldId id="316" r:id="rId4"/>
    <p:sldId id="257" r:id="rId5"/>
    <p:sldId id="283" r:id="rId6"/>
    <p:sldId id="277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../slides/slide5.xml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../slides/slide5.xm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922127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6833633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2535188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715298711"/>
      </p:ext>
    </p:extLst>
  </p:cSld>
  <p:clrMapOvr>
    <a:masterClrMapping/>
  </p:clrMapOvr>
  <p:transition spd="slow">
    <p:cover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شكل بيضاوي 9">
            <a:hlinkClick r:id="" action="ppaction://hlinkshowjump?jump=nextslide"/>
          </p:cNvPr>
          <p:cNvSpPr/>
          <p:nvPr userDrawn="1"/>
        </p:nvSpPr>
        <p:spPr>
          <a:xfrm>
            <a:off x="6865052" y="5517232"/>
            <a:ext cx="2278948" cy="1224136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4400" b="1" kern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دخول</a:t>
            </a:r>
          </a:p>
        </p:txBody>
      </p:sp>
    </p:spTree>
    <p:extLst>
      <p:ext uri="{BB962C8B-B14F-4D97-AF65-F5344CB8AC3E}">
        <p14:creationId xmlns:p14="http://schemas.microsoft.com/office/powerpoint/2010/main" xmlns="" val="2641727838"/>
      </p:ext>
    </p:extLst>
  </p:cSld>
  <p:clrMapOvr>
    <a:masterClrMapping/>
  </p:clrMapOvr>
  <p:transition spd="slow">
    <p:cover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CC940B-A705-41F2-9C2E-F2FF1FA54844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B3558E-53E2-4700-A1EF-54C7E4C9B99B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3026154"/>
      </p:ext>
    </p:extLst>
  </p:cSld>
  <p:clrMapOvr>
    <a:masterClrMapping/>
  </p:clrMapOvr>
  <p:transition spd="slow">
    <p:cover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تحضير 7">
            <a:hlinkClick r:id="rId2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الفهرس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9" name="شارة رتبة 8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السابق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0" name="شارة رتبة 9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التالي</a:t>
            </a:r>
            <a:endParaRPr lang="ar-SA" sz="2400" b="1" dirty="0">
              <a:solidFill>
                <a:prstClr val="black"/>
              </a:solidFill>
            </a:endParaRPr>
          </a:p>
        </p:txBody>
      </p:sp>
      <p:pic>
        <p:nvPicPr>
          <p:cNvPr id="11" name="Picture 8" descr="D:\Work2\exxit.png">
            <a:hlinkHover r:id="" action="ppaction://hlinkshowjump?jump=endshow" highlightClick="1">
              <a:snd r:embed="rId3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صورة 1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504"/>
          <a:stretch/>
        </p:blipFill>
        <p:spPr>
          <a:xfrm>
            <a:off x="-108520" y="-55860"/>
            <a:ext cx="9324528" cy="1540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584043150"/>
      </p:ext>
    </p:extLst>
  </p:cSld>
  <p:clrMapOvr>
    <a:masterClrMapping/>
  </p:clrMapOvr>
  <p:transition spd="slow">
    <p:cover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7EA747-23B9-4B77-BD76-8D6225EDDABC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DF437-2A62-4EFD-9891-F800DE2AA7EE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3358457"/>
      </p:ext>
    </p:extLst>
  </p:cSld>
  <p:clrMapOvr>
    <a:masterClrMapping/>
  </p:clrMapOvr>
  <p:transition spd="slow">
    <p:cover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39A95B-C627-4E5C-860F-91907ACC4BDF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00BF8B-0BF8-4FAB-876F-EF9EEF4B3894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5699283"/>
      </p:ext>
    </p:extLst>
  </p:cSld>
  <p:clrMapOvr>
    <a:masterClrMapping/>
  </p:clrMapOvr>
  <p:transition spd="slow">
    <p:cover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126E9F-4CDC-48BB-BDCB-54858415C095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A49AC9-85D5-4CD7-B7CB-68EB4A03ACFF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4376403"/>
      </p:ext>
    </p:extLst>
  </p:cSld>
  <p:clrMapOvr>
    <a:masterClrMapping/>
  </p:clrMapOvr>
  <p:transition spd="slow">
    <p:cover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تحضير 7">
            <a:hlinkClick r:id="rId2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الفهرس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9" name="شارة رتبة 8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</p:spPr>
        <p:style>
          <a:lnRef idx="0">
            <a:schemeClr val="accent2"/>
          </a:lnRef>
          <a:fillRef idx="1002">
            <a:schemeClr val="dk1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C00000"/>
                </a:solidFill>
              </a:rPr>
              <a:t>السابق</a:t>
            </a:r>
            <a:endParaRPr lang="ar-SA" sz="2400" b="1" dirty="0">
              <a:solidFill>
                <a:srgbClr val="C00000"/>
              </a:solidFill>
            </a:endParaRPr>
          </a:p>
        </p:txBody>
      </p:sp>
      <p:sp>
        <p:nvSpPr>
          <p:cNvPr id="10" name="شارة رتبة 9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</p:spPr>
        <p:style>
          <a:lnRef idx="0">
            <a:schemeClr val="accent2"/>
          </a:lnRef>
          <a:fillRef idx="1002">
            <a:schemeClr val="dk1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C00000"/>
                </a:solidFill>
              </a:rPr>
              <a:t>التالي</a:t>
            </a:r>
            <a:endParaRPr lang="ar-SA" sz="2400" b="1" dirty="0">
              <a:solidFill>
                <a:srgbClr val="C00000"/>
              </a:solidFill>
            </a:endParaRPr>
          </a:p>
        </p:txBody>
      </p:sp>
      <p:pic>
        <p:nvPicPr>
          <p:cNvPr id="11" name="Picture 8" descr="D:\Work2\exxit.png">
            <a:hlinkHover r:id="" action="ppaction://hlinkshowjump?jump=endshow" highlightClick="1">
              <a:snd r:embed="rId3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546753926"/>
      </p:ext>
    </p:extLst>
  </p:cSld>
  <p:clrMapOvr>
    <a:masterClrMapping/>
  </p:clrMapOvr>
  <p:transition spd="slow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1983817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 userDrawn="1"/>
        </p:nvSpPr>
        <p:spPr>
          <a:xfrm>
            <a:off x="1115616" y="-72008"/>
            <a:ext cx="8100392" cy="6237312"/>
          </a:xfrm>
          <a:prstGeom prst="rect">
            <a:avLst/>
          </a:prstGeom>
          <a:ln>
            <a:noFill/>
          </a:ln>
          <a:effectLst>
            <a:softEdge rad="635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ar-S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5080154"/>
      </p:ext>
    </p:extLst>
  </p:cSld>
  <p:clrMapOvr>
    <a:masterClrMapping/>
  </p:clrMapOvr>
  <p:transition spd="slow">
    <p:cover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B2815F-5EAE-4EE4-93F6-350B7680E0AB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981D7A-9E1C-4504-8842-6FAE2A7BA93C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8718069"/>
      </p:ext>
    </p:extLst>
  </p:cSld>
  <p:clrMapOvr>
    <a:masterClrMapping/>
  </p:clrMapOvr>
  <p:transition spd="slow">
    <p:cover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4B8C5D-BB34-4724-8E56-A6A06EE04A0A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C17A39-A0B3-4C2A-8703-D36A2C8E5B74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6843361"/>
      </p:ext>
    </p:extLst>
  </p:cSld>
  <p:clrMapOvr>
    <a:masterClrMapping/>
  </p:clrMapOvr>
  <p:transition spd="slow">
    <p:cover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8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9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1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9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 fontAlgn="auto">
              <a:spcBef>
                <a:spcPts val="0"/>
              </a:spcBef>
              <a:spcAft>
                <a:spcPts val="0"/>
              </a:spcAft>
            </a:pPr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 fontAlgn="auto">
              <a:spcBef>
                <a:spcPts val="0"/>
              </a:spcBef>
              <a:spcAft>
                <a:spcPts val="0"/>
              </a:spcAft>
            </a:pPr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6"/>
            <a:ext cx="3313355" cy="170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0"/>
            <a:ext cx="3309803" cy="126062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  <a:prstGeom prst="rect">
            <a:avLst/>
          </a:prstGeom>
        </p:spPr>
        <p:txBody>
          <a:bodyPr anchor="b"/>
          <a:lstStyle>
            <a:lvl1pPr algn="l">
              <a:defRPr sz="2400"/>
            </a:lvl1pPr>
          </a:lstStyle>
          <a:p>
            <a:fld id="{1B8ABB09-4A1D-463E-8065-109CC2B7EFAA}" type="datetimeFigureOut">
              <a:rPr lang="ar-SA" smtClean="0"/>
              <a:pPr/>
              <a:t>01/02/38</a:t>
            </a:fld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 fontAlgn="auto">
              <a:spcBef>
                <a:spcPts val="0"/>
              </a:spcBef>
              <a:spcAft>
                <a:spcPts val="0"/>
              </a:spcAft>
            </a:pPr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SA">
              <a:solidFill>
                <a:srgbClr val="7FD13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srgbClr val="7FD13B"/>
                </a:solidFill>
              </a:rPr>
              <a:pPr/>
              <a:t>‹#›</a:t>
            </a:fld>
            <a:endParaRPr lang="ar-SA">
              <a:solidFill>
                <a:srgbClr val="7FD13B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 fontAlgn="auto">
              <a:spcBef>
                <a:spcPts val="0"/>
              </a:spcBef>
              <a:spcAft>
                <a:spcPts val="0"/>
              </a:spcAft>
            </a:pPr>
            <a:endParaRPr lang="en-US" sz="19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52602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1842516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7570944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271344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678963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9797491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1490881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0004684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6" Type="http://schemas.openxmlformats.org/officeDocument/2006/relationships/audio" Target="../media/audio2.wav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" Target="../slides/slide5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725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zoom/>
    <p:sndAc>
      <p:stSnd>
        <p:snd r:embed="rId13" name="laser.wav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خطط انسيابي: تحضير 6">
            <a:hlinkClick r:id="rId15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الفهرس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8" name="شارة رتبة 7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السابق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9" name="شارة رتبة 8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التالي</a:t>
            </a:r>
            <a:endParaRPr lang="ar-SA" sz="2400" b="1" dirty="0">
              <a:solidFill>
                <a:srgbClr val="002060"/>
              </a:solidFill>
            </a:endParaRPr>
          </a:p>
        </p:txBody>
      </p:sp>
      <p:pic>
        <p:nvPicPr>
          <p:cNvPr id="10" name="Picture 8" descr="D:\Work2\exxit.png">
            <a:hlinkHover r:id="" action="ppaction://hlinkshowjump?jump=endshow" highlightClick="1">
              <a:snd r:embed="rId16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صورة 3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0617" b="12152"/>
          <a:stretch/>
        </p:blipFill>
        <p:spPr>
          <a:xfrm>
            <a:off x="0" y="0"/>
            <a:ext cx="9121956" cy="111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6512" y="1240836"/>
            <a:ext cx="1850596" cy="16121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6512" y="2752937"/>
            <a:ext cx="1728192" cy="14681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مستطيل 4"/>
          <p:cNvSpPr/>
          <p:nvPr userDrawn="1"/>
        </p:nvSpPr>
        <p:spPr>
          <a:xfrm>
            <a:off x="1043608" y="836712"/>
            <a:ext cx="8208912" cy="5474142"/>
          </a:xfrm>
          <a:prstGeom prst="rect">
            <a:avLst/>
          </a:prstGeom>
          <a:solidFill>
            <a:schemeClr val="lt1">
              <a:alpha val="85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ar-S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7722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 spd="slow">
    <p:cover dir="r"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audio" Target="../media/audio3.wav"/><Relationship Id="rId7" Type="http://schemas.openxmlformats.org/officeDocument/2006/relationships/image" Target="../media/image8.gif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audio" Target="NULL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18.png"/><Relationship Id="rId5" Type="http://schemas.openxmlformats.org/officeDocument/2006/relationships/image" Target="../media/image2.png"/><Relationship Id="rId4" Type="http://schemas.openxmlformats.org/officeDocument/2006/relationships/audio" Target="../media/audio2.wav"/><Relationship Id="rId9" Type="http://schemas.openxmlformats.org/officeDocument/2006/relationships/audio" Target="../media/audio1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19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20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audio" Target="../media/audio11.wav"/><Relationship Id="rId3" Type="http://schemas.openxmlformats.org/officeDocument/2006/relationships/audio" Target="NULL"/><Relationship Id="rId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21.jpe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0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audio" Target="NUL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1.png"/><Relationship Id="rId5" Type="http://schemas.openxmlformats.org/officeDocument/2006/relationships/image" Target="../media/image2.png"/><Relationship Id="rId4" Type="http://schemas.openxmlformats.org/officeDocument/2006/relationships/audio" Target="../media/audio2.wav"/><Relationship Id="rId9" Type="http://schemas.openxmlformats.org/officeDocument/2006/relationships/audio" Target="../media/audio11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audio11.wav"/><Relationship Id="rId3" Type="http://schemas.openxmlformats.org/officeDocument/2006/relationships/audio" Target="NULL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4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audio" Target="NULL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16.png"/><Relationship Id="rId5" Type="http://schemas.openxmlformats.org/officeDocument/2006/relationships/image" Target="../media/image2.png"/><Relationship Id="rId4" Type="http://schemas.openxmlformats.org/officeDocument/2006/relationships/audio" Target="../media/audio2.wav"/><Relationship Id="rId9" Type="http://schemas.openxmlformats.org/officeDocument/2006/relationships/audio" Target="../media/audio1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12"/>
          <p:cNvGrpSpPr/>
          <p:nvPr/>
        </p:nvGrpSpPr>
        <p:grpSpPr>
          <a:xfrm>
            <a:off x="2271143" y="2"/>
            <a:ext cx="4457700" cy="1179698"/>
            <a:chOff x="2274540" y="0"/>
            <a:chExt cx="4457700" cy="845423"/>
          </a:xfrm>
        </p:grpSpPr>
        <p:pic>
          <p:nvPicPr>
            <p:cNvPr id="8" name="صورة 7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="" xmlns:a14="http://schemas.microsoft.com/office/drawing/2010/main">
                    <a14:imgLayer r:embed="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4540" y="0"/>
              <a:ext cx="4457700" cy="845423"/>
            </a:xfrm>
            <a:prstGeom prst="downArrowCallout">
              <a:avLst/>
            </a:prstGeom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9" name="مستطيل 8"/>
            <p:cNvSpPr/>
            <p:nvPr/>
          </p:nvSpPr>
          <p:spPr>
            <a:xfrm>
              <a:off x="2773133" y="116632"/>
              <a:ext cx="3405098" cy="675777"/>
            </a:xfrm>
            <a:prstGeom prst="downArrowCallout">
              <a:avLst/>
            </a:prstGeom>
            <a:scene3d>
              <a:camera prst="orthographicFront"/>
              <a:lightRig rig="threePt" dir="t"/>
            </a:scene3d>
            <a:sp3d>
              <a:bevelT prst="slope"/>
            </a:sp3d>
          </p:spPr>
          <p:txBody>
            <a:bodyPr wrap="none">
              <a:spAutoFit/>
            </a:bodyPr>
            <a:lstStyle/>
            <a:p>
              <a:pPr algn="ctr"/>
              <a:r>
                <a:rPr lang="ar-SA" sz="3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استراتيجية </a:t>
              </a:r>
              <a:r>
                <a:rPr lang="ar-SA" sz="34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الكرسي الساخن</a:t>
              </a:r>
              <a:endParaRPr lang="ar-EG" sz="3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</p:grpSp>
      <p:pic>
        <p:nvPicPr>
          <p:cNvPr id="15" name="صورة 14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="" xmlns:a14="http://schemas.microsoft.com/office/drawing/2010/main">
                  <a14:imgLayer r:embed="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 flipV="1">
            <a:off x="2203246" y="5809106"/>
            <a:ext cx="1011187" cy="953342"/>
          </a:xfrm>
          <a:prstGeom prst="rect">
            <a:avLst/>
          </a:prstGeom>
        </p:spPr>
      </p:pic>
      <p:pic>
        <p:nvPicPr>
          <p:cNvPr id="20" name="صورة 19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55" y="5860616"/>
            <a:ext cx="909360" cy="964536"/>
          </a:xfrm>
          <a:prstGeom prst="rect">
            <a:avLst/>
          </a:prstGeom>
        </p:spPr>
      </p:pic>
      <p:grpSp>
        <p:nvGrpSpPr>
          <p:cNvPr id="4" name="مجموعة 2"/>
          <p:cNvGrpSpPr/>
          <p:nvPr/>
        </p:nvGrpSpPr>
        <p:grpSpPr>
          <a:xfrm>
            <a:off x="754379" y="1196754"/>
            <a:ext cx="7573667" cy="4663863"/>
            <a:chOff x="882204" y="1319476"/>
            <a:chExt cx="8856983" cy="5142125"/>
          </a:xfrm>
        </p:grpSpPr>
        <p:grpSp>
          <p:nvGrpSpPr>
            <p:cNvPr id="5" name="مجموعة 3"/>
            <p:cNvGrpSpPr/>
            <p:nvPr/>
          </p:nvGrpSpPr>
          <p:grpSpPr>
            <a:xfrm>
              <a:off x="882204" y="1319476"/>
              <a:ext cx="8856983" cy="5142125"/>
              <a:chOff x="1052023" y="1319476"/>
              <a:chExt cx="8420936" cy="4922313"/>
            </a:xfrm>
          </p:grpSpPr>
          <p:pic>
            <p:nvPicPr>
              <p:cNvPr id="14" name="صورة 13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52023" y="1319476"/>
                <a:ext cx="8420936" cy="4922313"/>
              </a:xfrm>
              <a:prstGeom prst="rect">
                <a:avLst/>
              </a:prstGeom>
            </p:spPr>
          </p:pic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BEBA8EAE-BF5A-486C-A8C5-ECC9F3942E4B}">
                    <a14:imgProps xmlns="" xmlns:a14="http://schemas.microsoft.com/office/drawing/2010/main">
                      <a14:imgLayer r:embed="">
                        <a14:imgEffect>
                          <a14:sharpenSoften amount="50000"/>
                        </a14:imgEffect>
                        <a14:imgEffect>
                          <a14:brightnessContrast contrast="40000"/>
                        </a14:imgEffect>
                      </a14:imgLayer>
                    </a14:imgProps>
                  </a:ex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25703" y="1469667"/>
                <a:ext cx="4141869" cy="46085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" name="مستطيل 1"/>
            <p:cNvSpPr/>
            <p:nvPr/>
          </p:nvSpPr>
          <p:spPr>
            <a:xfrm>
              <a:off x="1026220" y="1476375"/>
              <a:ext cx="4140604" cy="481431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400736" indent="-400736" algn="ctr">
                <a:buFont typeface="Wingdings" panose="05000000000000000000" pitchFamily="2" charset="2"/>
                <a:buChar char="Ø"/>
              </a:pPr>
              <a:r>
                <a:rPr lang="ar-SA" sz="2100" b="1" u="sng" dirty="0">
                  <a:solidFill>
                    <a:srgbClr val="C00000"/>
                  </a:solidFill>
                </a:rPr>
                <a:t>طريقة التنفيذ :</a:t>
              </a:r>
            </a:p>
            <a:p>
              <a:pPr marL="400736" indent="-400736">
                <a:buFont typeface="Wingdings" panose="05000000000000000000" pitchFamily="2" charset="2"/>
                <a:buChar char="q"/>
              </a:pPr>
              <a:r>
                <a:rPr lang="ar-SA" sz="2100" b="1" dirty="0">
                  <a:solidFill>
                    <a:schemeClr val="accent2">
                      <a:lumMod val="50000"/>
                    </a:schemeClr>
                  </a:solidFill>
                </a:rPr>
                <a:t>تقسيم الطلاب لمجموعات دائرية يجلس طالب متطوع بالوسط</a:t>
              </a:r>
            </a:p>
            <a:p>
              <a:pPr marL="400736" indent="-400736">
                <a:buFont typeface="Wingdings" panose="05000000000000000000" pitchFamily="2" charset="2"/>
                <a:buChar char="q"/>
              </a:pPr>
              <a:r>
                <a:rPr lang="ar-SA" sz="2100" b="1" dirty="0">
                  <a:solidFill>
                    <a:srgbClr val="002060"/>
                  </a:solidFill>
                </a:rPr>
                <a:t>تقسيم الدرس لعدة فقرات</a:t>
              </a:r>
            </a:p>
            <a:p>
              <a:pPr marL="400736" indent="-400736">
                <a:buFont typeface="Wingdings" panose="05000000000000000000" pitchFamily="2" charset="2"/>
                <a:buChar char="q"/>
              </a:pPr>
              <a:r>
                <a:rPr lang="ar-SA" sz="2100" b="1" dirty="0">
                  <a:solidFill>
                    <a:srgbClr val="002060"/>
                  </a:solidFill>
                </a:rPr>
                <a:t>قراءة طالب من كل مجموعة للفقرة </a:t>
              </a:r>
            </a:p>
            <a:p>
              <a:pPr marL="400736" indent="-400736">
                <a:buFont typeface="Wingdings" panose="05000000000000000000" pitchFamily="2" charset="2"/>
                <a:buChar char="q"/>
              </a:pPr>
              <a:r>
                <a:rPr lang="ar-SA" sz="2100" b="1" dirty="0">
                  <a:solidFill>
                    <a:srgbClr val="FF0000"/>
                  </a:solidFill>
                </a:rPr>
                <a:t>توجيه أسئلة للطالب صاحب الكرسي الساخن بالوسط في الفقرة</a:t>
              </a:r>
            </a:p>
            <a:p>
              <a:pPr marL="400736" indent="-400736">
                <a:buFont typeface="Wingdings" panose="05000000000000000000" pitchFamily="2" charset="2"/>
                <a:buChar char="q"/>
              </a:pPr>
              <a:r>
                <a:rPr lang="ar-SA" sz="2100" b="1" dirty="0">
                  <a:solidFill>
                    <a:schemeClr val="accent6">
                      <a:lumMod val="50000"/>
                    </a:schemeClr>
                  </a:solidFill>
                </a:rPr>
                <a:t>تبادل الأدوار بين الطلاب في المجموعة</a:t>
              </a:r>
            </a:p>
            <a:p>
              <a:pPr marL="400736" indent="-400736">
                <a:buFont typeface="Wingdings" panose="05000000000000000000" pitchFamily="2" charset="2"/>
                <a:buChar char="q"/>
              </a:pPr>
              <a:r>
                <a:rPr lang="ar-SA" sz="2100" b="1" dirty="0">
                  <a:solidFill>
                    <a:schemeClr val="accent6">
                      <a:lumMod val="50000"/>
                    </a:schemeClr>
                  </a:solidFill>
                </a:rPr>
                <a:t>مراقبة المعلم وتوجيهه وتعزيزه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="" xmlns:p14="http://schemas.microsoft.com/office/powerpoint/2010/main" val="2506112938"/>
      </p:ext>
    </p:extLst>
  </p:cSld>
  <p:clrMapOvr>
    <a:masterClrMapping/>
  </p:clrMapOvr>
  <p:transition spd="slow">
    <p:cover dir="r"/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17" name="مستطيل 20"/>
          <p:cNvSpPr>
            <a:spLocks noChangeArrowheads="1"/>
          </p:cNvSpPr>
          <p:nvPr/>
        </p:nvSpPr>
        <p:spPr bwMode="auto">
          <a:xfrm>
            <a:off x="4983591" y="548680"/>
            <a:ext cx="3877985" cy="553998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SA" sz="30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0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2</a:t>
            </a:r>
            <a:r>
              <a:rPr lang="ar-SA" sz="30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EG" sz="30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- </a:t>
            </a:r>
            <a:r>
              <a:rPr lang="ar-SA" sz="30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ترانزستور من النوع </a:t>
            </a:r>
            <a:r>
              <a:rPr lang="ar-EG" sz="30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(</a:t>
            </a:r>
            <a:r>
              <a:rPr lang="en-US" sz="3000" b="1" dirty="0" err="1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pnp</a:t>
            </a:r>
            <a:r>
              <a:rPr lang="ar-EG" sz="30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	</a:t>
            </a:r>
            <a:endParaRPr lang="en-US" sz="30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0" name="مستطيل 20"/>
          <p:cNvSpPr>
            <a:spLocks noChangeArrowheads="1"/>
          </p:cNvSpPr>
          <p:nvPr/>
        </p:nvSpPr>
        <p:spPr bwMode="auto">
          <a:xfrm>
            <a:off x="6078763" y="2689523"/>
            <a:ext cx="286007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sz="3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يرمز للباعث هنا </a:t>
            </a:r>
            <a:r>
              <a:rPr lang="ar-SA" sz="30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بدخول</a:t>
            </a:r>
          </a:p>
          <a:p>
            <a:pPr algn="ctr">
              <a:defRPr/>
            </a:pPr>
            <a:r>
              <a:rPr lang="ar-SA" sz="30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سهم </a:t>
            </a:r>
            <a:r>
              <a:rPr lang="ar-SA" sz="3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من القاعدة</a:t>
            </a:r>
            <a:endParaRPr lang="en-US" sz="3000" b="1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31" name="مجموعة 90"/>
          <p:cNvGrpSpPr>
            <a:grpSpLocks/>
          </p:cNvGrpSpPr>
          <p:nvPr/>
        </p:nvGrpSpPr>
        <p:grpSpPr bwMode="auto">
          <a:xfrm>
            <a:off x="6129287" y="3703785"/>
            <a:ext cx="2043113" cy="1795462"/>
            <a:chOff x="5736628" y="5143512"/>
            <a:chExt cx="2042947" cy="1795450"/>
          </a:xfrm>
        </p:grpSpPr>
        <p:pic>
          <p:nvPicPr>
            <p:cNvPr id="32" name="Picture 2" descr="C:\Documents and Settings\farasan\My Documents\My Pictures\electro_transistorsymbol-ns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72264" y="5429264"/>
              <a:ext cx="1143008" cy="1147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مستطيل 42"/>
            <p:cNvSpPr>
              <a:spLocks noChangeArrowheads="1"/>
            </p:cNvSpPr>
            <p:nvPr/>
          </p:nvSpPr>
          <p:spPr bwMode="auto">
            <a:xfrm>
              <a:off x="6884298" y="5143512"/>
              <a:ext cx="854005" cy="457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ar-SA" sz="2400" smtClean="0">
                  <a:solidFill>
                    <a:srgbClr val="000000"/>
                  </a:solidFill>
                  <a:cs typeface="AL-Mohanad Bold" pitchFamily="2" charset="-78"/>
                </a:rPr>
                <a:t>الجامع</a:t>
              </a:r>
            </a:p>
          </p:txBody>
        </p:sp>
        <p:sp>
          <p:nvSpPr>
            <p:cNvPr id="34" name="مستطيل 44"/>
            <p:cNvSpPr>
              <a:spLocks noChangeArrowheads="1"/>
            </p:cNvSpPr>
            <p:nvPr/>
          </p:nvSpPr>
          <p:spPr bwMode="auto">
            <a:xfrm>
              <a:off x="6954142" y="6481765"/>
              <a:ext cx="825433" cy="457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ar-SA" sz="2400" smtClean="0">
                  <a:solidFill>
                    <a:srgbClr val="000000"/>
                  </a:solidFill>
                  <a:cs typeface="AL-Mohanad Bold" pitchFamily="2" charset="-78"/>
                </a:rPr>
                <a:t>الباعث</a:t>
              </a:r>
            </a:p>
          </p:txBody>
        </p:sp>
        <p:sp>
          <p:nvSpPr>
            <p:cNvPr id="35" name="مستطيل 45"/>
            <p:cNvSpPr>
              <a:spLocks noChangeArrowheads="1"/>
            </p:cNvSpPr>
            <p:nvPr/>
          </p:nvSpPr>
          <p:spPr bwMode="auto">
            <a:xfrm>
              <a:off x="5736628" y="5786445"/>
              <a:ext cx="900040" cy="457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ar-SA" sz="2400" dirty="0" smtClean="0">
                  <a:solidFill>
                    <a:srgbClr val="000000"/>
                  </a:solidFill>
                  <a:cs typeface="AL-Mohanad Bold" pitchFamily="2" charset="-78"/>
                </a:rPr>
                <a:t>القاعدة</a:t>
              </a:r>
            </a:p>
          </p:txBody>
        </p:sp>
      </p:grpSp>
      <p:grpSp>
        <p:nvGrpSpPr>
          <p:cNvPr id="36" name="مجموعة 98"/>
          <p:cNvGrpSpPr>
            <a:grpSpLocks/>
          </p:cNvGrpSpPr>
          <p:nvPr/>
        </p:nvGrpSpPr>
        <p:grpSpPr bwMode="auto">
          <a:xfrm>
            <a:off x="519267" y="1177355"/>
            <a:ext cx="5060845" cy="2876333"/>
            <a:chOff x="855161" y="2500306"/>
            <a:chExt cx="4359781" cy="2138532"/>
          </a:xfrm>
        </p:grpSpPr>
        <p:pic>
          <p:nvPicPr>
            <p:cNvPr id="37" name="Picture 43" descr="C:\Documents and Settings\farasan\Desktop\1.gif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37129" t="16434" r="38081" b="22408"/>
            <a:stretch>
              <a:fillRect/>
            </a:stretch>
          </p:blipFill>
          <p:spPr bwMode="auto">
            <a:xfrm>
              <a:off x="1759715" y="3000372"/>
              <a:ext cx="984924" cy="1447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8" name="مجموعة 70"/>
            <p:cNvGrpSpPr>
              <a:grpSpLocks/>
            </p:cNvGrpSpPr>
            <p:nvPr/>
          </p:nvGrpSpPr>
          <p:grpSpPr bwMode="auto">
            <a:xfrm>
              <a:off x="3617103" y="3390900"/>
              <a:ext cx="428628" cy="529211"/>
              <a:chOff x="7631134" y="3429000"/>
              <a:chExt cx="428628" cy="529211"/>
            </a:xfrm>
          </p:grpSpPr>
          <p:sp>
            <p:nvSpPr>
              <p:cNvPr id="59" name="مربع نص 58"/>
              <p:cNvSpPr txBox="1"/>
              <p:nvPr/>
            </p:nvSpPr>
            <p:spPr>
              <a:xfrm>
                <a:off x="7631763" y="3475105"/>
                <a:ext cx="428675" cy="482638"/>
              </a:xfrm>
              <a:prstGeom prst="rect">
                <a:avLst/>
              </a:prstGeom>
              <a:solidFill>
                <a:srgbClr val="333399"/>
              </a:solidFill>
              <a:ln w="38100" cap="flat" cmpd="sng" algn="ctr">
                <a:solidFill>
                  <a:srgbClr val="FFFF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 pitchFamily="34" charset="0"/>
                  <a:ea typeface="+mn-ea"/>
                  <a:cs typeface="AL-Mohanad Bold" pitchFamily="2" charset="-78"/>
                </a:endParaRPr>
              </a:p>
            </p:txBody>
          </p:sp>
          <p:sp>
            <p:nvSpPr>
              <p:cNvPr id="60" name="مستطيل 72"/>
              <p:cNvSpPr>
                <a:spLocks noChangeArrowheads="1"/>
              </p:cNvSpPr>
              <p:nvPr/>
            </p:nvSpPr>
            <p:spPr bwMode="auto">
              <a:xfrm>
                <a:off x="7689872" y="3429000"/>
                <a:ext cx="344490" cy="4576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L-Mohanad Bold" pitchFamily="2" charset="-78"/>
                  </a:rPr>
                  <a:t>س</a:t>
                </a:r>
              </a:p>
            </p:txBody>
          </p:sp>
        </p:grpSp>
        <p:grpSp>
          <p:nvGrpSpPr>
            <p:cNvPr id="39" name="مجموعة 76"/>
            <p:cNvGrpSpPr>
              <a:grpSpLocks/>
            </p:cNvGrpSpPr>
            <p:nvPr/>
          </p:nvGrpSpPr>
          <p:grpSpPr bwMode="auto">
            <a:xfrm>
              <a:off x="2680471" y="3357562"/>
              <a:ext cx="437139" cy="562102"/>
              <a:chOff x="7623196" y="3395662"/>
              <a:chExt cx="437139" cy="562102"/>
            </a:xfrm>
          </p:grpSpPr>
          <p:sp>
            <p:nvSpPr>
              <p:cNvPr id="57" name="مربع نص 56"/>
              <p:cNvSpPr txBox="1"/>
              <p:nvPr/>
            </p:nvSpPr>
            <p:spPr>
              <a:xfrm>
                <a:off x="7631662" y="3475105"/>
                <a:ext cx="428675" cy="482638"/>
              </a:xfrm>
              <a:prstGeom prst="rect">
                <a:avLst/>
              </a:prstGeom>
              <a:solidFill>
                <a:srgbClr val="333399"/>
              </a:solidFill>
              <a:ln w="38100" cap="flat" cmpd="sng" algn="ctr">
                <a:solidFill>
                  <a:srgbClr val="FFFF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Gill Sans MT" pitchFamily="34" charset="0"/>
                  <a:ea typeface="+mn-ea"/>
                  <a:cs typeface="AL-Mohanad Bold" pitchFamily="2" charset="-78"/>
                </a:endParaRPr>
              </a:p>
            </p:txBody>
          </p:sp>
          <p:sp>
            <p:nvSpPr>
              <p:cNvPr id="58" name="مستطيل 78"/>
              <p:cNvSpPr>
                <a:spLocks noChangeArrowheads="1"/>
              </p:cNvSpPr>
              <p:nvPr/>
            </p:nvSpPr>
            <p:spPr bwMode="auto">
              <a:xfrm>
                <a:off x="7623196" y="3395662"/>
                <a:ext cx="344942" cy="4573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400" b="1" i="1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L-Mohanad Bold" pitchFamily="2" charset="-78"/>
                  </a:rPr>
                  <a:t>م</a:t>
                </a:r>
              </a:p>
            </p:txBody>
          </p:sp>
        </p:grpSp>
        <p:grpSp>
          <p:nvGrpSpPr>
            <p:cNvPr id="40" name="مجموعة 81"/>
            <p:cNvGrpSpPr>
              <a:grpSpLocks/>
            </p:cNvGrpSpPr>
            <p:nvPr/>
          </p:nvGrpSpPr>
          <p:grpSpPr bwMode="auto">
            <a:xfrm>
              <a:off x="855161" y="2500306"/>
              <a:ext cx="4359781" cy="2138532"/>
              <a:chOff x="881364" y="2500306"/>
              <a:chExt cx="4359781" cy="2138532"/>
            </a:xfrm>
          </p:grpSpPr>
          <p:grpSp>
            <p:nvGrpSpPr>
              <p:cNvPr id="41" name="مجموعة 69"/>
              <p:cNvGrpSpPr>
                <a:grpSpLocks/>
              </p:cNvGrpSpPr>
              <p:nvPr/>
            </p:nvGrpSpPr>
            <p:grpSpPr bwMode="auto">
              <a:xfrm>
                <a:off x="881364" y="2500306"/>
                <a:ext cx="4359781" cy="2138532"/>
                <a:chOff x="881364" y="2500306"/>
                <a:chExt cx="4359781" cy="2138532"/>
              </a:xfrm>
            </p:grpSpPr>
            <p:grpSp>
              <p:nvGrpSpPr>
                <p:cNvPr id="44" name="مجموعة 46"/>
                <p:cNvGrpSpPr>
                  <a:grpSpLocks/>
                </p:cNvGrpSpPr>
                <p:nvPr/>
              </p:nvGrpSpPr>
              <p:grpSpPr bwMode="auto">
                <a:xfrm>
                  <a:off x="881364" y="2500306"/>
                  <a:ext cx="4359781" cy="1947570"/>
                  <a:chOff x="1698071" y="3829139"/>
                  <a:chExt cx="7102230" cy="2686304"/>
                </a:xfrm>
              </p:grpSpPr>
              <p:pic>
                <p:nvPicPr>
                  <p:cNvPr id="46" name="Picture 44" descr="C:\Documents and Settings\farasan\Desktop\amplifier-transistor.gif"/>
                  <p:cNvPicPr>
                    <a:picLocks noChangeAspect="1" noChangeArrowheads="1"/>
                  </p:cNvPicPr>
                  <p:nvPr/>
                </p:nvPicPr>
                <p:blipFill>
                  <a:blip r:embed="rId8">
                    <a:extLst>
                      <a:ext uri="{28A0092B-C50C-407E-A947-70E740481C1C}">
                        <a14:useLocalDpi xmlns:a14="http://schemas.microsoft.com/office/drawing/2010/main" xmlns="" val="0"/>
                      </a:ext>
                    </a:extLst>
                  </a:blip>
                  <a:srcRect l="18088" t="16434" r="61880" b="22408"/>
                  <a:stretch>
                    <a:fillRect/>
                  </a:stretch>
                </p:blipFill>
                <p:spPr bwMode="auto">
                  <a:xfrm>
                    <a:off x="4684494" y="4518884"/>
                    <a:ext cx="1302385" cy="199378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pic>
                <p:nvPicPr>
                  <p:cNvPr id="47" name="Picture 43" descr="C:\Documents and Settings\farasan\Desktop\1.gif"/>
                  <p:cNvPicPr>
                    <a:picLocks noChangeAspect="1" noChangeArrowheads="1"/>
                  </p:cNvPicPr>
                  <p:nvPr/>
                </p:nvPicPr>
                <p:blipFill>
                  <a:blip r:embed="rId7">
                    <a:extLst>
                      <a:ext uri="{28A0092B-C50C-407E-A947-70E740481C1C}">
                        <a14:useLocalDpi xmlns:a14="http://schemas.microsoft.com/office/drawing/2010/main" xmlns="" val="0"/>
                      </a:ext>
                    </a:extLst>
                  </a:blip>
                  <a:srcRect l="37129" t="16434" r="38081" b="22408"/>
                  <a:stretch>
                    <a:fillRect/>
                  </a:stretch>
                </p:blipFill>
                <p:spPr bwMode="auto">
                  <a:xfrm>
                    <a:off x="5873018" y="4518885"/>
                    <a:ext cx="1604475" cy="19965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grpSp>
                <p:nvGrpSpPr>
                  <p:cNvPr id="48" name="مجموعة 60"/>
                  <p:cNvGrpSpPr>
                    <a:grpSpLocks/>
                  </p:cNvGrpSpPr>
                  <p:nvPr/>
                </p:nvGrpSpPr>
                <p:grpSpPr bwMode="auto">
                  <a:xfrm>
                    <a:off x="4382205" y="3829139"/>
                    <a:ext cx="1466038" cy="956954"/>
                    <a:chOff x="4266815" y="3900577"/>
                    <a:chExt cx="1466038" cy="956954"/>
                  </a:xfrm>
                </p:grpSpPr>
                <p:sp>
                  <p:nvSpPr>
                    <p:cNvPr id="55" name="مستطيل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66815" y="3900577"/>
                      <a:ext cx="1466038" cy="63067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ea typeface="Times New Roman" pitchFamily="18" charset="0"/>
                          <a:cs typeface="AL-Mohanad Bold" pitchFamily="2" charset="-78"/>
                        </a:rPr>
                        <a:t>القاعدة</a:t>
                      </a:r>
                    </a:p>
                  </p:txBody>
                </p:sp>
                <p:cxnSp>
                  <p:nvCxnSpPr>
                    <p:cNvPr id="56" name="رابط كسهم مستقيم 55"/>
                    <p:cNvCxnSpPr/>
                    <p:nvPr/>
                  </p:nvCxnSpPr>
                  <p:spPr>
                    <a:xfrm rot="5400000">
                      <a:off x="4837970" y="4556534"/>
                      <a:ext cx="589064" cy="12933"/>
                    </a:xfrm>
                    <a:prstGeom prst="straightConnector1">
                      <a:avLst/>
                    </a:prstGeom>
                    <a:noFill/>
                    <a:ln w="44450" cap="flat" cmpd="sng" algn="ctr">
                      <a:solidFill>
                        <a:srgbClr val="FFFF00"/>
                      </a:solidFill>
                      <a:prstDash val="solid"/>
                      <a:tailEnd type="stealth"/>
                    </a:ln>
                    <a:effectLst/>
                  </p:spPr>
                </p:cxnSp>
              </p:grpSp>
              <p:grpSp>
                <p:nvGrpSpPr>
                  <p:cNvPr id="49" name="مجموعة 61"/>
                  <p:cNvGrpSpPr>
                    <a:grpSpLocks/>
                  </p:cNvGrpSpPr>
                  <p:nvPr/>
                </p:nvGrpSpPr>
                <p:grpSpPr bwMode="auto">
                  <a:xfrm>
                    <a:off x="6767396" y="4437867"/>
                    <a:ext cx="2032905" cy="629287"/>
                    <a:chOff x="5239716" y="5092951"/>
                    <a:chExt cx="2032905" cy="629287"/>
                  </a:xfrm>
                </p:grpSpPr>
                <p:sp>
                  <p:nvSpPr>
                    <p:cNvPr id="53" name="مستطيل 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881141" y="5092951"/>
                      <a:ext cx="1391480" cy="62928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cs typeface="AL-Mohanad Bold" pitchFamily="2" charset="-78"/>
                        </a:rPr>
                        <a:t>الجامع</a:t>
                      </a:r>
                    </a:p>
                  </p:txBody>
                </p:sp>
                <p:cxnSp>
                  <p:nvCxnSpPr>
                    <p:cNvPr id="54" name="رابط كسهم مستقيم 53"/>
                    <p:cNvCxnSpPr/>
                    <p:nvPr/>
                  </p:nvCxnSpPr>
                  <p:spPr>
                    <a:xfrm rot="10800000">
                      <a:off x="5239718" y="5347015"/>
                      <a:ext cx="1019038" cy="0"/>
                    </a:xfrm>
                    <a:prstGeom prst="straightConnector1">
                      <a:avLst/>
                    </a:prstGeom>
                    <a:noFill/>
                    <a:ln w="44450" cap="flat" cmpd="sng" algn="ctr">
                      <a:solidFill>
                        <a:srgbClr val="FFFF00"/>
                      </a:solidFill>
                      <a:prstDash val="solid"/>
                      <a:tailEnd type="stealth"/>
                    </a:ln>
                    <a:effectLst/>
                  </p:spPr>
                </p:cxnSp>
              </p:grpSp>
              <p:grpSp>
                <p:nvGrpSpPr>
                  <p:cNvPr id="50" name="مجموعة 66"/>
                  <p:cNvGrpSpPr>
                    <a:grpSpLocks/>
                  </p:cNvGrpSpPr>
                  <p:nvPr/>
                </p:nvGrpSpPr>
                <p:grpSpPr bwMode="auto">
                  <a:xfrm>
                    <a:off x="1698071" y="4518885"/>
                    <a:ext cx="1926858" cy="629287"/>
                    <a:chOff x="4912781" y="5031093"/>
                    <a:chExt cx="1926858" cy="629287"/>
                  </a:xfrm>
                </p:grpSpPr>
                <p:sp>
                  <p:nvSpPr>
                    <p:cNvPr id="51" name="مستطيل 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2781" y="5031093"/>
                      <a:ext cx="1344921" cy="62928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cs typeface="AL-Mohanad Bold" pitchFamily="2" charset="-78"/>
                        </a:rPr>
                        <a:t>الباعث</a:t>
                      </a:r>
                    </a:p>
                  </p:txBody>
                </p:sp>
                <p:cxnSp>
                  <p:nvCxnSpPr>
                    <p:cNvPr id="52" name="رابط كسهم مستقيم 51"/>
                    <p:cNvCxnSpPr/>
                    <p:nvPr/>
                  </p:nvCxnSpPr>
                  <p:spPr>
                    <a:xfrm>
                      <a:off x="6195631" y="5265455"/>
                      <a:ext cx="644012" cy="0"/>
                    </a:xfrm>
                    <a:prstGeom prst="straightConnector1">
                      <a:avLst/>
                    </a:prstGeom>
                    <a:noFill/>
                    <a:ln w="44450" cap="flat" cmpd="sng" algn="ctr">
                      <a:solidFill>
                        <a:srgbClr val="FFFF00"/>
                      </a:solidFill>
                      <a:prstDash val="solid"/>
                      <a:tailEnd type="stealth"/>
                    </a:ln>
                    <a:effectLst/>
                  </p:spPr>
                </p:cxnSp>
              </p:grpSp>
            </p:grpSp>
            <p:pic>
              <p:nvPicPr>
                <p:cNvPr id="45" name="Picture 44" descr="C:\Documents and Settings\farasan\Desktop\amplifier-transistor.gif"/>
                <p:cNvPicPr>
                  <a:picLocks noChangeAspect="1" noChangeArrowheads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 l="41888" t="77682" r="39986" b="13445"/>
                <a:stretch>
                  <a:fillRect/>
                </a:stretch>
              </p:blipFill>
              <p:spPr bwMode="auto">
                <a:xfrm>
                  <a:off x="2786050" y="4429132"/>
                  <a:ext cx="723232" cy="20970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42" name="Picture 44" descr="C:\Documents and Settings\farasan\Desktop\amplifier-transistor.gif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41888" t="77682" r="39986" b="13445"/>
              <a:stretch>
                <a:fillRect/>
              </a:stretch>
            </p:blipFill>
            <p:spPr bwMode="auto">
              <a:xfrm rot="-5400000">
                <a:off x="4172361" y="3551740"/>
                <a:ext cx="723232" cy="2097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3" name="Picture 44" descr="C:\Documents and Settings\farasan\Desktop\amplifier-transistor.gif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41888" t="77682" r="39986" b="13445"/>
              <a:stretch>
                <a:fillRect/>
              </a:stretch>
            </p:blipFill>
            <p:spPr bwMode="auto">
              <a:xfrm rot="16200000" flipV="1">
                <a:off x="1325082" y="3535821"/>
                <a:ext cx="723232" cy="2238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4" name="مستطيل 3"/>
          <p:cNvSpPr/>
          <p:nvPr/>
        </p:nvSpPr>
        <p:spPr>
          <a:xfrm>
            <a:off x="884685" y="4482172"/>
            <a:ext cx="4278735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ar-SA" sz="3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يشير السهم المرسوم على الباعث الى </a:t>
            </a:r>
            <a:endParaRPr lang="ar-SA" sz="3000" b="1" dirty="0" smtClean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/>
            <a:r>
              <a:rPr lang="ar-SA" sz="30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اتجاه </a:t>
            </a:r>
            <a:r>
              <a:rPr lang="ar-SA" sz="3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التيار الاصطلاحي</a:t>
            </a:r>
            <a:endParaRPr lang="en-US" sz="3000" b="1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00396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9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0" grpId="0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4" name="مستطيل 3"/>
          <p:cNvSpPr/>
          <p:nvPr/>
        </p:nvSpPr>
        <p:spPr>
          <a:xfrm>
            <a:off x="1835696" y="4725144"/>
            <a:ext cx="5900974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يقارن بين رمزي الدائرتين الكهربائيتين المستخدمتين</a:t>
            </a:r>
          </a:p>
          <a:p>
            <a:pPr algn="ctr"/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لتمثيل ترانزستور (</a:t>
            </a:r>
            <a:r>
              <a:rPr lang="en-US" sz="3000" b="1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pnp</a:t>
            </a:r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(</a:t>
            </a:r>
            <a:r>
              <a:rPr lang="en-US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a</a:t>
            </a:r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) وترانزستور </a:t>
            </a:r>
            <a:r>
              <a:rPr lang="en-US" sz="3000" b="1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npn</a:t>
            </a:r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(</a:t>
            </a:r>
            <a:r>
              <a:rPr lang="en-US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b</a:t>
            </a:r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).</a:t>
            </a:r>
            <a:endParaRPr lang="en-US" sz="30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61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7544" y="476672"/>
            <a:ext cx="8380330" cy="3888432"/>
          </a:xfrm>
          <a:prstGeom prst="rect">
            <a:avLst/>
          </a:prstGeom>
          <a:ln w="9525" cap="sq" cmpd="thickThin">
            <a:solidFill>
              <a:srgbClr val="FF0000"/>
            </a:solidFill>
            <a:prstDash val="sysDash"/>
            <a:miter lim="800000"/>
          </a:ln>
          <a:effectLst>
            <a:innerShdw blurRad="76200">
              <a:srgbClr val="000000"/>
            </a:inn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130378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4" name="مستطيل 3"/>
          <p:cNvSpPr/>
          <p:nvPr/>
        </p:nvSpPr>
        <p:spPr>
          <a:xfrm>
            <a:off x="683568" y="4725144"/>
            <a:ext cx="7919156" cy="5539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تظهر الدائرة التي تستخدم ترانزستور </a:t>
            </a:r>
            <a:r>
              <a:rPr lang="en-US" sz="3000" b="1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npn</a:t>
            </a:r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كيف يمكن تضخيم الجهد</a:t>
            </a:r>
            <a:endParaRPr lang="en-US" sz="30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27584" y="692696"/>
            <a:ext cx="7704856" cy="326638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3493907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4" name="مستطيل 3"/>
          <p:cNvSpPr/>
          <p:nvPr/>
        </p:nvSpPr>
        <p:spPr>
          <a:xfrm>
            <a:off x="4786888" y="3861047"/>
            <a:ext cx="3825086" cy="14773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تشكل الرقائق الميكروية قلب </a:t>
            </a:r>
          </a:p>
          <a:p>
            <a:pPr algn="ctr"/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وحدة المعالجة المركزية في أجهزة </a:t>
            </a:r>
          </a:p>
          <a:p>
            <a:pPr algn="ctr"/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الحاسوب</a:t>
            </a:r>
            <a:endParaRPr lang="en-US" sz="30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1984382" y="116632"/>
            <a:ext cx="6908098" cy="764704"/>
            <a:chOff x="2339752" y="0"/>
            <a:chExt cx="4536504" cy="764704"/>
          </a:xfrm>
        </p:grpSpPr>
        <p:sp>
          <p:nvSpPr>
            <p:cNvPr id="16" name="مستطيل مستدير الزوايا 15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ستطيل مستدير الزوايا 16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2618913" y="217319"/>
            <a:ext cx="6221426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تطبيقات الترانزستورات والدوائر المتكاملة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9" name="مجموعة 18"/>
          <p:cNvGrpSpPr/>
          <p:nvPr/>
        </p:nvGrpSpPr>
        <p:grpSpPr>
          <a:xfrm>
            <a:off x="179512" y="1155516"/>
            <a:ext cx="8760316" cy="2273484"/>
            <a:chOff x="179512" y="511693"/>
            <a:chExt cx="8760316" cy="3493371"/>
          </a:xfrm>
        </p:grpSpPr>
        <p:sp>
          <p:nvSpPr>
            <p:cNvPr id="20" name="مستطيل 19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خطط انسيابي: معالجة متعاقبة 20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411685" y="1227524"/>
            <a:ext cx="8264771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SA" sz="32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الرقاقة الميكروية:</a:t>
            </a:r>
          </a:p>
          <a:p>
            <a:pPr>
              <a:defRPr/>
            </a:pPr>
            <a:r>
              <a:rPr lang="ar-SA" sz="3200" b="1" dirty="0" smtClean="0">
                <a:latin typeface="Sakkal Majalla" pitchFamily="2" charset="-78"/>
                <a:cs typeface="Sakkal Majalla" pitchFamily="2" charset="-78"/>
              </a:rPr>
              <a:t>دوائر متكاملة تتكون من آلاف الترانزستورات </a:t>
            </a:r>
            <a:r>
              <a:rPr lang="ar-SA" sz="3200" b="1" dirty="0" err="1" smtClean="0">
                <a:latin typeface="Sakkal Majalla" pitchFamily="2" charset="-78"/>
                <a:cs typeface="Sakkal Majalla" pitchFamily="2" charset="-78"/>
              </a:rPr>
              <a:t>والدايودات</a:t>
            </a:r>
            <a:r>
              <a:rPr lang="ar-SA" sz="3200" b="1" dirty="0" smtClean="0">
                <a:latin typeface="Sakkal Majalla" pitchFamily="2" charset="-78"/>
                <a:cs typeface="Sakkal Majalla" pitchFamily="2" charset="-78"/>
              </a:rPr>
              <a:t> والمقامات والموصلات؛ تستخدم في صناعة وحدة المعالجة المركزية في أجهزة الحاسوب.</a:t>
            </a:r>
            <a:endParaRPr lang="ar-EG" sz="3200" b="1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79513" y="3589546"/>
            <a:ext cx="4176464" cy="2071702"/>
          </a:xfrm>
          <a:prstGeom prst="rect">
            <a:avLst/>
          </a:prstGeom>
          <a:ln w="635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97350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8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1"/>
          <p:cNvSpPr txBox="1"/>
          <p:nvPr/>
        </p:nvSpPr>
        <p:spPr>
          <a:xfrm>
            <a:off x="251520" y="294446"/>
            <a:ext cx="3672408" cy="769441"/>
          </a:xfrm>
          <a:prstGeom prst="rect">
            <a:avLst/>
          </a:prstGeom>
          <a:noFill/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rgbClr val="C2AD8D">
                <a:shade val="25000"/>
                <a:satMod val="150000"/>
              </a:srgbClr>
            </a:contourClr>
          </a:sp3d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ar-SA" sz="4400" b="1" kern="0" dirty="0">
                <a:solidFill>
                  <a:srgbClr val="FFFF00"/>
                </a:solidFill>
                <a:latin typeface="Franklin Gothic Book"/>
              </a:rPr>
              <a:t>الفصل  </a:t>
            </a:r>
            <a:r>
              <a:rPr lang="ar-SA" sz="4400" b="1" kern="0" dirty="0" smtClean="0">
                <a:solidFill>
                  <a:srgbClr val="FFFF00"/>
                </a:solidFill>
                <a:latin typeface="Franklin Gothic Book"/>
              </a:rPr>
              <a:t>العاشر </a:t>
            </a:r>
            <a:endParaRPr lang="ar-SA" sz="4400" b="1" kern="0" dirty="0">
              <a:solidFill>
                <a:srgbClr val="FFFF00"/>
              </a:solidFill>
              <a:latin typeface="Franklin Gothic Book"/>
            </a:endParaRPr>
          </a:p>
        </p:txBody>
      </p:sp>
      <p:sp>
        <p:nvSpPr>
          <p:cNvPr id="7" name="موجة مزدوجة 8"/>
          <p:cNvSpPr/>
          <p:nvPr/>
        </p:nvSpPr>
        <p:spPr>
          <a:xfrm>
            <a:off x="-324544" y="1191643"/>
            <a:ext cx="5832648" cy="776965"/>
          </a:xfrm>
          <a:prstGeom prst="doubleWave">
            <a:avLst/>
          </a:prstGeom>
          <a:noFill/>
          <a:ln w="9525" cap="flat" cmpd="sng" algn="ctr">
            <a:noFill/>
            <a:prstDash val="solid"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rtlCol="1" anchor="ctr"/>
          <a:lstStyle/>
          <a:p>
            <a:pPr algn="ctr">
              <a:defRPr/>
            </a:pPr>
            <a:r>
              <a:rPr lang="ar-SA" altLang="ar-SA" sz="4800" b="1" kern="0" dirty="0" smtClean="0">
                <a:solidFill>
                  <a:prstClr val="black"/>
                </a:solidFill>
                <a:latin typeface="Franklin Gothic Book"/>
                <a:cs typeface="Times New Roman" pitchFamily="18" charset="0"/>
              </a:rPr>
              <a:t>إلكترونيات الحالة الصلبة</a:t>
            </a:r>
            <a:endParaRPr lang="ar-SA" altLang="ar-SA" sz="5400" b="1" kern="0" dirty="0">
              <a:solidFill>
                <a:srgbClr val="00B0F0"/>
              </a:solidFill>
              <a:latin typeface="Franklin Gothic Book"/>
            </a:endParaRPr>
          </a:p>
        </p:txBody>
      </p:sp>
      <p:sp>
        <p:nvSpPr>
          <p:cNvPr id="8" name="مستطيل 10"/>
          <p:cNvSpPr>
            <a:spLocks noChangeArrowheads="1"/>
          </p:cNvSpPr>
          <p:nvPr/>
        </p:nvSpPr>
        <p:spPr bwMode="auto">
          <a:xfrm>
            <a:off x="-4758" y="2276872"/>
            <a:ext cx="3888432" cy="1108075"/>
          </a:xfrm>
          <a:prstGeom prst="rect">
            <a:avLst/>
          </a:prstGeom>
          <a:gradFill rotWithShape="1">
            <a:gsLst>
              <a:gs pos="0">
                <a:srgbClr val="F96A1B">
                  <a:shade val="51000"/>
                  <a:satMod val="130000"/>
                </a:srgbClr>
              </a:gs>
              <a:gs pos="80000">
                <a:srgbClr val="F96A1B">
                  <a:shade val="93000"/>
                  <a:satMod val="130000"/>
                </a:srgbClr>
              </a:gs>
              <a:gs pos="100000">
                <a:srgbClr val="F96A1B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F96A1B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6600" b="1" kern="0" dirty="0">
                <a:solidFill>
                  <a:srgbClr val="FFFF00"/>
                </a:solidFill>
                <a:latin typeface="GEFlow-Bold"/>
              </a:rPr>
              <a:t>الدرس </a:t>
            </a:r>
            <a:r>
              <a:rPr lang="ar-SA" sz="6600" b="1" kern="0" dirty="0" smtClean="0">
                <a:solidFill>
                  <a:srgbClr val="FFFF00"/>
                </a:solidFill>
                <a:latin typeface="GEFlow-Bold"/>
              </a:rPr>
              <a:t>الثاني</a:t>
            </a:r>
            <a:endParaRPr lang="ar-SA" sz="6600" kern="0" dirty="0">
              <a:solidFill>
                <a:srgbClr val="FFFF00"/>
              </a:solidFill>
              <a:latin typeface="Franklin Gothic Book"/>
            </a:endParaRPr>
          </a:p>
        </p:txBody>
      </p:sp>
      <p:sp>
        <p:nvSpPr>
          <p:cNvPr id="9" name="مستطيل مستدير الزوايا 10"/>
          <p:cNvSpPr/>
          <p:nvPr/>
        </p:nvSpPr>
        <p:spPr>
          <a:xfrm>
            <a:off x="18015" y="4263574"/>
            <a:ext cx="4680309" cy="825500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1" anchor="ctr"/>
          <a:lstStyle/>
          <a:p>
            <a:pPr algn="ctr">
              <a:defRPr/>
            </a:pPr>
            <a:r>
              <a:rPr lang="ar-SA" sz="5400" b="1" kern="0" dirty="0" smtClean="0">
                <a:solidFill>
                  <a:srgbClr val="66FF33"/>
                </a:solidFill>
                <a:latin typeface="Franklin Gothic Book"/>
              </a:rPr>
              <a:t>الأدوات الإلكترونية</a:t>
            </a:r>
            <a:endParaRPr lang="ar-EG" sz="5400" b="1" kern="0" dirty="0">
              <a:solidFill>
                <a:srgbClr val="66FF33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7755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6300192" y="116632"/>
            <a:ext cx="2592288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6505726" y="217319"/>
            <a:ext cx="2334612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err="1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الدايودات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179512" y="1515556"/>
            <a:ext cx="8760316" cy="3816424"/>
            <a:chOff x="179512" y="511693"/>
            <a:chExt cx="8760316" cy="3493371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411685" y="1587564"/>
            <a:ext cx="8264771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ar-EG" sz="3200" b="1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EG" sz="3200" b="1" dirty="0" smtClean="0">
                <a:latin typeface="Sakkal Majalla" pitchFamily="2" charset="-78"/>
                <a:cs typeface="Sakkal Majalla" pitchFamily="2" charset="-78"/>
              </a:rPr>
              <a:t>أشباه </a:t>
            </a:r>
            <a:r>
              <a:rPr lang="ar-EG" sz="3200" b="1" dirty="0">
                <a:latin typeface="Sakkal Majalla" pitchFamily="2" charset="-78"/>
                <a:cs typeface="Sakkal Majalla" pitchFamily="2" charset="-78"/>
              </a:rPr>
              <a:t>موصلة بسيطة يوصل الشحنات باتجاه واحد ، ويتكون من قطعة صغيرة من أشباه الموصلات من النوع </a:t>
            </a:r>
            <a:r>
              <a:rPr lang="en-US" sz="3200" b="1" dirty="0">
                <a:latin typeface="Sakkal Majalla" pitchFamily="2" charset="-78"/>
                <a:cs typeface="Sakkal Majalla" pitchFamily="2" charset="-78"/>
              </a:rPr>
              <a:t>p</a:t>
            </a:r>
            <a:r>
              <a:rPr lang="ar-EG" sz="3200" b="1" dirty="0">
                <a:latin typeface="Sakkal Majalla" pitchFamily="2" charset="-78"/>
                <a:cs typeface="Sakkal Majalla" pitchFamily="2" charset="-78"/>
              </a:rPr>
              <a:t> موصلة بقطعة أخرى من النوع </a:t>
            </a:r>
            <a:r>
              <a:rPr lang="en-US" sz="3200" b="1" dirty="0">
                <a:latin typeface="Sakkal Majalla" pitchFamily="2" charset="-78"/>
                <a:cs typeface="Sakkal Majalla" pitchFamily="2" charset="-78"/>
              </a:rPr>
              <a:t>n</a:t>
            </a:r>
            <a:r>
              <a:rPr lang="ar-EG" sz="3200" b="1" dirty="0">
                <a:latin typeface="Sakkal Majalla" pitchFamily="2" charset="-78"/>
                <a:cs typeface="Sakkal Majalla" pitchFamily="2" charset="-78"/>
              </a:rPr>
              <a:t> .</a:t>
            </a:r>
          </a:p>
          <a:p>
            <a:pPr>
              <a:lnSpc>
                <a:spcPct val="150000"/>
              </a:lnSpc>
              <a:defRPr/>
            </a:pPr>
            <a:r>
              <a:rPr lang="ar-EG" sz="3200" b="1" dirty="0" smtClean="0">
                <a:latin typeface="Sakkal Majalla" pitchFamily="2" charset="-78"/>
                <a:cs typeface="Sakkal Majalla" pitchFamily="2" charset="-78"/>
              </a:rPr>
              <a:t>ويمكن </a:t>
            </a:r>
            <a:r>
              <a:rPr lang="ar-EG" sz="3200" b="1" dirty="0">
                <a:latin typeface="Sakkal Majalla" pitchFamily="2" charset="-78"/>
                <a:cs typeface="Sakkal Majalla" pitchFamily="2" charset="-78"/>
              </a:rPr>
              <a:t>استخدامه في دوائر التقويم لتحويل التيار المتردد إلى تيار مستمر </a:t>
            </a:r>
            <a:r>
              <a:rPr lang="ar-EG" sz="3200" b="1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ar-EG" sz="3200" b="1" dirty="0"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661084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6" name="مجموعة 15"/>
          <p:cNvGrpSpPr/>
          <p:nvPr/>
        </p:nvGrpSpPr>
        <p:grpSpPr>
          <a:xfrm>
            <a:off x="5835695" y="144016"/>
            <a:ext cx="3140270" cy="764704"/>
            <a:chOff x="2339752" y="0"/>
            <a:chExt cx="4536504" cy="764704"/>
          </a:xfrm>
        </p:grpSpPr>
        <p:sp>
          <p:nvSpPr>
            <p:cNvPr id="17" name="مستطيل مستدير الزوايا 16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8" name="مستطيل مستدير الزوايا 17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9" name="مربع نص 18"/>
          <p:cNvSpPr txBox="1"/>
          <p:nvPr/>
        </p:nvSpPr>
        <p:spPr>
          <a:xfrm>
            <a:off x="6023689" y="244703"/>
            <a:ext cx="2828124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تركيب </a:t>
            </a:r>
            <a:r>
              <a:rPr lang="ar-SA" sz="3500" b="1" spc="50" dirty="0" err="1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الدايود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3985592" y="1196751"/>
            <a:ext cx="4978896" cy="453650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ar-SA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قطعة صغيرة من مادة شبه موصلة من النوع الموجب (</a:t>
            </a:r>
            <a:r>
              <a:rPr lang="en-US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( P </a:t>
            </a:r>
            <a:r>
              <a:rPr lang="ar-SA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موصولة بقطعة اخرى من النوع السالب ( </a:t>
            </a:r>
            <a:r>
              <a:rPr lang="en-US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(n</a:t>
            </a:r>
            <a:r>
              <a:rPr lang="ar-SA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وتطلى منطقة الوصل الفلزية في كل منطقة بحيث يمكن وصل الاسلاك بها .</a:t>
            </a: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ar-SA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يطلق على الحد الفاصل بين شبه الموصلين من النوعين اسم ( الوصلة ) وتسمى الاداة الناتجة </a:t>
            </a:r>
            <a:r>
              <a:rPr lang="ar-SA" sz="2800" b="1" dirty="0" err="1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بالدايود</a:t>
            </a:r>
            <a:r>
              <a:rPr lang="ar-SA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(الوصلة الثنائية) نوع ( </a:t>
            </a:r>
            <a:r>
              <a:rPr lang="en-US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n</a:t>
            </a:r>
            <a:r>
              <a:rPr lang="ar-SA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ar-SA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تترك المنطقة المحيطة بالطبقة الفاصلة بدون فجوات او الكترونات حرة  فتنضب فيها ناقلات الشحنة لذلك تسمى بطبقة النضوب وتعد رديئة التوصيل للكهرباء.</a:t>
            </a:r>
            <a:endParaRPr lang="en-US" sz="28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386" r="5127"/>
          <a:stretch>
            <a:fillRect/>
          </a:stretch>
        </p:blipFill>
        <p:spPr bwMode="auto">
          <a:xfrm>
            <a:off x="251520" y="1124744"/>
            <a:ext cx="3491880" cy="4536505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434106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3" name="مستطيل 2"/>
          <p:cNvSpPr/>
          <p:nvPr/>
        </p:nvSpPr>
        <p:spPr>
          <a:xfrm>
            <a:off x="179513" y="836712"/>
            <a:ext cx="8784976" cy="4536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>
              <a:buFont typeface="Wingdings" pitchFamily="2" charset="2"/>
              <a:buChar char="v"/>
              <a:defRPr/>
            </a:pPr>
            <a:r>
              <a:rPr lang="ar-EG" sz="3000" b="1" dirty="0" smtClean="0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تتحد </a:t>
            </a:r>
            <a:r>
              <a:rPr lang="ar-EG" sz="3000" b="1" dirty="0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الإلكترونات والفجوات القريبة من إحدى جوانب وصلة </a:t>
            </a:r>
            <a:r>
              <a:rPr lang="ar-EG" sz="3000" b="1" dirty="0" err="1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الدايود</a:t>
            </a:r>
            <a:r>
              <a:rPr lang="ar-EG" sz="3000" b="1" dirty="0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 لتنتج منطقة خالية من ناقلات الشحنات وتعرف هذه المنطقة بطبقة النضوب .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ar-EG" sz="3000" b="1" dirty="0" smtClean="0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إن </a:t>
            </a:r>
            <a:r>
              <a:rPr lang="ar-EG" sz="3000" b="1" dirty="0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تطبيق فرق جهد ذا قطبية محددة عبر </a:t>
            </a:r>
            <a:r>
              <a:rPr lang="ar-EG" sz="3000" b="1" dirty="0" err="1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الدايود</a:t>
            </a:r>
            <a:r>
              <a:rPr lang="ar-EG" sz="3000" b="1" dirty="0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 يؤدي إلى زيادة عرض طبقة النضوب بصورة كبيرة ، فلا يلاحظ أي تيارات خلالها . ويسمى </a:t>
            </a:r>
            <a:r>
              <a:rPr lang="ar-EG" sz="3000" b="1" dirty="0" err="1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الدايود</a:t>
            </a:r>
            <a:r>
              <a:rPr lang="ar-EG" sz="3000" b="1" dirty="0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 في هذه الحالة </a:t>
            </a:r>
            <a:r>
              <a:rPr lang="ar-EG" sz="3000" b="1" dirty="0" err="1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الدايود</a:t>
            </a:r>
            <a:r>
              <a:rPr lang="ar-EG" sz="3000" b="1" dirty="0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 المنحاز عكسيا .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ar-EG" sz="3000" b="1" dirty="0" smtClean="0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إن </a:t>
            </a:r>
            <a:r>
              <a:rPr lang="ar-EG" sz="3000" b="1" dirty="0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عكس القطبية للجهد المطبق عبر </a:t>
            </a:r>
            <a:r>
              <a:rPr lang="ar-EG" sz="3000" b="1" dirty="0" err="1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الدايود</a:t>
            </a:r>
            <a:r>
              <a:rPr lang="ar-EG" sz="3000" b="1" dirty="0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 يقلل من عرض طبقة النضوب بصورة كبيرة ، فيلاحظ التيار خلالها ، ويسمى </a:t>
            </a:r>
            <a:r>
              <a:rPr lang="ar-EG" sz="3000" b="1" dirty="0" err="1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الدايود</a:t>
            </a:r>
            <a:r>
              <a:rPr lang="ar-EG" sz="3000" b="1" dirty="0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 في هذه الحالة </a:t>
            </a:r>
            <a:r>
              <a:rPr lang="ar-EG" sz="3000" b="1" dirty="0" err="1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الدايود</a:t>
            </a:r>
            <a:r>
              <a:rPr lang="ar-EG" sz="3000" b="1" dirty="0">
                <a:solidFill>
                  <a:srgbClr val="25088E"/>
                </a:solidFill>
                <a:latin typeface="Sakkal Majalla" pitchFamily="2" charset="-78"/>
                <a:cs typeface="Sakkal Majalla" pitchFamily="2" charset="-78"/>
              </a:rPr>
              <a:t> المنحاز أماميا 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46858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7120" y="116632"/>
            <a:ext cx="5895975" cy="1818863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36432"/>
            <a:ext cx="4152900" cy="232752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50020" y="2026907"/>
            <a:ext cx="4448175" cy="2335235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ستطيل 1"/>
          <p:cNvSpPr/>
          <p:nvPr/>
        </p:nvSpPr>
        <p:spPr>
          <a:xfrm>
            <a:off x="397120" y="4581128"/>
            <a:ext cx="842335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الرسم التوضيح </a:t>
            </a:r>
            <a:r>
              <a:rPr lang="ar-SA" sz="3000" b="1" dirty="0" err="1" smtClean="0">
                <a:latin typeface="Sakkal Majalla" pitchFamily="2" charset="-78"/>
                <a:cs typeface="Sakkal Majalla" pitchFamily="2" charset="-78"/>
              </a:rPr>
              <a:t>لدايود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000" b="1" dirty="0" err="1" smtClean="0">
                <a:latin typeface="Sakkal Majalla" pitchFamily="2" charset="-78"/>
                <a:cs typeface="Sakkal Majalla" pitchFamily="2" charset="-78"/>
              </a:rPr>
              <a:t>pn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 (</a:t>
            </a:r>
            <a:r>
              <a:rPr lang="en-US" sz="3000" b="1" dirty="0" smtClean="0">
                <a:latin typeface="Sakkal Majalla" pitchFamily="2" charset="-78"/>
                <a:cs typeface="Sakkal Majalla" pitchFamily="2" charset="-78"/>
              </a:rPr>
              <a:t>a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) يوضح أن طبقة النضوب لا تحتوي على ناقلات </a:t>
            </a:r>
            <a:r>
              <a:rPr lang="ar-SA" sz="3000" b="1" dirty="0" err="1" smtClean="0">
                <a:latin typeface="Sakkal Majalla" pitchFamily="2" charset="-78"/>
                <a:cs typeface="Sakkal Majalla" pitchFamily="2" charset="-78"/>
              </a:rPr>
              <a:t>للشحنة.قارن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 مقدار التيار في كل من </a:t>
            </a:r>
            <a:r>
              <a:rPr lang="ar-SA" sz="3000" b="1" dirty="0" err="1" smtClean="0">
                <a:latin typeface="Sakkal Majalla" pitchFamily="2" charset="-78"/>
                <a:cs typeface="Sakkal Majalla" pitchFamily="2" charset="-78"/>
              </a:rPr>
              <a:t>الدايود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 المنحاز عكسيًا (</a:t>
            </a:r>
            <a:r>
              <a:rPr lang="en-US" sz="3000" b="1" dirty="0" smtClean="0">
                <a:latin typeface="Sakkal Majalla" pitchFamily="2" charset="-78"/>
                <a:cs typeface="Sakkal Majalla" pitchFamily="2" charset="-78"/>
              </a:rPr>
              <a:t>b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) </a:t>
            </a:r>
            <a:r>
              <a:rPr lang="ar-SA" sz="3000" b="1" dirty="0" err="1" smtClean="0">
                <a:latin typeface="Sakkal Majalla" pitchFamily="2" charset="-78"/>
                <a:cs typeface="Sakkal Majalla" pitchFamily="2" charset="-78"/>
              </a:rPr>
              <a:t>والدايود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 المنحاز أماميًا (</a:t>
            </a:r>
            <a:r>
              <a:rPr lang="en-US" sz="3000" b="1" dirty="0" smtClean="0">
                <a:latin typeface="Sakkal Majalla" pitchFamily="2" charset="-78"/>
                <a:cs typeface="Sakkal Majalla" pitchFamily="2" charset="-78"/>
              </a:rPr>
              <a:t>c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).</a:t>
            </a:r>
            <a:endParaRPr lang="ar-SA" sz="3000" b="1" dirty="0"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059122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9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5" name="مجموعة 14"/>
          <p:cNvGrpSpPr/>
          <p:nvPr/>
        </p:nvGrpSpPr>
        <p:grpSpPr>
          <a:xfrm>
            <a:off x="6300192" y="116632"/>
            <a:ext cx="2592288" cy="764704"/>
            <a:chOff x="2339752" y="0"/>
            <a:chExt cx="4536504" cy="764704"/>
          </a:xfrm>
        </p:grpSpPr>
        <p:sp>
          <p:nvSpPr>
            <p:cNvPr id="16" name="مستطيل مستدير الزوايا 15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ستطيل مستدير الزوايا 16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6505726" y="217319"/>
            <a:ext cx="2334612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ملاحظة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3705633" y="1063277"/>
            <a:ext cx="5258855" cy="637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r" rtl="1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r" rtl="1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r" rtl="1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ar-SA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itchFamily="2" charset="-78"/>
                <a:cs typeface="Sakkal Majalla" pitchFamily="2" charset="-78"/>
              </a:rPr>
              <a:t>يرمز </a:t>
            </a:r>
            <a:r>
              <a:rPr kumimoji="0" lang="ar-SA" sz="3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itchFamily="2" charset="-78"/>
                <a:cs typeface="Sakkal Majalla" pitchFamily="2" charset="-78"/>
              </a:rPr>
              <a:t>للدايود</a:t>
            </a:r>
            <a:r>
              <a:rPr kumimoji="0" lang="ar-SA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itchFamily="2" charset="-78"/>
                <a:cs typeface="Sakkal Majalla" pitchFamily="2" charset="-78"/>
              </a:rPr>
              <a:t> في الدوائر الالكترونية بالشكل :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ar-SA" sz="30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6" y="1628800"/>
            <a:ext cx="3771819" cy="1827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3705633" y="2996952"/>
            <a:ext cx="5258855" cy="637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r" rtl="1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r" rtl="1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r" rtl="1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ar-SA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itchFamily="2" charset="-78"/>
                <a:cs typeface="Sakkal Majalla" pitchFamily="2" charset="-78"/>
              </a:rPr>
              <a:t>وفي الشكل التالي دائرة تحتوي على </a:t>
            </a:r>
            <a:r>
              <a:rPr kumimoji="0" lang="ar-SA" sz="3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itchFamily="2" charset="-78"/>
                <a:cs typeface="Sakkal Majalla" pitchFamily="2" charset="-78"/>
              </a:rPr>
              <a:t>الدايود</a:t>
            </a:r>
            <a:r>
              <a:rPr kumimoji="0" lang="ar-SA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itchFamily="2" charset="-78"/>
                <a:cs typeface="Sakkal Majalla" pitchFamily="2" charset="-78"/>
              </a:rPr>
              <a:t>: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ar-SA" sz="30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2" name="Picture 5" descr="822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3662" y="3645024"/>
            <a:ext cx="8732834" cy="2325259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3024586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8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3" name="مستطيل 2"/>
          <p:cNvSpPr/>
          <p:nvPr/>
        </p:nvSpPr>
        <p:spPr>
          <a:xfrm>
            <a:off x="179513" y="1031733"/>
            <a:ext cx="8784976" cy="484553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EG" sz="32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أداة بسيطة مصنوعة من مادة شبه موصلة معالجة </a:t>
            </a:r>
            <a:r>
              <a:rPr lang="ar-EG" sz="32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بالشوائب</a:t>
            </a:r>
            <a:endParaRPr lang="ar-SA" sz="32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  <a:p>
            <a:pPr marL="438150" indent="92075">
              <a:lnSpc>
                <a:spcPct val="150000"/>
              </a:lnSpc>
              <a:defRPr/>
            </a:pPr>
            <a:r>
              <a:rPr lang="ar-EG" sz="32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ويعمل كمضخم</a:t>
            </a:r>
            <a:r>
              <a:rPr lang="ar-SA" sz="32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،</a:t>
            </a:r>
            <a:r>
              <a:rPr lang="ar-EG" sz="32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EG" sz="32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ومقوي للإشارات الضعيفة </a:t>
            </a:r>
            <a:r>
              <a:rPr lang="ar-EG" sz="32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.</a:t>
            </a:r>
            <a:endParaRPr lang="ar-SA" sz="32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EG" sz="32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وهو عبارة عن شريحة مكونة من ثلاث طبقات من المادة شبه الموصلة تكون على شكل طبقات </a:t>
            </a:r>
            <a:r>
              <a:rPr lang="en-US" sz="3200" b="1" dirty="0" err="1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npn</a:t>
            </a:r>
            <a:r>
              <a:rPr lang="ar-EG" sz="32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أو </a:t>
            </a:r>
            <a:r>
              <a:rPr lang="en-US" sz="3200" b="1" dirty="0" err="1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pnp</a:t>
            </a:r>
            <a:r>
              <a:rPr lang="ar-EG" sz="32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على أن تكون طبقة القاعدة المركزية رقيقة جدا ، مقارنة مع الطبقات الأخرى أي الباعث والجامع . </a:t>
            </a:r>
          </a:p>
        </p:txBody>
      </p:sp>
      <p:grpSp>
        <p:nvGrpSpPr>
          <p:cNvPr id="8" name="مجموعة 7"/>
          <p:cNvGrpSpPr/>
          <p:nvPr/>
        </p:nvGrpSpPr>
        <p:grpSpPr>
          <a:xfrm>
            <a:off x="6300192" y="116632"/>
            <a:ext cx="2592288" cy="764704"/>
            <a:chOff x="2339752" y="0"/>
            <a:chExt cx="4536504" cy="764704"/>
          </a:xfrm>
        </p:grpSpPr>
        <p:sp>
          <p:nvSpPr>
            <p:cNvPr id="9" name="مستطيل مستدير الزوايا 8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" name="مستطيل مستدير الزوايا 14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6" name="مربع نص 15"/>
          <p:cNvSpPr txBox="1"/>
          <p:nvPr/>
        </p:nvSpPr>
        <p:spPr>
          <a:xfrm>
            <a:off x="6505726" y="217319"/>
            <a:ext cx="2334612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الترانزستور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868171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8" name="مجموعة 7"/>
          <p:cNvGrpSpPr/>
          <p:nvPr/>
        </p:nvGrpSpPr>
        <p:grpSpPr>
          <a:xfrm>
            <a:off x="4932040" y="116632"/>
            <a:ext cx="3960440" cy="764704"/>
            <a:chOff x="2339752" y="0"/>
            <a:chExt cx="4536504" cy="764704"/>
          </a:xfrm>
        </p:grpSpPr>
        <p:sp>
          <p:nvSpPr>
            <p:cNvPr id="9" name="مستطيل مستدير الزوايا 8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5" name="مستطيل مستدير الزوايا 14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6" name="مربع نص 15"/>
          <p:cNvSpPr txBox="1"/>
          <p:nvPr/>
        </p:nvSpPr>
        <p:spPr>
          <a:xfrm>
            <a:off x="5273570" y="217319"/>
            <a:ext cx="3566768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أنواع الترانزستور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7" name="مستطيل 20"/>
          <p:cNvSpPr>
            <a:spLocks noChangeArrowheads="1"/>
          </p:cNvSpPr>
          <p:nvPr/>
        </p:nvSpPr>
        <p:spPr bwMode="auto">
          <a:xfrm>
            <a:off x="4983591" y="1000125"/>
            <a:ext cx="3877985" cy="553998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SA" sz="30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EG" sz="30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1</a:t>
            </a:r>
            <a:r>
              <a:rPr lang="ar-SA" sz="30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EG" sz="30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- </a:t>
            </a:r>
            <a:r>
              <a:rPr lang="ar-SA" sz="30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ترانزستور من النوع </a:t>
            </a:r>
            <a:r>
              <a:rPr lang="ar-EG" sz="30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(</a:t>
            </a:r>
            <a:r>
              <a:rPr lang="en-US" sz="3000" b="1" dirty="0" err="1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npn</a:t>
            </a:r>
            <a:r>
              <a:rPr lang="ar-EG" sz="30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	</a:t>
            </a:r>
            <a:endParaRPr lang="en-US" sz="30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8" name="مجموعة 24"/>
          <p:cNvGrpSpPr>
            <a:grpSpLocks/>
          </p:cNvGrpSpPr>
          <p:nvPr/>
        </p:nvGrpSpPr>
        <p:grpSpPr bwMode="auto">
          <a:xfrm>
            <a:off x="640844" y="1372943"/>
            <a:ext cx="5803364" cy="3064168"/>
            <a:chOff x="1698068" y="3829139"/>
            <a:chExt cx="6815175" cy="3028886"/>
          </a:xfrm>
        </p:grpSpPr>
        <p:pic>
          <p:nvPicPr>
            <p:cNvPr id="19" name="Picture 44" descr="C:\Documents and Settings\farasan\Desktop\amplifier-transistor.gif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12376" t="16434" r="13329" b="13445"/>
            <a:stretch>
              <a:fillRect/>
            </a:stretch>
          </p:blipFill>
          <p:spPr bwMode="auto">
            <a:xfrm>
              <a:off x="2810872" y="4500571"/>
              <a:ext cx="4832963" cy="22860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43" descr="C:\Documents and Settings\farasan\Desktop\1.gif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37129" t="16434" r="38081" b="11951"/>
            <a:stretch>
              <a:fillRect/>
            </a:stretch>
          </p:blipFill>
          <p:spPr bwMode="auto">
            <a:xfrm>
              <a:off x="4440123" y="4520111"/>
              <a:ext cx="1604474" cy="2337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1" name="مجموعة 60"/>
            <p:cNvGrpSpPr>
              <a:grpSpLocks/>
            </p:cNvGrpSpPr>
            <p:nvPr/>
          </p:nvGrpSpPr>
          <p:grpSpPr bwMode="auto">
            <a:xfrm>
              <a:off x="4254207" y="3829139"/>
              <a:ext cx="1466038" cy="957065"/>
              <a:chOff x="4138817" y="3900577"/>
              <a:chExt cx="1466038" cy="957065"/>
            </a:xfrm>
          </p:grpSpPr>
          <p:sp>
            <p:nvSpPr>
              <p:cNvPr id="28" name="مستطيل 55"/>
              <p:cNvSpPr>
                <a:spLocks noChangeArrowheads="1"/>
              </p:cNvSpPr>
              <p:nvPr/>
            </p:nvSpPr>
            <p:spPr bwMode="auto">
              <a:xfrm>
                <a:off x="4138817" y="3900577"/>
                <a:ext cx="1466038" cy="6307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Times New Roman" pitchFamily="18" charset="0"/>
                    <a:cs typeface="AL-Mohanad Bold" pitchFamily="2" charset="-78"/>
                  </a:rPr>
                  <a:t>القاعدة</a:t>
                </a:r>
              </a:p>
            </p:txBody>
          </p:sp>
          <p:cxnSp>
            <p:nvCxnSpPr>
              <p:cNvPr id="29" name="رابط كسهم مستقيم 28"/>
              <p:cNvCxnSpPr/>
              <p:nvPr/>
            </p:nvCxnSpPr>
            <p:spPr>
              <a:xfrm rot="5400000">
                <a:off x="4836659" y="4555318"/>
                <a:ext cx="589132" cy="15518"/>
              </a:xfrm>
              <a:prstGeom prst="straightConnector1">
                <a:avLst/>
              </a:prstGeom>
              <a:noFill/>
              <a:ln w="44450" cap="flat" cmpd="sng" algn="ctr">
                <a:solidFill>
                  <a:srgbClr val="FFFF00"/>
                </a:solidFill>
                <a:prstDash val="solid"/>
                <a:tailEnd type="stealth"/>
              </a:ln>
              <a:effectLst/>
            </p:spPr>
          </p:cxnSp>
        </p:grpSp>
        <p:grpSp>
          <p:nvGrpSpPr>
            <p:cNvPr id="22" name="مجموعة 61"/>
            <p:cNvGrpSpPr>
              <a:grpSpLocks/>
            </p:cNvGrpSpPr>
            <p:nvPr/>
          </p:nvGrpSpPr>
          <p:grpSpPr bwMode="auto">
            <a:xfrm>
              <a:off x="6883808" y="4420350"/>
              <a:ext cx="1629435" cy="632387"/>
              <a:chOff x="5356128" y="5075434"/>
              <a:chExt cx="1629435" cy="632387"/>
            </a:xfrm>
          </p:grpSpPr>
          <p:sp>
            <p:nvSpPr>
              <p:cNvPr id="26" name="مستطيل 62"/>
              <p:cNvSpPr>
                <a:spLocks noChangeArrowheads="1"/>
              </p:cNvSpPr>
              <p:nvPr/>
            </p:nvSpPr>
            <p:spPr bwMode="auto">
              <a:xfrm>
                <a:off x="5594077" y="5075434"/>
                <a:ext cx="1391486" cy="632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L-Mohanad Bold" pitchFamily="2" charset="-78"/>
                  </a:rPr>
                  <a:t>الجامع</a:t>
                </a:r>
              </a:p>
            </p:txBody>
          </p:sp>
          <p:cxnSp>
            <p:nvCxnSpPr>
              <p:cNvPr id="27" name="رابط كسهم مستقيم 26"/>
              <p:cNvCxnSpPr/>
              <p:nvPr/>
            </p:nvCxnSpPr>
            <p:spPr>
              <a:xfrm rot="10800000">
                <a:off x="5356128" y="5344925"/>
                <a:ext cx="644016" cy="2191"/>
              </a:xfrm>
              <a:prstGeom prst="straightConnector1">
                <a:avLst/>
              </a:prstGeom>
              <a:noFill/>
              <a:ln w="44450" cap="flat" cmpd="sng" algn="ctr">
                <a:solidFill>
                  <a:srgbClr val="FFFF00"/>
                </a:solidFill>
                <a:prstDash val="solid"/>
                <a:tailEnd type="stealth"/>
              </a:ln>
              <a:effectLst/>
            </p:spPr>
          </p:cxnSp>
        </p:grpSp>
        <p:grpSp>
          <p:nvGrpSpPr>
            <p:cNvPr id="23" name="مجموعة 66"/>
            <p:cNvGrpSpPr>
              <a:grpSpLocks/>
            </p:cNvGrpSpPr>
            <p:nvPr/>
          </p:nvGrpSpPr>
          <p:grpSpPr bwMode="auto">
            <a:xfrm>
              <a:off x="1698068" y="4518885"/>
              <a:ext cx="1926870" cy="632387"/>
              <a:chOff x="4912778" y="5031093"/>
              <a:chExt cx="1926870" cy="632387"/>
            </a:xfrm>
          </p:grpSpPr>
          <p:sp>
            <p:nvSpPr>
              <p:cNvPr id="24" name="مستطيل 67"/>
              <p:cNvSpPr>
                <a:spLocks noChangeArrowheads="1"/>
              </p:cNvSpPr>
              <p:nvPr/>
            </p:nvSpPr>
            <p:spPr bwMode="auto">
              <a:xfrm>
                <a:off x="4912778" y="5031093"/>
                <a:ext cx="1344929" cy="632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L-Mohanad Bold" pitchFamily="2" charset="-78"/>
                  </a:rPr>
                  <a:t>الباعث</a:t>
                </a:r>
              </a:p>
            </p:txBody>
          </p:sp>
          <p:cxnSp>
            <p:nvCxnSpPr>
              <p:cNvPr id="25" name="رابط كسهم مستقيم 24"/>
              <p:cNvCxnSpPr/>
              <p:nvPr/>
            </p:nvCxnSpPr>
            <p:spPr>
              <a:xfrm>
                <a:off x="6195634" y="5263371"/>
                <a:ext cx="644014" cy="2191"/>
              </a:xfrm>
              <a:prstGeom prst="straightConnector1">
                <a:avLst/>
              </a:prstGeom>
              <a:noFill/>
              <a:ln w="44450" cap="flat" cmpd="sng" algn="ctr">
                <a:solidFill>
                  <a:srgbClr val="FFFF00"/>
                </a:solidFill>
                <a:prstDash val="solid"/>
                <a:tailEnd type="stealth"/>
              </a:ln>
              <a:effectLst/>
            </p:spPr>
          </p:cxnSp>
        </p:grpSp>
      </p:grpSp>
      <p:sp>
        <p:nvSpPr>
          <p:cNvPr id="30" name="مستطيل 20"/>
          <p:cNvSpPr>
            <a:spLocks noChangeArrowheads="1"/>
          </p:cNvSpPr>
          <p:nvPr/>
        </p:nvSpPr>
        <p:spPr bwMode="auto">
          <a:xfrm>
            <a:off x="6053115" y="3140968"/>
            <a:ext cx="291137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sz="3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يرمز للباعث هنا بخروج </a:t>
            </a:r>
            <a:endParaRPr lang="ar-SA" sz="3000" b="1" dirty="0" smtClean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>
              <a:defRPr/>
            </a:pPr>
            <a:r>
              <a:rPr lang="ar-SA" sz="30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سهم </a:t>
            </a:r>
            <a:r>
              <a:rPr lang="ar-SA" sz="3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من القاعدة</a:t>
            </a:r>
            <a:endParaRPr lang="en-US" sz="3000" b="1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31" name="مجموعة 90"/>
          <p:cNvGrpSpPr>
            <a:grpSpLocks/>
          </p:cNvGrpSpPr>
          <p:nvPr/>
        </p:nvGrpSpPr>
        <p:grpSpPr bwMode="auto">
          <a:xfrm>
            <a:off x="6129287" y="4155230"/>
            <a:ext cx="2043113" cy="1795462"/>
            <a:chOff x="5736628" y="5143512"/>
            <a:chExt cx="2042947" cy="1795450"/>
          </a:xfrm>
        </p:grpSpPr>
        <p:pic>
          <p:nvPicPr>
            <p:cNvPr id="32" name="Picture 2" descr="C:\Documents and Settings\farasan\My Documents\My Pictures\electro_transistorsymbol-ns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72264" y="5429264"/>
              <a:ext cx="1143008" cy="1147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مستطيل 42"/>
            <p:cNvSpPr>
              <a:spLocks noChangeArrowheads="1"/>
            </p:cNvSpPr>
            <p:nvPr/>
          </p:nvSpPr>
          <p:spPr bwMode="auto">
            <a:xfrm>
              <a:off x="6884298" y="5143512"/>
              <a:ext cx="854005" cy="457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ar-SA" sz="2400" smtClean="0">
                  <a:solidFill>
                    <a:srgbClr val="000000"/>
                  </a:solidFill>
                  <a:cs typeface="AL-Mohanad Bold" pitchFamily="2" charset="-78"/>
                </a:rPr>
                <a:t>الجامع</a:t>
              </a:r>
            </a:p>
          </p:txBody>
        </p:sp>
        <p:sp>
          <p:nvSpPr>
            <p:cNvPr id="34" name="مستطيل 44"/>
            <p:cNvSpPr>
              <a:spLocks noChangeArrowheads="1"/>
            </p:cNvSpPr>
            <p:nvPr/>
          </p:nvSpPr>
          <p:spPr bwMode="auto">
            <a:xfrm>
              <a:off x="6954142" y="6481765"/>
              <a:ext cx="825433" cy="457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ar-SA" sz="2400" smtClean="0">
                  <a:solidFill>
                    <a:srgbClr val="000000"/>
                  </a:solidFill>
                  <a:cs typeface="AL-Mohanad Bold" pitchFamily="2" charset="-78"/>
                </a:rPr>
                <a:t>الباعث</a:t>
              </a:r>
            </a:p>
          </p:txBody>
        </p:sp>
        <p:sp>
          <p:nvSpPr>
            <p:cNvPr id="35" name="مستطيل 45"/>
            <p:cNvSpPr>
              <a:spLocks noChangeArrowheads="1"/>
            </p:cNvSpPr>
            <p:nvPr/>
          </p:nvSpPr>
          <p:spPr bwMode="auto">
            <a:xfrm>
              <a:off x="5736628" y="5786445"/>
              <a:ext cx="900040" cy="457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ar-SA" sz="2400" smtClean="0">
                  <a:solidFill>
                    <a:srgbClr val="000000"/>
                  </a:solidFill>
                  <a:cs typeface="AL-Mohanad Bold" pitchFamily="2" charset="-78"/>
                </a:rPr>
                <a:t>القاعدة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xmlns="" val="2957227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9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3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313</TotalTime>
  <Words>512</Words>
  <Application>Microsoft Office PowerPoint</Application>
  <PresentationFormat>عرض على الشاشة (3:4)‏</PresentationFormat>
  <Paragraphs>95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13</vt:i4>
      </vt:variant>
    </vt:vector>
  </HeadingPairs>
  <TitlesOfParts>
    <vt:vector size="15" baseType="lpstr">
      <vt:lpstr>سمة Office</vt:lpstr>
      <vt:lpstr>1_سمة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0</dc:creator>
  <cp:lastModifiedBy>TSC</cp:lastModifiedBy>
  <cp:revision>58</cp:revision>
  <dcterms:created xsi:type="dcterms:W3CDTF">2015-12-03T05:45:26Z</dcterms:created>
  <dcterms:modified xsi:type="dcterms:W3CDTF">2016-11-01T13:32:53Z</dcterms:modified>
</cp:coreProperties>
</file>