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8.png"/><Relationship Id="rId2" Type="http://schemas.openxmlformats.org/officeDocument/2006/relationships/audio" Target="../media/media3.m4a"/><Relationship Id="rId16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hdphoto" Target="../media/hdphoto3.wdp"/><Relationship Id="rId5" Type="http://schemas.microsoft.com/office/2007/relationships/media" Target="../media/media11.m4a"/><Relationship Id="rId10" Type="http://schemas.openxmlformats.org/officeDocument/2006/relationships/image" Target="../media/image5.png"/><Relationship Id="rId4" Type="http://schemas.openxmlformats.org/officeDocument/2006/relationships/audio" Target="../media/media10.m4a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F441F82A-27DA-6C4A-BBE6-BD427E49A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1498" y="5357942"/>
            <a:ext cx="1044000" cy="1044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1812622"/>
            <a:ext cx="12192000" cy="2739211"/>
            <a:chOff x="-8712" y="2243697"/>
            <a:chExt cx="12192000" cy="2739211"/>
          </a:xfrm>
        </p:grpSpPr>
        <p:grpSp>
          <p:nvGrpSpPr>
            <p:cNvPr id="4" name="Group 3"/>
            <p:cNvGrpSpPr/>
            <p:nvPr/>
          </p:nvGrpSpPr>
          <p:grpSpPr>
            <a:xfrm>
              <a:off x="-8712" y="2243697"/>
              <a:ext cx="12192000" cy="2739211"/>
              <a:chOff x="-8712" y="2309011"/>
              <a:chExt cx="12192000" cy="2739211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-8712" y="2309011"/>
                <a:ext cx="12192000" cy="2739211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ar-BH" sz="4000" b="1" dirty="0" smtClean="0"/>
                  <a:t>                                                      </a:t>
                </a:r>
                <a:r>
                  <a:rPr lang="en-US" sz="4000" b="1" dirty="0" smtClean="0"/>
                  <a:t>          </a:t>
                </a:r>
                <a:r>
                  <a:rPr lang="en-US" sz="4000" b="1" dirty="0" smtClean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التربية </a:t>
                </a:r>
                <a:r>
                  <a:rPr lang="ar-BH" sz="4000" b="1" dirty="0" smtClean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الرياضية</a:t>
                </a:r>
                <a:endParaRPr lang="en-US" sz="1200" b="1" dirty="0" smtClean="0"/>
              </a:p>
              <a:p>
                <a:pPr algn="r" rtl="1"/>
                <a:r>
                  <a:rPr lang="en-US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الصف</a:t>
                </a:r>
                <a:r>
                  <a:rPr lang="ar-SA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الثالث</a:t>
                </a:r>
              </a:p>
              <a:p>
                <a:pPr algn="r" rtl="1"/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الفصل </a:t>
                </a:r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الأول/الوحدة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الثانية</a:t>
                </a:r>
              </a:p>
              <a:p>
                <a:pPr algn="r" rtl="1"/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             </a:t>
                </a:r>
                <a:r>
                  <a:rPr lang="ar-BH" sz="4000" b="1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كرة السلة(</a:t>
                </a:r>
                <a:r>
                  <a:rPr lang="ar-BH" sz="4000" b="1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الاحساس بالكرة)</a:t>
                </a:r>
                <a:endParaRPr lang="en-US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120409" y="2309012"/>
                <a:ext cx="2557477" cy="249299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50505"/>
                </a:clrFrom>
                <a:clrTo>
                  <a:srgbClr val="050505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106" y="2286442"/>
              <a:ext cx="1688277" cy="2371868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528183" y="4086495"/>
              <a:ext cx="2278824" cy="459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كرة </a:t>
              </a:r>
              <a:r>
                <a:rPr lang="ar-BH" sz="32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السلة</a:t>
              </a:r>
              <a:endParaRPr lang="en-US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9" name="2 Recorded Sound">
            <a:hlinkClick r:id="" action="ppaction://media"/>
            <a:extLst>
              <a:ext uri="{FF2B5EF4-FFF2-40B4-BE49-F238E27FC236}">
                <a16:creationId xmlns:a16="http://schemas.microsoft.com/office/drawing/2014/main" id="{C7E8E54A-7367-43C9-9016-6D31702615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5595" y="5357942"/>
            <a:ext cx="1044000" cy="104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lum bright="20000" contrast="20000"/>
          </a:blip>
          <a:stretch>
            <a:fillRect/>
          </a:stretch>
        </p:blipFill>
        <p:spPr>
          <a:xfrm>
            <a:off x="4678843" y="4734992"/>
            <a:ext cx="2834313" cy="1861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7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7790" y="3578633"/>
            <a:ext cx="3938521" cy="2586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الايقونات لمهارة واحدة.m4a">
            <a:hlinkClick r:id="" action="ppaction://media"/>
            <a:extLst>
              <a:ext uri="{FF2B5EF4-FFF2-40B4-BE49-F238E27FC236}">
                <a16:creationId xmlns:a16="http://schemas.microsoft.com/office/drawing/2014/main" id="{59F60068-D7FB-5D4C-9C56-B52B458D9E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3311" y="5416488"/>
            <a:ext cx="1044000" cy="1044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807719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24113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293421" y="1006673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86167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Shape 15"/>
          <p:cNvSpPr/>
          <p:nvPr/>
        </p:nvSpPr>
        <p:spPr>
          <a:xfrm>
            <a:off x="595937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7066000" y="90845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3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D2B5A479-84C2-ED45-A658-97CC12BFAF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82" y="1686559"/>
            <a:ext cx="665051" cy="665051"/>
          </a:xfrm>
          <a:prstGeom prst="rect">
            <a:avLst/>
          </a:prstGeom>
        </p:spPr>
      </p:pic>
      <p:pic>
        <p:nvPicPr>
          <p:cNvPr id="14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ACE269C9-EE96-7548-AC1E-E176B88F583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4755" y="3128051"/>
            <a:ext cx="803237" cy="812800"/>
          </a:xfrm>
          <a:prstGeom prst="rect">
            <a:avLst/>
          </a:prstGeom>
        </p:spPr>
      </p:pic>
      <p:pic>
        <p:nvPicPr>
          <p:cNvPr id="15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5BF5ACF3-E94B-9F46-BFB2-DDDCF861965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8108" y="4114801"/>
            <a:ext cx="1102212" cy="88865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51166" y="1506017"/>
            <a:ext cx="5344186" cy="1658983"/>
            <a:chOff x="351166" y="1584395"/>
            <a:chExt cx="5344186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166" y="1681893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يؤدي تدريبات تنمي الإحساس بالكرة بطريقة صحيحة</a:t>
              </a:r>
              <a:endParaRPr lang="en-US" sz="7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الاحساس بالكرة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8936" y="1616579"/>
            <a:ext cx="7053943" cy="446276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BH" sz="2800" b="1" dirty="0">
                <a:solidFill>
                  <a:schemeClr val="tx1"/>
                </a:solidFill>
                <a:cs typeface="+mj-cs"/>
              </a:rPr>
              <a:t>النقاط الفنية والتعليمية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تنتشر الأصابع جميعها على جانبي الكرة دون توتر، بحيث تكون قاعدتا اليدين خلف مركزها مع الاهتمام بوجوب استناد الكرة على سلاميات الأصابع فقط مع عدم الضغط عليها.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أخذ الإحساس بانتشار الأصابع على كرة كبيرة.</a:t>
            </a:r>
            <a:endParaRPr lang="ar-BH" sz="2000" b="1" dirty="0">
              <a:solidFill>
                <a:srgbClr val="FF0000"/>
              </a:solidFill>
              <a:cs typeface="+mj-cs"/>
            </a:endParaRPr>
          </a:p>
          <a:p>
            <a:pPr algn="just" rtl="1"/>
            <a:endParaRPr lang="ar-BH" sz="800" b="1" dirty="0">
              <a:solidFill>
                <a:schemeClr val="tx1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النقاط التعليمية :</a:t>
            </a:r>
            <a:endParaRPr lang="en-US" sz="2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مسك الكرة أمام الصدر) تبادل نقل الكرة من يد الى اليد الأخرى.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مسك الكرة الذراعين عالياً والكرة أعلى الرأس) تبادل نقل الكرة من يد الى اليد الأخرى.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مسك الكرة) تبادل نقل الكرة من يد الى اليد الأخرى خلف الظهر.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 فتحاً . مسك الكرة ) مع ثني الجذع أماماً أسفل نقل الكرة من يد الى اليد الأخرى من بين الرجلين.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 فتحاً . ثني الجذع أماماً أسفل ) الكرة على الأرض دحرجة الكرة بين الرجلين.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803" y="2019673"/>
            <a:ext cx="3652970" cy="2949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 4 Recorded Sound">
            <a:hlinkClick r:id="" action="ppaction://media"/>
            <a:extLst>
              <a:ext uri="{FF2B5EF4-FFF2-40B4-BE49-F238E27FC236}">
                <a16:creationId xmlns:a16="http://schemas.microsoft.com/office/drawing/2014/main" id="{15D3B689-E627-48DE-AE61-99B72EA22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9872" y="5320695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2843" y="231532"/>
            <a:ext cx="3875202" cy="1020781"/>
            <a:chOff x="-258338" y="209915"/>
            <a:chExt cx="3445083" cy="1020781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الاحساس بالكرة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12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لاحساس بالكرة 1.mp4" descr="الاحساس بالكرة 1.mp4">
            <a:hlinkClick r:id="" action="ppaction://media"/>
            <a:extLst>
              <a:ext uri="{FF2B5EF4-FFF2-40B4-BE49-F238E27FC236}">
                <a16:creationId xmlns:a16="http://schemas.microsoft.com/office/drawing/2014/main" id="{34F71030-AD42-BB4F-8860-D5EE224240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072" y="1330036"/>
            <a:ext cx="11343313" cy="526602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8969" y="192343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الاحساس بالكرة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207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17061" y="168299"/>
            <a:ext cx="1126572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التقييم </a:t>
            </a:r>
            <a:r>
              <a:rPr lang="ar-BH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الذاتي</a:t>
            </a:r>
          </a:p>
          <a:p>
            <a:pPr algn="ctr" rtl="1"/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أختر الاجابة الصحيحة من خلال مشاهدة صورة مهارة </a:t>
            </a:r>
            <a:r>
              <a:rPr lang="ar-BH" sz="3200" b="1" dirty="0">
                <a:solidFill>
                  <a:srgbClr val="FF0000"/>
                </a:solidFill>
              </a:rPr>
              <a:t>الإحساس بالكرة</a:t>
            </a: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7989" y="2108293"/>
            <a:ext cx="836386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1- ما اسم الأداة المستخدمة ؟</a:t>
            </a:r>
          </a:p>
          <a:p>
            <a:pPr algn="just" rtl="1"/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أ. كرة اليد.                                                    ب. كرة السلة</a:t>
            </a:r>
            <a:r>
              <a:rPr lang="ar-BH" sz="2800" b="1" dirty="0" smtClean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.</a:t>
            </a:r>
          </a:p>
          <a:p>
            <a:pPr algn="just" rtl="1"/>
            <a:endParaRPr lang="ar-BH" sz="1600" b="1" dirty="0">
              <a:latin typeface="Times New Roman" panose="02020603050405020304" pitchFamily="18" charset="0"/>
              <a:cs typeface="+mj-cs"/>
              <a:sym typeface="Wingdings 2" panose="05020102010507070707" pitchFamily="18" charset="2"/>
            </a:endParaRPr>
          </a:p>
          <a:p>
            <a:pPr algn="just" rtl="1"/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2- يؤدى </a:t>
            </a:r>
            <a:r>
              <a:rPr lang="ar-BH" sz="2800" b="1" dirty="0">
                <a:cs typeface="+mj-cs"/>
              </a:rPr>
              <a:t>الإحساس بالكرة ؟</a:t>
            </a:r>
          </a:p>
          <a:p>
            <a:pPr algn="just" rtl="1"/>
            <a:r>
              <a:rPr lang="ar-BH" sz="2800" b="1" dirty="0">
                <a:cs typeface="+mj-cs"/>
              </a:rPr>
              <a:t>أ. بيد واحدة .                                                 ب. بيدين </a:t>
            </a:r>
            <a:r>
              <a:rPr lang="ar-BH" sz="2800" b="1" dirty="0" smtClean="0">
                <a:cs typeface="+mj-cs"/>
              </a:rPr>
              <a:t>.</a:t>
            </a:r>
          </a:p>
          <a:p>
            <a:pPr algn="just" rtl="1"/>
            <a:endParaRPr lang="ar-BH" sz="1600" b="1" dirty="0">
              <a:cs typeface="+mj-cs"/>
            </a:endParaRPr>
          </a:p>
          <a:p>
            <a:pPr algn="just" rtl="1"/>
            <a:r>
              <a:rPr lang="en-US" sz="2800" b="1" dirty="0">
                <a:cs typeface="+mj-cs"/>
              </a:rPr>
              <a:t>3</a:t>
            </a:r>
            <a:r>
              <a:rPr lang="ar-BH" sz="2800" b="1" dirty="0">
                <a:cs typeface="+mj-cs"/>
              </a:rPr>
              <a:t>- الأصابع على الكرة؟</a:t>
            </a:r>
          </a:p>
          <a:p>
            <a:pPr algn="just" rtl="1"/>
            <a:r>
              <a:rPr lang="ar-BH" sz="2800" b="1" dirty="0">
                <a:cs typeface="+mj-cs"/>
              </a:rPr>
              <a:t>أ. منتشرة.                                                     ب. مضمومة.</a:t>
            </a:r>
          </a:p>
        </p:txBody>
      </p:sp>
      <p:pic>
        <p:nvPicPr>
          <p:cNvPr id="3" name=" 6 Recorded Sound">
            <a:hlinkClick r:id="" action="ppaction://media"/>
            <a:extLst>
              <a:ext uri="{FF2B5EF4-FFF2-40B4-BE49-F238E27FC236}">
                <a16:creationId xmlns:a16="http://schemas.microsoft.com/office/drawing/2014/main" id="{08B7A930-1087-40C6-B6A7-7D5D58D3F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6044" y="5511664"/>
            <a:ext cx="1044000" cy="1044000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A8995965-6431-4861-BB4A-9DA9CFB73F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6672" y="2295754"/>
            <a:ext cx="396000" cy="396000"/>
          </a:xfrm>
          <a:prstGeom prst="rect">
            <a:avLst/>
          </a:prstGeom>
        </p:spPr>
      </p:pic>
      <p:pic>
        <p:nvPicPr>
          <p:cNvPr id="12" name="2">
            <a:hlinkClick r:id="" action="ppaction://media"/>
            <a:extLst>
              <a:ext uri="{FF2B5EF4-FFF2-40B4-BE49-F238E27FC236}">
                <a16:creationId xmlns:a16="http://schemas.microsoft.com/office/drawing/2014/main" id="{8F5F1584-7993-471C-B810-72D5AF8FA69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6312" y="3312731"/>
            <a:ext cx="396000" cy="396000"/>
          </a:xfrm>
          <a:prstGeom prst="rect">
            <a:avLst/>
          </a:prstGeom>
        </p:spPr>
      </p:pic>
      <p:pic>
        <p:nvPicPr>
          <p:cNvPr id="13" name="3">
            <a:hlinkClick r:id="" action="ppaction://media"/>
            <a:extLst>
              <a:ext uri="{FF2B5EF4-FFF2-40B4-BE49-F238E27FC236}">
                <a16:creationId xmlns:a16="http://schemas.microsoft.com/office/drawing/2014/main" id="{2B9C7958-C17E-4E55-B436-B76C603473B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6312" y="4329708"/>
            <a:ext cx="396000" cy="396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22032" y="166217"/>
            <a:ext cx="3875202" cy="1020781"/>
            <a:chOff x="-258338" y="209915"/>
            <a:chExt cx="3445083" cy="1020781"/>
          </a:xfrm>
        </p:grpSpPr>
        <p:sp>
          <p:nvSpPr>
            <p:cNvPr id="15" name="Flowchart: Alternate Process 1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6" name="Oval 1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الاحساس بالكرة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2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4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99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5315" y="962033"/>
            <a:ext cx="1289563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BH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أختر الاجابة الصحيحة من خلال مشاهدة صورة مهارة </a:t>
            </a:r>
            <a:r>
              <a:rPr lang="ar-BH" sz="3200" b="1" dirty="0">
                <a:solidFill>
                  <a:srgbClr val="FF0000"/>
                </a:solidFill>
                <a:cs typeface="+mj-cs"/>
              </a:rPr>
              <a:t>الإحساس بالكرة</a:t>
            </a: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:</a:t>
            </a: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51599" y="2210754"/>
            <a:ext cx="970597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1- ما اسم الأداة المستخدمة ؟</a:t>
            </a:r>
          </a:p>
          <a:p>
            <a:pPr algn="just" rtl="1"/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أ. كرة اليد.                                                                           </a:t>
            </a:r>
            <a:r>
              <a:rPr lang="ar-BH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ب. كرة السلة</a:t>
            </a:r>
            <a:r>
              <a:rPr lang="ar-BH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.</a:t>
            </a:r>
          </a:p>
          <a:p>
            <a:pPr algn="just" rtl="1"/>
            <a:endParaRPr lang="ar-BH" sz="1600" b="1" u="sng" dirty="0">
              <a:latin typeface="Times New Roman" panose="02020603050405020304" pitchFamily="18" charset="0"/>
              <a:cs typeface="+mj-cs"/>
              <a:sym typeface="Wingdings 2" panose="05020102010507070707" pitchFamily="18" charset="2"/>
            </a:endParaRPr>
          </a:p>
          <a:p>
            <a:pPr algn="just" rtl="1"/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2- يؤدى </a:t>
            </a:r>
            <a:r>
              <a:rPr lang="ar-BH" sz="2800" b="1" dirty="0">
                <a:cs typeface="+mj-cs"/>
              </a:rPr>
              <a:t>الإحساس بالكرة ؟</a:t>
            </a:r>
          </a:p>
          <a:p>
            <a:pPr algn="just" rtl="1"/>
            <a:r>
              <a:rPr lang="ar-BH" sz="2800" b="1" dirty="0">
                <a:cs typeface="+mj-cs"/>
              </a:rPr>
              <a:t>أ. بيد واحدة .                                                                        </a:t>
            </a:r>
            <a:r>
              <a:rPr lang="ar-BH" sz="2800" b="1" u="sng" dirty="0">
                <a:solidFill>
                  <a:srgbClr val="002060"/>
                </a:solidFill>
                <a:cs typeface="+mj-cs"/>
              </a:rPr>
              <a:t>ب. بيدين </a:t>
            </a:r>
            <a:r>
              <a:rPr lang="ar-BH" sz="2800" b="1" u="sng" dirty="0" smtClean="0">
                <a:solidFill>
                  <a:srgbClr val="002060"/>
                </a:solidFill>
                <a:cs typeface="+mj-cs"/>
              </a:rPr>
              <a:t>.</a:t>
            </a:r>
          </a:p>
          <a:p>
            <a:pPr algn="just" rtl="1"/>
            <a:endParaRPr lang="ar-BH" sz="1600" b="1" u="sng" dirty="0">
              <a:cs typeface="+mj-cs"/>
            </a:endParaRPr>
          </a:p>
          <a:p>
            <a:pPr algn="just" rtl="1"/>
            <a:r>
              <a:rPr lang="en-US" sz="2800" b="1" dirty="0">
                <a:cs typeface="+mj-cs"/>
              </a:rPr>
              <a:t>3</a:t>
            </a:r>
            <a:r>
              <a:rPr lang="ar-BH" sz="2800" b="1" dirty="0">
                <a:cs typeface="+mj-cs"/>
              </a:rPr>
              <a:t>- الأصابع على الكرة؟</a:t>
            </a:r>
          </a:p>
          <a:p>
            <a:pPr algn="just" rtl="1"/>
            <a:r>
              <a:rPr lang="ar-BH" sz="2800" b="1" u="sng" dirty="0">
                <a:solidFill>
                  <a:srgbClr val="002060"/>
                </a:solidFill>
                <a:cs typeface="+mj-cs"/>
              </a:rPr>
              <a:t>أ. منتشرة.</a:t>
            </a:r>
            <a:r>
              <a:rPr lang="ar-BH" sz="2800" b="1" dirty="0">
                <a:solidFill>
                  <a:srgbClr val="002060"/>
                </a:solidFill>
                <a:cs typeface="+mj-cs"/>
              </a:rPr>
              <a:t>                                                                           </a:t>
            </a:r>
            <a:r>
              <a:rPr lang="ar-BH" sz="2800" b="1" dirty="0">
                <a:cs typeface="+mj-cs"/>
              </a:rPr>
              <a:t>ب. مضمومة.</a:t>
            </a:r>
          </a:p>
          <a:p>
            <a:pPr algn="just" rtl="1"/>
            <a:endParaRPr lang="en-US" sz="1400" b="1" dirty="0"/>
          </a:p>
        </p:txBody>
      </p: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BAA10AC7-7435-CC43-83A9-D4A5110DB2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2586" y="5489615"/>
            <a:ext cx="1044000" cy="1044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84147" y="286296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>
                <a:ln w="0"/>
              </a:rPr>
              <a:t>الاجابة 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5906" y="218469"/>
            <a:ext cx="3875202" cy="1020781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الاحساس بالكرة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351" y="2117032"/>
            <a:ext cx="5524921" cy="3272400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607985" y="1877361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09E5194E-FFD8-4247-B6AB-AEAD481A8D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4694" y="5148033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22032" y="192343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الاحساس بالكرة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1738</TotalTime>
  <Words>352</Words>
  <Application>Microsoft Office PowerPoint</Application>
  <PresentationFormat>Widescreen</PresentationFormat>
  <Paragraphs>79</Paragraphs>
  <Slides>7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Sakkal Majalla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Aahed Abdulsalam Ahmed Alathaila</cp:lastModifiedBy>
  <cp:revision>165</cp:revision>
  <dcterms:created xsi:type="dcterms:W3CDTF">2020-03-04T10:47:58Z</dcterms:created>
  <dcterms:modified xsi:type="dcterms:W3CDTF">2020-09-20T06:19:30Z</dcterms:modified>
</cp:coreProperties>
</file>