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73" r:id="rId5"/>
    <p:sldId id="271" r:id="rId6"/>
    <p:sldId id="272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26CE26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3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4.emf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slide" Target="slide5.xml"/><Relationship Id="rId17" Type="http://schemas.openxmlformats.org/officeDocument/2006/relationships/image" Target="../media/image8.png"/><Relationship Id="rId2" Type="http://schemas.openxmlformats.org/officeDocument/2006/relationships/audio" Target="../media/media3.m4a"/><Relationship Id="rId16" Type="http://schemas.openxmlformats.org/officeDocument/2006/relationships/image" Target="../media/image7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hdphoto" Target="../media/hdphoto3.wdp"/><Relationship Id="rId5" Type="http://schemas.microsoft.com/office/2007/relationships/media" Target="../media/media5.m4a"/><Relationship Id="rId1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emf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3" Type="http://schemas.microsoft.com/office/2007/relationships/media" Target="../media/media10.m4a"/><Relationship Id="rId7" Type="http://schemas.microsoft.com/office/2007/relationships/media" Target="../media/media12.m4a"/><Relationship Id="rId12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microsoft.com/office/2007/relationships/hdphoto" Target="../media/hdphoto3.wdp"/><Relationship Id="rId5" Type="http://schemas.microsoft.com/office/2007/relationships/media" Target="../media/media11.m4a"/><Relationship Id="rId10" Type="http://schemas.openxmlformats.org/officeDocument/2006/relationships/image" Target="../media/image5.png"/><Relationship Id="rId4" Type="http://schemas.openxmlformats.org/officeDocument/2006/relationships/audio" Target="../media/media10.m4a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صف الثالث.m4a">
            <a:hlinkClick r:id="" action="ppaction://media"/>
            <a:extLst>
              <a:ext uri="{FF2B5EF4-FFF2-40B4-BE49-F238E27FC236}">
                <a16:creationId xmlns:a16="http://schemas.microsoft.com/office/drawing/2014/main" id="{F441F82A-27DA-6C4A-BBE6-BD427E49A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1498" y="5357942"/>
            <a:ext cx="1044000" cy="1044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1812622"/>
            <a:ext cx="12192000" cy="2739211"/>
            <a:chOff x="-8712" y="2243697"/>
            <a:chExt cx="12192000" cy="2739211"/>
          </a:xfrm>
        </p:grpSpPr>
        <p:grpSp>
          <p:nvGrpSpPr>
            <p:cNvPr id="4" name="Group 3"/>
            <p:cNvGrpSpPr/>
            <p:nvPr/>
          </p:nvGrpSpPr>
          <p:grpSpPr>
            <a:xfrm>
              <a:off x="-8712" y="2243697"/>
              <a:ext cx="12192000" cy="2739211"/>
              <a:chOff x="-8712" y="2309011"/>
              <a:chExt cx="12192000" cy="2739211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-8712" y="2309011"/>
                <a:ext cx="12192000" cy="2739211"/>
              </a:xfrm>
              <a:prstGeom prst="rect">
                <a:avLst/>
              </a:prstGeom>
              <a:solidFill>
                <a:srgbClr val="99CCFF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4000" b="1" dirty="0" smtClean="0"/>
                  <a:t>                                                      </a:t>
                </a:r>
                <a:r>
                  <a:rPr lang="en-US" sz="4000" b="1" dirty="0" smtClean="0"/>
                  <a:t>          </a:t>
                </a:r>
                <a:r>
                  <a:rPr lang="en-US" sz="4000" b="1" dirty="0" smtClean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التربية </a:t>
                </a:r>
                <a:r>
                  <a:rPr lang="ar-BH" sz="4000" b="1" dirty="0" smtClean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الرياضية</a:t>
                </a:r>
                <a:endParaRPr lang="en-US" sz="1200" b="1" dirty="0" smtClean="0"/>
              </a:p>
              <a:p>
                <a:pPr algn="r" rtl="1"/>
                <a:r>
                  <a:rPr lang="en-US" sz="48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en-US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          </a:t>
                </a:r>
                <a:r>
                  <a:rPr lang="ar-BH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الصف</a:t>
                </a:r>
                <a:r>
                  <a:rPr lang="ar-SA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الثالث</a:t>
                </a:r>
              </a:p>
              <a:p>
                <a:pPr algn="r" rtl="1"/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     الفصل </a:t>
                </a:r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الأول/الوحدة </a:t>
                </a:r>
                <a:r>
                  <a:rPr lang="ar-BH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الثانية</a:t>
                </a:r>
              </a:p>
              <a:p>
                <a:pPr algn="r" rtl="1"/>
                <a:r>
                  <a:rPr lang="ar-BH" sz="4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                        </a:t>
                </a:r>
                <a:r>
                  <a:rPr lang="ar-BH" sz="4000" b="1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كرة السلة(</a:t>
                </a:r>
                <a:r>
                  <a:rPr lang="ar-BH" sz="4000" b="1" smtClean="0">
                    <a:solidFill>
                      <a:srgbClr val="00206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الاحساس بالكرة)</a:t>
                </a:r>
                <a:endParaRPr lang="en-US" sz="4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20409" y="2309012"/>
                <a:ext cx="2557477" cy="24929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50505"/>
                </a:clrFrom>
                <a:clrTo>
                  <a:srgbClr val="050505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06" y="2286442"/>
              <a:ext cx="1688277" cy="237186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28183" y="4086495"/>
              <a:ext cx="2278824" cy="4595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كرة </a:t>
              </a:r>
              <a:r>
                <a:rPr lang="ar-BH" sz="32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السلة</a:t>
              </a:r>
              <a:endParaRPr lang="en-US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9" name="2 Recorded Sound">
            <a:hlinkClick r:id="" action="ppaction://media"/>
            <a:extLst>
              <a:ext uri="{FF2B5EF4-FFF2-40B4-BE49-F238E27FC236}">
                <a16:creationId xmlns:a16="http://schemas.microsoft.com/office/drawing/2014/main" id="{C7E8E54A-7367-43C9-9016-6D31702615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5" y="5357942"/>
            <a:ext cx="1044000" cy="10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lum bright="20000" contrast="20000"/>
          </a:blip>
          <a:stretch>
            <a:fillRect/>
          </a:stretch>
        </p:blipFill>
        <p:spPr>
          <a:xfrm>
            <a:off x="4678843" y="4734992"/>
            <a:ext cx="2834313" cy="1861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8120208" y="5185907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7790" y="3578633"/>
            <a:ext cx="3938521" cy="2586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الايقونات لمهارة واحدة.m4a">
            <a:hlinkClick r:id="" action="ppaction://media"/>
            <a:extLst>
              <a:ext uri="{FF2B5EF4-FFF2-40B4-BE49-F238E27FC236}">
                <a16:creationId xmlns:a16="http://schemas.microsoft.com/office/drawing/2014/main" id="{59F60068-D7FB-5D4C-9C56-B52B458D9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3311" y="5416488"/>
            <a:ext cx="1044000" cy="1044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8077199" y="3578633"/>
            <a:ext cx="2980266" cy="2980266"/>
          </a:xfrm>
          <a:custGeom>
            <a:avLst/>
            <a:gdLst>
              <a:gd name="connsiteX0" fmla="*/ 2115406 w 2980266"/>
              <a:gd name="connsiteY0" fmla="*/ 475169 h 2980266"/>
              <a:gd name="connsiteX1" fmla="*/ 2347223 w 2980266"/>
              <a:gd name="connsiteY1" fmla="*/ 280641 h 2980266"/>
              <a:gd name="connsiteX2" fmla="*/ 2532418 w 2980266"/>
              <a:gd name="connsiteY2" fmla="*/ 436038 h 2980266"/>
              <a:gd name="connsiteX3" fmla="*/ 2381100 w 2980266"/>
              <a:gd name="connsiteY3" fmla="*/ 698113 h 2980266"/>
              <a:gd name="connsiteX4" fmla="*/ 2621526 w 2980266"/>
              <a:gd name="connsiteY4" fmla="*/ 1114543 h 2980266"/>
              <a:gd name="connsiteX5" fmla="*/ 2924149 w 2980266"/>
              <a:gd name="connsiteY5" fmla="*/ 1114535 h 2980266"/>
              <a:gd name="connsiteX6" fmla="*/ 2966129 w 2980266"/>
              <a:gd name="connsiteY6" fmla="*/ 1352617 h 2980266"/>
              <a:gd name="connsiteX7" fmla="*/ 2681754 w 2980266"/>
              <a:gd name="connsiteY7" fmla="*/ 1456113 h 2980266"/>
              <a:gd name="connsiteX8" fmla="*/ 2598255 w 2980266"/>
              <a:gd name="connsiteY8" fmla="*/ 1929659 h 2980266"/>
              <a:gd name="connsiteX9" fmla="*/ 2830082 w 2980266"/>
              <a:gd name="connsiteY9" fmla="*/ 2124176 h 2980266"/>
              <a:gd name="connsiteX10" fmla="*/ 2709205 w 2980266"/>
              <a:gd name="connsiteY10" fmla="*/ 2333542 h 2980266"/>
              <a:gd name="connsiteX11" fmla="*/ 2424835 w 2980266"/>
              <a:gd name="connsiteY11" fmla="*/ 2230031 h 2980266"/>
              <a:gd name="connsiteX12" fmla="*/ 2056481 w 2980266"/>
              <a:gd name="connsiteY12" fmla="*/ 2539116 h 2980266"/>
              <a:gd name="connsiteX13" fmla="*/ 2109039 w 2980266"/>
              <a:gd name="connsiteY13" fmla="*/ 2837141 h 2980266"/>
              <a:gd name="connsiteX14" fmla="*/ 1881863 w 2980266"/>
              <a:gd name="connsiteY14" fmla="*/ 2919826 h 2980266"/>
              <a:gd name="connsiteX15" fmla="*/ 1730559 w 2980266"/>
              <a:gd name="connsiteY15" fmla="*/ 2657743 h 2980266"/>
              <a:gd name="connsiteX16" fmla="*/ 1249707 w 2980266"/>
              <a:gd name="connsiteY16" fmla="*/ 2657743 h 2980266"/>
              <a:gd name="connsiteX17" fmla="*/ 1098403 w 2980266"/>
              <a:gd name="connsiteY17" fmla="*/ 2919826 h 2980266"/>
              <a:gd name="connsiteX18" fmla="*/ 871227 w 2980266"/>
              <a:gd name="connsiteY18" fmla="*/ 2837141 h 2980266"/>
              <a:gd name="connsiteX19" fmla="*/ 923785 w 2980266"/>
              <a:gd name="connsiteY19" fmla="*/ 2539117 h 2980266"/>
              <a:gd name="connsiteX20" fmla="*/ 555431 w 2980266"/>
              <a:gd name="connsiteY20" fmla="*/ 2230032 h 2980266"/>
              <a:gd name="connsiteX21" fmla="*/ 271061 w 2980266"/>
              <a:gd name="connsiteY21" fmla="*/ 2333542 h 2980266"/>
              <a:gd name="connsiteX22" fmla="*/ 150184 w 2980266"/>
              <a:gd name="connsiteY22" fmla="*/ 2124176 h 2980266"/>
              <a:gd name="connsiteX23" fmla="*/ 382011 w 2980266"/>
              <a:gd name="connsiteY23" fmla="*/ 1929660 h 2980266"/>
              <a:gd name="connsiteX24" fmla="*/ 298512 w 2980266"/>
              <a:gd name="connsiteY24" fmla="*/ 1456114 h 2980266"/>
              <a:gd name="connsiteX25" fmla="*/ 14137 w 2980266"/>
              <a:gd name="connsiteY25" fmla="*/ 1352617 h 2980266"/>
              <a:gd name="connsiteX26" fmla="*/ 56117 w 2980266"/>
              <a:gd name="connsiteY26" fmla="*/ 1114535 h 2980266"/>
              <a:gd name="connsiteX27" fmla="*/ 358740 w 2980266"/>
              <a:gd name="connsiteY27" fmla="*/ 1114543 h 2980266"/>
              <a:gd name="connsiteX28" fmla="*/ 599166 w 2980266"/>
              <a:gd name="connsiteY28" fmla="*/ 698113 h 2980266"/>
              <a:gd name="connsiteX29" fmla="*/ 447848 w 2980266"/>
              <a:gd name="connsiteY29" fmla="*/ 436038 h 2980266"/>
              <a:gd name="connsiteX30" fmla="*/ 633043 w 2980266"/>
              <a:gd name="connsiteY30" fmla="*/ 280641 h 2980266"/>
              <a:gd name="connsiteX31" fmla="*/ 864860 w 2980266"/>
              <a:gd name="connsiteY31" fmla="*/ 475169 h 2980266"/>
              <a:gd name="connsiteX32" fmla="*/ 1316713 w 2980266"/>
              <a:gd name="connsiteY32" fmla="*/ 310708 h 2980266"/>
              <a:gd name="connsiteX33" fmla="*/ 1369255 w 2980266"/>
              <a:gd name="connsiteY33" fmla="*/ 12681 h 2980266"/>
              <a:gd name="connsiteX34" fmla="*/ 1611011 w 2980266"/>
              <a:gd name="connsiteY34" fmla="*/ 12681 h 2980266"/>
              <a:gd name="connsiteX35" fmla="*/ 1663553 w 2980266"/>
              <a:gd name="connsiteY35" fmla="*/ 310708 h 2980266"/>
              <a:gd name="connsiteX36" fmla="*/ 2115406 w 2980266"/>
              <a:gd name="connsiteY36" fmla="*/ 475169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80266" h="2980266">
                <a:moveTo>
                  <a:pt x="2115406" y="475169"/>
                </a:moveTo>
                <a:lnTo>
                  <a:pt x="2347223" y="280641"/>
                </a:lnTo>
                <a:lnTo>
                  <a:pt x="2532418" y="436038"/>
                </a:lnTo>
                <a:lnTo>
                  <a:pt x="2381100" y="698113"/>
                </a:lnTo>
                <a:cubicBezTo>
                  <a:pt x="2488696" y="819151"/>
                  <a:pt x="2570502" y="960843"/>
                  <a:pt x="2621526" y="1114543"/>
                </a:cubicBezTo>
                <a:lnTo>
                  <a:pt x="2924149" y="1114535"/>
                </a:lnTo>
                <a:lnTo>
                  <a:pt x="2966129" y="1352617"/>
                </a:lnTo>
                <a:lnTo>
                  <a:pt x="2681754" y="1456113"/>
                </a:lnTo>
                <a:cubicBezTo>
                  <a:pt x="2686376" y="1617995"/>
                  <a:pt x="2657965" y="1779121"/>
                  <a:pt x="2598255" y="1929659"/>
                </a:cubicBezTo>
                <a:lnTo>
                  <a:pt x="2830082" y="2124176"/>
                </a:lnTo>
                <a:lnTo>
                  <a:pt x="2709205" y="2333542"/>
                </a:lnTo>
                <a:lnTo>
                  <a:pt x="2424835" y="2230031"/>
                </a:lnTo>
                <a:cubicBezTo>
                  <a:pt x="2324320" y="2357010"/>
                  <a:pt x="2198986" y="2462178"/>
                  <a:pt x="2056481" y="2539116"/>
                </a:cubicBezTo>
                <a:lnTo>
                  <a:pt x="2109039" y="2837141"/>
                </a:lnTo>
                <a:lnTo>
                  <a:pt x="1881863" y="2919826"/>
                </a:lnTo>
                <a:lnTo>
                  <a:pt x="1730559" y="2657743"/>
                </a:lnTo>
                <a:cubicBezTo>
                  <a:pt x="1571939" y="2690405"/>
                  <a:pt x="1408327" y="2690405"/>
                  <a:pt x="1249707" y="2657743"/>
                </a:cubicBezTo>
                <a:lnTo>
                  <a:pt x="1098403" y="2919826"/>
                </a:lnTo>
                <a:lnTo>
                  <a:pt x="871227" y="2837141"/>
                </a:lnTo>
                <a:lnTo>
                  <a:pt x="923785" y="2539117"/>
                </a:lnTo>
                <a:cubicBezTo>
                  <a:pt x="781280" y="2462179"/>
                  <a:pt x="655947" y="2357011"/>
                  <a:pt x="555431" y="2230032"/>
                </a:cubicBezTo>
                <a:lnTo>
                  <a:pt x="271061" y="2333542"/>
                </a:lnTo>
                <a:lnTo>
                  <a:pt x="150184" y="2124176"/>
                </a:lnTo>
                <a:lnTo>
                  <a:pt x="382011" y="1929660"/>
                </a:lnTo>
                <a:cubicBezTo>
                  <a:pt x="322301" y="1779122"/>
                  <a:pt x="293890" y="1617995"/>
                  <a:pt x="298512" y="1456114"/>
                </a:cubicBezTo>
                <a:lnTo>
                  <a:pt x="14137" y="1352617"/>
                </a:lnTo>
                <a:lnTo>
                  <a:pt x="56117" y="1114535"/>
                </a:lnTo>
                <a:lnTo>
                  <a:pt x="358740" y="1114543"/>
                </a:lnTo>
                <a:cubicBezTo>
                  <a:pt x="409764" y="960843"/>
                  <a:pt x="491570" y="819151"/>
                  <a:pt x="599166" y="698113"/>
                </a:cubicBezTo>
                <a:lnTo>
                  <a:pt x="447848" y="436038"/>
                </a:lnTo>
                <a:lnTo>
                  <a:pt x="633043" y="280641"/>
                </a:lnTo>
                <a:lnTo>
                  <a:pt x="864860" y="475169"/>
                </a:lnTo>
                <a:cubicBezTo>
                  <a:pt x="1002743" y="390226"/>
                  <a:pt x="1156488" y="334267"/>
                  <a:pt x="1316713" y="310708"/>
                </a:cubicBezTo>
                <a:lnTo>
                  <a:pt x="1369255" y="12681"/>
                </a:lnTo>
                <a:lnTo>
                  <a:pt x="1611011" y="12681"/>
                </a:lnTo>
                <a:lnTo>
                  <a:pt x="1663553" y="310708"/>
                </a:lnTo>
                <a:cubicBezTo>
                  <a:pt x="1823778" y="334267"/>
                  <a:pt x="1977523" y="390226"/>
                  <a:pt x="2115406" y="475169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966" tIns="748913" rIns="649966" bIns="80103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4000" b="1" kern="1200" dirty="0">
              <a:solidFill>
                <a:schemeClr val="tx1"/>
              </a:solidFill>
              <a:effectLst/>
            </a:endParaRP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 smtClean="0">
                <a:solidFill>
                  <a:schemeClr val="tx1"/>
                </a:solidFill>
                <a:effectLst/>
              </a:rPr>
              <a:t>التقييم الذاتي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41138" y="2765562"/>
            <a:ext cx="2371642" cy="2384755"/>
          </a:xfrm>
          <a:custGeom>
            <a:avLst/>
            <a:gdLst>
              <a:gd name="connsiteX0" fmla="*/ 1774574 w 2371642"/>
              <a:gd name="connsiteY0" fmla="*/ 602611 h 2384755"/>
              <a:gd name="connsiteX1" fmla="*/ 2124828 w 2371642"/>
              <a:gd name="connsiteY1" fmla="*/ 498349 h 2384755"/>
              <a:gd name="connsiteX2" fmla="*/ 2254070 w 2371642"/>
              <a:gd name="connsiteY2" fmla="*/ 723971 h 2384755"/>
              <a:gd name="connsiteX3" fmla="*/ 1986947 w 2371642"/>
              <a:gd name="connsiteY3" fmla="*/ 973358 h 2384755"/>
              <a:gd name="connsiteX4" fmla="*/ 1986947 w 2371642"/>
              <a:gd name="connsiteY4" fmla="*/ 1411397 h 2384755"/>
              <a:gd name="connsiteX5" fmla="*/ 2254070 w 2371642"/>
              <a:gd name="connsiteY5" fmla="*/ 1660784 h 2384755"/>
              <a:gd name="connsiteX6" fmla="*/ 2124828 w 2371642"/>
              <a:gd name="connsiteY6" fmla="*/ 1886406 h 2384755"/>
              <a:gd name="connsiteX7" fmla="*/ 1774574 w 2371642"/>
              <a:gd name="connsiteY7" fmla="*/ 1782144 h 2384755"/>
              <a:gd name="connsiteX8" fmla="*/ 1398194 w 2371642"/>
              <a:gd name="connsiteY8" fmla="*/ 2001163 h 2384755"/>
              <a:gd name="connsiteX9" fmla="*/ 1314570 w 2371642"/>
              <a:gd name="connsiteY9" fmla="*/ 2356909 h 2384755"/>
              <a:gd name="connsiteX10" fmla="*/ 1057072 w 2371642"/>
              <a:gd name="connsiteY10" fmla="*/ 2356909 h 2384755"/>
              <a:gd name="connsiteX11" fmla="*/ 973448 w 2371642"/>
              <a:gd name="connsiteY11" fmla="*/ 2001163 h 2384755"/>
              <a:gd name="connsiteX12" fmla="*/ 597068 w 2371642"/>
              <a:gd name="connsiteY12" fmla="*/ 1782144 h 2384755"/>
              <a:gd name="connsiteX13" fmla="*/ 246814 w 2371642"/>
              <a:gd name="connsiteY13" fmla="*/ 1886406 h 2384755"/>
              <a:gd name="connsiteX14" fmla="*/ 117572 w 2371642"/>
              <a:gd name="connsiteY14" fmla="*/ 1660784 h 2384755"/>
              <a:gd name="connsiteX15" fmla="*/ 384695 w 2371642"/>
              <a:gd name="connsiteY15" fmla="*/ 1411397 h 2384755"/>
              <a:gd name="connsiteX16" fmla="*/ 384695 w 2371642"/>
              <a:gd name="connsiteY16" fmla="*/ 973358 h 2384755"/>
              <a:gd name="connsiteX17" fmla="*/ 117572 w 2371642"/>
              <a:gd name="connsiteY17" fmla="*/ 723971 h 2384755"/>
              <a:gd name="connsiteX18" fmla="*/ 246814 w 2371642"/>
              <a:gd name="connsiteY18" fmla="*/ 498349 h 2384755"/>
              <a:gd name="connsiteX19" fmla="*/ 597068 w 2371642"/>
              <a:gd name="connsiteY19" fmla="*/ 602611 h 2384755"/>
              <a:gd name="connsiteX20" fmla="*/ 973448 w 2371642"/>
              <a:gd name="connsiteY20" fmla="*/ 383592 h 2384755"/>
              <a:gd name="connsiteX21" fmla="*/ 1057072 w 2371642"/>
              <a:gd name="connsiteY21" fmla="*/ 27846 h 2384755"/>
              <a:gd name="connsiteX22" fmla="*/ 1314570 w 2371642"/>
              <a:gd name="connsiteY22" fmla="*/ 27846 h 2384755"/>
              <a:gd name="connsiteX23" fmla="*/ 1398194 w 2371642"/>
              <a:gd name="connsiteY23" fmla="*/ 383592 h 2384755"/>
              <a:gd name="connsiteX24" fmla="*/ 1774574 w 2371642"/>
              <a:gd name="connsiteY24" fmla="*/ 602611 h 238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71642" h="2384755">
                <a:moveTo>
                  <a:pt x="1774574" y="602611"/>
                </a:moveTo>
                <a:lnTo>
                  <a:pt x="2124828" y="498349"/>
                </a:lnTo>
                <a:lnTo>
                  <a:pt x="2254070" y="723971"/>
                </a:lnTo>
                <a:lnTo>
                  <a:pt x="1986947" y="973358"/>
                </a:lnTo>
                <a:cubicBezTo>
                  <a:pt x="2025545" y="1116780"/>
                  <a:pt x="2025545" y="1267975"/>
                  <a:pt x="1986947" y="1411397"/>
                </a:cubicBezTo>
                <a:lnTo>
                  <a:pt x="2254070" y="1660784"/>
                </a:lnTo>
                <a:lnTo>
                  <a:pt x="2124828" y="1886406"/>
                </a:lnTo>
                <a:lnTo>
                  <a:pt x="1774574" y="1782144"/>
                </a:lnTo>
                <a:cubicBezTo>
                  <a:pt x="1670639" y="1887545"/>
                  <a:pt x="1540727" y="1963143"/>
                  <a:pt x="1398194" y="2001163"/>
                </a:cubicBezTo>
                <a:lnTo>
                  <a:pt x="1314570" y="2356909"/>
                </a:lnTo>
                <a:lnTo>
                  <a:pt x="1057072" y="2356909"/>
                </a:lnTo>
                <a:lnTo>
                  <a:pt x="973448" y="2001163"/>
                </a:lnTo>
                <a:cubicBezTo>
                  <a:pt x="830916" y="1963143"/>
                  <a:pt x="701003" y="1887545"/>
                  <a:pt x="597068" y="1782144"/>
                </a:cubicBezTo>
                <a:lnTo>
                  <a:pt x="246814" y="1886406"/>
                </a:lnTo>
                <a:lnTo>
                  <a:pt x="117572" y="1660784"/>
                </a:lnTo>
                <a:lnTo>
                  <a:pt x="384695" y="1411397"/>
                </a:lnTo>
                <a:cubicBezTo>
                  <a:pt x="346097" y="1267975"/>
                  <a:pt x="346097" y="1116780"/>
                  <a:pt x="384695" y="973358"/>
                </a:cubicBezTo>
                <a:lnTo>
                  <a:pt x="117572" y="723971"/>
                </a:lnTo>
                <a:lnTo>
                  <a:pt x="246814" y="498349"/>
                </a:lnTo>
                <a:lnTo>
                  <a:pt x="597068" y="602611"/>
                </a:lnTo>
                <a:cubicBezTo>
                  <a:pt x="701003" y="497210"/>
                  <a:pt x="830915" y="421612"/>
                  <a:pt x="973448" y="383592"/>
                </a:cubicBezTo>
                <a:lnTo>
                  <a:pt x="1057072" y="27846"/>
                </a:lnTo>
                <a:lnTo>
                  <a:pt x="1314570" y="27846"/>
                </a:lnTo>
                <a:lnTo>
                  <a:pt x="1398194" y="383592"/>
                </a:lnTo>
                <a:cubicBezTo>
                  <a:pt x="1540726" y="421612"/>
                  <a:pt x="1670639" y="497210"/>
                  <a:pt x="1774574" y="602611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7548" tIns="633091" rIns="627548" bIns="63309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b="1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>
                <a:solidFill>
                  <a:schemeClr val="tx1"/>
                </a:solidFill>
                <a:effectLst/>
              </a:rPr>
              <a:t>فيديو تعليمي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293421" y="1006673"/>
            <a:ext cx="2833668" cy="2868080"/>
          </a:xfrm>
          <a:custGeom>
            <a:avLst/>
            <a:gdLst>
              <a:gd name="connsiteX0" fmla="*/ 1723509 w 2303396"/>
              <a:gd name="connsiteY0" fmla="*/ 590571 h 2352060"/>
              <a:gd name="connsiteX1" fmla="*/ 2064619 w 2303396"/>
              <a:gd name="connsiteY1" fmla="*/ 492504 h 2352060"/>
              <a:gd name="connsiteX2" fmla="*/ 2191468 w 2303396"/>
              <a:gd name="connsiteY2" fmla="*/ 718844 h 2352060"/>
              <a:gd name="connsiteX3" fmla="*/ 1929771 w 2303396"/>
              <a:gd name="connsiteY3" fmla="*/ 958610 h 2352060"/>
              <a:gd name="connsiteX4" fmla="*/ 1929771 w 2303396"/>
              <a:gd name="connsiteY4" fmla="*/ 1393449 h 2352060"/>
              <a:gd name="connsiteX5" fmla="*/ 2191468 w 2303396"/>
              <a:gd name="connsiteY5" fmla="*/ 1633216 h 2352060"/>
              <a:gd name="connsiteX6" fmla="*/ 2064619 w 2303396"/>
              <a:gd name="connsiteY6" fmla="*/ 1859556 h 2352060"/>
              <a:gd name="connsiteX7" fmla="*/ 1723509 w 2303396"/>
              <a:gd name="connsiteY7" fmla="*/ 1761489 h 2352060"/>
              <a:gd name="connsiteX8" fmla="*/ 1357960 w 2303396"/>
              <a:gd name="connsiteY8" fmla="*/ 1978909 h 2352060"/>
              <a:gd name="connsiteX9" fmla="*/ 1276742 w 2303396"/>
              <a:gd name="connsiteY9" fmla="*/ 2324418 h 2352060"/>
              <a:gd name="connsiteX10" fmla="*/ 1026654 w 2303396"/>
              <a:gd name="connsiteY10" fmla="*/ 2324418 h 2352060"/>
              <a:gd name="connsiteX11" fmla="*/ 945436 w 2303396"/>
              <a:gd name="connsiteY11" fmla="*/ 1978908 h 2352060"/>
              <a:gd name="connsiteX12" fmla="*/ 579887 w 2303396"/>
              <a:gd name="connsiteY12" fmla="*/ 1761488 h 2352060"/>
              <a:gd name="connsiteX13" fmla="*/ 238777 w 2303396"/>
              <a:gd name="connsiteY13" fmla="*/ 1859556 h 2352060"/>
              <a:gd name="connsiteX14" fmla="*/ 111928 w 2303396"/>
              <a:gd name="connsiteY14" fmla="*/ 1633216 h 2352060"/>
              <a:gd name="connsiteX15" fmla="*/ 373625 w 2303396"/>
              <a:gd name="connsiteY15" fmla="*/ 1393450 h 2352060"/>
              <a:gd name="connsiteX16" fmla="*/ 373625 w 2303396"/>
              <a:gd name="connsiteY16" fmla="*/ 958611 h 2352060"/>
              <a:gd name="connsiteX17" fmla="*/ 111928 w 2303396"/>
              <a:gd name="connsiteY17" fmla="*/ 718844 h 2352060"/>
              <a:gd name="connsiteX18" fmla="*/ 238777 w 2303396"/>
              <a:gd name="connsiteY18" fmla="*/ 492504 h 2352060"/>
              <a:gd name="connsiteX19" fmla="*/ 579887 w 2303396"/>
              <a:gd name="connsiteY19" fmla="*/ 590571 h 2352060"/>
              <a:gd name="connsiteX20" fmla="*/ 945436 w 2303396"/>
              <a:gd name="connsiteY20" fmla="*/ 373151 h 2352060"/>
              <a:gd name="connsiteX21" fmla="*/ 1026654 w 2303396"/>
              <a:gd name="connsiteY21" fmla="*/ 27642 h 2352060"/>
              <a:gd name="connsiteX22" fmla="*/ 1276742 w 2303396"/>
              <a:gd name="connsiteY22" fmla="*/ 27642 h 2352060"/>
              <a:gd name="connsiteX23" fmla="*/ 1357960 w 2303396"/>
              <a:gd name="connsiteY23" fmla="*/ 373152 h 2352060"/>
              <a:gd name="connsiteX24" fmla="*/ 1723509 w 2303396"/>
              <a:gd name="connsiteY24" fmla="*/ 590572 h 2352060"/>
              <a:gd name="connsiteX25" fmla="*/ 1723509 w 2303396"/>
              <a:gd name="connsiteY25" fmla="*/ 590571 h 235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03396" h="2352060">
                <a:moveTo>
                  <a:pt x="1477494" y="590897"/>
                </a:moveTo>
                <a:lnTo>
                  <a:pt x="1724692" y="440813"/>
                </a:lnTo>
                <a:lnTo>
                  <a:pt x="1871908" y="593181"/>
                </a:lnTo>
                <a:lnTo>
                  <a:pt x="1716875" y="838655"/>
                </a:lnTo>
                <a:cubicBezTo>
                  <a:pt x="1776262" y="943478"/>
                  <a:pt x="1807839" y="1062371"/>
                  <a:pt x="1808359" y="1183108"/>
                </a:cubicBezTo>
                <a:lnTo>
                  <a:pt x="2064279" y="1317490"/>
                </a:lnTo>
                <a:lnTo>
                  <a:pt x="2012300" y="1523707"/>
                </a:lnTo>
                <a:lnTo>
                  <a:pt x="1723839" y="1518426"/>
                </a:lnTo>
                <a:cubicBezTo>
                  <a:pt x="1666594" y="1622735"/>
                  <a:pt x="1583314" y="1708961"/>
                  <a:pt x="1482563" y="1768241"/>
                </a:cubicBezTo>
                <a:lnTo>
                  <a:pt x="1491483" y="2059171"/>
                </a:lnTo>
                <a:lnTo>
                  <a:pt x="1295121" y="2112253"/>
                </a:lnTo>
                <a:lnTo>
                  <a:pt x="1158661" y="1855800"/>
                </a:lnTo>
                <a:cubicBezTo>
                  <a:pt x="1042029" y="1855285"/>
                  <a:pt x="927173" y="1822619"/>
                  <a:pt x="825901" y="1761162"/>
                </a:cubicBezTo>
                <a:lnTo>
                  <a:pt x="578704" y="1911247"/>
                </a:lnTo>
                <a:lnTo>
                  <a:pt x="431488" y="1758879"/>
                </a:lnTo>
                <a:lnTo>
                  <a:pt x="586521" y="1513405"/>
                </a:lnTo>
                <a:cubicBezTo>
                  <a:pt x="527134" y="1408582"/>
                  <a:pt x="495557" y="1289689"/>
                  <a:pt x="495037" y="1168952"/>
                </a:cubicBezTo>
                <a:lnTo>
                  <a:pt x="239117" y="1034570"/>
                </a:lnTo>
                <a:lnTo>
                  <a:pt x="291096" y="828353"/>
                </a:lnTo>
                <a:lnTo>
                  <a:pt x="579557" y="833634"/>
                </a:lnTo>
                <a:cubicBezTo>
                  <a:pt x="636802" y="729325"/>
                  <a:pt x="720082" y="643099"/>
                  <a:pt x="820833" y="583819"/>
                </a:cubicBezTo>
                <a:lnTo>
                  <a:pt x="811913" y="292889"/>
                </a:lnTo>
                <a:lnTo>
                  <a:pt x="1008275" y="239807"/>
                </a:lnTo>
                <a:lnTo>
                  <a:pt x="1144735" y="496260"/>
                </a:lnTo>
                <a:cubicBezTo>
                  <a:pt x="1261367" y="496775"/>
                  <a:pt x="1376223" y="529441"/>
                  <a:pt x="1477495" y="590898"/>
                </a:cubicBezTo>
                <a:lnTo>
                  <a:pt x="1477494" y="590897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2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7932" tIns="807252" rIns="797932" bIns="80725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u="none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u="none" kern="1200" dirty="0">
                <a:solidFill>
                  <a:schemeClr val="tx1"/>
                </a:solidFill>
                <a:effectLst/>
              </a:rPr>
              <a:t>النقاط الفنية والتعليمية </a:t>
            </a:r>
            <a:endParaRPr lang="en-US" sz="2400" u="none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Circular Arrow 10"/>
          <p:cNvSpPr/>
          <p:nvPr/>
        </p:nvSpPr>
        <p:spPr>
          <a:xfrm>
            <a:off x="7861672" y="3138531"/>
            <a:ext cx="3814741" cy="3814741"/>
          </a:xfrm>
          <a:prstGeom prst="circularArrow">
            <a:avLst>
              <a:gd name="adj1" fmla="val 4688"/>
              <a:gd name="adj2" fmla="val 299029"/>
              <a:gd name="adj3" fmla="val 2539295"/>
              <a:gd name="adj4" fmla="val 15812321"/>
              <a:gd name="adj5" fmla="val 5469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Shape 15"/>
          <p:cNvSpPr/>
          <p:nvPr/>
        </p:nvSpPr>
        <p:spPr>
          <a:xfrm>
            <a:off x="5959371" y="2389374"/>
            <a:ext cx="2771648" cy="2771648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Circular Arrow 16"/>
          <p:cNvSpPr/>
          <p:nvPr/>
        </p:nvSpPr>
        <p:spPr>
          <a:xfrm>
            <a:off x="7066000" y="908458"/>
            <a:ext cx="2988394" cy="2988394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</p:sp>
      <p:pic>
        <p:nvPicPr>
          <p:cNvPr id="13" name="النقاط الفنية.m4a">
            <a:hlinkClick r:id="" action="ppaction://media"/>
            <a:extLst>
              <a:ext uri="{FF2B5EF4-FFF2-40B4-BE49-F238E27FC236}">
                <a16:creationId xmlns:a16="http://schemas.microsoft.com/office/drawing/2014/main" id="{D2B5A479-84C2-ED45-A658-97CC12BFAF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1682" y="1686559"/>
            <a:ext cx="665051" cy="665051"/>
          </a:xfrm>
          <a:prstGeom prst="rect">
            <a:avLst/>
          </a:prstGeom>
        </p:spPr>
      </p:pic>
      <p:pic>
        <p:nvPicPr>
          <p:cNvPr id="14" name="فيديو تعليمي.m4a">
            <a:hlinkClick r:id="" action="ppaction://media"/>
            <a:extLst>
              <a:ext uri="{FF2B5EF4-FFF2-40B4-BE49-F238E27FC236}">
                <a16:creationId xmlns:a16="http://schemas.microsoft.com/office/drawing/2014/main" id="{ACE269C9-EE96-7548-AC1E-E176B88F583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4755" y="3128051"/>
            <a:ext cx="803237" cy="812800"/>
          </a:xfrm>
          <a:prstGeom prst="rect">
            <a:avLst/>
          </a:prstGeom>
        </p:spPr>
      </p:pic>
      <p:pic>
        <p:nvPicPr>
          <p:cNvPr id="15" name="التقييم الذاتي.m4a">
            <a:hlinkClick r:id="" action="ppaction://media"/>
            <a:extLst>
              <a:ext uri="{FF2B5EF4-FFF2-40B4-BE49-F238E27FC236}">
                <a16:creationId xmlns:a16="http://schemas.microsoft.com/office/drawing/2014/main" id="{5BF5ACF3-E94B-9F46-BFB2-DDDCF861965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8108" y="4114801"/>
            <a:ext cx="1102212" cy="88865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51166" y="1506017"/>
            <a:ext cx="5344186" cy="1658983"/>
            <a:chOff x="351166" y="1584395"/>
            <a:chExt cx="5344186" cy="1658983"/>
          </a:xfrm>
        </p:grpSpPr>
        <p:sp>
          <p:nvSpPr>
            <p:cNvPr id="22" name="Flowchart: Alternate Process 21"/>
            <p:cNvSpPr/>
            <p:nvPr/>
          </p:nvSpPr>
          <p:spPr>
            <a:xfrm>
              <a:off x="363335" y="1584395"/>
              <a:ext cx="5332017" cy="1658983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 sz="16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1166" y="1681893"/>
              <a:ext cx="527909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هدف الدرس: </a:t>
              </a:r>
            </a:p>
            <a:p>
              <a:pPr algn="ctr" rtl="1"/>
              <a:r>
                <a:rPr lang="ar-BH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يؤدي تدريبات تنمي الإحساس بالكرة بطريقة صحيحة</a:t>
              </a:r>
              <a:endParaRPr lang="en-US" sz="7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5095" y="309910"/>
            <a:ext cx="3875202" cy="1020781"/>
            <a:chOff x="-258338" y="209915"/>
            <a:chExt cx="3445083" cy="1020781"/>
          </a:xfrm>
        </p:grpSpPr>
        <p:sp>
          <p:nvSpPr>
            <p:cNvPr id="25" name="Flowchart: Alternate Process 24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26" name="Oval 25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الاحساس بالكرة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3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58936" y="1616579"/>
            <a:ext cx="7053943" cy="44627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dbl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 rtl="1">
              <a:buFont typeface="Wingdings" panose="05000000000000000000" pitchFamily="2" charset="2"/>
              <a:buChar char="q"/>
            </a:pPr>
            <a:r>
              <a:rPr lang="ar-BH" sz="2800" b="1" dirty="0">
                <a:solidFill>
                  <a:schemeClr val="tx1"/>
                </a:solidFill>
                <a:cs typeface="+mj-cs"/>
              </a:rPr>
              <a:t>النقاط الفنية والتعليمية 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400" b="1" dirty="0">
                <a:solidFill>
                  <a:srgbClr val="FF0000"/>
                </a:solidFill>
                <a:cs typeface="+mj-cs"/>
              </a:rPr>
              <a:t>النقاط الفنية: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تنتشر الأصابع جميعها على جانبي الكرة دون توتر، بحيث تكون قاعدتا اليدين خلف مركزها مع الاهتمام بوجوب استناد الكرة على سلاميات الأصابع فقط مع عدم الضغط عليها.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أخذ الإحساس بانتشار الأصابع على كرة كبيرة.</a:t>
            </a:r>
            <a:endParaRPr lang="ar-BH" sz="2000" b="1" dirty="0">
              <a:solidFill>
                <a:srgbClr val="FF0000"/>
              </a:solidFill>
              <a:cs typeface="+mj-cs"/>
            </a:endParaRPr>
          </a:p>
          <a:p>
            <a:pPr algn="just" rtl="1"/>
            <a:endParaRPr lang="ar-BH" sz="800" b="1" dirty="0">
              <a:solidFill>
                <a:schemeClr val="tx1"/>
              </a:solidFill>
              <a:cs typeface="+mj-cs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النقاط التعليمية :</a:t>
            </a:r>
            <a:endParaRPr lang="en-US" sz="2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(الوقوف . مسك الكرة أمام الصدر) تبادل نقل الكرة من يد الى اليد الأخرى.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(الوقوف . مسك الكرة الذراعين عالياً والكرة أعلى الرأس) تبادل نقل الكرة من يد الى اليد الأخرى.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(الوقوف . مسك الكرة) تبادل نقل الكرة من يد الى اليد الأخرى خلف الظهر.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(وقوف فتحاً . مسك الكرة ) مع ثني الجذع أماماً أسفل نقل الكرة من يد الى اليد الأخرى من بين الرجلين.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(وقوف فتحاً . ثني الجذع أماماً أسفل ) الكرة على الأرض دحرجة الكرة بين الرجلين.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803" y="2019673"/>
            <a:ext cx="3652970" cy="294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 4 Recorded Sound">
            <a:hlinkClick r:id="" action="ppaction://media"/>
            <a:extLst>
              <a:ext uri="{FF2B5EF4-FFF2-40B4-BE49-F238E27FC236}">
                <a16:creationId xmlns:a16="http://schemas.microsoft.com/office/drawing/2014/main" id="{15D3B689-E627-48DE-AE61-99B72EA22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872" y="5320695"/>
            <a:ext cx="1044000" cy="1044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2843" y="231532"/>
            <a:ext cx="3875202" cy="1020781"/>
            <a:chOff x="-258338" y="209915"/>
            <a:chExt cx="3445083" cy="1020781"/>
          </a:xfrm>
        </p:grpSpPr>
        <p:sp>
          <p:nvSpPr>
            <p:cNvPr id="12" name="Flowchart: Alternate Process 11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3" name="Oval 12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الاحساس بالكرة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4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12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احساس بالكرة 1.mp4" descr="الاحساس بالكرة 1.mp4">
            <a:hlinkClick r:id="" action="ppaction://media"/>
            <a:extLst>
              <a:ext uri="{FF2B5EF4-FFF2-40B4-BE49-F238E27FC236}">
                <a16:creationId xmlns:a16="http://schemas.microsoft.com/office/drawing/2014/main" id="{34F71030-AD42-BB4F-8860-D5EE224240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072" y="1330036"/>
            <a:ext cx="11343313" cy="526602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8969" y="192343"/>
            <a:ext cx="3875202" cy="1020781"/>
            <a:chOff x="-258338" y="209915"/>
            <a:chExt cx="3445083" cy="1020781"/>
          </a:xfrm>
        </p:grpSpPr>
        <p:sp>
          <p:nvSpPr>
            <p:cNvPr id="11" name="Flowchart: Alternate Process 10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2" name="Oval 11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الاحساس بالكرة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207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7061" y="168299"/>
            <a:ext cx="1126572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 rtl="1"/>
            <a:r>
              <a:rPr lang="ar-BH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التقييم </a:t>
            </a:r>
            <a:r>
              <a:rPr lang="ar-BH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الذاتي</a:t>
            </a:r>
          </a:p>
          <a:p>
            <a:pPr algn="ctr" rtl="1"/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أختر الاجابة الصحيحة من خلال مشاهدة صورة مهارة </a:t>
            </a:r>
            <a:r>
              <a:rPr lang="ar-BH" sz="3200" b="1" dirty="0">
                <a:solidFill>
                  <a:srgbClr val="FF0000"/>
                </a:solidFill>
              </a:rPr>
              <a:t>الإحساس بالكرة</a:t>
            </a:r>
            <a:r>
              <a:rPr lang="ar-BH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867989" y="2108293"/>
            <a:ext cx="836386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BH" sz="2800" b="1" dirty="0"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1- ما اسم الأداة المستخدمة ؟</a:t>
            </a:r>
          </a:p>
          <a:p>
            <a:pPr algn="just" rtl="1"/>
            <a:r>
              <a:rPr lang="ar-BH" sz="2800" b="1" dirty="0"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أ. كرة اليد.                                                    ب. كرة السلة</a:t>
            </a:r>
            <a:r>
              <a:rPr lang="ar-BH" sz="2800" b="1" dirty="0" smtClean="0"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.</a:t>
            </a:r>
          </a:p>
          <a:p>
            <a:pPr algn="just" rtl="1"/>
            <a:endParaRPr lang="ar-BH" sz="1600" b="1" dirty="0">
              <a:latin typeface="Times New Roman" panose="02020603050405020304" pitchFamily="18" charset="0"/>
              <a:cs typeface="+mj-cs"/>
              <a:sym typeface="Wingdings 2" panose="05020102010507070707" pitchFamily="18" charset="2"/>
            </a:endParaRPr>
          </a:p>
          <a:p>
            <a:pPr algn="just" rtl="1"/>
            <a:r>
              <a:rPr lang="ar-BH" sz="2800" b="1" dirty="0"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2- يؤدى </a:t>
            </a:r>
            <a:r>
              <a:rPr lang="ar-BH" sz="2800" b="1" dirty="0">
                <a:cs typeface="+mj-cs"/>
              </a:rPr>
              <a:t>الإحساس بالكرة ؟</a:t>
            </a:r>
          </a:p>
          <a:p>
            <a:pPr algn="just" rtl="1"/>
            <a:r>
              <a:rPr lang="ar-BH" sz="2800" b="1" dirty="0">
                <a:cs typeface="+mj-cs"/>
              </a:rPr>
              <a:t>أ. بيد واحدة .                                                 ب. بيدين </a:t>
            </a:r>
            <a:r>
              <a:rPr lang="ar-BH" sz="2800" b="1" dirty="0" smtClean="0">
                <a:cs typeface="+mj-cs"/>
              </a:rPr>
              <a:t>.</a:t>
            </a:r>
          </a:p>
          <a:p>
            <a:pPr algn="just" rtl="1"/>
            <a:endParaRPr lang="ar-BH" sz="1600" b="1" dirty="0">
              <a:cs typeface="+mj-cs"/>
            </a:endParaRPr>
          </a:p>
          <a:p>
            <a:pPr algn="just" rtl="1"/>
            <a:r>
              <a:rPr lang="en-US" sz="2800" b="1" dirty="0">
                <a:cs typeface="+mj-cs"/>
              </a:rPr>
              <a:t>3</a:t>
            </a:r>
            <a:r>
              <a:rPr lang="ar-BH" sz="2800" b="1" dirty="0">
                <a:cs typeface="+mj-cs"/>
              </a:rPr>
              <a:t>- الأصابع على الكرة؟</a:t>
            </a:r>
          </a:p>
          <a:p>
            <a:pPr algn="just" rtl="1"/>
            <a:r>
              <a:rPr lang="ar-BH" sz="2800" b="1" dirty="0">
                <a:cs typeface="+mj-cs"/>
              </a:rPr>
              <a:t>أ. منتشرة.                                                     ب. مضمومة.</a:t>
            </a:r>
          </a:p>
        </p:txBody>
      </p:sp>
      <p:pic>
        <p:nvPicPr>
          <p:cNvPr id="3" name=" 6 Recorded Sound">
            <a:hlinkClick r:id="" action="ppaction://media"/>
            <a:extLst>
              <a:ext uri="{FF2B5EF4-FFF2-40B4-BE49-F238E27FC236}">
                <a16:creationId xmlns:a16="http://schemas.microsoft.com/office/drawing/2014/main" id="{08B7A930-1087-40C6-B6A7-7D5D58D3F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6044" y="5511664"/>
            <a:ext cx="1044000" cy="1044000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A8995965-6431-4861-BB4A-9DA9CFB73F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6672" y="2295754"/>
            <a:ext cx="396000" cy="396000"/>
          </a:xfrm>
          <a:prstGeom prst="rect">
            <a:avLst/>
          </a:prstGeom>
        </p:spPr>
      </p:pic>
      <p:pic>
        <p:nvPicPr>
          <p:cNvPr id="12" name="2">
            <a:hlinkClick r:id="" action="ppaction://media"/>
            <a:extLst>
              <a:ext uri="{FF2B5EF4-FFF2-40B4-BE49-F238E27FC236}">
                <a16:creationId xmlns:a16="http://schemas.microsoft.com/office/drawing/2014/main" id="{8F5F1584-7993-471C-B810-72D5AF8FA69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6312" y="3312731"/>
            <a:ext cx="396000" cy="396000"/>
          </a:xfrm>
          <a:prstGeom prst="rect">
            <a:avLst/>
          </a:prstGeom>
        </p:spPr>
      </p:pic>
      <p:pic>
        <p:nvPicPr>
          <p:cNvPr id="13" name="3">
            <a:hlinkClick r:id="" action="ppaction://media"/>
            <a:extLst>
              <a:ext uri="{FF2B5EF4-FFF2-40B4-BE49-F238E27FC236}">
                <a16:creationId xmlns:a16="http://schemas.microsoft.com/office/drawing/2014/main" id="{2B9C7958-C17E-4E55-B436-B76C603473B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6312" y="4329708"/>
            <a:ext cx="396000" cy="396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2032" y="166217"/>
            <a:ext cx="3875202" cy="1020781"/>
            <a:chOff x="-258338" y="209915"/>
            <a:chExt cx="3445083" cy="1020781"/>
          </a:xfrm>
        </p:grpSpPr>
        <p:sp>
          <p:nvSpPr>
            <p:cNvPr id="15" name="Flowchart: Alternate Process 14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6" name="Oval 15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الاحساس بالكرة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5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4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9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315" y="962033"/>
            <a:ext cx="12895639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 rtl="1"/>
            <a:r>
              <a:rPr lang="ar-BH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BH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أختر الاجابة الصحيحة من خلال مشاهدة صورة مهارة </a:t>
            </a:r>
            <a:r>
              <a:rPr lang="ar-BH" sz="3200" b="1" dirty="0">
                <a:solidFill>
                  <a:srgbClr val="FF0000"/>
                </a:solidFill>
                <a:cs typeface="+mj-cs"/>
              </a:rPr>
              <a:t>الإحساس بالكرة</a:t>
            </a:r>
            <a:r>
              <a:rPr lang="ar-BH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:</a:t>
            </a: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endParaRPr lang="ar-BH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51599" y="2210754"/>
            <a:ext cx="970597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BH" sz="2800" b="1" dirty="0"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1- ما اسم الأداة المستخدمة ؟</a:t>
            </a:r>
          </a:p>
          <a:p>
            <a:pPr algn="just" rtl="1"/>
            <a:r>
              <a:rPr lang="ar-BH" sz="2800" b="1" dirty="0"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أ. كرة اليد.                                                                           </a:t>
            </a:r>
            <a:r>
              <a:rPr lang="ar-BH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ب. كرة السلة</a:t>
            </a:r>
            <a:r>
              <a:rPr lang="ar-BH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.</a:t>
            </a:r>
          </a:p>
          <a:p>
            <a:pPr algn="just" rtl="1"/>
            <a:endParaRPr lang="ar-BH" sz="1600" b="1" u="sng" dirty="0">
              <a:latin typeface="Times New Roman" panose="02020603050405020304" pitchFamily="18" charset="0"/>
              <a:cs typeface="+mj-cs"/>
              <a:sym typeface="Wingdings 2" panose="05020102010507070707" pitchFamily="18" charset="2"/>
            </a:endParaRPr>
          </a:p>
          <a:p>
            <a:pPr algn="just" rtl="1"/>
            <a:r>
              <a:rPr lang="ar-BH" sz="2800" b="1" dirty="0"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2- يؤدى </a:t>
            </a:r>
            <a:r>
              <a:rPr lang="ar-BH" sz="2800" b="1" dirty="0">
                <a:cs typeface="+mj-cs"/>
              </a:rPr>
              <a:t>الإحساس بالكرة ؟</a:t>
            </a:r>
          </a:p>
          <a:p>
            <a:pPr algn="just" rtl="1"/>
            <a:r>
              <a:rPr lang="ar-BH" sz="2800" b="1" dirty="0">
                <a:cs typeface="+mj-cs"/>
              </a:rPr>
              <a:t>أ. بيد واحدة .                                                                        </a:t>
            </a:r>
            <a:r>
              <a:rPr lang="ar-BH" sz="2800" b="1" u="sng" dirty="0">
                <a:solidFill>
                  <a:srgbClr val="002060"/>
                </a:solidFill>
                <a:cs typeface="+mj-cs"/>
              </a:rPr>
              <a:t>ب. بيدين </a:t>
            </a:r>
            <a:r>
              <a:rPr lang="ar-BH" sz="2800" b="1" u="sng" dirty="0" smtClean="0">
                <a:solidFill>
                  <a:srgbClr val="002060"/>
                </a:solidFill>
                <a:cs typeface="+mj-cs"/>
              </a:rPr>
              <a:t>.</a:t>
            </a:r>
          </a:p>
          <a:p>
            <a:pPr algn="just" rtl="1"/>
            <a:endParaRPr lang="ar-BH" sz="1600" b="1" u="sng" dirty="0">
              <a:cs typeface="+mj-cs"/>
            </a:endParaRPr>
          </a:p>
          <a:p>
            <a:pPr algn="just" rtl="1"/>
            <a:r>
              <a:rPr lang="en-US" sz="2800" b="1" dirty="0">
                <a:cs typeface="+mj-cs"/>
              </a:rPr>
              <a:t>3</a:t>
            </a:r>
            <a:r>
              <a:rPr lang="ar-BH" sz="2800" b="1" dirty="0">
                <a:cs typeface="+mj-cs"/>
              </a:rPr>
              <a:t>- الأصابع على الكرة؟</a:t>
            </a:r>
          </a:p>
          <a:p>
            <a:pPr algn="just" rtl="1"/>
            <a:r>
              <a:rPr lang="ar-BH" sz="2800" b="1" u="sng" dirty="0">
                <a:solidFill>
                  <a:srgbClr val="002060"/>
                </a:solidFill>
                <a:cs typeface="+mj-cs"/>
              </a:rPr>
              <a:t>أ. منتشرة.</a:t>
            </a:r>
            <a:r>
              <a:rPr lang="ar-BH" sz="2800" b="1" dirty="0">
                <a:solidFill>
                  <a:srgbClr val="002060"/>
                </a:solidFill>
                <a:cs typeface="+mj-cs"/>
              </a:rPr>
              <a:t>                                                                           </a:t>
            </a:r>
            <a:r>
              <a:rPr lang="ar-BH" sz="2800" b="1" dirty="0">
                <a:cs typeface="+mj-cs"/>
              </a:rPr>
              <a:t>ب. مضمومة.</a:t>
            </a:r>
          </a:p>
          <a:p>
            <a:pPr algn="just" rtl="1"/>
            <a:endParaRPr lang="en-US" sz="1400" b="1" dirty="0"/>
          </a:p>
        </p:txBody>
      </p:sp>
      <p:pic>
        <p:nvPicPr>
          <p:cNvPr id="3" name="الاجابة الصحيحة.m4a">
            <a:hlinkClick r:id="" action="ppaction://media"/>
            <a:extLst>
              <a:ext uri="{FF2B5EF4-FFF2-40B4-BE49-F238E27FC236}">
                <a16:creationId xmlns:a16="http://schemas.microsoft.com/office/drawing/2014/main" id="{BAA10AC7-7435-CC43-83A9-D4A5110DB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2586" y="5489615"/>
            <a:ext cx="1044000" cy="1044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84147" y="286296"/>
            <a:ext cx="65119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BH" sz="4800" b="1" dirty="0">
                <a:ln w="0"/>
              </a:rPr>
              <a:t>الاجابة 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5906" y="218469"/>
            <a:ext cx="3875202" cy="1020781"/>
            <a:chOff x="-258338" y="209915"/>
            <a:chExt cx="3445083" cy="1020781"/>
          </a:xfrm>
        </p:grpSpPr>
        <p:sp>
          <p:nvSpPr>
            <p:cNvPr id="14" name="Flowchart: Alternate Process 13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5" name="Oval 14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الاحساس بالكرة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9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9201D4-BB3D-8443-9796-4766BFD10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351" y="2117032"/>
            <a:ext cx="5524921" cy="32724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07985" y="1877361"/>
            <a:ext cx="10483652" cy="323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بارك الله فيك 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يا بطل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لقد أنهيت الدرس بنجاح</a:t>
            </a:r>
            <a:endParaRPr lang="en-US" sz="4800" b="1" dirty="0"/>
          </a:p>
        </p:txBody>
      </p:sp>
      <p:pic>
        <p:nvPicPr>
          <p:cNvPr id="2" name="النهاية.m4a">
            <a:hlinkClick r:id="" action="ppaction://media"/>
            <a:extLst>
              <a:ext uri="{FF2B5EF4-FFF2-40B4-BE49-F238E27FC236}">
                <a16:creationId xmlns:a16="http://schemas.microsoft.com/office/drawing/2014/main" id="{09E5194E-FFD8-4247-B6AB-AEAD481A8D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4694" y="5148033"/>
            <a:ext cx="1044000" cy="1044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2032" y="192343"/>
            <a:ext cx="3875202" cy="1020781"/>
            <a:chOff x="-258338" y="209915"/>
            <a:chExt cx="3445083" cy="1020781"/>
          </a:xfrm>
        </p:grpSpPr>
        <p:sp>
          <p:nvSpPr>
            <p:cNvPr id="13" name="Flowchart: Alternate Process 12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4" name="Oval 13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الاحساس بالكرة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7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Sakkal Majalla"/>
        <a:ea typeface=""/>
        <a:cs typeface="Sakkal Majalla"/>
      </a:majorFont>
      <a:minorFont>
        <a:latin typeface="Sakkal Majalla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1738</TotalTime>
  <Words>352</Words>
  <Application>Microsoft Office PowerPoint</Application>
  <PresentationFormat>Widescreen</PresentationFormat>
  <Paragraphs>79</Paragraphs>
  <Slides>7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Sakkal Majalla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Aahed Abdulsalam Ahmed Alathaila</cp:lastModifiedBy>
  <cp:revision>165</cp:revision>
  <dcterms:created xsi:type="dcterms:W3CDTF">2020-03-04T10:47:58Z</dcterms:created>
  <dcterms:modified xsi:type="dcterms:W3CDTF">2020-09-20T06:19:30Z</dcterms:modified>
</cp:coreProperties>
</file>