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CC85721-5D0E-4529-AAB3-5C18260BE3DA}">
  <a:tblStyle styleId="{9CC85721-5D0E-4529-AAB3-5C18260BE3D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  <a:fill>
          <a:solidFill>
            <a:srgbClr val="E8ECF4"/>
          </a:solidFill>
        </a:fill>
      </a:tcStyle>
    </a:wholeTbl>
    <a:band1H>
      <a:tcStyle>
        <a:fill>
          <a:solidFill>
            <a:srgbClr val="CFD7E7"/>
          </a:solidFill>
        </a:fill>
      </a:tcStyle>
    </a:band1H>
    <a:band1V>
      <a:tcStyle>
        <a:fill>
          <a:solidFill>
            <a:srgbClr val="CFD7E7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44" Type="http://schemas.openxmlformats.org/officeDocument/2006/relationships/slide" Target="slides/slide39.xml"/><Relationship Id="rId21" Type="http://schemas.openxmlformats.org/officeDocument/2006/relationships/slide" Target="slides/slide16.xml"/><Relationship Id="rId43" Type="http://schemas.openxmlformats.org/officeDocument/2006/relationships/slide" Target="slides/slide38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1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1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ar-EG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" name="Shape 8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2" name="Shape 16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2" name="Shape 17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2" name="Shape 18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2" name="Shape 19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2" name="Shape 20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2" name="Shape 21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3" name="Shape 22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4" name="Shape 23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5" name="Shape 24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6" name="Shape 25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4" name="Shape 9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7" name="Shape 26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7" name="Shape 27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8" name="Shape 28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7" name="Shape 29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5" name="Shape 30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7" name="Shape 31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5" name="Shape 32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4" name="Shape 33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0" name="Shape 34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9" name="Shape 34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2" name="Shape 10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5" name="Shape 35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1" name="Shape 36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7" name="Shape 36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Shape 37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0" name="Shape 38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93" name="Shape 39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Shape 394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ar-EG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Shape 40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07" name="Shape 40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Shape 41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0" name="Shape 42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Shape 43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35" name="Shape 43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Shape 44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42" name="Shape 44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49" name="Shape 44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8" name="Shape 10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6" name="Shape 11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4" name="Shape 12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6" name="Shape 13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6" name="Shape 14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2" name="Shape 15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فارغ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idx="10" type="dt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ar-EG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عنوان ونص عمودي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ar-EG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عنوان ونص عموديان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Shape 80"/>
          <p:cNvSpPr txBox="1"/>
          <p:nvPr>
            <p:ph idx="1" type="body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10" type="dt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Shape 8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12" type="sldNum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ar-EG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شريحة عنوان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1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0" type="dt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ar-EG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عنوان ومحتوى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0" type="dt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ar-EG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عنوان المقطع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1" algn="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0" type="dt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ar-EG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محتويين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1" algn="r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1" algn="r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1" algn="r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1" algn="r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2" type="body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1" algn="r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1" algn="r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1" algn="r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1" algn="r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0" type="dt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ar-EG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مقارنة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1" algn="r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1" algn="r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1" algn="r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1" algn="r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1" algn="r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1" algn="r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1" algn="r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1" algn="r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0" type="dt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ar-EG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عنوان فقط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ar-EG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محتوى ذو تسمية توضيحية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1" algn="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Shape 62"/>
          <p:cNvSpPr txBox="1"/>
          <p:nvPr>
            <p:ph idx="10" type="dt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ar-EG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صورة ذو تسمية توضيحية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1" algn="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10" type="dt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2" type="sldNum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ar-EG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00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1">
            <a:alphaModFix/>
          </a:blip>
          <a:stretch>
            <a:fillRect b="0" l="0" r="0" t="0"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1" algn="ctr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1" algn="r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ar-EG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2.jpg"/><Relationship Id="rId4" Type="http://schemas.openxmlformats.org/officeDocument/2006/relationships/image" Target="../media/image0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2.jpg"/><Relationship Id="rId4" Type="http://schemas.openxmlformats.org/officeDocument/2006/relationships/image" Target="../media/image0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02.jpg"/><Relationship Id="rId4" Type="http://schemas.openxmlformats.org/officeDocument/2006/relationships/image" Target="../media/image0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02.jpg"/><Relationship Id="rId4" Type="http://schemas.openxmlformats.org/officeDocument/2006/relationships/image" Target="../media/image0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02.jpg"/><Relationship Id="rId4" Type="http://schemas.openxmlformats.org/officeDocument/2006/relationships/image" Target="../media/image0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0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0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3.gif"/><Relationship Id="rId4" Type="http://schemas.openxmlformats.org/officeDocument/2006/relationships/image" Target="../media/image02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1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4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1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3.gif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4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4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2.gif"/><Relationship Id="rId4" Type="http://schemas.openxmlformats.org/officeDocument/2006/relationships/image" Target="../media/image15.png"/><Relationship Id="rId5" Type="http://schemas.openxmlformats.org/officeDocument/2006/relationships/image" Target="../media/image16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12.gif"/><Relationship Id="rId4" Type="http://schemas.openxmlformats.org/officeDocument/2006/relationships/image" Target="../media/image15.png"/><Relationship Id="rId5" Type="http://schemas.openxmlformats.org/officeDocument/2006/relationships/image" Target="../media/image16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12.gif"/><Relationship Id="rId4" Type="http://schemas.openxmlformats.org/officeDocument/2006/relationships/image" Target="../media/image15.png"/><Relationship Id="rId5" Type="http://schemas.openxmlformats.org/officeDocument/2006/relationships/image" Target="../media/image16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12.gif"/><Relationship Id="rId4" Type="http://schemas.openxmlformats.org/officeDocument/2006/relationships/image" Target="../media/image15.png"/><Relationship Id="rId5" Type="http://schemas.openxmlformats.org/officeDocument/2006/relationships/image" Target="../media/image16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18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17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17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1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8.png"/><Relationship Id="rId4" Type="http://schemas.openxmlformats.org/officeDocument/2006/relationships/image" Target="../media/image0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8.png"/><Relationship Id="rId4" Type="http://schemas.openxmlformats.org/officeDocument/2006/relationships/image" Target="../media/image0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2.jpg"/><Relationship Id="rId4" Type="http://schemas.openxmlformats.org/officeDocument/2006/relationships/image" Target="../media/image0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2.jpg"/><Relationship Id="rId4" Type="http://schemas.openxmlformats.org/officeDocument/2006/relationships/image" Target="../media/image0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ANNR029.WMF" id="88" name="Shape 8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 rot="-420114">
            <a:off x="698500" y="3529012"/>
            <a:ext cx="5591174" cy="2428874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/>
          <p:nvPr/>
        </p:nvSpPr>
        <p:spPr>
          <a:xfrm rot="-122888">
            <a:off x="804862" y="4243426"/>
            <a:ext cx="5178424" cy="1107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ar-EG" sz="6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إدارة الدوافع</a:t>
            </a:r>
          </a:p>
        </p:txBody>
      </p:sp>
      <p:sp>
        <p:nvSpPr>
          <p:cNvPr id="90" name="Shape 90"/>
          <p:cNvSpPr/>
          <p:nvPr/>
        </p:nvSpPr>
        <p:spPr>
          <a:xfrm rot="10800000">
            <a:off x="4295774" y="620689"/>
            <a:ext cx="4572000" cy="1602259"/>
          </a:xfrm>
          <a:prstGeom prst="star7">
            <a:avLst>
              <a:gd fmla="val 34601" name="adj"/>
              <a:gd fmla="val 102572" name="hf"/>
              <a:gd fmla="val 105210" name="vf"/>
            </a:avLst>
          </a:prstGeom>
          <a:solidFill>
            <a:srgbClr val="00FF00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6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Shape 91"/>
          <p:cNvSpPr/>
          <p:nvPr/>
        </p:nvSpPr>
        <p:spPr>
          <a:xfrm>
            <a:off x="3958157" y="620687"/>
            <a:ext cx="5150345" cy="1521296"/>
          </a:xfrm>
          <a:prstGeom prst="star7">
            <a:avLst>
              <a:gd fmla="val 34601" name="adj"/>
              <a:gd fmla="val 102572" name="hf"/>
              <a:gd fmla="val 105210" name="vf"/>
            </a:avLst>
          </a:prstGeom>
          <a:solidFill>
            <a:srgbClr val="FF0000"/>
          </a:solidFill>
          <a:ln cap="flat" cmpd="sng" w="254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ar-EG" sz="4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الوحدة الثالثة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Shape 164"/>
          <p:cNvGrpSpPr/>
          <p:nvPr/>
        </p:nvGrpSpPr>
        <p:grpSpPr>
          <a:xfrm>
            <a:off x="357158" y="3214686"/>
            <a:ext cx="8286808" cy="2643206"/>
            <a:chOff x="1295400" y="914400"/>
            <a:chExt cx="6324600" cy="4267199"/>
          </a:xfrm>
        </p:grpSpPr>
        <p:sp>
          <p:nvSpPr>
            <p:cNvPr id="165" name="Shape 165"/>
            <p:cNvSpPr/>
            <p:nvPr/>
          </p:nvSpPr>
          <p:spPr>
            <a:xfrm>
              <a:off x="1295400" y="914400"/>
              <a:ext cx="6324600" cy="4267199"/>
            </a:xfrm>
            <a:prstGeom prst="snip1Rect">
              <a:avLst>
                <a:gd fmla="val 16667" name="adj"/>
              </a:avLst>
            </a:prstGeom>
            <a:solidFill>
              <a:srgbClr val="800000"/>
            </a:soli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Shape 166"/>
            <p:cNvSpPr/>
            <p:nvPr/>
          </p:nvSpPr>
          <p:spPr>
            <a:xfrm>
              <a:off x="1377537" y="1165412"/>
              <a:ext cx="6160325" cy="3932517"/>
            </a:xfrm>
            <a:prstGeom prst="snip1Rect">
              <a:avLst>
                <a:gd fmla="val 16667" name="adj"/>
              </a:avLst>
            </a:prstGeom>
            <a:blipFill rotWithShape="1">
              <a:blip r:embed="rId3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7" name="Shape 167"/>
          <p:cNvSpPr/>
          <p:nvPr/>
        </p:nvSpPr>
        <p:spPr>
          <a:xfrm>
            <a:off x="467543" y="3622348"/>
            <a:ext cx="7786686" cy="193899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الإنسان بطبعه كائن اجتماعي ويفضل أن يعيش مع الجماعة وإذا شعر الفرد بعدم انتمائه اعتراه القلق والضيق.</a:t>
            </a:r>
          </a:p>
        </p:txBody>
      </p:sp>
      <p:pic>
        <p:nvPicPr>
          <p:cNvPr descr="BDRMC017.WMF" id="168" name="Shape 16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06964">
            <a:off x="3507957" y="228101"/>
            <a:ext cx="4917909" cy="2793999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Shape 169"/>
          <p:cNvSpPr/>
          <p:nvPr/>
        </p:nvSpPr>
        <p:spPr>
          <a:xfrm rot="182739">
            <a:off x="3567010" y="1477093"/>
            <a:ext cx="4372012" cy="769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2- الدفع إلى الانتماء: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" name="Shape 174"/>
          <p:cNvGrpSpPr/>
          <p:nvPr/>
        </p:nvGrpSpPr>
        <p:grpSpPr>
          <a:xfrm>
            <a:off x="357158" y="3214686"/>
            <a:ext cx="8286808" cy="2643206"/>
            <a:chOff x="1295400" y="914400"/>
            <a:chExt cx="6324600" cy="4267199"/>
          </a:xfrm>
        </p:grpSpPr>
        <p:sp>
          <p:nvSpPr>
            <p:cNvPr id="175" name="Shape 175"/>
            <p:cNvSpPr/>
            <p:nvPr/>
          </p:nvSpPr>
          <p:spPr>
            <a:xfrm>
              <a:off x="1295400" y="914400"/>
              <a:ext cx="6324600" cy="4267199"/>
            </a:xfrm>
            <a:prstGeom prst="snip1Rect">
              <a:avLst>
                <a:gd fmla="val 16667" name="adj"/>
              </a:avLst>
            </a:prstGeom>
            <a:solidFill>
              <a:srgbClr val="800000"/>
            </a:soli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Shape 176"/>
            <p:cNvSpPr/>
            <p:nvPr/>
          </p:nvSpPr>
          <p:spPr>
            <a:xfrm>
              <a:off x="1377537" y="1165412"/>
              <a:ext cx="6160325" cy="3932517"/>
            </a:xfrm>
            <a:prstGeom prst="snip1Rect">
              <a:avLst>
                <a:gd fmla="val 16667" name="adj"/>
              </a:avLst>
            </a:prstGeom>
            <a:blipFill rotWithShape="1">
              <a:blip r:embed="rId3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7" name="Shape 177"/>
          <p:cNvSpPr/>
          <p:nvPr/>
        </p:nvSpPr>
        <p:spPr>
          <a:xfrm>
            <a:off x="206201" y="3650248"/>
            <a:ext cx="8254230" cy="193899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حاجة الفرد أن يكون موضع قبول وحب واحترام من الآخرين، وأن تكون له مكانة اجتماعية وأن يكون بمنأى عن استهجان المجتمع ونبذه، </a:t>
            </a:r>
          </a:p>
        </p:txBody>
      </p:sp>
      <p:pic>
        <p:nvPicPr>
          <p:cNvPr descr="BDRMC017.WMF" id="178" name="Shape 17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06964">
            <a:off x="3507957" y="228101"/>
            <a:ext cx="4917909" cy="2793999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Shape 179"/>
          <p:cNvSpPr/>
          <p:nvPr/>
        </p:nvSpPr>
        <p:spPr>
          <a:xfrm rot="182739">
            <a:off x="3383205" y="1138539"/>
            <a:ext cx="4372012" cy="144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3- الدافع إلى التقدير الاجتماعي: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" name="Shape 184"/>
          <p:cNvGrpSpPr/>
          <p:nvPr/>
        </p:nvGrpSpPr>
        <p:grpSpPr>
          <a:xfrm>
            <a:off x="357158" y="3214686"/>
            <a:ext cx="8286808" cy="2643206"/>
            <a:chOff x="1295400" y="914400"/>
            <a:chExt cx="6324600" cy="4267199"/>
          </a:xfrm>
        </p:grpSpPr>
        <p:sp>
          <p:nvSpPr>
            <p:cNvPr id="185" name="Shape 185"/>
            <p:cNvSpPr/>
            <p:nvPr/>
          </p:nvSpPr>
          <p:spPr>
            <a:xfrm>
              <a:off x="1295400" y="914400"/>
              <a:ext cx="6324600" cy="4267199"/>
            </a:xfrm>
            <a:prstGeom prst="snip1Rect">
              <a:avLst>
                <a:gd fmla="val 16667" name="adj"/>
              </a:avLst>
            </a:prstGeom>
            <a:solidFill>
              <a:srgbClr val="800000"/>
            </a:soli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Shape 186"/>
            <p:cNvSpPr/>
            <p:nvPr/>
          </p:nvSpPr>
          <p:spPr>
            <a:xfrm>
              <a:off x="1377537" y="1165412"/>
              <a:ext cx="6160325" cy="3932517"/>
            </a:xfrm>
            <a:prstGeom prst="snip1Rect">
              <a:avLst>
                <a:gd fmla="val 16667" name="adj"/>
              </a:avLst>
            </a:prstGeom>
            <a:blipFill rotWithShape="1">
              <a:blip r:embed="rId3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7" name="Shape 187"/>
          <p:cNvSpPr/>
          <p:nvPr/>
        </p:nvSpPr>
        <p:spPr>
          <a:xfrm>
            <a:off x="107504" y="4265801"/>
            <a:ext cx="8254230" cy="7078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وأن يحوز على إعجاب الجماعة وتقديرها.</a:t>
            </a:r>
          </a:p>
        </p:txBody>
      </p:sp>
      <p:pic>
        <p:nvPicPr>
          <p:cNvPr descr="BDRMC017.WMF" id="188" name="Shape 18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06964">
            <a:off x="3507957" y="228101"/>
            <a:ext cx="4917909" cy="2793999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Shape 189"/>
          <p:cNvSpPr/>
          <p:nvPr/>
        </p:nvSpPr>
        <p:spPr>
          <a:xfrm rot="182739">
            <a:off x="3383205" y="1138539"/>
            <a:ext cx="4372012" cy="144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3- الدافع إلى التقدير الاجتماعي: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" name="Shape 194"/>
          <p:cNvGrpSpPr/>
          <p:nvPr/>
        </p:nvGrpSpPr>
        <p:grpSpPr>
          <a:xfrm>
            <a:off x="357158" y="3214686"/>
            <a:ext cx="8286808" cy="2643206"/>
            <a:chOff x="1295400" y="914400"/>
            <a:chExt cx="6324600" cy="4267199"/>
          </a:xfrm>
        </p:grpSpPr>
        <p:sp>
          <p:nvSpPr>
            <p:cNvPr id="195" name="Shape 195"/>
            <p:cNvSpPr/>
            <p:nvPr/>
          </p:nvSpPr>
          <p:spPr>
            <a:xfrm>
              <a:off x="1295400" y="914400"/>
              <a:ext cx="6324600" cy="4267199"/>
            </a:xfrm>
            <a:prstGeom prst="snip1Rect">
              <a:avLst>
                <a:gd fmla="val 16667" name="adj"/>
              </a:avLst>
            </a:prstGeom>
            <a:solidFill>
              <a:srgbClr val="800000"/>
            </a:soli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Shape 196"/>
            <p:cNvSpPr/>
            <p:nvPr/>
          </p:nvSpPr>
          <p:spPr>
            <a:xfrm>
              <a:off x="1377537" y="1165412"/>
              <a:ext cx="6160325" cy="3932517"/>
            </a:xfrm>
            <a:prstGeom prst="snip1Rect">
              <a:avLst>
                <a:gd fmla="val 16667" name="adj"/>
              </a:avLst>
            </a:prstGeom>
            <a:blipFill rotWithShape="1">
              <a:blip r:embed="rId3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7" name="Shape 197"/>
          <p:cNvSpPr/>
          <p:nvPr/>
        </p:nvSpPr>
        <p:spPr>
          <a:xfrm>
            <a:off x="396677" y="3735907"/>
            <a:ext cx="7887250" cy="1754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يميل الفرد إلى استطلاع الأشياء والخبرات الجديدة وهذا الدافع مرتبط بالحاجة إلى النجاح والتفوق ويسعى الفرد لإشباعها في كل مراحل العمر،</a:t>
            </a:r>
          </a:p>
        </p:txBody>
      </p:sp>
      <p:pic>
        <p:nvPicPr>
          <p:cNvPr descr="BDRMC017.WMF" id="198" name="Shape 19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06964">
            <a:off x="3507957" y="228101"/>
            <a:ext cx="4917909" cy="2793999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Shape 199"/>
          <p:cNvSpPr/>
          <p:nvPr/>
        </p:nvSpPr>
        <p:spPr>
          <a:xfrm rot="182739">
            <a:off x="3091566" y="1187443"/>
            <a:ext cx="4848231" cy="1323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4- الدافع إلى الاستطلاع والتفوق والنجاح: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Shape 204"/>
          <p:cNvGrpSpPr/>
          <p:nvPr/>
        </p:nvGrpSpPr>
        <p:grpSpPr>
          <a:xfrm>
            <a:off x="357158" y="3214686"/>
            <a:ext cx="8286808" cy="2643206"/>
            <a:chOff x="1295400" y="914400"/>
            <a:chExt cx="6324600" cy="4267199"/>
          </a:xfrm>
        </p:grpSpPr>
        <p:sp>
          <p:nvSpPr>
            <p:cNvPr id="205" name="Shape 205"/>
            <p:cNvSpPr/>
            <p:nvPr/>
          </p:nvSpPr>
          <p:spPr>
            <a:xfrm>
              <a:off x="1295400" y="914400"/>
              <a:ext cx="6324600" cy="4267199"/>
            </a:xfrm>
            <a:prstGeom prst="snip1Rect">
              <a:avLst>
                <a:gd fmla="val 16667" name="adj"/>
              </a:avLst>
            </a:prstGeom>
            <a:solidFill>
              <a:srgbClr val="800000"/>
            </a:soli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Shape 206"/>
            <p:cNvSpPr/>
            <p:nvPr/>
          </p:nvSpPr>
          <p:spPr>
            <a:xfrm>
              <a:off x="1377537" y="1165412"/>
              <a:ext cx="6160325" cy="3932517"/>
            </a:xfrm>
            <a:prstGeom prst="snip1Rect">
              <a:avLst>
                <a:gd fmla="val 16667" name="adj"/>
              </a:avLst>
            </a:prstGeom>
            <a:blipFill rotWithShape="1">
              <a:blip r:embed="rId3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7" name="Shape 207"/>
          <p:cNvSpPr/>
          <p:nvPr/>
        </p:nvSpPr>
        <p:spPr>
          <a:xfrm>
            <a:off x="501174" y="3958025"/>
            <a:ext cx="7887250" cy="1323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وعن طريق النجاح يتحقق الاحساس بالأمن وتزداد الثقة بالنفس.</a:t>
            </a:r>
          </a:p>
        </p:txBody>
      </p:sp>
      <p:pic>
        <p:nvPicPr>
          <p:cNvPr descr="BDRMC017.WMF" id="208" name="Shape 20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06964">
            <a:off x="3507957" y="228101"/>
            <a:ext cx="4917909" cy="2793999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Shape 209"/>
          <p:cNvSpPr/>
          <p:nvPr/>
        </p:nvSpPr>
        <p:spPr>
          <a:xfrm rot="182739">
            <a:off x="3091566" y="1187443"/>
            <a:ext cx="4848231" cy="1323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4- الدافع إلى الاستطلاع والتفوق والنجاح: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0385.WMF" id="214" name="Shape 2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43240" y="642918"/>
            <a:ext cx="5723418" cy="990599"/>
          </a:xfrm>
          <a:prstGeom prst="rect">
            <a:avLst/>
          </a:prstGeom>
          <a:solidFill>
            <a:srgbClr val="FFFF00"/>
          </a:solidFill>
          <a:ln>
            <a:noFill/>
          </a:ln>
        </p:spPr>
      </p:pic>
      <p:sp>
        <p:nvSpPr>
          <p:cNvPr id="215" name="Shape 215"/>
          <p:cNvSpPr txBox="1"/>
          <p:nvPr/>
        </p:nvSpPr>
        <p:spPr>
          <a:xfrm rot="484293">
            <a:off x="3178950" y="635275"/>
            <a:ext cx="4884737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6000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نشاط 3-2 </a:t>
            </a:r>
          </a:p>
        </p:txBody>
      </p:sp>
      <p:grpSp>
        <p:nvGrpSpPr>
          <p:cNvPr id="216" name="Shape 216"/>
          <p:cNvGrpSpPr/>
          <p:nvPr/>
        </p:nvGrpSpPr>
        <p:grpSpPr>
          <a:xfrm>
            <a:off x="103028" y="3000372"/>
            <a:ext cx="7859843" cy="2243335"/>
            <a:chOff x="785786" y="1654880"/>
            <a:chExt cx="8001055" cy="3365441"/>
          </a:xfrm>
        </p:grpSpPr>
        <p:sp>
          <p:nvSpPr>
            <p:cNvPr id="217" name="Shape 217"/>
            <p:cNvSpPr/>
            <p:nvPr/>
          </p:nvSpPr>
          <p:spPr>
            <a:xfrm>
              <a:off x="1500166" y="1654880"/>
              <a:ext cx="7286674" cy="3000763"/>
            </a:xfrm>
            <a:prstGeom prst="rect">
              <a:avLst/>
            </a:prstGeom>
            <a:solidFill>
              <a:srgbClr val="800000"/>
            </a:solidFill>
            <a:ln cap="flat" cmpd="sng" w="57150">
              <a:solidFill>
                <a:srgbClr val="000082"/>
              </a:solidFill>
              <a:prstDash val="dash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Shape 218"/>
            <p:cNvSpPr/>
            <p:nvPr/>
          </p:nvSpPr>
          <p:spPr>
            <a:xfrm rot="10800000">
              <a:off x="785786" y="2019558"/>
              <a:ext cx="7286674" cy="3000763"/>
            </a:xfrm>
            <a:prstGeom prst="rect">
              <a:avLst/>
            </a:prstGeom>
            <a:solidFill>
              <a:srgbClr val="003300"/>
            </a:solidFill>
            <a:ln cap="flat" cmpd="sng" w="57150">
              <a:solidFill>
                <a:srgbClr val="000082"/>
              </a:solidFill>
              <a:prstDash val="dash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Shape 219"/>
            <p:cNvSpPr/>
            <p:nvPr/>
          </p:nvSpPr>
          <p:spPr>
            <a:xfrm>
              <a:off x="1071538" y="1857021"/>
              <a:ext cx="7286674" cy="3000763"/>
            </a:xfrm>
            <a:prstGeom prst="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  <a:ln cap="flat" cmpd="sng" w="57150">
              <a:solidFill>
                <a:srgbClr val="000082"/>
              </a:solidFill>
              <a:prstDash val="dash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0" name="Shape 220"/>
          <p:cNvSpPr/>
          <p:nvPr/>
        </p:nvSpPr>
        <p:spPr>
          <a:xfrm>
            <a:off x="755575" y="3446462"/>
            <a:ext cx="6369049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قارن بين أنواع الدوافع حسب الجدول التالي: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" name="Shape 225"/>
          <p:cNvGraphicFramePr/>
          <p:nvPr/>
        </p:nvGraphicFramePr>
        <p:xfrm>
          <a:off x="179511" y="33265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{9CC85721-5D0E-4529-AAB3-5C18260BE3DA}</a:tableStyleId>
              </a:tblPr>
              <a:tblGrid>
                <a:gridCol w="2264100"/>
                <a:gridCol w="3306150"/>
                <a:gridCol w="3178225"/>
              </a:tblGrid>
              <a:tr h="1430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</a:tr>
              <a:tr h="4790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C009E"/>
                        </a:gs>
                        <a:gs pos="50000">
                          <a:srgbClr val="B300E4"/>
                        </a:gs>
                        <a:gs pos="100000">
                          <a:srgbClr val="D700FF"/>
                        </a:gs>
                      </a:gsLst>
                      <a:path path="circle">
                        <a:fillToRect l="100%" t="100%"/>
                      </a:path>
                      <a:tileRect b="-100%" r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C009E"/>
                        </a:gs>
                        <a:gs pos="50000">
                          <a:srgbClr val="B300E4"/>
                        </a:gs>
                        <a:gs pos="100000">
                          <a:srgbClr val="D700FF"/>
                        </a:gs>
                      </a:gsLst>
                      <a:path path="circle">
                        <a:fillToRect l="100%" t="100%"/>
                      </a:path>
                      <a:tileRect b="-100%" r="-100%"/>
                    </a:gradFill>
                  </a:tcPr>
                </a:tc>
              </a:tr>
            </a:tbl>
          </a:graphicData>
        </a:graphic>
      </p:graphicFrame>
      <p:sp>
        <p:nvSpPr>
          <p:cNvPr id="226" name="Shape 226"/>
          <p:cNvSpPr/>
          <p:nvPr/>
        </p:nvSpPr>
        <p:spPr>
          <a:xfrm>
            <a:off x="6550025" y="398273"/>
            <a:ext cx="2630487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أوجه المقارنة</a:t>
            </a:r>
          </a:p>
        </p:txBody>
      </p:sp>
      <p:sp>
        <p:nvSpPr>
          <p:cNvPr id="227" name="Shape 227"/>
          <p:cNvSpPr/>
          <p:nvPr/>
        </p:nvSpPr>
        <p:spPr>
          <a:xfrm>
            <a:off x="3669705" y="704889"/>
            <a:ext cx="26304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دوافع أولية</a:t>
            </a:r>
          </a:p>
        </p:txBody>
      </p:sp>
      <p:sp>
        <p:nvSpPr>
          <p:cNvPr id="228" name="Shape 228"/>
          <p:cNvSpPr/>
          <p:nvPr/>
        </p:nvSpPr>
        <p:spPr>
          <a:xfrm>
            <a:off x="467543" y="704889"/>
            <a:ext cx="26304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دوافع ثانوية</a:t>
            </a:r>
          </a:p>
        </p:txBody>
      </p:sp>
      <p:sp>
        <p:nvSpPr>
          <p:cNvPr id="229" name="Shape 229"/>
          <p:cNvSpPr/>
          <p:nvPr/>
        </p:nvSpPr>
        <p:spPr>
          <a:xfrm>
            <a:off x="6478017" y="3379639"/>
            <a:ext cx="26304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المصدر</a:t>
            </a:r>
          </a:p>
        </p:txBody>
      </p:sp>
      <p:sp>
        <p:nvSpPr>
          <p:cNvPr id="230" name="Shape 230"/>
          <p:cNvSpPr/>
          <p:nvPr/>
        </p:nvSpPr>
        <p:spPr>
          <a:xfrm>
            <a:off x="3635896" y="3429000"/>
            <a:ext cx="26304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فطرية</a:t>
            </a:r>
          </a:p>
        </p:txBody>
      </p:sp>
      <p:sp>
        <p:nvSpPr>
          <p:cNvPr id="231" name="Shape 231"/>
          <p:cNvSpPr/>
          <p:nvPr/>
        </p:nvSpPr>
        <p:spPr>
          <a:xfrm>
            <a:off x="395536" y="3441194"/>
            <a:ext cx="26304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مكتسبة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6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6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6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" name="Shape 236"/>
          <p:cNvGraphicFramePr/>
          <p:nvPr/>
        </p:nvGraphicFramePr>
        <p:xfrm>
          <a:off x="179511" y="33265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{9CC85721-5D0E-4529-AAB3-5C18260BE3DA}</a:tableStyleId>
              </a:tblPr>
              <a:tblGrid>
                <a:gridCol w="2264100"/>
                <a:gridCol w="3306150"/>
                <a:gridCol w="3178225"/>
              </a:tblGrid>
              <a:tr h="1430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</a:tr>
              <a:tr h="4790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C009E"/>
                        </a:gs>
                        <a:gs pos="50000">
                          <a:srgbClr val="B300E4"/>
                        </a:gs>
                        <a:gs pos="100000">
                          <a:srgbClr val="D700FF"/>
                        </a:gs>
                      </a:gsLst>
                      <a:path path="circle">
                        <a:fillToRect l="100%" t="100%"/>
                      </a:path>
                      <a:tileRect b="-100%" r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C009E"/>
                        </a:gs>
                        <a:gs pos="50000">
                          <a:srgbClr val="B300E4"/>
                        </a:gs>
                        <a:gs pos="100000">
                          <a:srgbClr val="D700FF"/>
                        </a:gs>
                      </a:gsLst>
                      <a:path path="circle">
                        <a:fillToRect l="100%" t="100%"/>
                      </a:path>
                      <a:tileRect b="-100%" r="-100%"/>
                    </a:gradFill>
                  </a:tcPr>
                </a:tc>
              </a:tr>
            </a:tbl>
          </a:graphicData>
        </a:graphic>
      </p:graphicFrame>
      <p:sp>
        <p:nvSpPr>
          <p:cNvPr id="237" name="Shape 237"/>
          <p:cNvSpPr/>
          <p:nvPr/>
        </p:nvSpPr>
        <p:spPr>
          <a:xfrm>
            <a:off x="6550025" y="398273"/>
            <a:ext cx="2630487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أوجه المقارنة</a:t>
            </a:r>
          </a:p>
        </p:txBody>
      </p:sp>
      <p:sp>
        <p:nvSpPr>
          <p:cNvPr id="238" name="Shape 238"/>
          <p:cNvSpPr/>
          <p:nvPr/>
        </p:nvSpPr>
        <p:spPr>
          <a:xfrm>
            <a:off x="3669705" y="704889"/>
            <a:ext cx="26304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دوافع أولية</a:t>
            </a:r>
          </a:p>
        </p:txBody>
      </p:sp>
      <p:sp>
        <p:nvSpPr>
          <p:cNvPr id="239" name="Shape 239"/>
          <p:cNvSpPr/>
          <p:nvPr/>
        </p:nvSpPr>
        <p:spPr>
          <a:xfrm>
            <a:off x="467543" y="704889"/>
            <a:ext cx="26304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دوافع ثانوية</a:t>
            </a:r>
          </a:p>
        </p:txBody>
      </p:sp>
      <p:sp>
        <p:nvSpPr>
          <p:cNvPr id="240" name="Shape 240"/>
          <p:cNvSpPr/>
          <p:nvPr/>
        </p:nvSpPr>
        <p:spPr>
          <a:xfrm>
            <a:off x="6478017" y="3379639"/>
            <a:ext cx="26304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التعريف</a:t>
            </a:r>
          </a:p>
        </p:txBody>
      </p:sp>
      <p:sp>
        <p:nvSpPr>
          <p:cNvPr id="241" name="Shape 241"/>
          <p:cNvSpPr/>
          <p:nvPr/>
        </p:nvSpPr>
        <p:spPr>
          <a:xfrm>
            <a:off x="3419871" y="2235635"/>
            <a:ext cx="3096343" cy="37856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هي الدوافع التي يولد الإنسان مزودًا بها ولم يكتسبها من بيئته عن طريق الخبرة والمران.</a:t>
            </a:r>
          </a:p>
        </p:txBody>
      </p:sp>
      <p:sp>
        <p:nvSpPr>
          <p:cNvPr id="242" name="Shape 242"/>
          <p:cNvSpPr/>
          <p:nvPr/>
        </p:nvSpPr>
        <p:spPr>
          <a:xfrm>
            <a:off x="179511" y="2235635"/>
            <a:ext cx="3168351" cy="37856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هي الدوافع التي تعلمها الإنسان واكتسبها أثناء تفاعله مع المجتمع الذي يعيش فيه.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7" name="Shape 247"/>
          <p:cNvGraphicFramePr/>
          <p:nvPr/>
        </p:nvGraphicFramePr>
        <p:xfrm>
          <a:off x="179511" y="33265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{9CC85721-5D0E-4529-AAB3-5C18260BE3DA}</a:tableStyleId>
              </a:tblPr>
              <a:tblGrid>
                <a:gridCol w="2264100"/>
                <a:gridCol w="3306150"/>
                <a:gridCol w="3178225"/>
              </a:tblGrid>
              <a:tr h="1430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</a:tr>
              <a:tr h="4790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C009E"/>
                        </a:gs>
                        <a:gs pos="50000">
                          <a:srgbClr val="B300E4"/>
                        </a:gs>
                        <a:gs pos="100000">
                          <a:srgbClr val="D700FF"/>
                        </a:gs>
                      </a:gsLst>
                      <a:path path="circle">
                        <a:fillToRect l="100%" t="100%"/>
                      </a:path>
                      <a:tileRect b="-100%" r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C009E"/>
                        </a:gs>
                        <a:gs pos="50000">
                          <a:srgbClr val="B300E4"/>
                        </a:gs>
                        <a:gs pos="100000">
                          <a:srgbClr val="D700FF"/>
                        </a:gs>
                      </a:gsLst>
                      <a:path path="circle">
                        <a:fillToRect l="100%" t="100%"/>
                      </a:path>
                      <a:tileRect b="-100%" r="-100%"/>
                    </a:gradFill>
                  </a:tcPr>
                </a:tc>
              </a:tr>
            </a:tbl>
          </a:graphicData>
        </a:graphic>
      </p:graphicFrame>
      <p:sp>
        <p:nvSpPr>
          <p:cNvPr id="248" name="Shape 248"/>
          <p:cNvSpPr/>
          <p:nvPr/>
        </p:nvSpPr>
        <p:spPr>
          <a:xfrm>
            <a:off x="6550025" y="398273"/>
            <a:ext cx="2630487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أوجه المقارنة</a:t>
            </a:r>
          </a:p>
        </p:txBody>
      </p:sp>
      <p:sp>
        <p:nvSpPr>
          <p:cNvPr id="249" name="Shape 249"/>
          <p:cNvSpPr/>
          <p:nvPr/>
        </p:nvSpPr>
        <p:spPr>
          <a:xfrm>
            <a:off x="3669705" y="704889"/>
            <a:ext cx="26304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دوافع أولية</a:t>
            </a:r>
          </a:p>
        </p:txBody>
      </p:sp>
      <p:sp>
        <p:nvSpPr>
          <p:cNvPr id="250" name="Shape 250"/>
          <p:cNvSpPr/>
          <p:nvPr/>
        </p:nvSpPr>
        <p:spPr>
          <a:xfrm>
            <a:off x="467543" y="704889"/>
            <a:ext cx="26304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دوافع ثانوية</a:t>
            </a:r>
          </a:p>
        </p:txBody>
      </p:sp>
      <p:sp>
        <p:nvSpPr>
          <p:cNvPr id="251" name="Shape 251"/>
          <p:cNvSpPr/>
          <p:nvPr/>
        </p:nvSpPr>
        <p:spPr>
          <a:xfrm>
            <a:off x="6478017" y="3379639"/>
            <a:ext cx="26304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الأنواع</a:t>
            </a:r>
          </a:p>
        </p:txBody>
      </p:sp>
      <p:sp>
        <p:nvSpPr>
          <p:cNvPr id="252" name="Shape 252"/>
          <p:cNvSpPr/>
          <p:nvPr/>
        </p:nvSpPr>
        <p:spPr>
          <a:xfrm>
            <a:off x="3419871" y="2235635"/>
            <a:ext cx="3096343" cy="37856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دافع الجوع- دافع العطش- دافع النوم والراحة- دافع الإخراج- دافع الجنس- دافع الأمومة.</a:t>
            </a:r>
          </a:p>
        </p:txBody>
      </p:sp>
      <p:sp>
        <p:nvSpPr>
          <p:cNvPr id="253" name="Shape 253"/>
          <p:cNvSpPr/>
          <p:nvPr/>
        </p:nvSpPr>
        <p:spPr>
          <a:xfrm>
            <a:off x="179511" y="1916832"/>
            <a:ext cx="3168351" cy="37856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دافع الأمن- دافع الانتماء- الدافع إلى التقدير الاجتماعي- الدافع إلى الاستطلاع والتفوق والنجاح.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8" name="Shape 258"/>
          <p:cNvGraphicFramePr/>
          <p:nvPr/>
        </p:nvGraphicFramePr>
        <p:xfrm>
          <a:off x="179511" y="33265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{9CC85721-5D0E-4529-AAB3-5C18260BE3DA}</a:tableStyleId>
              </a:tblPr>
              <a:tblGrid>
                <a:gridCol w="2264100"/>
                <a:gridCol w="3306150"/>
                <a:gridCol w="3178225"/>
              </a:tblGrid>
              <a:tr h="1430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</a:tr>
              <a:tr h="4790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C009E"/>
                        </a:gs>
                        <a:gs pos="50000">
                          <a:srgbClr val="B300E4"/>
                        </a:gs>
                        <a:gs pos="100000">
                          <a:srgbClr val="D700FF"/>
                        </a:gs>
                      </a:gsLst>
                      <a:path path="circle">
                        <a:fillToRect l="100%" t="100%"/>
                      </a:path>
                      <a:tileRect b="-100%" r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C009E"/>
                        </a:gs>
                        <a:gs pos="50000">
                          <a:srgbClr val="B300E4"/>
                        </a:gs>
                        <a:gs pos="100000">
                          <a:srgbClr val="D700FF"/>
                        </a:gs>
                      </a:gsLst>
                      <a:path path="circle">
                        <a:fillToRect l="100%" t="100%"/>
                      </a:path>
                      <a:tileRect b="-100%" r="-100%"/>
                    </a:gradFill>
                  </a:tcPr>
                </a:tc>
              </a:tr>
            </a:tbl>
          </a:graphicData>
        </a:graphic>
      </p:graphicFrame>
      <p:sp>
        <p:nvSpPr>
          <p:cNvPr id="259" name="Shape 259"/>
          <p:cNvSpPr/>
          <p:nvPr/>
        </p:nvSpPr>
        <p:spPr>
          <a:xfrm>
            <a:off x="6550025" y="398273"/>
            <a:ext cx="2630487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أوجه المقارنة</a:t>
            </a:r>
          </a:p>
        </p:txBody>
      </p:sp>
      <p:sp>
        <p:nvSpPr>
          <p:cNvPr id="260" name="Shape 260"/>
          <p:cNvSpPr/>
          <p:nvPr/>
        </p:nvSpPr>
        <p:spPr>
          <a:xfrm>
            <a:off x="3669705" y="704889"/>
            <a:ext cx="26304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دوافع أولية</a:t>
            </a:r>
          </a:p>
        </p:txBody>
      </p:sp>
      <p:sp>
        <p:nvSpPr>
          <p:cNvPr id="261" name="Shape 261"/>
          <p:cNvSpPr/>
          <p:nvPr/>
        </p:nvSpPr>
        <p:spPr>
          <a:xfrm>
            <a:off x="467543" y="704889"/>
            <a:ext cx="26304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دوافع ثانوية</a:t>
            </a:r>
          </a:p>
        </p:txBody>
      </p:sp>
      <p:sp>
        <p:nvSpPr>
          <p:cNvPr id="262" name="Shape 262"/>
          <p:cNvSpPr/>
          <p:nvPr/>
        </p:nvSpPr>
        <p:spPr>
          <a:xfrm>
            <a:off x="6478017" y="3379639"/>
            <a:ext cx="26304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مثال</a:t>
            </a:r>
          </a:p>
        </p:txBody>
      </p:sp>
      <p:sp>
        <p:nvSpPr>
          <p:cNvPr id="263" name="Shape 263"/>
          <p:cNvSpPr/>
          <p:nvPr/>
        </p:nvSpPr>
        <p:spPr>
          <a:xfrm>
            <a:off x="3419871" y="1916832"/>
            <a:ext cx="3312367" cy="4524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أجريت هذه التجربة على مجموعة من الشبان الأصحاء، فقد غذي أفراد المجموعة تغذية جيدة لمدة 6 أشهر من الصوم اعتمدوا فيها على أقل القليل من الطعام، </a:t>
            </a:r>
          </a:p>
        </p:txBody>
      </p:sp>
      <p:sp>
        <p:nvSpPr>
          <p:cNvPr id="264" name="Shape 264"/>
          <p:cNvSpPr/>
          <p:nvPr/>
        </p:nvSpPr>
        <p:spPr>
          <a:xfrm>
            <a:off x="179511" y="2924943"/>
            <a:ext cx="3240359" cy="19389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إحساس الأمان بوجود الفرد داخل أسرته.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Shape 96"/>
          <p:cNvGrpSpPr/>
          <p:nvPr/>
        </p:nvGrpSpPr>
        <p:grpSpPr>
          <a:xfrm>
            <a:off x="533400" y="1285860"/>
            <a:ext cx="8001000" cy="3714776"/>
            <a:chOff x="762000" y="-731985"/>
            <a:chExt cx="7315200" cy="7523172"/>
          </a:xfrm>
        </p:grpSpPr>
        <p:sp>
          <p:nvSpPr>
            <p:cNvPr id="97" name="Shape 97"/>
            <p:cNvSpPr/>
            <p:nvPr/>
          </p:nvSpPr>
          <p:spPr>
            <a:xfrm>
              <a:off x="762000" y="-290039"/>
              <a:ext cx="7315200" cy="6690838"/>
            </a:xfrm>
            <a:custGeom>
              <a:pathLst>
                <a:path extrusionOk="0" h="120000" w="120000">
                  <a:moveTo>
                    <a:pt x="0" y="28434"/>
                  </a:moveTo>
                  <a:cubicBezTo>
                    <a:pt x="59555" y="0"/>
                    <a:pt x="80000" y="28434"/>
                    <a:pt x="120000" y="28434"/>
                  </a:cubicBezTo>
                  <a:cubicBezTo>
                    <a:pt x="120000" y="58956"/>
                    <a:pt x="110603" y="86608"/>
                    <a:pt x="120000" y="120000"/>
                  </a:cubicBezTo>
                  <a:cubicBezTo>
                    <a:pt x="85968" y="109043"/>
                    <a:pt x="34666" y="102782"/>
                    <a:pt x="0" y="120000"/>
                  </a:cubicBezTo>
                  <a:cubicBezTo>
                    <a:pt x="0" y="89478"/>
                    <a:pt x="9523" y="67304"/>
                    <a:pt x="0" y="28434"/>
                  </a:cubicBezTo>
                  <a:close/>
                  <a:moveTo>
                    <a:pt x="10468" y="39880"/>
                  </a:moveTo>
                  <a:lnTo>
                    <a:pt x="10468" y="108554"/>
                  </a:lnTo>
                  <a:lnTo>
                    <a:pt x="109531" y="108554"/>
                  </a:lnTo>
                  <a:cubicBezTo>
                    <a:pt x="109531" y="85663"/>
                    <a:pt x="94039" y="88336"/>
                    <a:pt x="109531" y="39880"/>
                  </a:cubicBezTo>
                  <a:cubicBezTo>
                    <a:pt x="86161" y="16141"/>
                    <a:pt x="43489" y="39880"/>
                    <a:pt x="10468" y="39880"/>
                  </a:cubicBezTo>
                  <a:close/>
                </a:path>
              </a:pathLst>
            </a:custGeom>
            <a:gradFill>
              <a:gsLst>
                <a:gs pos="0">
                  <a:srgbClr val="85C2FF"/>
                </a:gs>
                <a:gs pos="50000">
                  <a:srgbClr val="00B0F0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</a:gra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Shape 98"/>
            <p:cNvSpPr/>
            <p:nvPr/>
          </p:nvSpPr>
          <p:spPr>
            <a:xfrm>
              <a:off x="879316" y="-731985"/>
              <a:ext cx="7020084" cy="7523172"/>
            </a:xfrm>
            <a:custGeom>
              <a:pathLst>
                <a:path extrusionOk="0" h="120000" w="120000">
                  <a:moveTo>
                    <a:pt x="12485" y="59836"/>
                  </a:moveTo>
                  <a:cubicBezTo>
                    <a:pt x="11750" y="55103"/>
                    <a:pt x="10290" y="44762"/>
                    <a:pt x="17161" y="46817"/>
                  </a:cubicBezTo>
                  <a:cubicBezTo>
                    <a:pt x="23795" y="33148"/>
                    <a:pt x="32468" y="40031"/>
                    <a:pt x="39906" y="43843"/>
                  </a:cubicBezTo>
                  <a:cubicBezTo>
                    <a:pt x="44446" y="36354"/>
                    <a:pt x="55941" y="34807"/>
                    <a:pt x="62839" y="40755"/>
                  </a:cubicBezTo>
                  <a:cubicBezTo>
                    <a:pt x="64579" y="37704"/>
                    <a:pt x="52438" y="20747"/>
                    <a:pt x="71775" y="35118"/>
                  </a:cubicBezTo>
                  <a:cubicBezTo>
                    <a:pt x="79990" y="23919"/>
                    <a:pt x="80258" y="36112"/>
                    <a:pt x="82858" y="39096"/>
                  </a:cubicBezTo>
                  <a:cubicBezTo>
                    <a:pt x="86608" y="35234"/>
                    <a:pt x="92812" y="33966"/>
                    <a:pt x="98136" y="35972"/>
                  </a:cubicBezTo>
                  <a:cubicBezTo>
                    <a:pt x="102193" y="37500"/>
                    <a:pt x="105102" y="40700"/>
                    <a:pt x="105883" y="44495"/>
                  </a:cubicBezTo>
                  <a:cubicBezTo>
                    <a:pt x="110572" y="45615"/>
                    <a:pt x="114306" y="48720"/>
                    <a:pt x="115826" y="52767"/>
                  </a:cubicBezTo>
                  <a:cubicBezTo>
                    <a:pt x="116930" y="55705"/>
                    <a:pt x="116773" y="58895"/>
                    <a:pt x="115381" y="61737"/>
                  </a:cubicBezTo>
                  <a:cubicBezTo>
                    <a:pt x="118803" y="65634"/>
                    <a:pt x="120000" y="70686"/>
                    <a:pt x="118632" y="75451"/>
                  </a:cubicBezTo>
                  <a:cubicBezTo>
                    <a:pt x="116814" y="81787"/>
                    <a:pt x="110795" y="86532"/>
                    <a:pt x="103403" y="87456"/>
                  </a:cubicBezTo>
                  <a:cubicBezTo>
                    <a:pt x="103368" y="91411"/>
                    <a:pt x="106936" y="105601"/>
                    <a:pt x="97951" y="97743"/>
                  </a:cubicBezTo>
                  <a:cubicBezTo>
                    <a:pt x="92744" y="116978"/>
                    <a:pt x="85221" y="102170"/>
                    <a:pt x="79390" y="98988"/>
                  </a:cubicBezTo>
                  <a:cubicBezTo>
                    <a:pt x="77504" y="104454"/>
                    <a:pt x="77086" y="120000"/>
                    <a:pt x="66126" y="109962"/>
                  </a:cubicBezTo>
                  <a:cubicBezTo>
                    <a:pt x="51523" y="117331"/>
                    <a:pt x="50886" y="108858"/>
                    <a:pt x="46623" y="103264"/>
                  </a:cubicBezTo>
                  <a:cubicBezTo>
                    <a:pt x="36560" y="108574"/>
                    <a:pt x="23492" y="105589"/>
                    <a:pt x="17652" y="96646"/>
                  </a:cubicBezTo>
                  <a:cubicBezTo>
                    <a:pt x="11915" y="97233"/>
                    <a:pt x="9267" y="109795"/>
                    <a:pt x="5139" y="92892"/>
                  </a:cubicBezTo>
                  <a:cubicBezTo>
                    <a:pt x="0" y="81039"/>
                    <a:pt x="4778" y="82001"/>
                    <a:pt x="7636" y="79340"/>
                  </a:cubicBezTo>
                  <a:cubicBezTo>
                    <a:pt x="3582" y="77252"/>
                    <a:pt x="1324" y="73245"/>
                    <a:pt x="1888" y="69140"/>
                  </a:cubicBezTo>
                  <a:cubicBezTo>
                    <a:pt x="2550" y="64334"/>
                    <a:pt x="6908" y="60570"/>
                    <a:pt x="12385" y="60075"/>
                  </a:cubicBezTo>
                  <a:cubicBezTo>
                    <a:pt x="12417" y="59994"/>
                    <a:pt x="12452" y="59916"/>
                    <a:pt x="12485" y="59836"/>
                  </a:cubicBezTo>
                  <a:close/>
                </a:path>
                <a:path extrusionOk="0" fill="none" h="120000" w="120000">
                  <a:moveTo>
                    <a:pt x="14637" y="80432"/>
                  </a:moveTo>
                  <a:cubicBezTo>
                    <a:pt x="12238" y="80595"/>
                    <a:pt x="9839" y="80111"/>
                    <a:pt x="7763" y="79041"/>
                  </a:cubicBezTo>
                  <a:moveTo>
                    <a:pt x="17049" y="109596"/>
                  </a:moveTo>
                  <a:cubicBezTo>
                    <a:pt x="16086" y="109933"/>
                    <a:pt x="18726" y="96206"/>
                    <a:pt x="17695" y="96311"/>
                  </a:cubicBezTo>
                  <a:moveTo>
                    <a:pt x="46617" y="102957"/>
                  </a:moveTo>
                  <a:cubicBezTo>
                    <a:pt x="45893" y="102004"/>
                    <a:pt x="45285" y="100987"/>
                    <a:pt x="44804" y="99922"/>
                  </a:cubicBezTo>
                  <a:moveTo>
                    <a:pt x="80128" y="95388"/>
                  </a:moveTo>
                  <a:cubicBezTo>
                    <a:pt x="80022" y="96517"/>
                    <a:pt x="79778" y="97633"/>
                    <a:pt x="79403" y="98718"/>
                  </a:cubicBezTo>
                  <a:moveTo>
                    <a:pt x="94516" y="74809"/>
                  </a:moveTo>
                  <a:cubicBezTo>
                    <a:pt x="99954" y="77126"/>
                    <a:pt x="103387" y="81968"/>
                    <a:pt x="103338" y="87257"/>
                  </a:cubicBezTo>
                  <a:moveTo>
                    <a:pt x="115327" y="61552"/>
                  </a:moveTo>
                  <a:cubicBezTo>
                    <a:pt x="114445" y="63352"/>
                    <a:pt x="113101" y="64950"/>
                    <a:pt x="111397" y="66220"/>
                  </a:cubicBezTo>
                  <a:moveTo>
                    <a:pt x="105899" y="44234"/>
                  </a:moveTo>
                  <a:cubicBezTo>
                    <a:pt x="106049" y="44961"/>
                    <a:pt x="106119" y="45699"/>
                    <a:pt x="106106" y="46439"/>
                  </a:cubicBezTo>
                  <a:moveTo>
                    <a:pt x="86120" y="1016"/>
                  </a:moveTo>
                  <a:cubicBezTo>
                    <a:pt x="86633" y="0"/>
                    <a:pt x="81998" y="39698"/>
                    <a:pt x="82823" y="38851"/>
                  </a:cubicBezTo>
                  <a:moveTo>
                    <a:pt x="61985" y="43002"/>
                  </a:moveTo>
                  <a:cubicBezTo>
                    <a:pt x="62193" y="42161"/>
                    <a:pt x="62522" y="41347"/>
                    <a:pt x="62959" y="40577"/>
                  </a:cubicBezTo>
                  <a:moveTo>
                    <a:pt x="39893" y="43826"/>
                  </a:moveTo>
                  <a:cubicBezTo>
                    <a:pt x="41174" y="44481"/>
                    <a:pt x="26702" y="6375"/>
                    <a:pt x="27765" y="7281"/>
                  </a:cubicBezTo>
                  <a:moveTo>
                    <a:pt x="13101" y="62311"/>
                  </a:moveTo>
                  <a:cubicBezTo>
                    <a:pt x="12821" y="61501"/>
                    <a:pt x="12615" y="60675"/>
                    <a:pt x="12485" y="59836"/>
                  </a:cubicBezTo>
                </a:path>
              </a:pathLst>
            </a:custGeom>
            <a:gradFill>
              <a:gsLst>
                <a:gs pos="0">
                  <a:srgbClr val="85C2FF"/>
                </a:gs>
                <a:gs pos="50000">
                  <a:srgbClr val="E056C6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</a:gra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9" name="Shape 99"/>
          <p:cNvSpPr/>
          <p:nvPr/>
        </p:nvSpPr>
        <p:spPr>
          <a:xfrm>
            <a:off x="1475655" y="2780927"/>
            <a:ext cx="6096000" cy="1323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8000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الدرس الثاني 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9" name="Shape 269"/>
          <p:cNvGraphicFramePr/>
          <p:nvPr/>
        </p:nvGraphicFramePr>
        <p:xfrm>
          <a:off x="179511" y="33265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{9CC85721-5D0E-4529-AAB3-5C18260BE3DA}</a:tableStyleId>
              </a:tblPr>
              <a:tblGrid>
                <a:gridCol w="2264100"/>
                <a:gridCol w="3306150"/>
                <a:gridCol w="3178225"/>
              </a:tblGrid>
              <a:tr h="1430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</a:tr>
              <a:tr h="4790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E003A"/>
                        </a:gs>
                        <a:gs pos="50000">
                          <a:srgbClr val="B60054"/>
                        </a:gs>
                        <a:gs pos="100000">
                          <a:srgbClr val="DB0065"/>
                        </a:gs>
                      </a:gsLst>
                      <a:path path="circle">
                        <a:fillToRect r="100%" t="100%"/>
                      </a:path>
                      <a:tileRect b="-100%" l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C009E"/>
                        </a:gs>
                        <a:gs pos="50000">
                          <a:srgbClr val="B300E4"/>
                        </a:gs>
                        <a:gs pos="100000">
                          <a:srgbClr val="D700FF"/>
                        </a:gs>
                      </a:gsLst>
                      <a:path path="circle">
                        <a:fillToRect l="100%" t="100%"/>
                      </a:path>
                      <a:tileRect b="-100%" r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7C009E"/>
                        </a:gs>
                        <a:gs pos="50000">
                          <a:srgbClr val="B300E4"/>
                        </a:gs>
                        <a:gs pos="100000">
                          <a:srgbClr val="D700FF"/>
                        </a:gs>
                      </a:gsLst>
                      <a:path path="circle">
                        <a:fillToRect l="100%" t="100%"/>
                      </a:path>
                      <a:tileRect b="-100%" r="-100%"/>
                    </a:gradFill>
                  </a:tcPr>
                </a:tc>
              </a:tr>
            </a:tbl>
          </a:graphicData>
        </a:graphic>
      </p:graphicFrame>
      <p:sp>
        <p:nvSpPr>
          <p:cNvPr id="270" name="Shape 270"/>
          <p:cNvSpPr/>
          <p:nvPr/>
        </p:nvSpPr>
        <p:spPr>
          <a:xfrm>
            <a:off x="6550025" y="398273"/>
            <a:ext cx="2630487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أوجه المقارنة</a:t>
            </a:r>
          </a:p>
        </p:txBody>
      </p:sp>
      <p:sp>
        <p:nvSpPr>
          <p:cNvPr id="271" name="Shape 271"/>
          <p:cNvSpPr/>
          <p:nvPr/>
        </p:nvSpPr>
        <p:spPr>
          <a:xfrm>
            <a:off x="3669705" y="704889"/>
            <a:ext cx="26304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دوافع أولية</a:t>
            </a:r>
          </a:p>
        </p:txBody>
      </p:sp>
      <p:sp>
        <p:nvSpPr>
          <p:cNvPr id="272" name="Shape 272"/>
          <p:cNvSpPr/>
          <p:nvPr/>
        </p:nvSpPr>
        <p:spPr>
          <a:xfrm>
            <a:off x="467543" y="704889"/>
            <a:ext cx="26304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دوافع ثانوية</a:t>
            </a:r>
          </a:p>
        </p:txBody>
      </p:sp>
      <p:sp>
        <p:nvSpPr>
          <p:cNvPr id="273" name="Shape 273"/>
          <p:cNvSpPr/>
          <p:nvPr/>
        </p:nvSpPr>
        <p:spPr>
          <a:xfrm>
            <a:off x="6478017" y="3379639"/>
            <a:ext cx="263048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مثال</a:t>
            </a:r>
          </a:p>
        </p:txBody>
      </p:sp>
      <p:sp>
        <p:nvSpPr>
          <p:cNvPr id="274" name="Shape 274"/>
          <p:cNvSpPr/>
          <p:nvPr/>
        </p:nvSpPr>
        <p:spPr>
          <a:xfrm>
            <a:off x="3419871" y="1916832"/>
            <a:ext cx="3312367" cy="4524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3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ولقد وصفوا حالاتهم أثناء الستة أشهر من الصوم بعدم القدرة على ضبط النفس وكبح جماع الغضب والتردد والقلق وعدم القدرة على التركيز والانتباه.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0385.WMF" id="279" name="Shape 27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43240" y="642918"/>
            <a:ext cx="5723418" cy="990599"/>
          </a:xfrm>
          <a:prstGeom prst="rect">
            <a:avLst/>
          </a:prstGeom>
          <a:solidFill>
            <a:srgbClr val="FFFF00"/>
          </a:solidFill>
          <a:ln>
            <a:noFill/>
          </a:ln>
        </p:spPr>
      </p:pic>
      <p:sp>
        <p:nvSpPr>
          <p:cNvPr id="280" name="Shape 280"/>
          <p:cNvSpPr txBox="1"/>
          <p:nvPr/>
        </p:nvSpPr>
        <p:spPr>
          <a:xfrm rot="484293">
            <a:off x="3178950" y="635275"/>
            <a:ext cx="4884737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6000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نشاط 3-3</a:t>
            </a:r>
          </a:p>
        </p:txBody>
      </p:sp>
      <p:grpSp>
        <p:nvGrpSpPr>
          <p:cNvPr id="281" name="Shape 281"/>
          <p:cNvGrpSpPr/>
          <p:nvPr/>
        </p:nvGrpSpPr>
        <p:grpSpPr>
          <a:xfrm>
            <a:off x="103028" y="3000372"/>
            <a:ext cx="7859843" cy="2243335"/>
            <a:chOff x="785786" y="1654880"/>
            <a:chExt cx="8001055" cy="3365441"/>
          </a:xfrm>
        </p:grpSpPr>
        <p:sp>
          <p:nvSpPr>
            <p:cNvPr id="282" name="Shape 282"/>
            <p:cNvSpPr/>
            <p:nvPr/>
          </p:nvSpPr>
          <p:spPr>
            <a:xfrm>
              <a:off x="1500166" y="1654880"/>
              <a:ext cx="7286674" cy="3000763"/>
            </a:xfrm>
            <a:prstGeom prst="rect">
              <a:avLst/>
            </a:prstGeom>
            <a:solidFill>
              <a:srgbClr val="800000"/>
            </a:solidFill>
            <a:ln cap="flat" cmpd="sng" w="57150">
              <a:solidFill>
                <a:srgbClr val="000082"/>
              </a:solidFill>
              <a:prstDash val="dash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Shape 283"/>
            <p:cNvSpPr/>
            <p:nvPr/>
          </p:nvSpPr>
          <p:spPr>
            <a:xfrm rot="10800000">
              <a:off x="785786" y="2019558"/>
              <a:ext cx="7286674" cy="3000763"/>
            </a:xfrm>
            <a:prstGeom prst="rect">
              <a:avLst/>
            </a:prstGeom>
            <a:solidFill>
              <a:srgbClr val="003300"/>
            </a:solidFill>
            <a:ln cap="flat" cmpd="sng" w="57150">
              <a:solidFill>
                <a:srgbClr val="000082"/>
              </a:solidFill>
              <a:prstDash val="dash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" name="Shape 284"/>
            <p:cNvSpPr/>
            <p:nvPr/>
          </p:nvSpPr>
          <p:spPr>
            <a:xfrm>
              <a:off x="1071538" y="1857021"/>
              <a:ext cx="7286674" cy="3000763"/>
            </a:xfrm>
            <a:prstGeom prst="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  <a:ln cap="flat" cmpd="sng" w="57150">
              <a:solidFill>
                <a:srgbClr val="000082"/>
              </a:solidFill>
              <a:prstDash val="dash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5" name="Shape 285"/>
          <p:cNvSpPr/>
          <p:nvPr/>
        </p:nvSpPr>
        <p:spPr>
          <a:xfrm>
            <a:off x="795237" y="3446462"/>
            <a:ext cx="6369049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تأمل نفسك عندما تجوع ثم املأ الجدول بما يناسبه: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0" name="Shape 290"/>
          <p:cNvGraphicFramePr/>
          <p:nvPr/>
        </p:nvGraphicFramePr>
        <p:xfrm>
          <a:off x="395536" y="33265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{9CC85721-5D0E-4529-AAB3-5C18260BE3DA}</a:tableStyleId>
              </a:tblPr>
              <a:tblGrid>
                <a:gridCol w="5039000"/>
                <a:gridCol w="3313925"/>
              </a:tblGrid>
              <a:tr h="15413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006C2D"/>
                        </a:gs>
                        <a:gs pos="50000">
                          <a:srgbClr val="009E40"/>
                        </a:gs>
                        <a:gs pos="100000">
                          <a:srgbClr val="00BD4E"/>
                        </a:gs>
                      </a:gsLst>
                      <a:path path="circle">
                        <a:fillToRect l="100%" t="100%"/>
                      </a:path>
                      <a:tileRect b="-100%" r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FABF8E"/>
                    </a:solidFill>
                  </a:tcPr>
                </a:tc>
              </a:tr>
              <a:tr h="15413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006C2D"/>
                        </a:gs>
                        <a:gs pos="50000">
                          <a:srgbClr val="009E40"/>
                        </a:gs>
                        <a:gs pos="100000">
                          <a:srgbClr val="00BD4E"/>
                        </a:gs>
                      </a:gsLst>
                      <a:path path="circle">
                        <a:fillToRect l="100%" t="100%"/>
                      </a:path>
                      <a:tileRect b="-100%" r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FABF8E"/>
                    </a:solidFill>
                  </a:tcPr>
                </a:tc>
              </a:tr>
              <a:tr h="1453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006C2D"/>
                        </a:gs>
                        <a:gs pos="50000">
                          <a:srgbClr val="009E40"/>
                        </a:gs>
                        <a:gs pos="100000">
                          <a:srgbClr val="00BD4E"/>
                        </a:gs>
                      </a:gsLst>
                      <a:path path="circle">
                        <a:fillToRect l="100%" t="100%"/>
                      </a:path>
                      <a:tileRect b="-100%" r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FABF8E"/>
                    </a:solidFill>
                  </a:tcPr>
                </a:tc>
              </a:tr>
              <a:tr h="15413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gradFill>
                      <a:gsLst>
                        <a:gs pos="0">
                          <a:srgbClr val="006C2D"/>
                        </a:gs>
                        <a:gs pos="50000">
                          <a:srgbClr val="009E40"/>
                        </a:gs>
                        <a:gs pos="100000">
                          <a:srgbClr val="00BD4E"/>
                        </a:gs>
                      </a:gsLst>
                      <a:path path="circle">
                        <a:fillToRect l="100%" t="100%"/>
                      </a:path>
                      <a:tileRect b="-100%" r="-100%"/>
                    </a:gra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1" algn="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FABF8E"/>
                    </a:solidFill>
                  </a:tcPr>
                </a:tc>
              </a:tr>
            </a:tbl>
          </a:graphicData>
        </a:graphic>
      </p:graphicFrame>
      <p:sp>
        <p:nvSpPr>
          <p:cNvPr id="291" name="Shape 291"/>
          <p:cNvSpPr txBox="1"/>
          <p:nvPr/>
        </p:nvSpPr>
        <p:spPr>
          <a:xfrm>
            <a:off x="4887987" y="620687"/>
            <a:ext cx="3500436" cy="830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مثير</a:t>
            </a:r>
          </a:p>
        </p:txBody>
      </p:sp>
      <p:sp>
        <p:nvSpPr>
          <p:cNvPr id="292" name="Shape 292"/>
          <p:cNvSpPr txBox="1"/>
          <p:nvPr/>
        </p:nvSpPr>
        <p:spPr>
          <a:xfrm>
            <a:off x="5104010" y="2276872"/>
            <a:ext cx="3500437" cy="830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حالة توتر</a:t>
            </a:r>
          </a:p>
        </p:txBody>
      </p:sp>
      <p:sp>
        <p:nvSpPr>
          <p:cNvPr id="293" name="Shape 293"/>
          <p:cNvSpPr txBox="1"/>
          <p:nvPr/>
        </p:nvSpPr>
        <p:spPr>
          <a:xfrm>
            <a:off x="5032001" y="3750130"/>
            <a:ext cx="3500437" cy="830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سلوك موجه</a:t>
            </a:r>
          </a:p>
        </p:txBody>
      </p:sp>
      <p:sp>
        <p:nvSpPr>
          <p:cNvPr id="294" name="Shape 294"/>
          <p:cNvSpPr txBox="1"/>
          <p:nvPr/>
        </p:nvSpPr>
        <p:spPr>
          <a:xfrm>
            <a:off x="3707903" y="4934778"/>
            <a:ext cx="4968551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غاية ترضي الدافع وتزيل التوتر وتنهي السلوك.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9" name="Shape 299"/>
          <p:cNvGrpSpPr/>
          <p:nvPr/>
        </p:nvGrpSpPr>
        <p:grpSpPr>
          <a:xfrm>
            <a:off x="928661" y="1785925"/>
            <a:ext cx="7358113" cy="2666999"/>
            <a:chOff x="381000" y="1524000"/>
            <a:chExt cx="8305799" cy="3809999"/>
          </a:xfrm>
        </p:grpSpPr>
        <p:pic>
          <p:nvPicPr>
            <p:cNvPr descr="1166654567.gif" id="300" name="Shape 30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81000" y="1524000"/>
              <a:ext cx="8305799" cy="38099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01" name="Shape 301"/>
            <p:cNvSpPr/>
            <p:nvPr/>
          </p:nvSpPr>
          <p:spPr>
            <a:xfrm>
              <a:off x="1676400" y="2286000"/>
              <a:ext cx="5638800" cy="2286000"/>
            </a:xfrm>
            <a:prstGeom prst="rect">
              <a:avLst/>
            </a:prstGeom>
            <a:blipFill rotWithShape="1">
              <a:blip r:embed="rId4">
                <a:alphaModFix/>
              </a:blip>
              <a:tile algn="tl" flip="none" tx="0" sx="100000" ty="0" sy="100000"/>
            </a:blipFill>
            <a:ln cap="flat" cmpd="sng" w="63500">
              <a:solidFill>
                <a:srgbClr val="FBEAC7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2" name="Shape 302"/>
          <p:cNvSpPr/>
          <p:nvPr/>
        </p:nvSpPr>
        <p:spPr>
          <a:xfrm rot="492692">
            <a:off x="1010945" y="2013964"/>
            <a:ext cx="4965700" cy="1862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115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إثراء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/>
          <p:nvPr/>
        </p:nvSpPr>
        <p:spPr>
          <a:xfrm>
            <a:off x="-36511" y="201681"/>
            <a:ext cx="9180511" cy="54005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9999" y="0"/>
                </a:moveTo>
                <a:close/>
                <a:lnTo>
                  <a:pt x="-9999" y="120000"/>
                </a:lnTo>
              </a:path>
              <a:path extrusionOk="0" fill="none" h="120000" w="120000">
                <a:moveTo>
                  <a:pt x="-9999" y="22500"/>
                </a:moveTo>
                <a:lnTo>
                  <a:pt x="-45999" y="135000"/>
                </a:lnTo>
              </a:path>
            </a:pathLst>
          </a:custGeom>
          <a:noFill/>
          <a:ln>
            <a:noFill/>
          </a:ln>
        </p:spPr>
        <p:txBody>
          <a:bodyPr anchorCtr="1" anchor="ctr" bIns="45700" lIns="91425" rIns="91425" tIns="45700">
            <a:noAutofit/>
          </a:bodyPr>
          <a:lstStyle/>
          <a:p>
            <a:pPr indent="-114300" lvl="1" marL="114300" marR="0" rtl="1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ar-EG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114300" lvl="1" marL="114300" marR="0" rtl="1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ar-EG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  <a:p>
            <a:pPr indent="-114300" lvl="1" marL="114300" marR="0" rtl="1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ar-EG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  <a:p>
            <a:pPr indent="-114300" lvl="1" marL="114300" marR="0" rtl="1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ar-EG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-114300" lvl="1" marL="114300" marR="0" rtl="1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ar-EG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308" name="Shape 308"/>
          <p:cNvSpPr/>
          <p:nvPr/>
        </p:nvSpPr>
        <p:spPr>
          <a:xfrm>
            <a:off x="971600" y="5746298"/>
            <a:ext cx="6912767" cy="980728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39999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Shape 309"/>
          <p:cNvSpPr/>
          <p:nvPr/>
        </p:nvSpPr>
        <p:spPr>
          <a:xfrm>
            <a:off x="1028700" y="5877271"/>
            <a:ext cx="692767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هرم ماسلو يوضح التنظيم الهرمي للحاجات</a:t>
            </a:r>
          </a:p>
        </p:txBody>
      </p:sp>
      <p:sp>
        <p:nvSpPr>
          <p:cNvPr id="310" name="Shape 310"/>
          <p:cNvSpPr/>
          <p:nvPr/>
        </p:nvSpPr>
        <p:spPr>
          <a:xfrm>
            <a:off x="1100708" y="4797151"/>
            <a:ext cx="6423620" cy="523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الحاجات البيولوجية (الجسمية)</a:t>
            </a:r>
          </a:p>
        </p:txBody>
      </p:sp>
      <p:sp>
        <p:nvSpPr>
          <p:cNvPr id="311" name="Shape 311"/>
          <p:cNvSpPr/>
          <p:nvPr/>
        </p:nvSpPr>
        <p:spPr>
          <a:xfrm>
            <a:off x="1259632" y="3697867"/>
            <a:ext cx="6423620" cy="523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الحاجة للأمن</a:t>
            </a:r>
          </a:p>
        </p:txBody>
      </p:sp>
      <p:sp>
        <p:nvSpPr>
          <p:cNvPr id="312" name="Shape 312"/>
          <p:cNvSpPr/>
          <p:nvPr/>
        </p:nvSpPr>
        <p:spPr>
          <a:xfrm>
            <a:off x="2411759" y="2402884"/>
            <a:ext cx="4248472" cy="9541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الحاجات الاجتماعية (الانتماء والحب والعطف)</a:t>
            </a:r>
          </a:p>
        </p:txBody>
      </p:sp>
      <p:sp>
        <p:nvSpPr>
          <p:cNvPr id="313" name="Shape 313"/>
          <p:cNvSpPr/>
          <p:nvPr/>
        </p:nvSpPr>
        <p:spPr>
          <a:xfrm>
            <a:off x="2915816" y="1340767"/>
            <a:ext cx="3096343" cy="9541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الحاجة للتقدير والاستحسان</a:t>
            </a:r>
          </a:p>
        </p:txBody>
      </p:sp>
      <p:sp>
        <p:nvSpPr>
          <p:cNvPr id="314" name="Shape 314"/>
          <p:cNvSpPr/>
          <p:nvPr/>
        </p:nvSpPr>
        <p:spPr>
          <a:xfrm>
            <a:off x="3765003" y="437762"/>
            <a:ext cx="1599084" cy="830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الحاجة لتحقيق الذات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5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9" name="Shape 319"/>
          <p:cNvGrpSpPr/>
          <p:nvPr/>
        </p:nvGrpSpPr>
        <p:grpSpPr>
          <a:xfrm rot="-763443">
            <a:off x="433276" y="2453351"/>
            <a:ext cx="8379574" cy="1657349"/>
            <a:chOff x="428596" y="1857364"/>
            <a:chExt cx="8229600" cy="4214841"/>
          </a:xfrm>
        </p:grpSpPr>
        <p:sp>
          <p:nvSpPr>
            <p:cNvPr id="320" name="Shape 320"/>
            <p:cNvSpPr/>
            <p:nvPr/>
          </p:nvSpPr>
          <p:spPr>
            <a:xfrm>
              <a:off x="642910" y="1857364"/>
              <a:ext cx="7929618" cy="4214841"/>
            </a:xfrm>
            <a:prstGeom prst="flowChartManualOperation">
              <a:avLst/>
            </a:prstGeom>
            <a:solidFill>
              <a:srgbClr val="FF0066"/>
            </a:solidFill>
            <a:ln>
              <a:noFill/>
            </a:ln>
            <a:effectLst>
              <a:outerShdw blurRad="44450" algn="ctr" dir="5400000" dist="27939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Shape 321"/>
            <p:cNvSpPr/>
            <p:nvPr/>
          </p:nvSpPr>
          <p:spPr>
            <a:xfrm rot="5400000">
              <a:off x="2644124" y="-215287"/>
              <a:ext cx="3798545" cy="8229600"/>
            </a:xfrm>
            <a:prstGeom prst="wave">
              <a:avLst>
                <a:gd fmla="val 5067" name="adj1"/>
                <a:gd fmla="val 0" name="adj2"/>
              </a:avLst>
            </a:prstGeom>
            <a:solidFill>
              <a:srgbClr val="5DD5FF"/>
            </a:solidFill>
            <a:ln cap="flat" cmpd="sng" w="762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39999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2" name="Shape 322"/>
          <p:cNvSpPr/>
          <p:nvPr/>
        </p:nvSpPr>
        <p:spPr>
          <a:xfrm rot="-763443">
            <a:off x="301759" y="2936972"/>
            <a:ext cx="8028499" cy="7694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الدوافع الشعورية والدوافع اللاشعورية: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0000283.png" id="327" name="Shape 3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29125" y="1196751"/>
            <a:ext cx="3244849" cy="20542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28" name="Shape 328"/>
          <p:cNvGrpSpPr/>
          <p:nvPr/>
        </p:nvGrpSpPr>
        <p:grpSpPr>
          <a:xfrm rot="-430339">
            <a:off x="426975" y="2968421"/>
            <a:ext cx="7774891" cy="2514322"/>
            <a:chOff x="914400" y="2438400"/>
            <a:chExt cx="7620000" cy="1066800"/>
          </a:xfrm>
        </p:grpSpPr>
        <p:sp>
          <p:nvSpPr>
            <p:cNvPr id="329" name="Shape 329"/>
            <p:cNvSpPr/>
            <p:nvPr/>
          </p:nvSpPr>
          <p:spPr>
            <a:xfrm>
              <a:off x="914400" y="2438400"/>
              <a:ext cx="7162799" cy="914400"/>
            </a:xfrm>
            <a:prstGeom prst="teardrop">
              <a:avLst>
                <a:gd fmla="val 100000" name="adj"/>
              </a:avLst>
            </a:prstGeom>
            <a:solidFill>
              <a:srgbClr val="663300"/>
            </a:soli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Shape 330"/>
            <p:cNvSpPr/>
            <p:nvPr/>
          </p:nvSpPr>
          <p:spPr>
            <a:xfrm>
              <a:off x="1066800" y="2590800"/>
              <a:ext cx="7467600" cy="914400"/>
            </a:xfrm>
            <a:prstGeom prst="teardrop">
              <a:avLst>
                <a:gd fmla="val 100000" name="adj"/>
              </a:avLst>
            </a:prstGeom>
            <a:solidFill>
              <a:srgbClr val="FFFFCC"/>
            </a:soli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1" name="Shape 331"/>
          <p:cNvSpPr/>
          <p:nvPr/>
        </p:nvSpPr>
        <p:spPr>
          <a:xfrm rot="-577460">
            <a:off x="508965" y="3813367"/>
            <a:ext cx="7275523" cy="1107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6600">
                <a:solidFill>
                  <a:srgbClr val="974806"/>
                </a:solidFill>
                <a:latin typeface="Arial"/>
                <a:ea typeface="Arial"/>
                <a:cs typeface="Arial"/>
                <a:sym typeface="Arial"/>
              </a:rPr>
              <a:t>أولا: الدوافع الشعورية: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00070.gif" id="336" name="Shape 3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0440" y="1530646"/>
            <a:ext cx="8381999" cy="3338513"/>
          </a:xfrm>
          <a:prstGeom prst="rect">
            <a:avLst/>
          </a:prstGeom>
          <a:noFill/>
          <a:ln>
            <a:noFill/>
          </a:ln>
        </p:spPr>
      </p:pic>
      <p:sp>
        <p:nvSpPr>
          <p:cNvPr id="337" name="Shape 337"/>
          <p:cNvSpPr/>
          <p:nvPr/>
        </p:nvSpPr>
        <p:spPr>
          <a:xfrm>
            <a:off x="1331640" y="2060848"/>
            <a:ext cx="6476999" cy="21236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هي التي نفطن إلى وجودها، ومن أمثلتها الدوافع والحاجات الأولية والدوافع المكتسبة.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0000283.png" id="342" name="Shape 3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29125" y="1196751"/>
            <a:ext cx="3244849" cy="20542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43" name="Shape 343"/>
          <p:cNvGrpSpPr/>
          <p:nvPr/>
        </p:nvGrpSpPr>
        <p:grpSpPr>
          <a:xfrm rot="-430339">
            <a:off x="426975" y="2968421"/>
            <a:ext cx="7774891" cy="2514322"/>
            <a:chOff x="914400" y="2438400"/>
            <a:chExt cx="7620000" cy="1066800"/>
          </a:xfrm>
        </p:grpSpPr>
        <p:sp>
          <p:nvSpPr>
            <p:cNvPr id="344" name="Shape 344"/>
            <p:cNvSpPr/>
            <p:nvPr/>
          </p:nvSpPr>
          <p:spPr>
            <a:xfrm>
              <a:off x="914400" y="2438400"/>
              <a:ext cx="7162799" cy="914400"/>
            </a:xfrm>
            <a:prstGeom prst="teardrop">
              <a:avLst>
                <a:gd fmla="val 100000" name="adj"/>
              </a:avLst>
            </a:prstGeom>
            <a:solidFill>
              <a:srgbClr val="663300"/>
            </a:soli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5" name="Shape 345"/>
            <p:cNvSpPr/>
            <p:nvPr/>
          </p:nvSpPr>
          <p:spPr>
            <a:xfrm>
              <a:off x="1066800" y="2590800"/>
              <a:ext cx="7467600" cy="914400"/>
            </a:xfrm>
            <a:prstGeom prst="teardrop">
              <a:avLst>
                <a:gd fmla="val 100000" name="adj"/>
              </a:avLst>
            </a:prstGeom>
            <a:solidFill>
              <a:srgbClr val="FFFFCC"/>
            </a:soli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46" name="Shape 346"/>
          <p:cNvSpPr/>
          <p:nvPr/>
        </p:nvSpPr>
        <p:spPr>
          <a:xfrm rot="-577460">
            <a:off x="711440" y="3741358"/>
            <a:ext cx="7275523" cy="1107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660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ثانياً: الدوافع اللاشعورية: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00070.gif" id="351" name="Shape 3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0440" y="1530646"/>
            <a:ext cx="8381999" cy="3338513"/>
          </a:xfrm>
          <a:prstGeom prst="rect">
            <a:avLst/>
          </a:prstGeom>
          <a:noFill/>
          <a:ln>
            <a:noFill/>
          </a:ln>
        </p:spPr>
      </p:pic>
      <p:sp>
        <p:nvSpPr>
          <p:cNvPr id="352" name="Shape 352"/>
          <p:cNvSpPr/>
          <p:nvPr/>
        </p:nvSpPr>
        <p:spPr>
          <a:xfrm>
            <a:off x="1403648" y="1844824"/>
            <a:ext cx="6476999" cy="25545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هي التي لا نشعر بوجودها ولا بهدفها كالدافع الذي يحمل الفرد على نسيان موعد هام أو الذي يحمله على الإسراف في غسل يديه، 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صورة3.gif" id="104" name="Shape 10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3312" y="1380938"/>
            <a:ext cx="8537376" cy="4096121"/>
          </a:xfrm>
          <a:prstGeom prst="rect">
            <a:avLst/>
          </a:prstGeom>
          <a:noFill/>
          <a:ln>
            <a:noFill/>
          </a:ln>
          <a:effectLst>
            <a:outerShdw blurRad="190500" algn="ctr" dir="2700000" dist="228600">
              <a:srgbClr val="000000">
                <a:alpha val="29803"/>
              </a:srgbClr>
            </a:outerShdw>
          </a:effectLst>
        </p:spPr>
      </p:pic>
      <p:sp>
        <p:nvSpPr>
          <p:cNvPr id="105" name="Shape 105"/>
          <p:cNvSpPr/>
          <p:nvPr/>
        </p:nvSpPr>
        <p:spPr>
          <a:xfrm>
            <a:off x="1718890" y="2492896"/>
            <a:ext cx="6021461" cy="9951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-25000" lang="ar-EG" sz="880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ثانياً: الدوافع المكتسبة: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00070.gif" id="357" name="Shape 3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0440" y="1530646"/>
            <a:ext cx="8381999" cy="3338513"/>
          </a:xfrm>
          <a:prstGeom prst="rect">
            <a:avLst/>
          </a:prstGeom>
          <a:noFill/>
          <a:ln>
            <a:noFill/>
          </a:ln>
        </p:spPr>
      </p:pic>
      <p:sp>
        <p:nvSpPr>
          <p:cNvPr id="358" name="Shape 358"/>
          <p:cNvSpPr/>
          <p:nvPr/>
        </p:nvSpPr>
        <p:spPr>
          <a:xfrm>
            <a:off x="1475655" y="2066072"/>
            <a:ext cx="6476999" cy="193899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وتؤثر في سلوك الإنسان بطريقة خفية فيكون في أغلب الأحيان غير واعي للدوافع المحركة لسلوكه.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00070.gif" id="363" name="Shape 36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0440" y="1530646"/>
            <a:ext cx="8381999" cy="3338513"/>
          </a:xfrm>
          <a:prstGeom prst="rect">
            <a:avLst/>
          </a:prstGeom>
          <a:noFill/>
          <a:ln>
            <a:noFill/>
          </a:ln>
        </p:spPr>
      </p:pic>
      <p:sp>
        <p:nvSpPr>
          <p:cNvPr id="364" name="Shape 364"/>
          <p:cNvSpPr/>
          <p:nvPr/>
        </p:nvSpPr>
        <p:spPr>
          <a:xfrm>
            <a:off x="1335359" y="1628800"/>
            <a:ext cx="6621015" cy="317009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أحياناً يعجز الفرد عن مواجهة المشكلات التي تقابله مما يدفعه إلى إتخاذ أساليب غير سوية للتكيف مع نفسه وبيئته، وهذه الأساليب تسمى (الحيل الدفاعية) مثل: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9" name="Shape 369"/>
          <p:cNvGrpSpPr/>
          <p:nvPr/>
        </p:nvGrpSpPr>
        <p:grpSpPr>
          <a:xfrm>
            <a:off x="2285999" y="214313"/>
            <a:ext cx="4500563" cy="2133599"/>
            <a:chOff x="0" y="2133600"/>
            <a:chExt cx="9144000" cy="2133599"/>
          </a:xfrm>
        </p:grpSpPr>
        <p:sp>
          <p:nvSpPr>
            <p:cNvPr id="370" name="Shape 370"/>
            <p:cNvSpPr/>
            <p:nvPr/>
          </p:nvSpPr>
          <p:spPr>
            <a:xfrm>
              <a:off x="7315200" y="2743200"/>
              <a:ext cx="1828800" cy="1447800"/>
            </a:xfrm>
            <a:prstGeom prst="curvedDownArrow">
              <a:avLst>
                <a:gd fmla="val 25000" name="adj1"/>
                <a:gd fmla="val 50000" name="adj2"/>
                <a:gd fmla="val 25000" name="adj3"/>
              </a:avLst>
            </a:prstGeom>
            <a:solidFill>
              <a:srgbClr val="3333FF"/>
            </a:solidFill>
            <a:ln cap="flat" cmpd="sng" w="66675">
              <a:solidFill>
                <a:srgbClr val="CCCC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1" name="Shape 371"/>
            <p:cNvSpPr/>
            <p:nvPr/>
          </p:nvSpPr>
          <p:spPr>
            <a:xfrm flipH="1">
              <a:off x="0" y="2895600"/>
              <a:ext cx="1828800" cy="1341119"/>
            </a:xfrm>
            <a:prstGeom prst="curvedDownArrow">
              <a:avLst>
                <a:gd fmla="val 25000" name="adj1"/>
                <a:gd fmla="val 50000" name="adj2"/>
                <a:gd fmla="val 25000" name="adj3"/>
              </a:avLst>
            </a:prstGeom>
            <a:solidFill>
              <a:srgbClr val="3333FF"/>
            </a:solidFill>
            <a:ln cap="flat" cmpd="sng" w="66675">
              <a:solidFill>
                <a:srgbClr val="CCCC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0.gif" id="372" name="Shape 37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3400" y="2133600"/>
              <a:ext cx="8153399" cy="2133599"/>
            </a:xfrm>
            <a:prstGeom prst="downArrowCallout">
              <a:avLst>
                <a:gd fmla="val 25000" name="adj1"/>
                <a:gd fmla="val 25000" name="adj2"/>
                <a:gd fmla="val 25000" name="adj3"/>
                <a:gd fmla="val 64977" name="adj4"/>
              </a:avLst>
            </a:prstGeom>
            <a:gradFill>
              <a:gsLst>
                <a:gs pos="0">
                  <a:srgbClr val="FFCCFF"/>
                </a:gs>
                <a:gs pos="70000">
                  <a:srgbClr val="FFCCFF"/>
                </a:gs>
                <a:gs pos="100000">
                  <a:srgbClr val="FFEBFA"/>
                </a:gs>
              </a:gsLst>
              <a:lin ang="5400000" scaled="0"/>
            </a:gra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</p:pic>
      </p:grpSp>
      <p:sp>
        <p:nvSpPr>
          <p:cNvPr id="373" name="Shape 373"/>
          <p:cNvSpPr/>
          <p:nvPr/>
        </p:nvSpPr>
        <p:spPr>
          <a:xfrm>
            <a:off x="2571750" y="428922"/>
            <a:ext cx="3956050" cy="9233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540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الكبت: </a:t>
            </a:r>
          </a:p>
        </p:txBody>
      </p:sp>
      <p:grpSp>
        <p:nvGrpSpPr>
          <p:cNvPr id="374" name="Shape 374"/>
          <p:cNvGrpSpPr/>
          <p:nvPr/>
        </p:nvGrpSpPr>
        <p:grpSpPr>
          <a:xfrm rot="-493779">
            <a:off x="464414" y="2771370"/>
            <a:ext cx="8120447" cy="2850954"/>
            <a:chOff x="1428750" y="2438400"/>
            <a:chExt cx="6558139" cy="2898819"/>
          </a:xfrm>
        </p:grpSpPr>
        <p:pic>
          <p:nvPicPr>
            <p:cNvPr descr="business_ppt_background.jpg" id="375" name="Shape 37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428750" y="2438400"/>
              <a:ext cx="6558139" cy="2898819"/>
            </a:xfrm>
            <a:prstGeom prst="hexagon">
              <a:avLst>
                <a:gd fmla="val 25000" name="adj"/>
                <a:gd fmla="val 115470" name="vf"/>
              </a:avLst>
            </a:prstGeom>
            <a:noFill/>
            <a:ln>
              <a:noFill/>
            </a:ln>
            <a:effectLst>
              <a:outerShdw blurRad="44450" algn="ctr" dir="5400000" dist="27939">
                <a:srgbClr val="000000">
                  <a:alpha val="31764"/>
                </a:srgbClr>
              </a:outerShdw>
            </a:effectLst>
          </p:spPr>
        </p:pic>
        <p:pic>
          <p:nvPicPr>
            <p:cNvPr descr="business_ppt_background.jpg" id="376" name="Shape 37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581150" y="2590800"/>
              <a:ext cx="6286499" cy="2666999"/>
            </a:xfrm>
            <a:prstGeom prst="snip1Rect">
              <a:avLst>
                <a:gd fmla="val 16667" name="adj"/>
              </a:avLst>
            </a:prstGeom>
            <a:noFill/>
            <a:ln>
              <a:noFill/>
            </a:ln>
            <a:effectLst>
              <a:outerShdw blurRad="44450" algn="ctr" dir="5400000" dist="27939">
                <a:srgbClr val="000000">
                  <a:alpha val="31764"/>
                </a:srgbClr>
              </a:outerShdw>
            </a:effectLst>
          </p:spPr>
        </p:pic>
      </p:grpSp>
      <p:sp>
        <p:nvSpPr>
          <p:cNvPr id="377" name="Shape 377"/>
          <p:cNvSpPr/>
          <p:nvPr/>
        </p:nvSpPr>
        <p:spPr>
          <a:xfrm rot="-493779">
            <a:off x="609600" y="3286591"/>
            <a:ext cx="7772400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وهو إبعاد الأفكار المؤلمة أو المحزنة من حيز الشعور حتى تنسى وقد تظهر من خلال الأحلام او زلات اللسان أو زلات القلم أو نسيان موعد.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2" name="Shape 382"/>
          <p:cNvGrpSpPr/>
          <p:nvPr/>
        </p:nvGrpSpPr>
        <p:grpSpPr>
          <a:xfrm>
            <a:off x="2285999" y="214313"/>
            <a:ext cx="4500563" cy="2133599"/>
            <a:chOff x="0" y="2133600"/>
            <a:chExt cx="9144000" cy="2133599"/>
          </a:xfrm>
        </p:grpSpPr>
        <p:sp>
          <p:nvSpPr>
            <p:cNvPr id="383" name="Shape 383"/>
            <p:cNvSpPr/>
            <p:nvPr/>
          </p:nvSpPr>
          <p:spPr>
            <a:xfrm>
              <a:off x="7315200" y="2743200"/>
              <a:ext cx="1828800" cy="1447800"/>
            </a:xfrm>
            <a:prstGeom prst="curvedDownArrow">
              <a:avLst>
                <a:gd fmla="val 25000" name="adj1"/>
                <a:gd fmla="val 50000" name="adj2"/>
                <a:gd fmla="val 25000" name="adj3"/>
              </a:avLst>
            </a:prstGeom>
            <a:solidFill>
              <a:srgbClr val="3333FF"/>
            </a:solidFill>
            <a:ln cap="flat" cmpd="sng" w="66675">
              <a:solidFill>
                <a:srgbClr val="CCCC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4" name="Shape 384"/>
            <p:cNvSpPr/>
            <p:nvPr/>
          </p:nvSpPr>
          <p:spPr>
            <a:xfrm flipH="1">
              <a:off x="0" y="2895600"/>
              <a:ext cx="1828800" cy="1341119"/>
            </a:xfrm>
            <a:prstGeom prst="curvedDownArrow">
              <a:avLst>
                <a:gd fmla="val 25000" name="adj1"/>
                <a:gd fmla="val 50000" name="adj2"/>
                <a:gd fmla="val 25000" name="adj3"/>
              </a:avLst>
            </a:prstGeom>
            <a:solidFill>
              <a:srgbClr val="3333FF"/>
            </a:solidFill>
            <a:ln cap="flat" cmpd="sng" w="66675">
              <a:solidFill>
                <a:srgbClr val="CCCC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0.gif" id="385" name="Shape 38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3400" y="2133600"/>
              <a:ext cx="8153399" cy="2133599"/>
            </a:xfrm>
            <a:prstGeom prst="downArrowCallout">
              <a:avLst>
                <a:gd fmla="val 25000" name="adj1"/>
                <a:gd fmla="val 25000" name="adj2"/>
                <a:gd fmla="val 25000" name="adj3"/>
                <a:gd fmla="val 64977" name="adj4"/>
              </a:avLst>
            </a:prstGeom>
            <a:gradFill>
              <a:gsLst>
                <a:gs pos="0">
                  <a:srgbClr val="FFCCFF"/>
                </a:gs>
                <a:gs pos="70000">
                  <a:srgbClr val="FFCCFF"/>
                </a:gs>
                <a:gs pos="100000">
                  <a:srgbClr val="FFEBFA"/>
                </a:gs>
              </a:gsLst>
              <a:lin ang="5400000" scaled="0"/>
            </a:gra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</p:pic>
      </p:grpSp>
      <p:sp>
        <p:nvSpPr>
          <p:cNvPr id="386" name="Shape 386"/>
          <p:cNvSpPr/>
          <p:nvPr/>
        </p:nvSpPr>
        <p:spPr>
          <a:xfrm>
            <a:off x="2571750" y="428922"/>
            <a:ext cx="3956050" cy="9233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540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التبرير: </a:t>
            </a:r>
          </a:p>
        </p:txBody>
      </p:sp>
      <p:grpSp>
        <p:nvGrpSpPr>
          <p:cNvPr id="387" name="Shape 387"/>
          <p:cNvGrpSpPr/>
          <p:nvPr/>
        </p:nvGrpSpPr>
        <p:grpSpPr>
          <a:xfrm rot="-493779">
            <a:off x="464414" y="2771370"/>
            <a:ext cx="8120447" cy="2850954"/>
            <a:chOff x="1428750" y="2438400"/>
            <a:chExt cx="6558139" cy="2898819"/>
          </a:xfrm>
        </p:grpSpPr>
        <p:pic>
          <p:nvPicPr>
            <p:cNvPr descr="business_ppt_background.jpg" id="388" name="Shape 388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428750" y="2438400"/>
              <a:ext cx="6558139" cy="2898819"/>
            </a:xfrm>
            <a:prstGeom prst="hexagon">
              <a:avLst>
                <a:gd fmla="val 25000" name="adj"/>
                <a:gd fmla="val 115470" name="vf"/>
              </a:avLst>
            </a:prstGeom>
            <a:noFill/>
            <a:ln>
              <a:noFill/>
            </a:ln>
            <a:effectLst>
              <a:outerShdw blurRad="44450" algn="ctr" dir="5400000" dist="27939">
                <a:srgbClr val="000000">
                  <a:alpha val="31764"/>
                </a:srgbClr>
              </a:outerShdw>
            </a:effectLst>
          </p:spPr>
        </p:pic>
        <p:pic>
          <p:nvPicPr>
            <p:cNvPr descr="business_ppt_background.jpg" id="389" name="Shape 389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581150" y="2590800"/>
              <a:ext cx="6286499" cy="2666999"/>
            </a:xfrm>
            <a:prstGeom prst="snip1Rect">
              <a:avLst>
                <a:gd fmla="val 16667" name="adj"/>
              </a:avLst>
            </a:prstGeom>
            <a:noFill/>
            <a:ln>
              <a:noFill/>
            </a:ln>
            <a:effectLst>
              <a:outerShdw blurRad="44450" algn="ctr" dir="5400000" dist="27939">
                <a:srgbClr val="000000">
                  <a:alpha val="31764"/>
                </a:srgbClr>
              </a:outerShdw>
            </a:effectLst>
          </p:spPr>
        </p:pic>
      </p:grpSp>
      <p:sp>
        <p:nvSpPr>
          <p:cNvPr id="390" name="Shape 390"/>
          <p:cNvSpPr/>
          <p:nvPr/>
        </p:nvSpPr>
        <p:spPr>
          <a:xfrm rot="-493779">
            <a:off x="648483" y="3655781"/>
            <a:ext cx="7612407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هو تفسير السلوك الفاشل أو الخاطيء بأسباب معقولة ومنطقية.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6" name="Shape 396"/>
          <p:cNvGrpSpPr/>
          <p:nvPr/>
        </p:nvGrpSpPr>
        <p:grpSpPr>
          <a:xfrm>
            <a:off x="2285999" y="214313"/>
            <a:ext cx="4500563" cy="2133599"/>
            <a:chOff x="0" y="2133600"/>
            <a:chExt cx="9144000" cy="2133599"/>
          </a:xfrm>
        </p:grpSpPr>
        <p:sp>
          <p:nvSpPr>
            <p:cNvPr id="397" name="Shape 397"/>
            <p:cNvSpPr/>
            <p:nvPr/>
          </p:nvSpPr>
          <p:spPr>
            <a:xfrm>
              <a:off x="7315200" y="2743200"/>
              <a:ext cx="1828800" cy="1447800"/>
            </a:xfrm>
            <a:prstGeom prst="curvedDownArrow">
              <a:avLst>
                <a:gd fmla="val 25000" name="adj1"/>
                <a:gd fmla="val 50000" name="adj2"/>
                <a:gd fmla="val 25000" name="adj3"/>
              </a:avLst>
            </a:prstGeom>
            <a:solidFill>
              <a:srgbClr val="3333FF"/>
            </a:solidFill>
            <a:ln cap="flat" cmpd="sng" w="66675">
              <a:solidFill>
                <a:srgbClr val="CCCC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8" name="Shape 398"/>
            <p:cNvSpPr/>
            <p:nvPr/>
          </p:nvSpPr>
          <p:spPr>
            <a:xfrm flipH="1">
              <a:off x="0" y="2895600"/>
              <a:ext cx="1828800" cy="1341119"/>
            </a:xfrm>
            <a:prstGeom prst="curvedDownArrow">
              <a:avLst>
                <a:gd fmla="val 25000" name="adj1"/>
                <a:gd fmla="val 50000" name="adj2"/>
                <a:gd fmla="val 25000" name="adj3"/>
              </a:avLst>
            </a:prstGeom>
            <a:solidFill>
              <a:srgbClr val="3333FF"/>
            </a:solidFill>
            <a:ln cap="flat" cmpd="sng" w="66675">
              <a:solidFill>
                <a:srgbClr val="CCCC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0.gif" id="399" name="Shape 39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3400" y="2133600"/>
              <a:ext cx="8153399" cy="2133599"/>
            </a:xfrm>
            <a:prstGeom prst="downArrowCallout">
              <a:avLst>
                <a:gd fmla="val 25000" name="adj1"/>
                <a:gd fmla="val 25000" name="adj2"/>
                <a:gd fmla="val 25000" name="adj3"/>
                <a:gd fmla="val 64977" name="adj4"/>
              </a:avLst>
            </a:prstGeom>
            <a:gradFill>
              <a:gsLst>
                <a:gs pos="0">
                  <a:srgbClr val="FFCCFF"/>
                </a:gs>
                <a:gs pos="70000">
                  <a:srgbClr val="FFCCFF"/>
                </a:gs>
                <a:gs pos="100000">
                  <a:srgbClr val="FFEBFA"/>
                </a:gs>
              </a:gsLst>
              <a:lin ang="5400000" scaled="0"/>
            </a:gra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</p:pic>
      </p:grpSp>
      <p:sp>
        <p:nvSpPr>
          <p:cNvPr id="400" name="Shape 400"/>
          <p:cNvSpPr/>
          <p:nvPr/>
        </p:nvSpPr>
        <p:spPr>
          <a:xfrm>
            <a:off x="2571750" y="428922"/>
            <a:ext cx="3956050" cy="9233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540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الإسقاط:</a:t>
            </a:r>
          </a:p>
        </p:txBody>
      </p:sp>
      <p:grpSp>
        <p:nvGrpSpPr>
          <p:cNvPr id="401" name="Shape 401"/>
          <p:cNvGrpSpPr/>
          <p:nvPr/>
        </p:nvGrpSpPr>
        <p:grpSpPr>
          <a:xfrm rot="-493779">
            <a:off x="464414" y="2771370"/>
            <a:ext cx="8120447" cy="2850954"/>
            <a:chOff x="1428750" y="2438400"/>
            <a:chExt cx="6558139" cy="2898819"/>
          </a:xfrm>
        </p:grpSpPr>
        <p:pic>
          <p:nvPicPr>
            <p:cNvPr descr="business_ppt_background.jpg" id="402" name="Shape 40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428750" y="2438400"/>
              <a:ext cx="6558139" cy="2898819"/>
            </a:xfrm>
            <a:prstGeom prst="hexagon">
              <a:avLst>
                <a:gd fmla="val 25000" name="adj"/>
                <a:gd fmla="val 115470" name="vf"/>
              </a:avLst>
            </a:prstGeom>
            <a:noFill/>
            <a:ln>
              <a:noFill/>
            </a:ln>
            <a:effectLst>
              <a:outerShdw blurRad="44450" algn="ctr" dir="5400000" dist="27939">
                <a:srgbClr val="000000">
                  <a:alpha val="31764"/>
                </a:srgbClr>
              </a:outerShdw>
            </a:effectLst>
          </p:spPr>
        </p:pic>
        <p:pic>
          <p:nvPicPr>
            <p:cNvPr descr="business_ppt_background.jpg" id="403" name="Shape 40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581150" y="2590800"/>
              <a:ext cx="6286499" cy="2666999"/>
            </a:xfrm>
            <a:prstGeom prst="snip1Rect">
              <a:avLst>
                <a:gd fmla="val 16667" name="adj"/>
              </a:avLst>
            </a:prstGeom>
            <a:noFill/>
            <a:ln>
              <a:noFill/>
            </a:ln>
            <a:effectLst>
              <a:outerShdw blurRad="44450" algn="ctr" dir="5400000" dist="27939">
                <a:srgbClr val="000000">
                  <a:alpha val="31764"/>
                </a:srgbClr>
              </a:outerShdw>
            </a:effectLst>
          </p:spPr>
        </p:pic>
      </p:grpSp>
      <p:sp>
        <p:nvSpPr>
          <p:cNvPr id="404" name="Shape 404"/>
          <p:cNvSpPr/>
          <p:nvPr/>
        </p:nvSpPr>
        <p:spPr>
          <a:xfrm rot="-493779">
            <a:off x="29314" y="3968682"/>
            <a:ext cx="7772400" cy="7078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وهو نسبة الفرد ما به من عيوب للغير.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" name="Shape 409"/>
          <p:cNvGrpSpPr/>
          <p:nvPr/>
        </p:nvGrpSpPr>
        <p:grpSpPr>
          <a:xfrm>
            <a:off x="2285999" y="214313"/>
            <a:ext cx="4500563" cy="2133599"/>
            <a:chOff x="0" y="2133600"/>
            <a:chExt cx="9144000" cy="2133599"/>
          </a:xfrm>
        </p:grpSpPr>
        <p:sp>
          <p:nvSpPr>
            <p:cNvPr id="410" name="Shape 410"/>
            <p:cNvSpPr/>
            <p:nvPr/>
          </p:nvSpPr>
          <p:spPr>
            <a:xfrm>
              <a:off x="7315200" y="2743200"/>
              <a:ext cx="1828800" cy="1447800"/>
            </a:xfrm>
            <a:prstGeom prst="curvedDownArrow">
              <a:avLst>
                <a:gd fmla="val 25000" name="adj1"/>
                <a:gd fmla="val 50000" name="adj2"/>
                <a:gd fmla="val 25000" name="adj3"/>
              </a:avLst>
            </a:prstGeom>
            <a:solidFill>
              <a:srgbClr val="3333FF"/>
            </a:solidFill>
            <a:ln cap="flat" cmpd="sng" w="66675">
              <a:solidFill>
                <a:srgbClr val="CCCC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Shape 411"/>
            <p:cNvSpPr/>
            <p:nvPr/>
          </p:nvSpPr>
          <p:spPr>
            <a:xfrm flipH="1">
              <a:off x="0" y="2895600"/>
              <a:ext cx="1828800" cy="1341119"/>
            </a:xfrm>
            <a:prstGeom prst="curvedDownArrow">
              <a:avLst>
                <a:gd fmla="val 25000" name="adj1"/>
                <a:gd fmla="val 50000" name="adj2"/>
                <a:gd fmla="val 25000" name="adj3"/>
              </a:avLst>
            </a:prstGeom>
            <a:solidFill>
              <a:srgbClr val="3333FF"/>
            </a:solidFill>
            <a:ln cap="flat" cmpd="sng" w="66675">
              <a:solidFill>
                <a:srgbClr val="CCCC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0.gif" id="412" name="Shape 4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3400" y="2133600"/>
              <a:ext cx="8153399" cy="2133599"/>
            </a:xfrm>
            <a:prstGeom prst="downArrowCallout">
              <a:avLst>
                <a:gd fmla="val 25000" name="adj1"/>
                <a:gd fmla="val 25000" name="adj2"/>
                <a:gd fmla="val 25000" name="adj3"/>
                <a:gd fmla="val 64977" name="adj4"/>
              </a:avLst>
            </a:prstGeom>
            <a:gradFill>
              <a:gsLst>
                <a:gs pos="0">
                  <a:srgbClr val="FFCCFF"/>
                </a:gs>
                <a:gs pos="70000">
                  <a:srgbClr val="FFCCFF"/>
                </a:gs>
                <a:gs pos="100000">
                  <a:srgbClr val="FFEBFA"/>
                </a:gs>
              </a:gsLst>
              <a:lin ang="5400000" scaled="0"/>
            </a:gra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</p:pic>
      </p:grpSp>
      <p:sp>
        <p:nvSpPr>
          <p:cNvPr id="413" name="Shape 413"/>
          <p:cNvSpPr/>
          <p:nvPr/>
        </p:nvSpPr>
        <p:spPr>
          <a:xfrm>
            <a:off x="2571750" y="428922"/>
            <a:ext cx="3956050" cy="9233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540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أحلام اليقظة:</a:t>
            </a:r>
          </a:p>
        </p:txBody>
      </p:sp>
      <p:grpSp>
        <p:nvGrpSpPr>
          <p:cNvPr id="414" name="Shape 414"/>
          <p:cNvGrpSpPr/>
          <p:nvPr/>
        </p:nvGrpSpPr>
        <p:grpSpPr>
          <a:xfrm rot="-493779">
            <a:off x="464414" y="2771370"/>
            <a:ext cx="8120447" cy="2850954"/>
            <a:chOff x="1428750" y="2438400"/>
            <a:chExt cx="6558139" cy="2898819"/>
          </a:xfrm>
        </p:grpSpPr>
        <p:pic>
          <p:nvPicPr>
            <p:cNvPr descr="business_ppt_background.jpg" id="415" name="Shape 41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428750" y="2438400"/>
              <a:ext cx="6558139" cy="2898819"/>
            </a:xfrm>
            <a:prstGeom prst="hexagon">
              <a:avLst>
                <a:gd fmla="val 25000" name="adj"/>
                <a:gd fmla="val 115470" name="vf"/>
              </a:avLst>
            </a:prstGeom>
            <a:noFill/>
            <a:ln>
              <a:noFill/>
            </a:ln>
            <a:effectLst>
              <a:outerShdw blurRad="44450" algn="ctr" dir="5400000" dist="27939">
                <a:srgbClr val="000000">
                  <a:alpha val="31764"/>
                </a:srgbClr>
              </a:outerShdw>
            </a:effectLst>
          </p:spPr>
        </p:pic>
        <p:pic>
          <p:nvPicPr>
            <p:cNvPr descr="business_ppt_background.jpg" id="416" name="Shape 41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581150" y="2590800"/>
              <a:ext cx="6286499" cy="2666999"/>
            </a:xfrm>
            <a:prstGeom prst="snip1Rect">
              <a:avLst>
                <a:gd fmla="val 16667" name="adj"/>
              </a:avLst>
            </a:prstGeom>
            <a:noFill/>
            <a:ln>
              <a:noFill/>
            </a:ln>
            <a:effectLst>
              <a:outerShdw blurRad="44450" algn="ctr" dir="5400000" dist="27939">
                <a:srgbClr val="000000">
                  <a:alpha val="31764"/>
                </a:srgbClr>
              </a:outerShdw>
            </a:effectLst>
          </p:spPr>
        </p:pic>
      </p:grpSp>
      <p:sp>
        <p:nvSpPr>
          <p:cNvPr id="417" name="Shape 417"/>
          <p:cNvSpPr/>
          <p:nvPr/>
        </p:nvSpPr>
        <p:spPr>
          <a:xfrm rot="-493779">
            <a:off x="29314" y="3968682"/>
            <a:ext cx="7772400" cy="7078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rgbClr val="CC0066"/>
                </a:solidFill>
                <a:latin typeface="Arial"/>
                <a:ea typeface="Arial"/>
                <a:cs typeface="Arial"/>
                <a:sym typeface="Arial"/>
              </a:rPr>
              <a:t>الهروب من الواقع المؤلم إلى الخيال.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2" name="Shape 422"/>
          <p:cNvGrpSpPr/>
          <p:nvPr/>
        </p:nvGrpSpPr>
        <p:grpSpPr>
          <a:xfrm>
            <a:off x="3071812" y="571499"/>
            <a:ext cx="5714999" cy="1500187"/>
            <a:chOff x="2357421" y="1571612"/>
            <a:chExt cx="5000660" cy="3571900"/>
          </a:xfrm>
        </p:grpSpPr>
        <p:sp>
          <p:nvSpPr>
            <p:cNvPr id="423" name="Shape 423"/>
            <p:cNvSpPr/>
            <p:nvPr/>
          </p:nvSpPr>
          <p:spPr>
            <a:xfrm rot="10800000">
              <a:off x="2357422" y="3113765"/>
              <a:ext cx="2357254" cy="2029746"/>
            </a:xfrm>
            <a:prstGeom prst="lightningBolt">
              <a:avLst/>
            </a:prstGeom>
            <a:solidFill>
              <a:srgbClr val="0000FF"/>
            </a:solidFill>
            <a:ln cap="flat" cmpd="sng" w="254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Shape 424"/>
            <p:cNvSpPr/>
            <p:nvPr/>
          </p:nvSpPr>
          <p:spPr>
            <a:xfrm flipH="1" rot="10800000">
              <a:off x="5143901" y="3144003"/>
              <a:ext cx="2214180" cy="1999509"/>
            </a:xfrm>
            <a:prstGeom prst="lightningBolt">
              <a:avLst/>
            </a:prstGeom>
            <a:solidFill>
              <a:srgbClr val="00FF00"/>
            </a:solidFill>
            <a:ln cap="flat" cmpd="sng" w="254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Shape 425"/>
            <p:cNvSpPr/>
            <p:nvPr/>
          </p:nvSpPr>
          <p:spPr>
            <a:xfrm flipH="1">
              <a:off x="2357421" y="1571612"/>
              <a:ext cx="2429487" cy="1716023"/>
            </a:xfrm>
            <a:prstGeom prst="lightningBolt">
              <a:avLst/>
            </a:prstGeom>
            <a:solidFill>
              <a:srgbClr val="FF0000"/>
            </a:solidFill>
            <a:ln cap="flat" cmpd="sng" w="254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Shape 426"/>
            <p:cNvSpPr/>
            <p:nvPr/>
          </p:nvSpPr>
          <p:spPr>
            <a:xfrm>
              <a:off x="5143901" y="1571612"/>
              <a:ext cx="2214180" cy="1716023"/>
            </a:xfrm>
            <a:prstGeom prst="lightningBolt">
              <a:avLst/>
            </a:prstGeom>
            <a:solidFill>
              <a:srgbClr val="FF0000"/>
            </a:solidFill>
            <a:ln cap="flat" cmpd="sng" w="254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Shape 427"/>
            <p:cNvSpPr/>
            <p:nvPr/>
          </p:nvSpPr>
          <p:spPr>
            <a:xfrm>
              <a:off x="3143636" y="1858875"/>
              <a:ext cx="3428230" cy="2929335"/>
            </a:xfrm>
            <a:prstGeom prst="ellipse">
              <a:avLst/>
            </a:prstGeom>
            <a:solidFill>
              <a:srgbClr val="E36C09"/>
            </a:solidFill>
            <a:ln cap="flat" cmpd="sng" w="2540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5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28" name="Shape 428"/>
          <p:cNvGrpSpPr/>
          <p:nvPr/>
        </p:nvGrpSpPr>
        <p:grpSpPr>
          <a:xfrm>
            <a:off x="278331" y="4000500"/>
            <a:ext cx="8758162" cy="2214563"/>
            <a:chOff x="5929321" y="2071677"/>
            <a:chExt cx="1434083" cy="1406651"/>
          </a:xfrm>
        </p:grpSpPr>
        <p:sp>
          <p:nvSpPr>
            <p:cNvPr id="429" name="Shape 429"/>
            <p:cNvSpPr/>
            <p:nvPr/>
          </p:nvSpPr>
          <p:spPr>
            <a:xfrm>
              <a:off x="6000935" y="2143271"/>
              <a:ext cx="1285792" cy="1285649"/>
            </a:xfrm>
            <a:prstGeom prst="ellipse">
              <a:avLst/>
            </a:prstGeom>
            <a:gradFill>
              <a:gsLst>
                <a:gs pos="0">
                  <a:srgbClr val="00FFFF"/>
                </a:gs>
                <a:gs pos="50000">
                  <a:schemeClr val="lt1"/>
                </a:gs>
                <a:gs pos="100000">
                  <a:srgbClr val="00FFFF"/>
                </a:gs>
              </a:gsLst>
              <a:lin ang="16200000" scaled="0"/>
            </a:gradFill>
            <a:ln cap="flat" cmpd="sng" w="25400">
              <a:solidFill>
                <a:srgbClr val="FF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DDDD.WMF" id="430" name="Shape 43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929321" y="2071677"/>
              <a:ext cx="1434083" cy="140665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31" name="Shape 431"/>
          <p:cNvSpPr/>
          <p:nvPr/>
        </p:nvSpPr>
        <p:spPr>
          <a:xfrm>
            <a:off x="611560" y="4665330"/>
            <a:ext cx="715166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ضع اسم الحيلة التي لجأ اليها الفرد:</a:t>
            </a:r>
          </a:p>
        </p:txBody>
      </p:sp>
      <p:sp>
        <p:nvSpPr>
          <p:cNvPr id="432" name="Shape 432"/>
          <p:cNvSpPr/>
          <p:nvPr/>
        </p:nvSpPr>
        <p:spPr>
          <a:xfrm>
            <a:off x="4528376" y="829161"/>
            <a:ext cx="2779927" cy="1015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6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نشاط 3-4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0190.WMF" id="437" name="Shape 4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9552" y="504056"/>
            <a:ext cx="8334199" cy="6021288"/>
          </a:xfrm>
          <a:prstGeom prst="rect">
            <a:avLst/>
          </a:prstGeom>
          <a:noFill/>
          <a:ln>
            <a:noFill/>
          </a:ln>
        </p:spPr>
      </p:pic>
      <p:sp>
        <p:nvSpPr>
          <p:cNvPr id="438" name="Shape 438"/>
          <p:cNvSpPr txBox="1"/>
          <p:nvPr/>
        </p:nvSpPr>
        <p:spPr>
          <a:xfrm>
            <a:off x="1187624" y="1026601"/>
            <a:ext cx="7416824" cy="1754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571500" lvl="0" marL="571500" marR="0" rtl="1" algn="r">
              <a:spcBef>
                <a:spcPts val="0"/>
              </a:spcBef>
              <a:spcAft>
                <a:spcPts val="0"/>
              </a:spcAft>
              <a:buClr>
                <a:srgbClr val="CC00FF"/>
              </a:buClr>
              <a:buSzPct val="100000"/>
              <a:buFont typeface="Arial"/>
              <a:buChar char="•"/>
            </a:pPr>
            <a:r>
              <a:rPr b="1" lang="ar-EG" sz="5400">
                <a:solidFill>
                  <a:srgbClr val="CC00FF"/>
                </a:solidFill>
                <a:latin typeface="Arial"/>
                <a:ea typeface="Arial"/>
                <a:cs typeface="Arial"/>
                <a:sym typeface="Arial"/>
              </a:rPr>
              <a:t>نسى أحمد موعد طبيب الأسنان.</a:t>
            </a:r>
          </a:p>
        </p:txBody>
      </p:sp>
      <p:sp>
        <p:nvSpPr>
          <p:cNvPr id="439" name="Shape 439"/>
          <p:cNvSpPr txBox="1"/>
          <p:nvPr/>
        </p:nvSpPr>
        <p:spPr>
          <a:xfrm>
            <a:off x="1488504" y="3441773"/>
            <a:ext cx="7619999" cy="923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5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الكبت.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0190.WMF" id="444" name="Shape 4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9552" y="504056"/>
            <a:ext cx="8334199" cy="6021288"/>
          </a:xfrm>
          <a:prstGeom prst="rect">
            <a:avLst/>
          </a:prstGeom>
          <a:noFill/>
          <a:ln>
            <a:noFill/>
          </a:ln>
        </p:spPr>
      </p:pic>
      <p:sp>
        <p:nvSpPr>
          <p:cNvPr id="445" name="Shape 445"/>
          <p:cNvSpPr txBox="1"/>
          <p:nvPr/>
        </p:nvSpPr>
        <p:spPr>
          <a:xfrm>
            <a:off x="1403648" y="1026601"/>
            <a:ext cx="7272808" cy="1754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571500" lvl="0" marL="571500" marR="0" rtl="1" algn="r">
              <a:spcBef>
                <a:spcPts val="0"/>
              </a:spcBef>
              <a:spcAft>
                <a:spcPts val="0"/>
              </a:spcAft>
              <a:buClr>
                <a:srgbClr val="CC00FF"/>
              </a:buClr>
              <a:buSzPct val="100000"/>
              <a:buFont typeface="Arial"/>
              <a:buChar char="•"/>
            </a:pPr>
            <a:r>
              <a:rPr b="1" lang="ar-EG" sz="5400">
                <a:solidFill>
                  <a:srgbClr val="CC00FF"/>
                </a:solidFill>
                <a:latin typeface="Arial"/>
                <a:ea typeface="Arial"/>
                <a:cs typeface="Arial"/>
                <a:sym typeface="Arial"/>
              </a:rPr>
              <a:t>وصف الطالب معلمه بأنه غير كفؤ مما أدى لفشله.</a:t>
            </a:r>
          </a:p>
        </p:txBody>
      </p:sp>
      <p:sp>
        <p:nvSpPr>
          <p:cNvPr id="446" name="Shape 446"/>
          <p:cNvSpPr txBox="1"/>
          <p:nvPr/>
        </p:nvSpPr>
        <p:spPr>
          <a:xfrm>
            <a:off x="1488504" y="3441773"/>
            <a:ext cx="7619999" cy="923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5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التبرير.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0190.WMF" id="451" name="Shape 4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9552" y="504056"/>
            <a:ext cx="8334199" cy="6021288"/>
          </a:xfrm>
          <a:prstGeom prst="rect">
            <a:avLst/>
          </a:prstGeom>
          <a:noFill/>
          <a:ln>
            <a:noFill/>
          </a:ln>
        </p:spPr>
      </p:pic>
      <p:sp>
        <p:nvSpPr>
          <p:cNvPr id="452" name="Shape 452"/>
          <p:cNvSpPr txBox="1"/>
          <p:nvPr/>
        </p:nvSpPr>
        <p:spPr>
          <a:xfrm>
            <a:off x="1187624" y="1026601"/>
            <a:ext cx="7416824" cy="1754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571500" lvl="0" marL="571500" marR="0" rtl="1" algn="r">
              <a:spcBef>
                <a:spcPts val="0"/>
              </a:spcBef>
              <a:spcAft>
                <a:spcPts val="0"/>
              </a:spcAft>
              <a:buClr>
                <a:srgbClr val="CC00FF"/>
              </a:buClr>
              <a:buSzPct val="100000"/>
              <a:buFont typeface="Arial"/>
              <a:buChar char="•"/>
            </a:pPr>
            <a:r>
              <a:rPr b="1" lang="ar-EG" sz="5400">
                <a:solidFill>
                  <a:srgbClr val="CC00FF"/>
                </a:solidFill>
                <a:latin typeface="Arial"/>
                <a:ea typeface="Arial"/>
                <a:cs typeface="Arial"/>
                <a:sym typeface="Arial"/>
              </a:rPr>
              <a:t>يطلق خالد وصف الأنانية لكل من يتعامل معه.</a:t>
            </a:r>
          </a:p>
        </p:txBody>
      </p:sp>
      <p:sp>
        <p:nvSpPr>
          <p:cNvPr id="453" name="Shape 453"/>
          <p:cNvSpPr txBox="1"/>
          <p:nvPr/>
        </p:nvSpPr>
        <p:spPr>
          <a:xfrm>
            <a:off x="1488504" y="3441773"/>
            <a:ext cx="7619999" cy="923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5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الإسقاط.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0019.WMF" id="110" name="Shape 1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1742181">
            <a:off x="-23097" y="1175133"/>
            <a:ext cx="6557033" cy="1602803"/>
          </a:xfrm>
          <a:prstGeom prst="ribbon">
            <a:avLst>
              <a:gd fmla="val 16667" name="adj1"/>
              <a:gd fmla="val 50000" name="adj2"/>
            </a:avLst>
          </a:prstGeom>
          <a:noFill/>
          <a:ln cap="flat" cmpd="sng" w="9525">
            <a:solidFill>
              <a:srgbClr val="003300"/>
            </a:solidFill>
            <a:prstDash val="solid"/>
            <a:round/>
            <a:headEnd len="med" w="med" type="none"/>
            <a:tailEnd len="med" w="med" type="none"/>
          </a:ln>
          <a:effectLst>
            <a:outerShdw blurRad="225425" algn="ctr" dir="5220000" dist="50800">
              <a:srgbClr val="000000">
                <a:alpha val="32941"/>
              </a:srgbClr>
            </a:outerShdw>
          </a:effectLst>
        </p:spPr>
      </p:pic>
      <p:sp>
        <p:nvSpPr>
          <p:cNvPr id="111" name="Shape 111"/>
          <p:cNvSpPr txBox="1"/>
          <p:nvPr/>
        </p:nvSpPr>
        <p:spPr>
          <a:xfrm rot="-2218450">
            <a:off x="1800224" y="1741703"/>
            <a:ext cx="2808288" cy="830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ماذا سنتعلم؟</a:t>
            </a:r>
          </a:p>
        </p:txBody>
      </p:sp>
      <p:pic>
        <p:nvPicPr>
          <p:cNvPr descr="DDDDD.bmp" id="112" name="Shape 1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75567">
            <a:off x="2719255" y="3944270"/>
            <a:ext cx="6188054" cy="2038276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Shape 113"/>
          <p:cNvSpPr/>
          <p:nvPr/>
        </p:nvSpPr>
        <p:spPr>
          <a:xfrm rot="1075567">
            <a:off x="3151319" y="4282507"/>
            <a:ext cx="5402361" cy="144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571500" lvl="0" marL="5715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ar-EG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تصنيفات الدوافع الثانوية (الدوافع المكتسبة).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6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0019.WMF" id="118" name="Shape 1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1742181">
            <a:off x="-23097" y="1175133"/>
            <a:ext cx="6557033" cy="1602803"/>
          </a:xfrm>
          <a:prstGeom prst="ribbon">
            <a:avLst>
              <a:gd fmla="val 16667" name="adj1"/>
              <a:gd fmla="val 50000" name="adj2"/>
            </a:avLst>
          </a:prstGeom>
          <a:noFill/>
          <a:ln cap="flat" cmpd="sng" w="9525">
            <a:solidFill>
              <a:srgbClr val="003300"/>
            </a:solidFill>
            <a:prstDash val="solid"/>
            <a:round/>
            <a:headEnd len="med" w="med" type="none"/>
            <a:tailEnd len="med" w="med" type="none"/>
          </a:ln>
          <a:effectLst>
            <a:outerShdw blurRad="225425" algn="ctr" dir="5220000" dist="50800">
              <a:srgbClr val="000000">
                <a:alpha val="32941"/>
              </a:srgbClr>
            </a:outerShdw>
          </a:effectLst>
        </p:spPr>
      </p:pic>
      <p:sp>
        <p:nvSpPr>
          <p:cNvPr id="119" name="Shape 119"/>
          <p:cNvSpPr txBox="1"/>
          <p:nvPr/>
        </p:nvSpPr>
        <p:spPr>
          <a:xfrm rot="-2218450">
            <a:off x="1800224" y="1741703"/>
            <a:ext cx="2808288" cy="830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ماذا سنتعلم؟</a:t>
            </a:r>
          </a:p>
        </p:txBody>
      </p:sp>
      <p:pic>
        <p:nvPicPr>
          <p:cNvPr descr="DDDDD.bmp" id="120" name="Shape 1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75567">
            <a:off x="2719255" y="3944270"/>
            <a:ext cx="6188054" cy="2038276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Shape 121"/>
          <p:cNvSpPr/>
          <p:nvPr/>
        </p:nvSpPr>
        <p:spPr>
          <a:xfrm rot="1075567">
            <a:off x="3151319" y="4282507"/>
            <a:ext cx="5402361" cy="144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571500" lvl="0" marL="5715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lang="ar-EG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الدوافع الشعورية والدوافع اللاشعورية.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Shape 126"/>
          <p:cNvGrpSpPr/>
          <p:nvPr/>
        </p:nvGrpSpPr>
        <p:grpSpPr>
          <a:xfrm>
            <a:off x="3000364" y="642918"/>
            <a:ext cx="5867400" cy="1785950"/>
            <a:chOff x="1295400" y="914400"/>
            <a:chExt cx="6324600" cy="4267199"/>
          </a:xfrm>
        </p:grpSpPr>
        <p:sp>
          <p:nvSpPr>
            <p:cNvPr id="127" name="Shape 127"/>
            <p:cNvSpPr/>
            <p:nvPr/>
          </p:nvSpPr>
          <p:spPr>
            <a:xfrm>
              <a:off x="1295400" y="914400"/>
              <a:ext cx="6324600" cy="4267199"/>
            </a:xfrm>
            <a:prstGeom prst="parallelogram">
              <a:avLst>
                <a:gd fmla="val 25000" name="adj"/>
              </a:avLst>
            </a:prstGeom>
            <a:solidFill>
              <a:srgbClr val="FFC000"/>
            </a:soli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Shape 128"/>
            <p:cNvSpPr/>
            <p:nvPr/>
          </p:nvSpPr>
          <p:spPr>
            <a:xfrm>
              <a:off x="1377537" y="1165412"/>
              <a:ext cx="6160325" cy="3932517"/>
            </a:xfrm>
            <a:prstGeom prst="parallelogram">
              <a:avLst>
                <a:gd fmla="val 25000" name="adj"/>
              </a:avLst>
            </a:prstGeom>
            <a:blipFill rotWithShape="1">
              <a:blip r:embed="rId3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9" name="Shape 129"/>
          <p:cNvSpPr/>
          <p:nvPr/>
        </p:nvSpPr>
        <p:spPr>
          <a:xfrm>
            <a:off x="2555775" y="991561"/>
            <a:ext cx="5697637" cy="1015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6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مفاهيم ومصطلحات</a:t>
            </a:r>
          </a:p>
        </p:txBody>
      </p:sp>
      <p:grpSp>
        <p:nvGrpSpPr>
          <p:cNvPr id="130" name="Shape 130"/>
          <p:cNvGrpSpPr/>
          <p:nvPr/>
        </p:nvGrpSpPr>
        <p:grpSpPr>
          <a:xfrm>
            <a:off x="285720" y="3071809"/>
            <a:ext cx="8534403" cy="2971799"/>
            <a:chOff x="334538" y="1371600"/>
            <a:chExt cx="6929645" cy="2438399"/>
          </a:xfrm>
        </p:grpSpPr>
        <p:sp>
          <p:nvSpPr>
            <p:cNvPr id="131" name="Shape 131"/>
            <p:cNvSpPr/>
            <p:nvPr/>
          </p:nvSpPr>
          <p:spPr>
            <a:xfrm rot="5400000">
              <a:off x="2663795" y="-862868"/>
              <a:ext cx="2271132" cy="6929645"/>
            </a:xfrm>
            <a:prstGeom prst="flowChartPunchedTape">
              <a:avLst/>
            </a:prstGeom>
            <a:blipFill rotWithShape="1">
              <a:blip r:embed="rId4">
                <a:alphaModFix/>
              </a:blip>
              <a:tile algn="tl" flip="none" tx="0" sx="100000" ty="0" sy="100000"/>
            </a:blipFill>
            <a:ln cap="flat" cmpd="sng" w="63500">
              <a:solidFill>
                <a:srgbClr val="825600"/>
              </a:solidFill>
              <a:prstDash val="dash"/>
              <a:round/>
              <a:headEnd len="med" w="med" type="none"/>
              <a:tailEnd len="med" w="med" type="none"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Shape 132"/>
            <p:cNvSpPr/>
            <p:nvPr/>
          </p:nvSpPr>
          <p:spPr>
            <a:xfrm>
              <a:off x="616722" y="1371600"/>
              <a:ext cx="6427149" cy="2438399"/>
            </a:xfrm>
            <a:prstGeom prst="horizontalScroll">
              <a:avLst>
                <a:gd fmla="val 12500" name="adj"/>
              </a:avLst>
            </a:prstGeom>
            <a:solidFill>
              <a:srgbClr val="0000FF"/>
            </a:solidFill>
            <a:ln cap="flat" cmpd="sng" w="88900">
              <a:solidFill>
                <a:srgbClr val="825600"/>
              </a:solidFill>
              <a:prstDash val="solid"/>
              <a:round/>
              <a:headEnd len="med" w="med" type="none"/>
              <a:tailEnd len="med" w="med" type="none"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3" name="Shape 133"/>
          <p:cNvSpPr/>
          <p:nvPr/>
        </p:nvSpPr>
        <p:spPr>
          <a:xfrm>
            <a:off x="1000125" y="3479216"/>
            <a:ext cx="7429500" cy="21236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الدوافع المكتسبة: </a:t>
            </a:r>
            <a:r>
              <a:rPr b="1" lang="ar-EG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هي الدوافع التي تعلمها الانسان واكتسبها أثناء تفاعله مع المجتمع الذي يعيش فيه.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0166.WMF" id="138" name="Shape 1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04353" y="354945"/>
            <a:ext cx="5456078" cy="985821"/>
          </a:xfrm>
          <a:prstGeom prst="rect">
            <a:avLst/>
          </a:prstGeom>
          <a:gradFill>
            <a:gsLst>
              <a:gs pos="0">
                <a:srgbClr val="97B4E4"/>
              </a:gs>
              <a:gs pos="50000">
                <a:srgbClr val="BFCFEC"/>
              </a:gs>
              <a:gs pos="100000">
                <a:srgbClr val="E0E8F4"/>
              </a:gs>
            </a:gsLst>
            <a:lin ang="5400000" scaled="0"/>
          </a:gradFill>
          <a:ln>
            <a:noFill/>
          </a:ln>
        </p:spPr>
      </p:pic>
      <p:sp>
        <p:nvSpPr>
          <p:cNvPr id="139" name="Shape 139"/>
          <p:cNvSpPr txBox="1"/>
          <p:nvPr/>
        </p:nvSpPr>
        <p:spPr>
          <a:xfrm>
            <a:off x="2051719" y="427310"/>
            <a:ext cx="5674369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rgbClr val="974806"/>
                </a:solidFill>
                <a:latin typeface="Arial"/>
                <a:ea typeface="Arial"/>
                <a:cs typeface="Arial"/>
                <a:sym typeface="Arial"/>
              </a:rPr>
              <a:t>ثانياً: الدوافع المكتسبة:</a:t>
            </a:r>
          </a:p>
        </p:txBody>
      </p:sp>
      <p:grpSp>
        <p:nvGrpSpPr>
          <p:cNvPr id="140" name="Shape 140"/>
          <p:cNvGrpSpPr/>
          <p:nvPr/>
        </p:nvGrpSpPr>
        <p:grpSpPr>
          <a:xfrm>
            <a:off x="360039" y="3072379"/>
            <a:ext cx="8028384" cy="3308948"/>
            <a:chOff x="357187" y="23658"/>
            <a:chExt cx="8134349" cy="6100916"/>
          </a:xfrm>
        </p:grpSpPr>
        <p:sp>
          <p:nvSpPr>
            <p:cNvPr id="141" name="Shape 141"/>
            <p:cNvSpPr/>
            <p:nvPr/>
          </p:nvSpPr>
          <p:spPr>
            <a:xfrm>
              <a:off x="357187" y="23658"/>
              <a:ext cx="7981950" cy="6100916"/>
            </a:xfrm>
            <a:prstGeom prst="flowChartAlternateProcess">
              <a:avLst/>
            </a:prstGeom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Shape 142"/>
            <p:cNvSpPr/>
            <p:nvPr/>
          </p:nvSpPr>
          <p:spPr>
            <a:xfrm>
              <a:off x="633412" y="276225"/>
              <a:ext cx="7858124" cy="5817070"/>
            </a:xfrm>
            <a:prstGeom prst="flowChartAlternateProcess">
              <a:avLst/>
            </a:prstGeom>
            <a:gradFill>
              <a:gsLst>
                <a:gs pos="0">
                  <a:srgbClr val="DAFEA4"/>
                </a:gs>
                <a:gs pos="35000">
                  <a:srgbClr val="E3FEBF"/>
                </a:gs>
                <a:gs pos="100000">
                  <a:srgbClr val="F4FEE6"/>
                </a:gs>
              </a:gsLst>
              <a:lin ang="16200000" scaled="0"/>
            </a:gra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3" name="Shape 143"/>
          <p:cNvSpPr txBox="1"/>
          <p:nvPr/>
        </p:nvSpPr>
        <p:spPr>
          <a:xfrm>
            <a:off x="1043608" y="3394735"/>
            <a:ext cx="6957391" cy="2554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هي الدوافع التي يحتاج الإنسان لتعلمها واكتسابها من بيئته التي يعيش فيها ولذلك تتفاوت بين البشر تبعاً لانتمائهم لمجتمعات مختلفة.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1163.gif" id="148" name="Shape 1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198828">
            <a:off x="330056" y="2705938"/>
            <a:ext cx="8688251" cy="1568654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Shape 149"/>
          <p:cNvSpPr/>
          <p:nvPr/>
        </p:nvSpPr>
        <p:spPr>
          <a:xfrm rot="1198828">
            <a:off x="861050" y="2867647"/>
            <a:ext cx="6792115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6000">
                <a:solidFill>
                  <a:srgbClr val="6600CC"/>
                </a:solidFill>
                <a:latin typeface="Arial"/>
                <a:ea typeface="Arial"/>
                <a:cs typeface="Arial"/>
                <a:sym typeface="Arial"/>
              </a:rPr>
              <a:t>نماذج للدوافع المكتسبة: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Shape 154"/>
          <p:cNvGrpSpPr/>
          <p:nvPr/>
        </p:nvGrpSpPr>
        <p:grpSpPr>
          <a:xfrm>
            <a:off x="357158" y="3214686"/>
            <a:ext cx="8286808" cy="2643206"/>
            <a:chOff x="1295400" y="914400"/>
            <a:chExt cx="6324600" cy="4267199"/>
          </a:xfrm>
        </p:grpSpPr>
        <p:sp>
          <p:nvSpPr>
            <p:cNvPr id="155" name="Shape 155"/>
            <p:cNvSpPr/>
            <p:nvPr/>
          </p:nvSpPr>
          <p:spPr>
            <a:xfrm>
              <a:off x="1295400" y="914400"/>
              <a:ext cx="6324600" cy="4267199"/>
            </a:xfrm>
            <a:prstGeom prst="snip1Rect">
              <a:avLst>
                <a:gd fmla="val 16667" name="adj"/>
              </a:avLst>
            </a:prstGeom>
            <a:solidFill>
              <a:srgbClr val="800000"/>
            </a:solid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Shape 156"/>
            <p:cNvSpPr/>
            <p:nvPr/>
          </p:nvSpPr>
          <p:spPr>
            <a:xfrm>
              <a:off x="1377537" y="1165412"/>
              <a:ext cx="6160325" cy="3932517"/>
            </a:xfrm>
            <a:prstGeom prst="snip1Rect">
              <a:avLst>
                <a:gd fmla="val 16667" name="adj"/>
              </a:avLst>
            </a:prstGeom>
            <a:blipFill rotWithShape="1">
              <a:blip r:embed="rId3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190500" algn="ctr" dir="2700000" dist="228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7" name="Shape 157"/>
          <p:cNvSpPr/>
          <p:nvPr/>
        </p:nvSpPr>
        <p:spPr>
          <a:xfrm>
            <a:off x="467543" y="3930125"/>
            <a:ext cx="7786686" cy="1323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الأمن يعني التحرر من الخوف فالشعور بالأمن من شروط الصحة النفسية.</a:t>
            </a:r>
          </a:p>
        </p:txBody>
      </p:sp>
      <p:pic>
        <p:nvPicPr>
          <p:cNvPr descr="BDRMC017.WMF" id="158" name="Shape 15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506964">
            <a:off x="3507957" y="228101"/>
            <a:ext cx="4917909" cy="2793999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Shape 159"/>
          <p:cNvSpPr/>
          <p:nvPr/>
        </p:nvSpPr>
        <p:spPr>
          <a:xfrm rot="182739">
            <a:off x="3567010" y="1477093"/>
            <a:ext cx="4372012" cy="769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lang="ar-EG" sz="4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1- الدافع إلى الأمن:</a:t>
            </a:r>
          </a:p>
        </p:txBody>
      </p:sp>
    </p:spTree>
  </p:cSld>
  <p:clrMapOvr>
    <a:masterClrMapping/>
  </p:clrMapOvr>
  <p:transition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سمة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