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9671050" cy="6889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2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5480262" y="0"/>
            <a:ext cx="4190788" cy="344488"/>
          </a:xfrm>
          <a:prstGeom prst="rect">
            <a:avLst/>
          </a:prstGeom>
        </p:spPr>
        <p:txBody>
          <a:bodyPr vert="horz" lIns="94631" tIns="47316" rIns="94631" bIns="47316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2240" y="0"/>
            <a:ext cx="4190788" cy="344488"/>
          </a:xfrm>
          <a:prstGeom prst="rect">
            <a:avLst/>
          </a:prstGeom>
        </p:spPr>
        <p:txBody>
          <a:bodyPr vert="horz" lIns="94631" tIns="47316" rIns="94631" bIns="47316" rtlCol="1"/>
          <a:lstStyle>
            <a:lvl1pPr algn="l">
              <a:defRPr sz="1200"/>
            </a:lvl1pPr>
          </a:lstStyle>
          <a:p>
            <a:fld id="{973500C9-C675-47C3-947D-E07D5A572E99}" type="datetimeFigureOut">
              <a:rPr lang="ar-SA" smtClean="0"/>
              <a:t>08/10/40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5480262" y="6544067"/>
            <a:ext cx="4190788" cy="344488"/>
          </a:xfrm>
          <a:prstGeom prst="rect">
            <a:avLst/>
          </a:prstGeom>
        </p:spPr>
        <p:txBody>
          <a:bodyPr vert="horz" lIns="94631" tIns="47316" rIns="94631" bIns="47316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2240" y="6544067"/>
            <a:ext cx="4190788" cy="344488"/>
          </a:xfrm>
          <a:prstGeom prst="rect">
            <a:avLst/>
          </a:prstGeom>
        </p:spPr>
        <p:txBody>
          <a:bodyPr vert="horz" lIns="94631" tIns="47316" rIns="94631" bIns="47316" rtlCol="1" anchor="b"/>
          <a:lstStyle>
            <a:lvl1pPr algn="l">
              <a:defRPr sz="1200"/>
            </a:lvl1pPr>
          </a:lstStyle>
          <a:p>
            <a:fld id="{287F4BA7-CED4-4F6D-BB8C-AFEF206D4C8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5480050" y="0"/>
            <a:ext cx="4191000" cy="3444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4191000" cy="3444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0178FBD-4FE9-4F52-934C-60DA400B980A}" type="datetimeFigureOut">
              <a:rPr lang="ar-SA" smtClean="0"/>
              <a:t>08/10/40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113088" y="517525"/>
            <a:ext cx="3444875" cy="2582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966788" y="3273425"/>
            <a:ext cx="7737475" cy="310038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5480050" y="6543675"/>
            <a:ext cx="4191000" cy="344488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6543675"/>
            <a:ext cx="4191000" cy="344488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B5AA363-558A-4536-92DD-1A00275F748A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5AA363-558A-4536-92DD-1A00275F748A}" type="slidenum">
              <a:rPr lang="ar-SA" smtClean="0"/>
              <a:t>25</a:t>
            </a:fld>
            <a:endParaRPr 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9144000" cy="278891"/>
          </a:xfrm>
          <a:custGeom>
            <a:avLst/>
            <a:gdLst>
              <a:gd name="connsiteX0" fmla="*/ 0 w 9144000"/>
              <a:gd name="connsiteY0" fmla="*/ 278891 h 278891"/>
              <a:gd name="connsiteX1" fmla="*/ 9144000 w 9144000"/>
              <a:gd name="connsiteY1" fmla="*/ 278891 h 278891"/>
              <a:gd name="connsiteX2" fmla="*/ 9144000 w 9144000"/>
              <a:gd name="connsiteY2" fmla="*/ 0 h 278891"/>
              <a:gd name="connsiteX3" fmla="*/ 0 w 9144000"/>
              <a:gd name="connsiteY3" fmla="*/ 0 h 278891"/>
              <a:gd name="connsiteX4" fmla="*/ 0 w 9144000"/>
              <a:gd name="connsiteY4" fmla="*/ 278891 h 27889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278891">
                <a:moveTo>
                  <a:pt x="0" y="278891"/>
                </a:moveTo>
                <a:lnTo>
                  <a:pt x="9144000" y="278891"/>
                </a:lnTo>
                <a:lnTo>
                  <a:pt x="9144000" y="0"/>
                </a:lnTo>
                <a:lnTo>
                  <a:pt x="0" y="0"/>
                </a:lnTo>
                <a:lnTo>
                  <a:pt x="0" y="278891"/>
                </a:lnTo>
              </a:path>
            </a:pathLst>
          </a:custGeom>
          <a:solidFill>
            <a:srgbClr val="D9D9D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0" y="6603491"/>
            <a:ext cx="9144000" cy="254507"/>
          </a:xfrm>
          <a:custGeom>
            <a:avLst/>
            <a:gdLst>
              <a:gd name="connsiteX0" fmla="*/ 0 w 9144000"/>
              <a:gd name="connsiteY0" fmla="*/ 254507 h 254507"/>
              <a:gd name="connsiteX1" fmla="*/ 9144000 w 9144000"/>
              <a:gd name="connsiteY1" fmla="*/ 254507 h 254507"/>
              <a:gd name="connsiteX2" fmla="*/ 9144000 w 9144000"/>
              <a:gd name="connsiteY2" fmla="*/ 0 h 254507"/>
              <a:gd name="connsiteX3" fmla="*/ 0 w 9144000"/>
              <a:gd name="connsiteY3" fmla="*/ 0 h 254507"/>
              <a:gd name="connsiteX4" fmla="*/ 0 w 9144000"/>
              <a:gd name="connsiteY4" fmla="*/ 254507 h 25450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254507">
                <a:moveTo>
                  <a:pt x="0" y="254507"/>
                </a:moveTo>
                <a:lnTo>
                  <a:pt x="9144000" y="254507"/>
                </a:lnTo>
                <a:lnTo>
                  <a:pt x="9144000" y="0"/>
                </a:lnTo>
                <a:lnTo>
                  <a:pt x="0" y="0"/>
                </a:lnTo>
                <a:lnTo>
                  <a:pt x="0" y="254507"/>
                </a:lnTo>
              </a:path>
            </a:pathLst>
          </a:custGeom>
          <a:solidFill>
            <a:srgbClr val="D9D9D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88900"/>
            <a:ext cx="635000" cy="635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5400" y="1511300"/>
            <a:ext cx="4000500" cy="4826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2057400" y="381000"/>
            <a:ext cx="5981700" cy="87280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3200"/>
              </a:lnSpc>
              <a:tabLst/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Chapter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Lecture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Outline</a:t>
            </a:r>
          </a:p>
          <a:p>
            <a:pPr algn="ctr">
              <a:lnSpc>
                <a:spcPts val="3200"/>
              </a:lnSpc>
              <a:tabLst/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 the science of biology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304800" y="66294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304800" y="304800"/>
            <a:ext cx="8839200" cy="658641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Living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Reproduce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Develop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6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DNA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(deoxyribonucleic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acid)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genetic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information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all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 </a:t>
            </a:r>
            <a:endParaRPr lang="ar-SA" altLang="zh-CN" sz="3206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6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الحمض النووي (الحمض النووي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الريبي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 - المعلومات الوراثية لكل أشكال الحياة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1200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Contains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hereditary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information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directs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 structure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function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all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cells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يحتوي على معلومات وراثية توجه هيكل ووظيفة جميع الخلايا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Contains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genes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short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segments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specify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traits</a:t>
            </a:r>
          </a:p>
          <a:p>
            <a:pPr>
              <a:lnSpc>
                <a:spcPts val="40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يحتوي على الجينات - شرائح قصيرة تحدد السمات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Mutations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variations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genes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الطفرات - الاختلافات في الجينات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Can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beneficial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make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better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suited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its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environment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(this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basis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evolution) </a:t>
            </a:r>
            <a:endParaRPr lang="ar-SA" altLang="zh-CN" sz="2402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79400" algn="l"/>
                <a:tab pos="381000" algn="l"/>
                <a:tab pos="508000" algn="l"/>
              </a:tabLst>
            </a:pPr>
            <a:r>
              <a:rPr lang="ar-SA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يمكن أن تكون مفيدة وجعل الكائن الحي أكثر </a:t>
            </a:r>
            <a:r>
              <a:rPr lang="ar-SA" altLang="zh-CN" sz="2402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ملاءمة</a:t>
            </a:r>
            <a:r>
              <a:rPr lang="ar-SA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لبيئته (هذا هو أساس التطور)</a:t>
            </a:r>
            <a:endParaRPr lang="en-US" altLang="zh-CN" sz="2402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79400" algn="l"/>
                <a:tab pos="381000" algn="l"/>
                <a:tab pos="508000" algn="l"/>
              </a:tabLst>
            </a:pPr>
            <a:endParaRPr lang="en-US" altLang="zh-CN" sz="2402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79400" algn="l"/>
                <a:tab pos="381000" algn="l"/>
                <a:tab pos="508000" algn="l"/>
              </a:tabLst>
            </a:pPr>
            <a:endParaRPr lang="en-US" altLang="zh-CN" sz="2402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778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0" y="152400"/>
            <a:ext cx="8991600" cy="580415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6223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Have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Evolutionary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History</a:t>
            </a:r>
          </a:p>
          <a:p>
            <a:pPr algn="ctr">
              <a:lnSpc>
                <a:spcPts val="3200"/>
              </a:lnSpc>
              <a:tabLst>
                <a:tab pos="279400" algn="l"/>
                <a:tab pos="622300" algn="l"/>
              </a:tabLst>
            </a:pPr>
            <a:r>
              <a:rPr lang="ar-SA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الكائنات الحية لها تاريخ تطوري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>
                <a:tab pos="279400" algn="l"/>
                <a:tab pos="6223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Evolution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how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population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changes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over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time</a:t>
            </a:r>
          </a:p>
          <a:p>
            <a:pPr>
              <a:lnSpc>
                <a:spcPts val="3300"/>
              </a:lnSpc>
              <a:tabLst>
                <a:tab pos="279400" algn="l"/>
                <a:tab pos="622300" algn="l"/>
              </a:tabLst>
            </a:pP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التطور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كيف يتغير السكان مع مرور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الوقت</a:t>
            </a:r>
            <a:endParaRPr lang="en-US" altLang="zh-CN" sz="1400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>
                <a:tab pos="279400" algn="l"/>
                <a:tab pos="6223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Natural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selection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process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which evolution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occurs 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الانتقاء </a:t>
            </a:r>
            <a:r>
              <a:rPr lang="ar-SA" altLang="zh-CN" sz="32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الطبيعي 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العملية التي يحدث </a:t>
            </a:r>
            <a:r>
              <a:rPr lang="ar-SA" altLang="zh-CN" sz="32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بها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التطور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800"/>
              </a:lnSpc>
              <a:tabLst>
                <a:tab pos="279400" algn="l"/>
                <a:tab pos="6223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When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new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variation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occurs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allows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capture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resources,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those individuals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have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offspring </a:t>
            </a:r>
            <a:endParaRPr lang="ar-SA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279400" algn="l"/>
                <a:tab pos="622300" algn="l"/>
              </a:tabLst>
            </a:pP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عندما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يحدث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تغيرات جديد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يتيح للكائنات الحية الحصول على مزيد من </a:t>
            </a:r>
            <a:r>
              <a:rPr lang="ar-SA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الموارد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فإن هؤلاء الأفراد لديهم ذرية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أكثر</a:t>
            </a:r>
            <a:endParaRPr lang="en-US" altLang="zh-CN" sz="1200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300"/>
              </a:lnSpc>
              <a:tabLst>
                <a:tab pos="279400" algn="l"/>
                <a:tab pos="6223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Adaptation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over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time,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population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more individuals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with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this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advantageous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variation </a:t>
            </a:r>
            <a:endParaRPr lang="ar-SA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300"/>
              </a:lnSpc>
              <a:tabLst>
                <a:tab pos="279400" algn="l"/>
                <a:tab pos="622300" algn="l"/>
              </a:tabLst>
            </a:pP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التكيف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بمرور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الوقت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يكون لدى السكان عدد أكبر من الأفراد مع هذا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تغيرالمفيد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3370" y="762000"/>
            <a:ext cx="9090630" cy="507318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en-US" altLang="zh-CN" dirty="0" smtClean="0"/>
              <a:t>			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Related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Other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Animals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</a:p>
          <a:p>
            <a:pPr algn="ctr">
              <a:lnSpc>
                <a:spcPts val="1000"/>
              </a:lnSpc>
            </a:pPr>
            <a:endParaRPr lang="en-US" altLang="zh-CN" sz="2000" dirty="0" smtClean="0"/>
          </a:p>
          <a:p>
            <a:pPr algn="ctr">
              <a:lnSpc>
                <a:spcPts val="1000"/>
              </a:lnSpc>
            </a:pPr>
            <a:r>
              <a:rPr lang="ar-SA" altLang="zh-CN" sz="2000" dirty="0" smtClean="0"/>
              <a:t>يرتبط البشر بالحيوانات الأخرى 2</a:t>
            </a:r>
            <a:endParaRPr lang="en-US" altLang="zh-CN" sz="2000" dirty="0" smtClean="0"/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35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All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classified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into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one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three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domains</a:t>
            </a:r>
            <a:r>
              <a:rPr lang="en-US" altLang="zh-CN" sz="3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</a:t>
            </a:r>
          </a:p>
          <a:p>
            <a:pPr>
              <a:lnSpc>
                <a:spcPts val="38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Bacteria,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Archaea,</a:t>
            </a:r>
            <a:r>
              <a:rPr lang="en-US" altLang="zh-C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Eukarya</a:t>
            </a:r>
            <a:endParaRPr lang="en-US" altLang="zh-CN" sz="3600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r>
              <a:rPr lang="ar-SA" altLang="zh-CN" sz="2400" dirty="0" smtClean="0"/>
              <a:t>وتصنف جميع أشكال الحياة في واحدة من ثلاث مجالات: البكتيريا </a:t>
            </a:r>
            <a:r>
              <a:rPr lang="ar-SA" altLang="zh-CN" sz="2400" dirty="0" err="1" smtClean="0"/>
              <a:t>والعتائق</a:t>
            </a:r>
            <a:r>
              <a:rPr lang="ar-SA" altLang="zh-CN" sz="2400" dirty="0" smtClean="0"/>
              <a:t>، </a:t>
            </a:r>
            <a:r>
              <a:rPr lang="ar-SA" altLang="zh-CN" sz="2400" dirty="0" err="1" smtClean="0"/>
              <a:t>حقيقيات</a:t>
            </a:r>
            <a:r>
              <a:rPr lang="ar-SA" altLang="zh-CN" sz="2400" dirty="0" smtClean="0"/>
              <a:t> </a:t>
            </a:r>
            <a:r>
              <a:rPr lang="ar-SA" altLang="zh-CN" sz="2400" dirty="0" smtClean="0"/>
              <a:t>النوى</a:t>
            </a:r>
          </a:p>
          <a:p>
            <a:pPr>
              <a:lnSpc>
                <a:spcPts val="1000"/>
              </a:lnSpc>
            </a:pPr>
            <a:endParaRPr lang="en-US" altLang="zh-CN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Bacteria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Archaea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contain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prokaryotes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 single-celled</a:t>
            </a:r>
          </a:p>
          <a:p>
            <a:pPr>
              <a:lnSpc>
                <a:spcPts val="35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lack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nucleus</a:t>
            </a:r>
          </a:p>
          <a:p>
            <a:pPr>
              <a:lnSpc>
                <a:spcPts val="35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البكتيريا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والعتائق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تحتوي على بدائيات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النوى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الكائنات الحية وحيدة الخلية التي تفتقر إلى النواة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Eukaryotic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contain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nucleus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تحتوي الخلايا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حقيقية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النواة على نواة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Some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eukaryotes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single-celled,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some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 </a:t>
            </a:r>
            <a:r>
              <a:rPr lang="en-US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multicellular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(like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ar-SA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92100" algn="l"/>
                <a:tab pos="520700" algn="l"/>
                <a:tab pos="635000" algn="l"/>
              </a:tabLst>
            </a:pP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بعض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حقيقيات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النوى أحادية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الخلية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بعضها متعدد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الخلايا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(مثل البشر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320026" y="6472224"/>
            <a:ext cx="1531620" cy="7620"/>
          </a:xfrm>
          <a:custGeom>
            <a:avLst/>
            <a:gdLst>
              <a:gd name="connsiteX0" fmla="*/ 0 w 1531620"/>
              <a:gd name="connsiteY0" fmla="*/ 0 h 7620"/>
              <a:gd name="connsiteX1" fmla="*/ 382905 w 1531620"/>
              <a:gd name="connsiteY1" fmla="*/ 0 h 7620"/>
              <a:gd name="connsiteX2" fmla="*/ 765809 w 1531620"/>
              <a:gd name="connsiteY2" fmla="*/ 0 h 7620"/>
              <a:gd name="connsiteX3" fmla="*/ 1148715 w 1531620"/>
              <a:gd name="connsiteY3" fmla="*/ 0 h 7620"/>
              <a:gd name="connsiteX4" fmla="*/ 1531619 w 1531620"/>
              <a:gd name="connsiteY4" fmla="*/ 0 h 7620"/>
              <a:gd name="connsiteX5" fmla="*/ 1531619 w 1531620"/>
              <a:gd name="connsiteY5" fmla="*/ 7620 h 7620"/>
              <a:gd name="connsiteX6" fmla="*/ 1148715 w 1531620"/>
              <a:gd name="connsiteY6" fmla="*/ 7620 h 7620"/>
              <a:gd name="connsiteX7" fmla="*/ 765809 w 1531620"/>
              <a:gd name="connsiteY7" fmla="*/ 7620 h 7620"/>
              <a:gd name="connsiteX8" fmla="*/ 382905 w 1531620"/>
              <a:gd name="connsiteY8" fmla="*/ 7620 h 7620"/>
              <a:gd name="connsiteX9" fmla="*/ 0 w 1531620"/>
              <a:gd name="connsiteY9" fmla="*/ 7620 h 7620"/>
              <a:gd name="connsiteX10" fmla="*/ 0 w 1531620"/>
              <a:gd name="connsiteY10" fmla="*/ 0 h 76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531620" h="7620">
                <a:moveTo>
                  <a:pt x="0" y="0"/>
                </a:moveTo>
                <a:lnTo>
                  <a:pt x="382905" y="0"/>
                </a:lnTo>
                <a:lnTo>
                  <a:pt x="765809" y="0"/>
                </a:lnTo>
                <a:lnTo>
                  <a:pt x="1148715" y="0"/>
                </a:lnTo>
                <a:lnTo>
                  <a:pt x="1531619" y="0"/>
                </a:lnTo>
                <a:lnTo>
                  <a:pt x="1531619" y="7620"/>
                </a:lnTo>
                <a:lnTo>
                  <a:pt x="1148715" y="7620"/>
                </a:lnTo>
                <a:lnTo>
                  <a:pt x="765809" y="7620"/>
                </a:lnTo>
                <a:lnTo>
                  <a:pt x="382905" y="7620"/>
                </a:lnTo>
                <a:lnTo>
                  <a:pt x="0" y="7620"/>
                </a:lnTo>
                <a:lnTo>
                  <a:pt x="0" y="0"/>
                </a:lnTo>
              </a:path>
            </a:pathLst>
          </a:custGeom>
          <a:solidFill>
            <a:srgbClr val="2D70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11300"/>
            <a:ext cx="8382000" cy="5118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28600" y="228600"/>
            <a:ext cx="8779800" cy="615040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371600" algn="l"/>
                <a:tab pos="64389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Evolutionary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Relationships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Three</a:t>
            </a:r>
          </a:p>
          <a:p>
            <a:pPr>
              <a:lnSpc>
                <a:spcPts val="3800"/>
              </a:lnSpc>
              <a:tabLst>
                <a:tab pos="1371600" algn="l"/>
                <a:tab pos="6438900" algn="l"/>
              </a:tabLst>
            </a:pPr>
            <a:r>
              <a:rPr lang="en-US" altLang="zh-CN" dirty="0" smtClean="0"/>
              <a:t>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Domains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(Figure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1.5)</a:t>
            </a:r>
          </a:p>
          <a:p>
            <a:pPr>
              <a:lnSpc>
                <a:spcPts val="1000"/>
              </a:lnSpc>
            </a:pPr>
            <a:r>
              <a:rPr lang="ar-SA" altLang="zh-CN" dirty="0" smtClean="0"/>
              <a:t>العلاقات التطورية لمجالات الحياة الثلاثة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                <a:tab pos="1371600" algn="l"/>
                <a:tab pos="6438900" algn="l"/>
              </a:tabLst>
            </a:pPr>
            <a:r>
              <a:rPr lang="en-US" altLang="zh-CN" dirty="0" smtClean="0"/>
              <a:t>		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Jump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long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description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46100" y="571500"/>
            <a:ext cx="7774757" cy="221342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647700" algn="l"/>
              </a:tabLst>
            </a:pPr>
            <a:r>
              <a:rPr lang="en-US" altLang="zh-CN" dirty="0" smtClean="0"/>
              <a:t>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Related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Other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Animals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3</a:t>
            </a:r>
          </a:p>
          <a:p>
            <a:pPr algn="ctr">
              <a:lnSpc>
                <a:spcPts val="1000"/>
              </a:lnSpc>
            </a:pPr>
            <a:endParaRPr lang="en-US" altLang="zh-CN" dirty="0" smtClean="0"/>
          </a:p>
          <a:p>
            <a:pPr algn="ctr">
              <a:lnSpc>
                <a:spcPts val="1000"/>
              </a:lnSpc>
            </a:pPr>
            <a:r>
              <a:rPr lang="ar-SA" altLang="zh-CN" dirty="0" smtClean="0"/>
              <a:t>يرتبط البشر بالحيوانات </a:t>
            </a:r>
            <a:r>
              <a:rPr lang="ar-SA" altLang="zh-CN" dirty="0" err="1" smtClean="0"/>
              <a:t>الأخرى3</a:t>
            </a:r>
            <a:r>
              <a:rPr lang="ar-SA" altLang="zh-CN" dirty="0" smtClean="0"/>
              <a:t> 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900"/>
              </a:lnSpc>
              <a:tabLst>
                <a:tab pos="647700" algn="l"/>
              </a:tabLst>
            </a:pP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domain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Eukarya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divided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into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four</a:t>
            </a:r>
          </a:p>
          <a:p>
            <a:pPr>
              <a:lnSpc>
                <a:spcPts val="3800"/>
              </a:lnSpc>
              <a:tabLst>
                <a:tab pos="6477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kingdoms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 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وينقسم </a:t>
            </a:r>
            <a:r>
              <a:rPr lang="ar-SA" altLang="zh-CN" sz="32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حقيقيات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النوى مجال إلى أربعة 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ممالك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46100" y="2895600"/>
            <a:ext cx="114300" cy="1930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4000"/>
              </a:lnSpc>
              <a:tabLst/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4000"/>
              </a:lnSpc>
              <a:tabLst/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4000"/>
              </a:lnSpc>
              <a:tabLst/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825500" y="2946400"/>
            <a:ext cx="5803900" cy="193129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Plants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</a:t>
            </a:r>
            <a:r>
              <a:rPr lang="en-US" altLang="zh-CN" sz="2795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Plantae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   </a:t>
            </a:r>
            <a:r>
              <a:rPr lang="ar-SA" altLang="zh-CN" sz="27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النباتات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(النباتات</a:t>
            </a:r>
            <a:r>
              <a:rPr lang="ar-SA" altLang="zh-CN" sz="27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000"/>
              </a:lnSpc>
              <a:tabLst/>
            </a:pPr>
            <a:r>
              <a:rPr lang="en-US" altLang="zh-CN" sz="27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Fungi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(Fungi</a:t>
            </a:r>
            <a:r>
              <a:rPr lang="en-US" altLang="zh-CN" sz="27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   </a:t>
            </a:r>
            <a:r>
              <a:rPr lang="ar-SA" altLang="zh-CN" sz="2798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الفطريات </a:t>
            </a:r>
            <a:r>
              <a:rPr lang="ar-SA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(الفطريات</a:t>
            </a:r>
            <a:r>
              <a:rPr lang="ar-SA" altLang="zh-CN" sz="2798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en-US" altLang="zh-CN" sz="2798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000"/>
              </a:lnSpc>
              <a:tabLst/>
            </a:pP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Animals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</a:t>
            </a:r>
            <a:r>
              <a:rPr lang="en-US" altLang="zh-CN" sz="2795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Animalia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 </a:t>
            </a:r>
            <a:r>
              <a:rPr lang="ar-SA" altLang="zh-CN" sz="27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الحيوانات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(الحيوانية</a:t>
            </a:r>
            <a:r>
              <a:rPr lang="ar-SA" altLang="zh-CN" sz="27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 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000"/>
              </a:lnSpc>
              <a:tabLst/>
            </a:pP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Protists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</a:t>
            </a:r>
            <a:r>
              <a:rPr lang="en-US" altLang="zh-CN" sz="2795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Protista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     </a:t>
            </a:r>
            <a:r>
              <a:rPr lang="ar-SA" altLang="zh-CN" sz="27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الأولانيات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</a:t>
            </a:r>
            <a:r>
              <a:rPr lang="ar-SA" altLang="zh-CN" sz="27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الطلائعيات)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7200" y="6300215"/>
            <a:ext cx="1531620" cy="7620"/>
          </a:xfrm>
          <a:custGeom>
            <a:avLst/>
            <a:gdLst>
              <a:gd name="connsiteX0" fmla="*/ 0 w 1531620"/>
              <a:gd name="connsiteY0" fmla="*/ 0 h 7620"/>
              <a:gd name="connsiteX1" fmla="*/ 382905 w 1531620"/>
              <a:gd name="connsiteY1" fmla="*/ 0 h 7620"/>
              <a:gd name="connsiteX2" fmla="*/ 765810 w 1531620"/>
              <a:gd name="connsiteY2" fmla="*/ 0 h 7620"/>
              <a:gd name="connsiteX3" fmla="*/ 1148714 w 1531620"/>
              <a:gd name="connsiteY3" fmla="*/ 0 h 7620"/>
              <a:gd name="connsiteX4" fmla="*/ 1531620 w 1531620"/>
              <a:gd name="connsiteY4" fmla="*/ 0 h 7620"/>
              <a:gd name="connsiteX5" fmla="*/ 1531620 w 1531620"/>
              <a:gd name="connsiteY5" fmla="*/ 7620 h 7620"/>
              <a:gd name="connsiteX6" fmla="*/ 1148714 w 1531620"/>
              <a:gd name="connsiteY6" fmla="*/ 7620 h 7620"/>
              <a:gd name="connsiteX7" fmla="*/ 765810 w 1531620"/>
              <a:gd name="connsiteY7" fmla="*/ 7620 h 7620"/>
              <a:gd name="connsiteX8" fmla="*/ 382905 w 1531620"/>
              <a:gd name="connsiteY8" fmla="*/ 7620 h 7620"/>
              <a:gd name="connsiteX9" fmla="*/ 0 w 1531620"/>
              <a:gd name="connsiteY9" fmla="*/ 7620 h 7620"/>
              <a:gd name="connsiteX10" fmla="*/ 0 w 1531620"/>
              <a:gd name="connsiteY10" fmla="*/ 0 h 76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531620" h="7620">
                <a:moveTo>
                  <a:pt x="0" y="0"/>
                </a:moveTo>
                <a:lnTo>
                  <a:pt x="382905" y="0"/>
                </a:lnTo>
                <a:lnTo>
                  <a:pt x="765810" y="0"/>
                </a:lnTo>
                <a:lnTo>
                  <a:pt x="1148714" y="0"/>
                </a:lnTo>
                <a:lnTo>
                  <a:pt x="1531620" y="0"/>
                </a:lnTo>
                <a:lnTo>
                  <a:pt x="1531620" y="7620"/>
                </a:lnTo>
                <a:lnTo>
                  <a:pt x="1148714" y="7620"/>
                </a:lnTo>
                <a:lnTo>
                  <a:pt x="765810" y="7620"/>
                </a:lnTo>
                <a:lnTo>
                  <a:pt x="382905" y="7620"/>
                </a:lnTo>
                <a:lnTo>
                  <a:pt x="0" y="7620"/>
                </a:lnTo>
                <a:lnTo>
                  <a:pt x="0" y="0"/>
                </a:lnTo>
              </a:path>
            </a:pathLst>
          </a:custGeom>
          <a:solidFill>
            <a:srgbClr val="2D70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1562100"/>
            <a:ext cx="6438900" cy="2400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4051300"/>
            <a:ext cx="6261100" cy="2654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57200" y="647701"/>
            <a:ext cx="7848600" cy="94384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1231900" algn="l"/>
                <a:tab pos="1257300" algn="l"/>
                <a:tab pos="2070100" algn="l"/>
                <a:tab pos="4889500" algn="l"/>
              </a:tabLst>
            </a:pPr>
            <a:r>
              <a:rPr lang="en-US" altLang="zh-CN" dirty="0" smtClean="0"/>
              <a:t>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Classification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</a:p>
          <a:p>
            <a:pPr>
              <a:lnSpc>
                <a:spcPts val="3800"/>
              </a:lnSpc>
              <a:tabLst>
                <a:tab pos="1231900" algn="l"/>
                <a:tab pos="1257300" algn="l"/>
                <a:tab pos="2070100" algn="l"/>
                <a:tab pos="48895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(Figure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1.6,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Archaea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Bacteria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7200" y="6300215"/>
            <a:ext cx="1531620" cy="7620"/>
          </a:xfrm>
          <a:custGeom>
            <a:avLst/>
            <a:gdLst>
              <a:gd name="connsiteX0" fmla="*/ 0 w 1531620"/>
              <a:gd name="connsiteY0" fmla="*/ 0 h 7620"/>
              <a:gd name="connsiteX1" fmla="*/ 382905 w 1531620"/>
              <a:gd name="connsiteY1" fmla="*/ 0 h 7620"/>
              <a:gd name="connsiteX2" fmla="*/ 765810 w 1531620"/>
              <a:gd name="connsiteY2" fmla="*/ 0 h 7620"/>
              <a:gd name="connsiteX3" fmla="*/ 1148714 w 1531620"/>
              <a:gd name="connsiteY3" fmla="*/ 0 h 7620"/>
              <a:gd name="connsiteX4" fmla="*/ 1531620 w 1531620"/>
              <a:gd name="connsiteY4" fmla="*/ 0 h 7620"/>
              <a:gd name="connsiteX5" fmla="*/ 1531620 w 1531620"/>
              <a:gd name="connsiteY5" fmla="*/ 7620 h 7620"/>
              <a:gd name="connsiteX6" fmla="*/ 1148714 w 1531620"/>
              <a:gd name="connsiteY6" fmla="*/ 7620 h 7620"/>
              <a:gd name="connsiteX7" fmla="*/ 765810 w 1531620"/>
              <a:gd name="connsiteY7" fmla="*/ 7620 h 7620"/>
              <a:gd name="connsiteX8" fmla="*/ 382905 w 1531620"/>
              <a:gd name="connsiteY8" fmla="*/ 7620 h 7620"/>
              <a:gd name="connsiteX9" fmla="*/ 0 w 1531620"/>
              <a:gd name="connsiteY9" fmla="*/ 7620 h 7620"/>
              <a:gd name="connsiteX10" fmla="*/ 0 w 1531620"/>
              <a:gd name="connsiteY10" fmla="*/ 0 h 76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531620" h="7620">
                <a:moveTo>
                  <a:pt x="0" y="0"/>
                </a:moveTo>
                <a:lnTo>
                  <a:pt x="382905" y="0"/>
                </a:lnTo>
                <a:lnTo>
                  <a:pt x="765810" y="0"/>
                </a:lnTo>
                <a:lnTo>
                  <a:pt x="1148714" y="0"/>
                </a:lnTo>
                <a:lnTo>
                  <a:pt x="1531620" y="0"/>
                </a:lnTo>
                <a:lnTo>
                  <a:pt x="1531620" y="7620"/>
                </a:lnTo>
                <a:lnTo>
                  <a:pt x="1148714" y="7620"/>
                </a:lnTo>
                <a:lnTo>
                  <a:pt x="765810" y="7620"/>
                </a:lnTo>
                <a:lnTo>
                  <a:pt x="382905" y="7620"/>
                </a:lnTo>
                <a:lnTo>
                  <a:pt x="0" y="7620"/>
                </a:lnTo>
                <a:lnTo>
                  <a:pt x="0" y="0"/>
                </a:lnTo>
              </a:path>
            </a:pathLst>
          </a:custGeom>
          <a:solidFill>
            <a:srgbClr val="2D70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00" y="1587500"/>
            <a:ext cx="7099300" cy="2527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4102100"/>
            <a:ext cx="6718300" cy="23749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803400" y="558800"/>
            <a:ext cx="5524500" cy="3556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63500" algn="l"/>
                <a:tab pos="7239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Classification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</a:p>
          <a:p>
            <a:pPr>
              <a:lnSpc>
                <a:spcPts val="3800"/>
              </a:lnSpc>
              <a:tabLst>
                <a:tab pos="63500" algn="l"/>
                <a:tab pos="7239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(Figure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1.6,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Protista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Plantae)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000"/>
              </a:lnSpc>
              <a:tabLst>
                <a:tab pos="63500" algn="l"/>
                <a:tab pos="723900" algn="l"/>
              </a:tabLst>
            </a:pPr>
            <a:r>
              <a:rPr lang="en-US" altLang="zh-CN" dirty="0" smtClean="0"/>
              <a:t>	</a:t>
            </a:r>
            <a:r>
              <a:rPr lang="en-US" altLang="zh-CN" sz="103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©</a:t>
            </a:r>
            <a:r>
              <a:rPr lang="en-US" altLang="zh-CN" sz="103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03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M.</a:t>
            </a:r>
            <a:r>
              <a:rPr lang="en-US" altLang="zh-CN" sz="103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03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I.</a:t>
            </a:r>
            <a:r>
              <a:rPr lang="en-US" altLang="zh-CN" sz="103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03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Walker/ScienceSource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5778500" y="6311900"/>
            <a:ext cx="1346200" cy="114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900"/>
              </a:lnSpc>
              <a:tabLst/>
            </a:pPr>
            <a:r>
              <a:rPr lang="en-US" altLang="zh-CN" sz="99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©</a:t>
            </a:r>
            <a:r>
              <a:rPr lang="en-US" altLang="zh-CN" sz="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9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Pixtal/Age</a:t>
            </a:r>
            <a:r>
              <a:rPr lang="en-US" altLang="zh-CN" sz="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9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Fotostock</a:t>
            </a:r>
            <a:r>
              <a:rPr lang="en-US" altLang="zh-CN" sz="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9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RF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57200" y="6172200"/>
            <a:ext cx="1524000" cy="15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/>
            </a:pP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Jump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long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description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57200" y="6300215"/>
            <a:ext cx="1531620" cy="7620"/>
          </a:xfrm>
          <a:custGeom>
            <a:avLst/>
            <a:gdLst>
              <a:gd name="connsiteX0" fmla="*/ 0 w 1531620"/>
              <a:gd name="connsiteY0" fmla="*/ 0 h 7620"/>
              <a:gd name="connsiteX1" fmla="*/ 382905 w 1531620"/>
              <a:gd name="connsiteY1" fmla="*/ 0 h 7620"/>
              <a:gd name="connsiteX2" fmla="*/ 765810 w 1531620"/>
              <a:gd name="connsiteY2" fmla="*/ 0 h 7620"/>
              <a:gd name="connsiteX3" fmla="*/ 1148714 w 1531620"/>
              <a:gd name="connsiteY3" fmla="*/ 0 h 7620"/>
              <a:gd name="connsiteX4" fmla="*/ 1531620 w 1531620"/>
              <a:gd name="connsiteY4" fmla="*/ 0 h 7620"/>
              <a:gd name="connsiteX5" fmla="*/ 1531620 w 1531620"/>
              <a:gd name="connsiteY5" fmla="*/ 7620 h 7620"/>
              <a:gd name="connsiteX6" fmla="*/ 1148714 w 1531620"/>
              <a:gd name="connsiteY6" fmla="*/ 7620 h 7620"/>
              <a:gd name="connsiteX7" fmla="*/ 765810 w 1531620"/>
              <a:gd name="connsiteY7" fmla="*/ 7620 h 7620"/>
              <a:gd name="connsiteX8" fmla="*/ 382905 w 1531620"/>
              <a:gd name="connsiteY8" fmla="*/ 7620 h 7620"/>
              <a:gd name="connsiteX9" fmla="*/ 0 w 1531620"/>
              <a:gd name="connsiteY9" fmla="*/ 7620 h 7620"/>
              <a:gd name="connsiteX10" fmla="*/ 0 w 1531620"/>
              <a:gd name="connsiteY10" fmla="*/ 0 h 76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531620" h="7620">
                <a:moveTo>
                  <a:pt x="0" y="0"/>
                </a:moveTo>
                <a:lnTo>
                  <a:pt x="382905" y="0"/>
                </a:lnTo>
                <a:lnTo>
                  <a:pt x="765810" y="0"/>
                </a:lnTo>
                <a:lnTo>
                  <a:pt x="1148714" y="0"/>
                </a:lnTo>
                <a:lnTo>
                  <a:pt x="1531620" y="0"/>
                </a:lnTo>
                <a:lnTo>
                  <a:pt x="1531620" y="7620"/>
                </a:lnTo>
                <a:lnTo>
                  <a:pt x="1148714" y="7620"/>
                </a:lnTo>
                <a:lnTo>
                  <a:pt x="765810" y="7620"/>
                </a:lnTo>
                <a:lnTo>
                  <a:pt x="382905" y="7620"/>
                </a:lnTo>
                <a:lnTo>
                  <a:pt x="0" y="7620"/>
                </a:lnTo>
                <a:lnTo>
                  <a:pt x="0" y="0"/>
                </a:lnTo>
              </a:path>
            </a:pathLst>
          </a:custGeom>
          <a:solidFill>
            <a:srgbClr val="2D70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00" y="1587500"/>
            <a:ext cx="6565900" cy="25273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4025900"/>
            <a:ext cx="7404100" cy="2527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892300" y="546100"/>
            <a:ext cx="5334000" cy="3517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88900" algn="l"/>
                <a:tab pos="6350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Classification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</a:p>
          <a:p>
            <a:pPr>
              <a:lnSpc>
                <a:spcPts val="3800"/>
              </a:lnSpc>
              <a:tabLst>
                <a:tab pos="88900" algn="l"/>
                <a:tab pos="6350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(Figure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1.6,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Fungi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Animalia)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                <a:tab pos="88900" algn="l"/>
                <a:tab pos="635000" algn="l"/>
              </a:tabLst>
            </a:pPr>
            <a:r>
              <a:rPr lang="en-US" altLang="zh-CN" dirty="0" smtClean="0"/>
              <a:t>	</a:t>
            </a:r>
            <a:r>
              <a:rPr lang="en-US" altLang="zh-CN" sz="103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©</a:t>
            </a:r>
            <a:r>
              <a:rPr lang="en-US" altLang="zh-CN" sz="103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03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Ingram</a:t>
            </a:r>
            <a:r>
              <a:rPr lang="en-US" altLang="zh-CN" sz="103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03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Publishing</a:t>
            </a:r>
            <a:r>
              <a:rPr lang="en-US" altLang="zh-CN" sz="103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03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RF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6159500" y="6172200"/>
            <a:ext cx="609600" cy="114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900"/>
              </a:lnSpc>
              <a:tabLst/>
            </a:pPr>
            <a:r>
              <a:rPr lang="en-US" altLang="zh-CN" sz="99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©</a:t>
            </a:r>
            <a:r>
              <a:rPr lang="en-US" altLang="zh-CN" sz="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9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Corbis</a:t>
            </a:r>
            <a:r>
              <a:rPr lang="en-US" altLang="zh-CN" sz="99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99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RF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457200" y="6172200"/>
            <a:ext cx="1524000" cy="152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/>
            </a:pP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Jump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long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description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" y="609600"/>
            <a:ext cx="9144000" cy="503471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24765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Kingdom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Animalia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ar-SA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مملكة الحيوان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800"/>
              </a:lnSpc>
              <a:tabLst>
                <a:tab pos="279400" algn="l"/>
                <a:tab pos="24765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Most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kingdom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Animalia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invertebrates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1000"/>
              </a:lnSpc>
            </a:pPr>
            <a:r>
              <a:rPr lang="ar-SA" altLang="zh-CN" sz="2000" dirty="0" smtClean="0"/>
              <a:t>معظم </a:t>
            </a:r>
            <a:r>
              <a:rPr lang="ar-SA" altLang="zh-CN" sz="2000" dirty="0" smtClean="0"/>
              <a:t>الكائنات الحية في المملكة الحيوانية هي </a:t>
            </a:r>
            <a:r>
              <a:rPr lang="ar-SA" altLang="zh-CN" sz="2000" dirty="0" smtClean="0"/>
              <a:t>اللافقاريات</a:t>
            </a:r>
            <a:endParaRPr lang="en-US" altLang="zh-CN" sz="2000" dirty="0" smtClean="0"/>
          </a:p>
          <a:p>
            <a:pPr>
              <a:lnSpc>
                <a:spcPts val="3500"/>
              </a:lnSpc>
              <a:tabLst>
                <a:tab pos="279400" algn="l"/>
                <a:tab pos="24765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earthworms,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insects,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mollusks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Vertebrate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r>
              <a:rPr lang="ar-SA" altLang="zh-CN" sz="2000" dirty="0" smtClean="0"/>
              <a:t>ديدان </a:t>
            </a:r>
            <a:r>
              <a:rPr lang="ar-SA" altLang="zh-CN" sz="2000" dirty="0" smtClean="0"/>
              <a:t>الأرض والحشرات والرخويات الفقاريات</a:t>
            </a:r>
            <a:endParaRPr lang="en-US" altLang="zh-CN" sz="2000" dirty="0" smtClean="0"/>
          </a:p>
          <a:p>
            <a:pPr>
              <a:lnSpc>
                <a:spcPts val="3500"/>
              </a:lnSpc>
              <a:tabLst>
                <a:tab pos="279400" algn="l"/>
                <a:tab pos="24765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Have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nerve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cord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protected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vertebral column</a:t>
            </a:r>
          </a:p>
          <a:p>
            <a:pPr>
              <a:lnSpc>
                <a:spcPts val="3500"/>
              </a:lnSpc>
              <a:tabLst>
                <a:tab pos="279400" algn="l"/>
                <a:tab pos="2476500" algn="l"/>
              </a:tabLst>
            </a:pP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أن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يكون لديك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حبل عصبي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محمي بعمود فقري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24765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fish,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reptiles,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amphibians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birds </a:t>
            </a:r>
            <a:r>
              <a:rPr lang="ar-SA" altLang="zh-CN" sz="1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أي </a:t>
            </a:r>
            <a:r>
              <a:rPr lang="ar-SA" altLang="zh-CN" sz="1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الأسماك والزواحف والبرمائيات والطيور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24765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Vertebrates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with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hair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fur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mammary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glands are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called</a:t>
            </a:r>
          </a:p>
          <a:p>
            <a:pPr>
              <a:lnSpc>
                <a:spcPts val="4000"/>
              </a:lnSpc>
              <a:tabLst>
                <a:tab pos="279400" algn="l"/>
                <a:tab pos="2476500" algn="l"/>
              </a:tabLst>
            </a:pP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mammals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تسمى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الفقاريات ذات الشعر أو الفراء والغدد الثديية بالثدييات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279400" algn="l"/>
                <a:tab pos="24765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.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هذا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هو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البشر.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28600" y="457200"/>
            <a:ext cx="8305800" cy="248273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3403600" algn="l"/>
              </a:tabLst>
            </a:pPr>
            <a:r>
              <a:rPr lang="en-US" altLang="zh-CN" dirty="0" smtClean="0"/>
              <a:t>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 </a:t>
            </a:r>
            <a:r>
              <a:rPr lang="ar-SA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البشر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000"/>
              </a:lnSpc>
              <a:tabLst>
                <a:tab pos="3403600" algn="l"/>
              </a:tabLst>
            </a:pP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most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closely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related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apes,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zh-CN" sz="3206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tabLst>
                <a:tab pos="3403600" algn="l"/>
              </a:tabLst>
            </a:pP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ut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distinguished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from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apes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by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 </a:t>
            </a:r>
            <a:endParaRPr lang="ar-SA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3403600" algn="l"/>
              </a:tabLst>
            </a:pP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يرتبط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البشر ارتباطًا وثيقًا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بالقردة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لكنهم يتميزون عن القردة عن طريق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52400" y="2895600"/>
            <a:ext cx="114300" cy="19304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4000"/>
              </a:lnSpc>
              <a:tabLst/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4000"/>
              </a:lnSpc>
              <a:tabLst/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  <a:p>
            <a:pPr>
              <a:lnSpc>
                <a:spcPts val="4000"/>
              </a:lnSpc>
              <a:tabLst/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304800" y="2971800"/>
            <a:ext cx="8610600" cy="352147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2700"/>
              </a:lnSpc>
              <a:tabLst>
                <a:tab pos="127000" algn="l"/>
              </a:tabLst>
            </a:pPr>
            <a:r>
              <a:rPr lang="en-US" altLang="zh-CN" dirty="0" smtClean="0"/>
              <a:t>	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Highly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developed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brains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أدمغة متطورة للغاية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000"/>
              </a:lnSpc>
              <a:tabLst>
                <a:tab pos="127000" algn="l"/>
              </a:tabLst>
            </a:pPr>
            <a:r>
              <a:rPr lang="en-US" altLang="zh-CN" dirty="0" smtClean="0"/>
              <a:t>	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Completely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upright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stance </a:t>
            </a:r>
            <a:r>
              <a:rPr lang="ar-SA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موقف تستقيم تماما</a:t>
            </a:r>
            <a:endParaRPr lang="en-US" altLang="zh-CN" sz="2798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000"/>
              </a:lnSpc>
              <a:tabLst>
                <a:tab pos="127000" algn="l"/>
              </a:tabLst>
            </a:pPr>
            <a:r>
              <a:rPr lang="en-US" altLang="zh-CN" dirty="0" smtClean="0"/>
              <a:t>	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Creative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language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skills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مهارات اللغة الإبداعية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000"/>
              </a:lnSpc>
              <a:tabLst>
                <a:tab pos="127000" algn="l"/>
              </a:tabLst>
            </a:pPr>
            <a:r>
              <a:rPr lang="en-US" altLang="zh-CN" dirty="0" smtClean="0"/>
              <a:t>	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Ability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use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wide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variety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tools </a:t>
            </a:r>
            <a:r>
              <a:rPr lang="ar-SA" altLang="zh-CN" sz="1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القدرة على استخدام مجموعة واسعة من الأدوات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800"/>
              </a:lnSpc>
              <a:tabLst>
                <a:tab pos="1270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apes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have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common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ancestor </a:t>
            </a:r>
          </a:p>
          <a:p>
            <a:pPr>
              <a:lnSpc>
                <a:spcPts val="3800"/>
              </a:lnSpc>
              <a:tabLst>
                <a:tab pos="127000" algn="l"/>
              </a:tabLst>
            </a:pP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البشر 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والقردة لديهم سلف مشترك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127000" algn="l"/>
              </a:tabLst>
            </a:pP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0" y="304800"/>
            <a:ext cx="8839200" cy="548355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508000" algn="l"/>
                <a:tab pos="2413000" algn="l"/>
              </a:tabLst>
            </a:pPr>
            <a:r>
              <a:rPr lang="en-US" altLang="zh-CN" dirty="0" smtClean="0"/>
              <a:t>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 </a:t>
            </a:r>
            <a:r>
              <a:rPr lang="ar-SA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الحياة منظمة 1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900"/>
              </a:lnSpc>
              <a:tabLst>
                <a:tab pos="279400" algn="l"/>
                <a:tab pos="508000" algn="l"/>
                <a:tab pos="24130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Levels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biological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organization: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مستويات التنظيم البيولوجي: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508000" algn="l"/>
                <a:tab pos="24130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Atoms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join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together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form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molecules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تتحد </a:t>
            </a:r>
            <a:r>
              <a:rPr lang="ar-SA" altLang="zh-CN" sz="20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الذرات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معًا لتشكل جزيئات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508000" algn="l"/>
                <a:tab pos="2413000" algn="l"/>
              </a:tabLst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smallest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structural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functional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unit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 organism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أصغر خلية الهيكلية والوظيفية للوحدة كائن حي</a:t>
            </a: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24130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Some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single-celled;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some,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like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humans,</a:t>
            </a:r>
          </a:p>
          <a:p>
            <a:pPr>
              <a:lnSpc>
                <a:spcPts val="2800"/>
              </a:lnSpc>
              <a:tabLst>
                <a:tab pos="279400" algn="l"/>
                <a:tab pos="508000" algn="l"/>
                <a:tab pos="2413000" algn="l"/>
              </a:tabLst>
            </a:pPr>
            <a:r>
              <a:rPr lang="en-US" altLang="zh-CN" sz="2000" dirty="0" smtClean="0"/>
              <a:t>	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multicellular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(composed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many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cells)</a:t>
            </a:r>
          </a:p>
          <a:p>
            <a:pPr>
              <a:lnSpc>
                <a:spcPts val="2800"/>
              </a:lnSpc>
              <a:tabLst>
                <a:tab pos="279400" algn="l"/>
                <a:tab pos="508000" algn="l"/>
                <a:tab pos="2413000" algn="l"/>
              </a:tabLst>
            </a:pP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بعض الكائنات أحادية الخلية ؛ بعض ، مثل البشر ، متعددة الخلايا (تتكون من العديد من الخلايا)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508000" algn="l"/>
                <a:tab pos="2413000" algn="l"/>
              </a:tabLst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Tissue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similar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perform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 particular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function 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وظيفة معينة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نسيج - مجموعة من الخلايا المتشابهة التي تؤدي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0" y="228600"/>
            <a:ext cx="8991600" cy="558614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54000" algn="l"/>
                <a:tab pos="736600" algn="l"/>
                <a:tab pos="1219200" algn="l"/>
              </a:tabLst>
            </a:pPr>
            <a:r>
              <a:rPr lang="en-US" altLang="zh-CN" dirty="0" smtClean="0"/>
              <a:t>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Have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Cultural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Heritage</a:t>
            </a:r>
          </a:p>
          <a:p>
            <a:pPr algn="ctr">
              <a:lnSpc>
                <a:spcPts val="1000"/>
              </a:lnSpc>
            </a:pPr>
            <a:r>
              <a:rPr lang="ar-SA" altLang="zh-CN" dirty="0" smtClean="0"/>
              <a:t>البشر لديهم تراث ثقافي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900"/>
              </a:lnSpc>
              <a:tabLst>
                <a:tab pos="254000" algn="l"/>
                <a:tab pos="736600" algn="l"/>
                <a:tab pos="12192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Culture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activities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items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passed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down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from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generation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next </a:t>
            </a:r>
            <a:r>
              <a:rPr lang="ar-SA" altLang="zh-CN" sz="20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الثقافة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الأنشطة والعناصر المنقولة من جيل إلى جيل</a:t>
            </a:r>
            <a:endParaRPr lang="en-US" altLang="zh-CN" sz="3206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54000" algn="l"/>
                <a:tab pos="736600" algn="l"/>
                <a:tab pos="12192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Beliefs,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values,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skills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المعتقدات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والقيم والمهارات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54000" algn="l"/>
                <a:tab pos="736600" algn="l"/>
                <a:tab pos="12192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Arts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sciences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الفنون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والعلوم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400"/>
              </a:lnSpc>
              <a:tabLst>
                <a:tab pos="254000" algn="l"/>
                <a:tab pos="736600" algn="l"/>
                <a:tab pos="12192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Members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Biosphere</a:t>
            </a:r>
          </a:p>
          <a:p>
            <a:pPr algn="ctr">
              <a:lnSpc>
                <a:spcPts val="1000"/>
              </a:lnSpc>
            </a:pPr>
            <a:r>
              <a:rPr lang="ar-SA" altLang="zh-CN" dirty="0" smtClean="0"/>
              <a:t>البشر هم أعضاء في المحيط الحيوي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900"/>
              </a:lnSpc>
              <a:tabLst>
                <a:tab pos="254000" algn="l"/>
                <a:tab pos="736600" algn="l"/>
                <a:tab pos="1219200" algn="l"/>
              </a:tabLst>
            </a:pPr>
            <a:r>
              <a:rPr lang="en-US" altLang="zh-CN" dirty="0" smtClean="0"/>
              <a:t>	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biosphere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spans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surface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Earth,</a:t>
            </a:r>
          </a:p>
          <a:p>
            <a:pPr>
              <a:lnSpc>
                <a:spcPts val="3800"/>
              </a:lnSpc>
              <a:tabLst>
                <a:tab pos="254000" algn="l"/>
                <a:tab pos="736600" algn="l"/>
                <a:tab pos="12192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into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atmosphere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down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into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soil 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seas</a:t>
            </a:r>
          </a:p>
          <a:p>
            <a:pPr>
              <a:lnSpc>
                <a:spcPts val="3800"/>
              </a:lnSpc>
              <a:tabLst>
                <a:tab pos="254000" algn="l"/>
                <a:tab pos="736600" algn="l"/>
                <a:tab pos="1219200" algn="l"/>
              </a:tabLst>
            </a:pP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يمتد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المحيط الحيوي على سطح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الأرض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في الغلاف الجوي وينزل إلى التربة والبحار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254000" algn="l"/>
                <a:tab pos="736600" algn="l"/>
                <a:tab pos="1219200" algn="l"/>
              </a:tabLst>
            </a:pP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28600" y="812800"/>
            <a:ext cx="8763000" cy="575285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342900" algn="l"/>
                <a:tab pos="571500" algn="l"/>
                <a:tab pos="1333500" algn="l"/>
              </a:tabLst>
            </a:pPr>
            <a:r>
              <a:rPr lang="en-US" altLang="zh-CN" dirty="0" smtClean="0"/>
              <a:t>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Steps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Method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 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1000"/>
              </a:lnSpc>
            </a:pPr>
            <a:r>
              <a:rPr lang="ar-SA" altLang="zh-CN" dirty="0" smtClean="0"/>
              <a:t>خطوات المنهج العلمي 1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200"/>
              </a:lnSpc>
              <a:tabLst>
                <a:tab pos="342900" algn="l"/>
                <a:tab pos="571500" algn="l"/>
                <a:tab pos="1333500" algn="l"/>
              </a:tabLst>
            </a:pP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Steps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method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 </a:t>
            </a:r>
            <a:r>
              <a:rPr lang="ar-SA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خطوات المنهج </a:t>
            </a:r>
            <a:r>
              <a:rPr lang="ar-SA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العلمي</a:t>
            </a:r>
            <a:endParaRPr lang="en-US" altLang="zh-CN" sz="32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342900" algn="l"/>
                <a:tab pos="571500" algn="l"/>
                <a:tab pos="1333500" algn="l"/>
              </a:tabLst>
            </a:pPr>
            <a:r>
              <a:rPr lang="en-US" altLang="zh-CN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Start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with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observation </a:t>
            </a:r>
            <a:r>
              <a:rPr lang="ar-SA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ابدأ </a:t>
            </a:r>
            <a:r>
              <a:rPr lang="ar-SA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بملاحظة</a:t>
            </a:r>
            <a:endParaRPr lang="en-US" altLang="zh-CN" sz="2800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342900" algn="l"/>
                <a:tab pos="571500" algn="l"/>
                <a:tab pos="1333500" algn="l"/>
              </a:tabLst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Develop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hypothesis </a:t>
            </a:r>
            <a:r>
              <a:rPr lang="ar-SA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وضع </a:t>
            </a:r>
            <a:r>
              <a:rPr lang="ar-SA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فرضية</a:t>
            </a:r>
            <a:endParaRPr lang="en-US" altLang="zh-CN" sz="2800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342900" algn="l"/>
                <a:tab pos="571500" algn="l"/>
                <a:tab pos="13335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possible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explanation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observation </a:t>
            </a:r>
          </a:p>
          <a:p>
            <a:pPr>
              <a:lnSpc>
                <a:spcPts val="2400"/>
              </a:lnSpc>
              <a:tabLst>
                <a:tab pos="342900" algn="l"/>
                <a:tab pos="571500" algn="l"/>
                <a:tab pos="1333500" algn="l"/>
              </a:tabLst>
            </a:pP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تفسير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ممكن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للمراقبة</a:t>
            </a:r>
            <a:endParaRPr lang="en-US" altLang="zh-CN" sz="32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2400"/>
              </a:lnSpc>
              <a:tabLst>
                <a:tab pos="342900" algn="l"/>
                <a:tab pos="571500" algn="l"/>
                <a:tab pos="1333500" algn="l"/>
              </a:tabLst>
            </a:pPr>
            <a:r>
              <a:rPr lang="en-US" altLang="zh-CN" sz="2400" dirty="0" smtClean="0"/>
              <a:t>	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Inductive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reasoning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when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someone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uses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creative thinking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combine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facts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into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cohesive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whole</a:t>
            </a:r>
          </a:p>
          <a:p>
            <a:pPr>
              <a:lnSpc>
                <a:spcPts val="2400"/>
              </a:lnSpc>
              <a:tabLst>
                <a:tab pos="342900" algn="l"/>
                <a:tab pos="571500" algn="l"/>
                <a:tab pos="1333500" algn="l"/>
              </a:tabLst>
            </a:pP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التفكير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الاستقرائي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عندما يستخدم شخص ما التفكير الإبداعي لدمج الحقائق في كيان متماسك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342900" algn="l"/>
                <a:tab pos="571500" algn="l"/>
                <a:tab pos="1333500" algn="l"/>
              </a:tabLst>
            </a:pP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342900" algn="l"/>
                <a:tab pos="571500" algn="l"/>
                <a:tab pos="1333500" algn="l"/>
              </a:tabLst>
            </a:pP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272146" y="6357365"/>
            <a:ext cx="1531620" cy="7620"/>
          </a:xfrm>
          <a:custGeom>
            <a:avLst/>
            <a:gdLst>
              <a:gd name="connsiteX0" fmla="*/ 0 w 1531620"/>
              <a:gd name="connsiteY0" fmla="*/ 0 h 7620"/>
              <a:gd name="connsiteX1" fmla="*/ 382905 w 1531620"/>
              <a:gd name="connsiteY1" fmla="*/ 0 h 7620"/>
              <a:gd name="connsiteX2" fmla="*/ 765809 w 1531620"/>
              <a:gd name="connsiteY2" fmla="*/ 0 h 7620"/>
              <a:gd name="connsiteX3" fmla="*/ 1148715 w 1531620"/>
              <a:gd name="connsiteY3" fmla="*/ 0 h 7620"/>
              <a:gd name="connsiteX4" fmla="*/ 1531620 w 1531620"/>
              <a:gd name="connsiteY4" fmla="*/ 0 h 7620"/>
              <a:gd name="connsiteX5" fmla="*/ 1531620 w 1531620"/>
              <a:gd name="connsiteY5" fmla="*/ 7620 h 7620"/>
              <a:gd name="connsiteX6" fmla="*/ 1148715 w 1531620"/>
              <a:gd name="connsiteY6" fmla="*/ 7620 h 7620"/>
              <a:gd name="connsiteX7" fmla="*/ 765809 w 1531620"/>
              <a:gd name="connsiteY7" fmla="*/ 7620 h 7620"/>
              <a:gd name="connsiteX8" fmla="*/ 382905 w 1531620"/>
              <a:gd name="connsiteY8" fmla="*/ 7620 h 7620"/>
              <a:gd name="connsiteX9" fmla="*/ 0 w 1531620"/>
              <a:gd name="connsiteY9" fmla="*/ 7620 h 7620"/>
              <a:gd name="connsiteX10" fmla="*/ 0 w 1531620"/>
              <a:gd name="connsiteY10" fmla="*/ 0 h 76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531620" h="7620">
                <a:moveTo>
                  <a:pt x="0" y="0"/>
                </a:moveTo>
                <a:lnTo>
                  <a:pt x="382905" y="0"/>
                </a:lnTo>
                <a:lnTo>
                  <a:pt x="765809" y="0"/>
                </a:lnTo>
                <a:lnTo>
                  <a:pt x="1148715" y="0"/>
                </a:lnTo>
                <a:lnTo>
                  <a:pt x="1531620" y="0"/>
                </a:lnTo>
                <a:lnTo>
                  <a:pt x="1531620" y="7620"/>
                </a:lnTo>
                <a:lnTo>
                  <a:pt x="1148715" y="7620"/>
                </a:lnTo>
                <a:lnTo>
                  <a:pt x="765809" y="7620"/>
                </a:lnTo>
                <a:lnTo>
                  <a:pt x="382905" y="7620"/>
                </a:lnTo>
                <a:lnTo>
                  <a:pt x="0" y="7620"/>
                </a:lnTo>
                <a:lnTo>
                  <a:pt x="0" y="0"/>
                </a:lnTo>
              </a:path>
            </a:pathLst>
          </a:custGeom>
          <a:solidFill>
            <a:srgbClr val="2D70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90600"/>
            <a:ext cx="8382000" cy="53975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762000" y="228600"/>
            <a:ext cx="7378700" cy="579132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3200"/>
              </a:lnSpc>
              <a:tabLst>
                <a:tab pos="55499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Method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(Figure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1.7)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600"/>
              </a:lnSpc>
              <a:tabLst>
                <a:tab pos="5549900" algn="l"/>
              </a:tabLst>
            </a:pPr>
            <a:r>
              <a:rPr lang="en-US" altLang="zh-CN" dirty="0" smtClean="0"/>
              <a:t>	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Jump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long</a:t>
            </a:r>
            <a:r>
              <a:rPr lang="en-US" altLang="zh-CN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200" dirty="0" smtClean="0">
                <a:solidFill>
                  <a:srgbClr val="2D7070"/>
                </a:solidFill>
                <a:latin typeface="Calibri" pitchFamily="18" charset="0"/>
                <a:cs typeface="Calibri" pitchFamily="18" charset="0"/>
              </a:rPr>
              <a:t>description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23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28600" y="228600"/>
            <a:ext cx="8686800" cy="622734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en-US" altLang="zh-CN" dirty="0" smtClean="0"/>
              <a:t>	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Steps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Method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7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Steps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method,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continued:</a:t>
            </a:r>
          </a:p>
          <a:p>
            <a:pPr>
              <a:lnSpc>
                <a:spcPts val="1000"/>
              </a:lnSpc>
            </a:pPr>
            <a:r>
              <a:rPr lang="ar-SA" altLang="zh-CN" dirty="0" smtClean="0"/>
              <a:t>خطوات المنهج </a:t>
            </a:r>
            <a:r>
              <a:rPr lang="ar-SA" altLang="zh-CN" dirty="0" err="1" smtClean="0"/>
              <a:t>العلمي </a:t>
            </a:r>
            <a:r>
              <a:rPr lang="ar-SA" altLang="zh-CN" dirty="0" smtClean="0"/>
              <a:t>، تابع: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35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Make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prediction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perform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experiments </a:t>
            </a:r>
            <a:r>
              <a:rPr lang="ar-SA" altLang="zh-CN" sz="1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جعل </a:t>
            </a:r>
            <a:r>
              <a:rPr lang="ar-SA" altLang="zh-CN" sz="1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التنبؤ وإجراء التجارب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Scientists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use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deductive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reasoning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test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 hypothesis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(“if,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then”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logic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 </a:t>
            </a:r>
            <a:r>
              <a:rPr lang="ar-SA" altLang="zh-CN" sz="1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يستخدم </a:t>
            </a:r>
            <a:r>
              <a:rPr lang="ar-SA" altLang="zh-CN" sz="1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العلماء المنطق </a:t>
            </a:r>
            <a:r>
              <a:rPr lang="ar-SA" altLang="zh-CN" sz="16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الاستنتاجي</a:t>
            </a:r>
            <a:r>
              <a:rPr lang="ar-SA" altLang="zh-CN" sz="1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لاختبار </a:t>
            </a:r>
            <a:r>
              <a:rPr lang="ar-SA" altLang="zh-CN" sz="16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الفرضية ("إذا </a:t>
            </a:r>
            <a:r>
              <a:rPr lang="ar-SA" altLang="zh-CN" sz="1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ثم" المنطق</a:t>
            </a:r>
            <a:r>
              <a:rPr lang="ar-SA" altLang="zh-CN" sz="16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Good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experimental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design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includes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experimental variable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responding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(dependent)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variable</a:t>
            </a:r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التصميم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التجريبي الجيد يتضمن متغير تجريبي ومتغير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استجابة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(تابع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Also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need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include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test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control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</a:t>
            </a:r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تحتاج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أيضًا إلى تضمين مجموعات الاختبار ومجموعة التحكم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4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en-US" altLang="zh-CN" sz="2000" dirty="0" smtClean="0"/>
              <a:t>		</a:t>
            </a: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Test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exposed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experimental variable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;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control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not 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تتعرض مجموعات الاختبار للمتغير </a:t>
            </a:r>
            <a:r>
              <a:rPr lang="ar-SA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التجريبي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؛ مجموعة التحكم ليست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كذلك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1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Often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use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models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(like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mice)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control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variables </a:t>
            </a:r>
            <a:endParaRPr lang="ar-SA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100"/>
              </a:lnSpc>
              <a:tabLst>
                <a:tab pos="279400" algn="l"/>
                <a:tab pos="508000" algn="l"/>
                <a:tab pos="736600" algn="l"/>
                <a:tab pos="1257300" algn="l"/>
              </a:tabLst>
            </a:pP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غالبًا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ما تستخدم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النماذج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(مثل الفئران) للتحكم في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المتغيرات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28600" y="304800"/>
            <a:ext cx="8610600" cy="640688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en-US" altLang="zh-CN" dirty="0" smtClean="0"/>
              <a:t>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Steps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Method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3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Steps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method,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continued: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Collect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analyze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data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(results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جمع وتحليل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البيانات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(النتائج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Statistical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data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includes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standard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error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standard deviation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show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how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uncertain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value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endParaRPr lang="en-US" altLang="zh-CN" sz="20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تشتمل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البيانات الإحصائية على خطأ </a:t>
            </a:r>
            <a:r>
              <a:rPr lang="ar-SA" altLang="zh-CN" sz="20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معياري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(الانحراف المعياري) لإظهار مدى عدم التأكد من وجود قيمة</a:t>
            </a:r>
            <a:endParaRPr lang="en-US" altLang="zh-CN" sz="20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data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published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journal,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peer- reviewed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إذا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تم نشر البيانات في مجلة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علمية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فسيتم مراجعتها من قبل النظراء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en-US" altLang="zh-CN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Develop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conclusion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تطوير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الاستنتاج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Analyze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data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order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reach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conclusion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about whether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hypothesis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supported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not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تحليل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البيانات من أجل التوصل إلى استنتاج حول ما إذا كانت الفرضية مدعومة أم لا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en-US" altLang="zh-CN" sz="2000" dirty="0" smtClean="0"/>
              <a:t>	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conclusion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one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experiment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can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lead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 hypothesis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another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experiment </a:t>
            </a:r>
            <a:endParaRPr lang="ar-SA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1257300" algn="l"/>
              </a:tabLst>
            </a:pP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يمكن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أن يؤدي استنتاج إحدى التجارب إلى فرضية تجربة أخرى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0" y="977900"/>
            <a:ext cx="8839200" cy="443198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6162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Theory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616200" algn="l"/>
              </a:tabLst>
            </a:pPr>
            <a:r>
              <a:rPr lang="en-US" altLang="zh-CN" sz="32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theory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accepted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explanations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how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world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works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النظرية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العلمية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تفسيرات مقبولة لكيفية عمل العالم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100"/>
              </a:lnSpc>
              <a:tabLst>
                <a:tab pos="26162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theory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all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made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cells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r>
              <a:rPr lang="ar-SA" altLang="zh-CN" dirty="0" smtClean="0"/>
              <a:t>وهذا </a:t>
            </a:r>
            <a:r>
              <a:rPr lang="ar-SA" altLang="zh-CN" dirty="0" err="1" smtClean="0"/>
              <a:t>هو </a:t>
            </a:r>
            <a:r>
              <a:rPr lang="ar-SA" altLang="zh-CN" dirty="0" smtClean="0"/>
              <a:t>، نظرية </a:t>
            </a:r>
            <a:r>
              <a:rPr lang="ar-SA" altLang="zh-CN" dirty="0" err="1" smtClean="0"/>
              <a:t>الخلية </a:t>
            </a:r>
            <a:r>
              <a:rPr lang="ar-SA" altLang="zh-CN" dirty="0" smtClean="0"/>
              <a:t>- جميع الكائنات الحية مصنوعة من الخلايا</a:t>
            </a:r>
            <a:endParaRPr lang="en-US" altLang="zh-CN" dirty="0" smtClean="0"/>
          </a:p>
          <a:p>
            <a:pPr>
              <a:lnSpc>
                <a:spcPts val="3900"/>
              </a:lnSpc>
              <a:tabLst>
                <a:tab pos="26162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Law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principle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accepted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 overwhelming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majority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scientists </a:t>
            </a:r>
            <a:r>
              <a:rPr lang="ar-SA" altLang="zh-CN" sz="20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القانون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أو </a:t>
            </a:r>
            <a:r>
              <a:rPr lang="ar-SA" altLang="zh-CN" sz="20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المبدأ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مقبول من قبل الغالبية العظمى من العلماء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100"/>
              </a:lnSpc>
              <a:tabLst>
                <a:tab pos="26162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is,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evolution </a:t>
            </a:r>
            <a:r>
              <a:rPr lang="ar-SA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هذا </a:t>
            </a:r>
            <a:r>
              <a:rPr lang="ar-SA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هو التطور</a:t>
            </a:r>
            <a:endParaRPr lang="en-US" altLang="zh-CN" sz="2798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26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0" y="0"/>
            <a:ext cx="9144000" cy="761234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342900" algn="l"/>
                <a:tab pos="11938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Example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Controlled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Study</a:t>
            </a:r>
          </a:p>
          <a:p>
            <a:pPr algn="ctr">
              <a:lnSpc>
                <a:spcPts val="1000"/>
              </a:lnSpc>
            </a:pPr>
            <a:r>
              <a:rPr lang="ar-SA" altLang="zh-CN" sz="2000" dirty="0" smtClean="0"/>
              <a:t>مثال لدراسة تسيطر عليها</a:t>
            </a:r>
            <a:endParaRPr lang="en-US" altLang="zh-CN" sz="2000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100"/>
              </a:lnSpc>
              <a:tabLst>
                <a:tab pos="342900" algn="l"/>
                <a:tab pos="1193800" algn="l"/>
              </a:tabLst>
            </a:pP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Hypothesis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antibiotic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better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than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currently-used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antibiotic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 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 الفرضية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 المضادات الحيوية </a:t>
            </a:r>
            <a:r>
              <a:rPr lang="en-US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أفضل من المضادات الحيوية المستخدمة حاليًا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Control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subjects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with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ulcers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receive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en-US" altLang="zh-CN" dirty="0" smtClean="0"/>
              <a:t>	</a:t>
            </a:r>
            <a:r>
              <a:rPr lang="en-US" altLang="zh-CN" sz="32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placebo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(a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pill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contains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no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medication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المجموعة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الضابطة: الأشخاص المصابون بالقرح يتلقون دواءً </a:t>
            </a:r>
            <a:r>
              <a:rPr lang="ar-SA" altLang="zh-CN" sz="20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وهمياً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(حبوب لا تحتوي على دواء</a:t>
            </a:r>
            <a:r>
              <a:rPr lang="ar-SA" altLang="zh-CN" sz="20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)</a:t>
            </a:r>
            <a:endParaRPr lang="en-US" altLang="zh-CN" sz="20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two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test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each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receive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en-US" altLang="zh-CN" dirty="0" smtClean="0"/>
              <a:t>	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antibiotics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تحصل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كلتا مجموعتي الاختبار على واحدة من المضادات الحيوية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Double-blind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study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neither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doctors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nor</a:t>
            </a: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en-US" altLang="zh-CN" dirty="0" smtClean="0"/>
              <a:t>	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patients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know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which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دراسة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مزدوجة </a:t>
            </a:r>
            <a:r>
              <a:rPr lang="ar-SA" altLang="zh-CN" sz="24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التعمية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لا يعرف الأطباء ولا المرضى المجموعة التي ينتمون إليها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Conclusion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antibiotic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better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results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endParaRPr lang="ar-SA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الخلاصة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كان للمضادات الحيوية نتائج أفضل</a:t>
            </a:r>
            <a:endParaRPr lang="en-US" altLang="zh-CN" sz="28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800"/>
              </a:lnSpc>
              <a:tabLst>
                <a:tab pos="342900" algn="l"/>
                <a:tab pos="1193800" algn="l"/>
              </a:tabLst>
            </a:pP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775700" y="6642100"/>
            <a:ext cx="1905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27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0" y="152400"/>
            <a:ext cx="8763000" cy="581697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17145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Challenges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Facing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Science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</a:p>
          <a:p>
            <a:pPr algn="ctr">
              <a:lnSpc>
                <a:spcPts val="1000"/>
              </a:lnSpc>
            </a:pPr>
            <a:r>
              <a:rPr lang="ar-SA" altLang="zh-CN" dirty="0" smtClean="0"/>
              <a:t>التحديات التي تواجه العلم 2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700"/>
              </a:lnSpc>
              <a:tabLst>
                <a:tab pos="279400" algn="l"/>
                <a:tab pos="17145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Technology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application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scientific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knowledge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interests </a:t>
            </a:r>
            <a:r>
              <a:rPr lang="ar-SA" altLang="zh-CN" sz="20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التكنولوجيا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تطبيق المعرفة العلمية على المصالح الإنسانية</a:t>
            </a:r>
            <a:endParaRPr lang="en-US" altLang="zh-CN" sz="3206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100"/>
              </a:lnSpc>
              <a:tabLst>
                <a:tab pos="279400" algn="l"/>
                <a:tab pos="17145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Biodiversity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total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number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relative</a:t>
            </a:r>
          </a:p>
          <a:p>
            <a:pPr>
              <a:lnSpc>
                <a:spcPts val="3800"/>
              </a:lnSpc>
              <a:tabLst>
                <a:tab pos="279400" algn="l"/>
                <a:tab pos="1714500" algn="l"/>
              </a:tabLst>
            </a:pP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abundance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species,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variability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their</a:t>
            </a:r>
          </a:p>
          <a:p>
            <a:pPr>
              <a:lnSpc>
                <a:spcPts val="3800"/>
              </a:lnSpc>
              <a:tabLst>
                <a:tab pos="279400" algn="l"/>
                <a:tab pos="17145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genes,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different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ecosystems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which they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live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التنوع </a:t>
            </a:r>
            <a:r>
              <a:rPr lang="ar-SA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البيولوجي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إجمالي عدد الأنواع ووفرة </a:t>
            </a:r>
            <a:r>
              <a:rPr lang="ar-SA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نسبتها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وتباين </a:t>
            </a:r>
            <a:r>
              <a:rPr lang="ar-SA" altLang="zh-CN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جيناتها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، والأنظمة البيئية المختلفة التي تعيش فيها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100"/>
              </a:lnSpc>
              <a:tabLst>
                <a:tab pos="279400" algn="l"/>
                <a:tab pos="1714500" algn="l"/>
              </a:tabLst>
            </a:pPr>
            <a:r>
              <a:rPr lang="en-US" altLang="zh-CN" sz="32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Extinction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death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species  </a:t>
            </a:r>
            <a:r>
              <a:rPr lang="ar-SA" altLang="zh-CN" sz="2800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الانقراض </a:t>
            </a:r>
            <a:r>
              <a:rPr lang="ar-SA" altLang="zh-CN" sz="28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- وفاة الأنواع</a:t>
            </a:r>
            <a:endParaRPr lang="en-US" altLang="zh-CN" sz="3206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17145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Many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biologists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alarmed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current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high</a:t>
            </a:r>
          </a:p>
          <a:p>
            <a:pPr>
              <a:lnSpc>
                <a:spcPts val="3300"/>
              </a:lnSpc>
              <a:tabLst>
                <a:tab pos="279400" algn="l"/>
                <a:tab pos="1714500" algn="l"/>
              </a:tabLst>
            </a:pPr>
            <a:r>
              <a:rPr lang="en-US" altLang="zh-CN" dirty="0" smtClean="0"/>
              <a:t>	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rate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extinction 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يشعر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الكثير من علماء الأحياء بالقلق حيال المعدل الحالي للانقراض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-1371600" y="6324600"/>
            <a:ext cx="1531620" cy="7620"/>
          </a:xfrm>
          <a:custGeom>
            <a:avLst/>
            <a:gdLst>
              <a:gd name="connsiteX0" fmla="*/ 0 w 1531620"/>
              <a:gd name="connsiteY0" fmla="*/ 0 h 7620"/>
              <a:gd name="connsiteX1" fmla="*/ 382904 w 1531620"/>
              <a:gd name="connsiteY1" fmla="*/ 0 h 7620"/>
              <a:gd name="connsiteX2" fmla="*/ 765809 w 1531620"/>
              <a:gd name="connsiteY2" fmla="*/ 0 h 7620"/>
              <a:gd name="connsiteX3" fmla="*/ 1148715 w 1531620"/>
              <a:gd name="connsiteY3" fmla="*/ 0 h 7620"/>
              <a:gd name="connsiteX4" fmla="*/ 1531620 w 1531620"/>
              <a:gd name="connsiteY4" fmla="*/ 0 h 7620"/>
              <a:gd name="connsiteX5" fmla="*/ 1531620 w 1531620"/>
              <a:gd name="connsiteY5" fmla="*/ 7620 h 7620"/>
              <a:gd name="connsiteX6" fmla="*/ 1148715 w 1531620"/>
              <a:gd name="connsiteY6" fmla="*/ 7620 h 7620"/>
              <a:gd name="connsiteX7" fmla="*/ 765809 w 1531620"/>
              <a:gd name="connsiteY7" fmla="*/ 7620 h 7620"/>
              <a:gd name="connsiteX8" fmla="*/ 382904 w 1531620"/>
              <a:gd name="connsiteY8" fmla="*/ 7620 h 7620"/>
              <a:gd name="connsiteX9" fmla="*/ 0 w 1531620"/>
              <a:gd name="connsiteY9" fmla="*/ 7620 h 7620"/>
              <a:gd name="connsiteX10" fmla="*/ 0 w 1531620"/>
              <a:gd name="connsiteY10" fmla="*/ 0 h 76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</a:cxnLst>
            <a:rect l="l" t="t" r="r" b="b"/>
            <a:pathLst>
              <a:path w="1531620" h="7620">
                <a:moveTo>
                  <a:pt x="0" y="0"/>
                </a:moveTo>
                <a:lnTo>
                  <a:pt x="382904" y="0"/>
                </a:lnTo>
                <a:lnTo>
                  <a:pt x="765809" y="0"/>
                </a:lnTo>
                <a:lnTo>
                  <a:pt x="1148715" y="0"/>
                </a:lnTo>
                <a:lnTo>
                  <a:pt x="1531620" y="0"/>
                </a:lnTo>
                <a:lnTo>
                  <a:pt x="1531620" y="7620"/>
                </a:lnTo>
                <a:lnTo>
                  <a:pt x="1148715" y="7620"/>
                </a:lnTo>
                <a:lnTo>
                  <a:pt x="765809" y="7620"/>
                </a:lnTo>
                <a:lnTo>
                  <a:pt x="382904" y="7620"/>
                </a:lnTo>
                <a:lnTo>
                  <a:pt x="0" y="7620"/>
                </a:lnTo>
                <a:lnTo>
                  <a:pt x="0" y="0"/>
                </a:lnTo>
              </a:path>
            </a:pathLst>
          </a:custGeom>
          <a:solidFill>
            <a:srgbClr val="2D707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304800"/>
            <a:ext cx="5194300" cy="60833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33400" y="228600"/>
            <a:ext cx="2612895" cy="191847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431800" algn="l"/>
                <a:tab pos="558800" algn="l"/>
                <a:tab pos="698500" algn="l"/>
                <a:tab pos="774700" algn="l"/>
              </a:tabLst>
            </a:pPr>
            <a:r>
              <a:rPr lang="en-US" altLang="zh-CN" dirty="0" smtClean="0"/>
              <a:t>	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Levels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</a:p>
          <a:p>
            <a:pPr>
              <a:lnSpc>
                <a:spcPts val="3800"/>
              </a:lnSpc>
              <a:tabLst>
                <a:tab pos="431800" algn="l"/>
                <a:tab pos="558800" algn="l"/>
                <a:tab pos="698500" algn="l"/>
                <a:tab pos="774700" algn="l"/>
              </a:tabLst>
            </a:pPr>
            <a:r>
              <a:rPr lang="en-US" altLang="zh-CN" dirty="0" smtClean="0"/>
              <a:t>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Biological</a:t>
            </a:r>
          </a:p>
          <a:p>
            <a:pPr>
              <a:lnSpc>
                <a:spcPts val="3800"/>
              </a:lnSpc>
              <a:tabLst>
                <a:tab pos="431800" algn="l"/>
                <a:tab pos="558800" algn="l"/>
                <a:tab pos="698500" algn="l"/>
                <a:tab pos="774700" algn="l"/>
              </a:tabLst>
            </a:pPr>
            <a:r>
              <a:rPr lang="en-US" altLang="zh-CN" dirty="0" smtClean="0"/>
              <a:t>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Organization</a:t>
            </a:r>
          </a:p>
          <a:p>
            <a:pPr>
              <a:lnSpc>
                <a:spcPts val="3800"/>
              </a:lnSpc>
              <a:tabLst>
                <a:tab pos="431800" algn="l"/>
                <a:tab pos="558800" algn="l"/>
                <a:tab pos="698500" algn="l"/>
                <a:tab pos="7747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(Figure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1.2)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0" y="2362200"/>
            <a:ext cx="3657600" cy="33855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altLang="zh-CN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Organized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</a:t>
            </a:r>
            <a:endParaRPr lang="en-US" altLang="zh-CN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r>
              <a:rPr lang="en-US" altLang="zh-CN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1- Atoms 2- molecules 3- Cell</a:t>
            </a:r>
          </a:p>
          <a:p>
            <a:r>
              <a:rPr lang="en-US" altLang="zh-CN" b="1" dirty="0" smtClean="0">
                <a:solidFill>
                  <a:srgbClr val="000000"/>
                </a:solidFill>
                <a:latin typeface="Calibri" pitchFamily="18" charset="0"/>
                <a:cs typeface="Times New Roman" pitchFamily="18" charset="0"/>
              </a:rPr>
              <a:t>4 -</a:t>
            </a:r>
            <a:r>
              <a:rPr lang="en-US" altLang="zh-C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b="1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multicellular</a:t>
            </a:r>
            <a:r>
              <a:rPr lang="en-US" altLang="zh-CN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5- Tissue  </a:t>
            </a:r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sz="2000" b="1" dirty="0" smtClean="0"/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Organized</a:t>
            </a:r>
            <a:r>
              <a:rPr lang="en-US" altLang="zh-C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</a:p>
          <a:p>
            <a:r>
              <a:rPr lang="en-US" sz="2000" b="1" dirty="0" smtClean="0"/>
              <a:t>6- 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 7-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system</a:t>
            </a:r>
          </a:p>
          <a:p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Times New Roman" pitchFamily="18" charset="0"/>
              </a:rPr>
              <a:t>8-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Organism 9- Species</a:t>
            </a:r>
          </a:p>
          <a:p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10- Population 11- Community</a:t>
            </a:r>
          </a:p>
          <a:p>
            <a:pPr algn="ctr"/>
            <a:endParaRPr lang="en-US" altLang="zh-CN" sz="2000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 algn="ctr"/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Organized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3</a:t>
            </a:r>
          </a:p>
          <a:p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Ecosystem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zh-CN" sz="20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Biosphere</a:t>
            </a:r>
            <a:r>
              <a:rPr lang="en-US" altLang="zh-C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0" y="228600"/>
            <a:ext cx="8839200" cy="549637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23368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 </a:t>
            </a:r>
            <a:r>
              <a:rPr lang="ar-SA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الحياة منظمة 2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800"/>
              </a:lnSpc>
              <a:tabLst>
                <a:tab pos="279400" algn="l"/>
                <a:tab pos="23368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Levels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biological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organization,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continued:</a:t>
            </a:r>
          </a:p>
          <a:p>
            <a:pPr>
              <a:lnSpc>
                <a:spcPts val="1000"/>
              </a:lnSpc>
            </a:pPr>
            <a:r>
              <a:rPr lang="ar-SA" altLang="zh-CN" sz="2000" dirty="0" smtClean="0"/>
              <a:t>مستويات التنظيم البيولوجي ، تابع:</a:t>
            </a:r>
            <a:endParaRPr lang="en-US" altLang="zh-CN" sz="2000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23368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composed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several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tissue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types </a:t>
            </a:r>
            <a:r>
              <a:rPr lang="ar-SA" altLang="zh-CN" sz="1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عضو - يتكون من عدة أنواع من الأنسجة</a:t>
            </a:r>
            <a:endParaRPr lang="en-US" altLang="zh-CN" sz="2798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23368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system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work together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common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purpose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معا لغرض مشت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نظام الجهاز - مجموعة من الأجهزة التي تعمل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23368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collection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systems </a:t>
            </a:r>
            <a:r>
              <a:rPr lang="ar-SA" altLang="zh-CN" sz="16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الكائن الحي - مجموعة من أجهزة الجهاز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23368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Species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group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interbreeding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 </a:t>
            </a:r>
            <a:r>
              <a:rPr lang="ar-SA" altLang="zh-CN" sz="12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الأنواع - مجموعة من الكائنات المهجنة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23368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Population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members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species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 particular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area  </a:t>
            </a: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السكان - أعضاء من نوع واحد في منطقه معينة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23368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Community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interacting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populations </a:t>
            </a:r>
            <a:r>
              <a:rPr lang="ar-SA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المجتمع - السكان التفاعل</a:t>
            </a:r>
            <a:endParaRPr lang="en-US" altLang="zh-CN" sz="2798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52400" y="596900"/>
            <a:ext cx="8839200" cy="435503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457200" algn="l"/>
                <a:tab pos="24130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3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900"/>
              </a:lnSpc>
              <a:tabLst>
                <a:tab pos="457200" algn="l"/>
                <a:tab pos="24130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Levels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biological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organization,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continued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: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457200" algn="l"/>
                <a:tab pos="24130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798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Ecosystem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community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populations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interacting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with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physical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environment </a:t>
            </a:r>
            <a:endParaRPr lang="ar-SA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500"/>
              </a:lnSpc>
              <a:tabLst>
                <a:tab pos="457200" algn="l"/>
                <a:tab pos="2413000" algn="l"/>
              </a:tabLst>
            </a:pP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النظام البيئي - مجتمع السكان الذين يتفاعلون مع البيئة المادية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457200" algn="l"/>
                <a:tab pos="24130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Biosphere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all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Earth’s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ecosystems </a:t>
            </a:r>
            <a:endParaRPr lang="ar-SA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457200" algn="l"/>
                <a:tab pos="2413000" algn="l"/>
              </a:tabLst>
            </a:pP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المحيط الحيوي - جميع النظم الإيكولوجية للأرض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457200" algn="l"/>
                <a:tab pos="24130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altLang="zh-CN" dirty="0" smtClean="0"/>
              <a:t>• يوفر الغذاء العناصر الغذائية ، والتي تستخدم لبنات البناء والطاقة</a:t>
            </a:r>
            <a:endParaRPr lang="zh-CN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381000" y="685800"/>
            <a:ext cx="8610600" cy="4662815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9525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Requires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Materials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Energy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</a:t>
            </a:r>
          </a:p>
          <a:p>
            <a:pPr algn="ctr">
              <a:lnSpc>
                <a:spcPts val="1000"/>
              </a:lnSpc>
            </a:pPr>
            <a:r>
              <a:rPr lang="ar-SA" altLang="zh-CN" dirty="0" smtClean="0"/>
              <a:t>الحياة تتطلب المواد والطاقة 1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800"/>
              </a:lnSpc>
              <a:tabLst>
                <a:tab pos="279400" algn="l"/>
                <a:tab pos="9525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Energy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capacity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do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work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r>
              <a:rPr lang="ar-SA" altLang="zh-CN" dirty="0" smtClean="0"/>
              <a:t>الطاقة - القدرة على القيام بالعمل</a:t>
            </a: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9525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Humans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acquire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materials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energy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eating</a:t>
            </a:r>
          </a:p>
          <a:p>
            <a:pPr>
              <a:lnSpc>
                <a:spcPts val="3500"/>
              </a:lnSpc>
              <a:tabLst>
                <a:tab pos="279400" algn="l"/>
                <a:tab pos="952500" algn="l"/>
              </a:tabLst>
            </a:pP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يكتسب البشر المواد والطاقة عن طريق تناول الطعام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9525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Food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provides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nutrients,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which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are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used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building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blocks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energy </a:t>
            </a:r>
          </a:p>
          <a:p>
            <a:pPr>
              <a:lnSpc>
                <a:spcPts val="4000"/>
              </a:lnSpc>
              <a:tabLst>
                <a:tab pos="279400" algn="l"/>
                <a:tab pos="952500" algn="l"/>
              </a:tabLst>
            </a:pP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يوفر الغذاء العناصر الغذائية ، والتي تستخدم البناء والطاقة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952500" algn="l"/>
              </a:tabLst>
            </a:pP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28600" y="228600"/>
            <a:ext cx="8915400" cy="541943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508000" algn="l"/>
                <a:tab pos="952500" algn="l"/>
              </a:tabLst>
            </a:pPr>
            <a:r>
              <a:rPr lang="en-US" altLang="zh-CN" dirty="0" smtClean="0"/>
              <a:t>	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Requires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Materials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Energy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2</a:t>
            </a:r>
          </a:p>
          <a:p>
            <a:pPr algn="ctr">
              <a:lnSpc>
                <a:spcPts val="1000"/>
              </a:lnSpc>
            </a:pPr>
            <a:r>
              <a:rPr lang="en-US" altLang="zh-CN" dirty="0" smtClean="0"/>
              <a:t> </a:t>
            </a:r>
          </a:p>
          <a:p>
            <a:pPr algn="ctr">
              <a:lnSpc>
                <a:spcPts val="1000"/>
              </a:lnSpc>
            </a:pPr>
            <a:r>
              <a:rPr lang="ar-SA" altLang="zh-CN" dirty="0" smtClean="0"/>
              <a:t>لحياة تتطلب المواد والطاقة2 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508000" algn="l"/>
                <a:tab pos="9525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Metabolism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chemical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reactions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occur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within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cells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التمثيل الغذائي - جميع التفاعلات الكيميائية التي تحدث داخل الخلايا</a:t>
            </a:r>
            <a:endParaRPr lang="en-US" altLang="zh-CN" sz="1100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100"/>
              </a:lnSpc>
              <a:tabLst>
                <a:tab pos="279400" algn="l"/>
                <a:tab pos="508000" algn="l"/>
                <a:tab pos="9525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ultimate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source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energy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life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Earth </a:t>
            </a:r>
          </a:p>
          <a:p>
            <a:pPr>
              <a:lnSpc>
                <a:spcPts val="4100"/>
              </a:lnSpc>
              <a:tabLst>
                <a:tab pos="279400" algn="l"/>
                <a:tab pos="508000" algn="l"/>
                <a:tab pos="9525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sun</a:t>
            </a:r>
            <a:r>
              <a:rPr lang="ar-SA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المصدر النهائي للطاقة للحياة على الأرض هو الشمس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508000" algn="l"/>
                <a:tab pos="9525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Photosynthesis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used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plants,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algae,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some bacteria</a:t>
            </a:r>
          </a:p>
          <a:p>
            <a:pPr>
              <a:lnSpc>
                <a:spcPts val="1000"/>
              </a:lnSpc>
            </a:pPr>
            <a:r>
              <a:rPr lang="ar-SA" altLang="zh-CN" dirty="0" smtClean="0"/>
              <a:t>التمثيل الضوئي - تستخدمه النباتات والطحالب وبعض أنواع البكتيريا</a:t>
            </a: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9525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Harvests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energy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from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converts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it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chemical</a:t>
            </a:r>
            <a:r>
              <a:rPr lang="en-US" altLang="zh-CN" sz="2402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energy</a:t>
            </a:r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952500" algn="l"/>
              </a:tabLst>
            </a:pPr>
            <a:r>
              <a:rPr lang="ar-SA" altLang="zh-CN" sz="2402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يحصد الطاقة من الشمس ويحولها إلى طاقة كيميائية</a:t>
            </a:r>
            <a:endParaRPr lang="en-US" altLang="zh-CN" sz="2402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952500" algn="l"/>
              </a:tabLst>
            </a:pPr>
            <a:r>
              <a:rPr lang="en-US" altLang="zh-CN" dirty="0" smtClean="0"/>
              <a:t>	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•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Produces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sugars,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which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serve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as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basis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food chain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for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other</a:t>
            </a:r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 </a:t>
            </a:r>
            <a:r>
              <a:rPr lang="ar-SA" altLang="zh-CN" sz="24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إنتاج السكريات ، التي تشكل أساس السلسلة الغذائية للكائنات الأخرى</a:t>
            </a: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400"/>
              </a:lnSpc>
              <a:tabLst>
                <a:tab pos="279400" algn="l"/>
                <a:tab pos="508000" algn="l"/>
                <a:tab pos="952500" algn="l"/>
              </a:tabLst>
            </a:pPr>
            <a:endParaRPr lang="en-US" altLang="zh-CN" sz="2400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08000" y="6553200"/>
            <a:ext cx="8115300" cy="2159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530600" algn="l"/>
              </a:tabLst>
            </a:pPr>
            <a:r>
              <a:rPr lang="en-US" altLang="zh-CN" dirty="0" smtClean="0"/>
              <a:t>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28600" y="571500"/>
            <a:ext cx="8763000" cy="431656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3200"/>
              </a:lnSpc>
              <a:tabLst>
                <a:tab pos="279400" algn="l"/>
                <a:tab pos="812800" algn="l"/>
                <a:tab pos="2921000" algn="l"/>
              </a:tabLst>
            </a:pPr>
            <a:r>
              <a:rPr lang="en-US" altLang="zh-CN" dirty="0" smtClean="0"/>
              <a:t>		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Living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Maintain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</a:t>
            </a:r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Internal Environment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الكائنات الحية الحفاظ على بيئة داخلية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200"/>
              </a:lnSpc>
              <a:tabLst>
                <a:tab pos="279400" algn="l"/>
                <a:tab pos="812800" algn="l"/>
                <a:tab pos="2921000" algn="l"/>
              </a:tabLst>
            </a:pPr>
            <a:r>
              <a:rPr lang="en-US" altLang="zh-CN" sz="3206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Homeostasis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constant</a:t>
            </a:r>
            <a:r>
              <a:rPr lang="en-US" altLang="zh-CN" sz="3206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6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internal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environment</a:t>
            </a:r>
          </a:p>
          <a:p>
            <a:pPr>
              <a:lnSpc>
                <a:spcPts val="3200"/>
              </a:lnSpc>
              <a:tabLst>
                <a:tab pos="279400" algn="l"/>
                <a:tab pos="812800" algn="l"/>
                <a:tab pos="2921000" algn="l"/>
              </a:tabLst>
            </a:pP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3200" dirty="0" smtClean="0"/>
          </a:p>
          <a:p>
            <a:pPr>
              <a:lnSpc>
                <a:spcPts val="1000"/>
              </a:lnSpc>
            </a:pPr>
            <a:r>
              <a:rPr lang="ar-SA" altLang="zh-CN" sz="3200" dirty="0" smtClean="0"/>
              <a:t>التوازن - بيئة داخلية ثابتة</a:t>
            </a:r>
            <a:endParaRPr lang="en-US" altLang="zh-CN" sz="3200" dirty="0" smtClean="0"/>
          </a:p>
          <a:p>
            <a:pPr>
              <a:lnSpc>
                <a:spcPts val="3500"/>
              </a:lnSpc>
              <a:tabLst>
                <a:tab pos="279400" algn="l"/>
                <a:tab pos="812800" algn="l"/>
                <a:tab pos="29210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Most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systems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strive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maintain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homeostasis</a:t>
            </a:r>
          </a:p>
          <a:p>
            <a:pPr>
              <a:lnSpc>
                <a:spcPts val="4000"/>
              </a:lnSpc>
              <a:tabLst>
                <a:tab pos="279400" algn="l"/>
                <a:tab pos="812800" algn="l"/>
                <a:tab pos="2921000" algn="l"/>
              </a:tabLst>
            </a:pPr>
            <a:r>
              <a:rPr lang="ar-SA" altLang="zh-CN" sz="2798" dirty="0" smtClean="0">
                <a:solidFill>
                  <a:srgbClr val="000000"/>
                </a:solidFill>
                <a:latin typeface="Calibri" pitchFamily="18" charset="0"/>
                <a:cs typeface="Times New Roman" pitchFamily="18" charset="0"/>
              </a:rPr>
              <a:t>معظم أجهزة الجهاز تسعى جاهدة للحفاظ على التوازن</a:t>
            </a:r>
            <a:endParaRPr lang="en-US" altLang="zh-CN" sz="2798" dirty="0" smtClean="0">
              <a:solidFill>
                <a:srgbClr val="000000"/>
              </a:solidFill>
              <a:latin typeface="Calibri" pitchFamily="18" charset="0"/>
              <a:cs typeface="Times New Roman" pitchFamily="18" charset="0"/>
            </a:endParaRPr>
          </a:p>
          <a:p>
            <a:pPr>
              <a:lnSpc>
                <a:spcPts val="4000"/>
              </a:lnSpc>
              <a:tabLst>
                <a:tab pos="279400" algn="l"/>
                <a:tab pos="812800" algn="l"/>
                <a:tab pos="2921000" algn="l"/>
              </a:tabLst>
            </a:pPr>
            <a:r>
              <a:rPr lang="en-US" altLang="zh-CN" sz="2795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body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temperature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is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maintained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within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 narrow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range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of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values </a:t>
            </a:r>
            <a:r>
              <a:rPr lang="ar-SA" altLang="zh-CN" sz="2000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أي ، يتم الحفاظ على درجة حرارة الجسم ضمن نطاق ضيق من القيم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7999 h 6858000"/>
              <a:gd name="connsiteX1" fmla="*/ 9144000 w 9144000"/>
              <a:gd name="connsiteY1" fmla="*/ 6857999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7999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7999"/>
                </a:moveTo>
                <a:lnTo>
                  <a:pt x="9144000" y="6857999"/>
                </a:lnTo>
                <a:lnTo>
                  <a:pt x="9144000" y="0"/>
                </a:lnTo>
                <a:lnTo>
                  <a:pt x="0" y="0"/>
                </a:lnTo>
                <a:lnTo>
                  <a:pt x="0" y="6857999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8864600" y="6642100"/>
            <a:ext cx="88900" cy="165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300"/>
              </a:lnSpc>
              <a:tabLst/>
            </a:pPr>
            <a:r>
              <a:rPr lang="en-US" altLang="zh-CN" sz="1406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228600" y="228600"/>
            <a:ext cx="8763000" cy="594521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200"/>
              </a:lnSpc>
              <a:tabLst>
                <a:tab pos="279400" algn="l"/>
                <a:tab pos="304800" algn="l"/>
              </a:tabLst>
            </a:pPr>
            <a:r>
              <a:rPr lang="en-US" altLang="zh-CN" dirty="0" smtClean="0"/>
              <a:t>		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Living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Reproduce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Develop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1</a:t>
            </a:r>
          </a:p>
          <a:p>
            <a:pPr>
              <a:lnSpc>
                <a:spcPts val="3200"/>
              </a:lnSpc>
              <a:tabLst>
                <a:tab pos="279400" algn="l"/>
                <a:tab pos="304800" algn="l"/>
              </a:tabLst>
            </a:pPr>
            <a:r>
              <a:rPr lang="ar-SA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الكائنات الحية تتكاثر وتطور 1</a:t>
            </a:r>
            <a:endParaRPr lang="en-US" altLang="zh-CN" sz="3204" b="1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3048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When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organisms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reproduce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,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they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pass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on</a:t>
            </a:r>
          </a:p>
          <a:p>
            <a:pPr>
              <a:lnSpc>
                <a:spcPts val="3800"/>
              </a:lnSpc>
              <a:tabLst>
                <a:tab pos="279400" algn="l"/>
                <a:tab pos="304800" algn="l"/>
              </a:tabLst>
            </a:pP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their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genetic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information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to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next generation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r>
              <a:rPr lang="ar-SA" altLang="zh-CN" sz="2400" dirty="0" smtClean="0"/>
              <a:t>عندما تتكاثر الكائنات الحية ، فإنها تنقل معلوماتها الوراثية إلى الجيل التالي</a:t>
            </a:r>
            <a:endParaRPr lang="en-US" altLang="zh-CN" sz="2400" dirty="0" smtClean="0"/>
          </a:p>
          <a:p>
            <a:pPr>
              <a:lnSpc>
                <a:spcPts val="4100"/>
              </a:lnSpc>
              <a:tabLst>
                <a:tab pos="279400" algn="l"/>
                <a:tab pos="3048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Growth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increase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size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the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number of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cells</a:t>
            </a:r>
          </a:p>
          <a:p>
            <a:pPr>
              <a:lnSpc>
                <a:spcPts val="1000"/>
              </a:lnSpc>
            </a:pPr>
            <a:endParaRPr lang="en-US" altLang="zh-CN" sz="2000" dirty="0" smtClean="0"/>
          </a:p>
          <a:p>
            <a:pPr>
              <a:lnSpc>
                <a:spcPts val="1000"/>
              </a:lnSpc>
            </a:pPr>
            <a:r>
              <a:rPr lang="ar-SA" altLang="zh-CN" sz="2000" dirty="0" smtClean="0"/>
              <a:t>النمو - زيادة في الحجم وعدد الخلايا</a:t>
            </a:r>
            <a:endParaRPr lang="en-US" altLang="zh-CN" sz="2000" dirty="0" smtClean="0"/>
          </a:p>
          <a:p>
            <a:pPr>
              <a:lnSpc>
                <a:spcPts val="4100"/>
              </a:lnSpc>
              <a:tabLst>
                <a:tab pos="279400" algn="l"/>
                <a:tab pos="304800" algn="l"/>
              </a:tabLst>
            </a:pPr>
            <a:r>
              <a:rPr lang="en-US" altLang="zh-CN" sz="3204" b="1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Development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–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changes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that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occur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from fertilization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until</a:t>
            </a:r>
            <a:r>
              <a:rPr lang="en-US" altLang="zh-CN" sz="320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204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death </a:t>
            </a:r>
            <a:r>
              <a:rPr lang="ar-SA" altLang="zh-CN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التنمية - جميع التغييرات التي تحدث من الإخصاب حتى الموت</a:t>
            </a:r>
            <a:endParaRPr lang="en-US" altLang="zh-CN" sz="3204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500"/>
              </a:lnSpc>
              <a:tabLst>
                <a:tab pos="279400" algn="l"/>
                <a:tab pos="304800" algn="l"/>
              </a:tabLst>
            </a:pPr>
            <a:r>
              <a:rPr lang="en-US" altLang="zh-CN" sz="279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Includes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changes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occurring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in</a:t>
            </a:r>
            <a:r>
              <a:rPr lang="en-US" altLang="zh-CN" sz="2798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8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childhood,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adolescence,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and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adulthood;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also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repair</a:t>
            </a:r>
            <a:r>
              <a:rPr lang="en-US" altLang="zh-CN" sz="27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after injury </a:t>
            </a:r>
          </a:p>
          <a:p>
            <a:pPr>
              <a:lnSpc>
                <a:spcPts val="3500"/>
              </a:lnSpc>
              <a:tabLst>
                <a:tab pos="279400" algn="l"/>
                <a:tab pos="304800" algn="l"/>
              </a:tabLst>
            </a:pPr>
            <a:r>
              <a:rPr lang="ar-SA" altLang="zh-CN" sz="2795" dirty="0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تشمل التغييرات التي تحدث في مرحلة الطفولة والمراهقة والبلوغ. إصلاح أيضا بعد </a:t>
            </a:r>
            <a:r>
              <a:rPr lang="ar-SA" altLang="zh-CN" sz="2795" dirty="0" err="1" smtClean="0">
                <a:solidFill>
                  <a:srgbClr val="000000"/>
                </a:solidFill>
                <a:latin typeface="Calibri" pitchFamily="18" charset="0"/>
                <a:cs typeface="Calibri" pitchFamily="18" charset="0"/>
              </a:rPr>
              <a:t>الاصابة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508000" y="6210300"/>
            <a:ext cx="7628691" cy="59759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>
                <a:tab pos="393700" algn="l"/>
                <a:tab pos="3530600" algn="l"/>
              </a:tabLst>
            </a:pPr>
            <a:r>
              <a:rPr lang="en-US" altLang="zh-CN" dirty="0" smtClean="0"/>
              <a:t>	</a:t>
            </a:r>
            <a:endParaRPr lang="en-US" altLang="zh-CN" sz="2795" dirty="0" smtClean="0">
              <a:solidFill>
                <a:srgbClr val="00000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700"/>
              </a:lnSpc>
              <a:tabLst>
                <a:tab pos="393700" algn="l"/>
                <a:tab pos="3530600" algn="l"/>
              </a:tabLst>
            </a:pP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rights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reserved.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Authorized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only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instructor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classroom.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reproduction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further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distribution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permitted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without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prior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written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consent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>
              <a:lnSpc>
                <a:spcPts val="900"/>
              </a:lnSpc>
              <a:tabLst>
                <a:tab pos="393700" algn="l"/>
                <a:tab pos="3530600" algn="l"/>
              </a:tabLst>
            </a:pPr>
            <a:r>
              <a:rPr lang="en-US" altLang="zh-CN" dirty="0" smtClean="0"/>
              <a:t>		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McGraw-Hill</a:t>
            </a:r>
            <a:r>
              <a:rPr lang="en-US" altLang="zh-CN" sz="803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Education.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681</Words>
  <Application>Microsoft Office PowerPoint</Application>
  <PresentationFormat>عرض على الشاشة (3:4)‏</PresentationFormat>
  <Paragraphs>524</Paragraphs>
  <Slides>27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27</vt:i4>
      </vt:variant>
    </vt:vector>
  </HeadingPairs>
  <TitlesOfParts>
    <vt:vector size="28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Hp Pavilion g6</cp:lastModifiedBy>
  <cp:revision>51</cp:revision>
  <dcterms:created xsi:type="dcterms:W3CDTF">2006-08-16T00:00:00Z</dcterms:created>
  <dcterms:modified xsi:type="dcterms:W3CDTF">2019-06-11T11:27:27Z</dcterms:modified>
</cp:coreProperties>
</file>