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80" r:id="rId3"/>
    <p:sldId id="481" r:id="rId4"/>
    <p:sldId id="482" r:id="rId5"/>
    <p:sldId id="483" r:id="rId6"/>
    <p:sldId id="484" r:id="rId7"/>
    <p:sldId id="486" r:id="rId8"/>
    <p:sldId id="485" r:id="rId9"/>
    <p:sldId id="478" r:id="rId10"/>
    <p:sldId id="487" r:id="rId11"/>
    <p:sldId id="479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24" y="-96"/>
      </p:cViewPr>
      <p:guideLst>
        <p:guide orient="horz" pos="1624"/>
        <p:guide pos="4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3.wdp"/><Relationship Id="rId10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مفهوم التَّطَوُّع و أهميته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3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3212576" y="4434741"/>
            <a:ext cx="4198880" cy="1500333"/>
            <a:chOff x="3434509" y="1223092"/>
            <a:chExt cx="5310348" cy="1897480"/>
          </a:xfrm>
        </p:grpSpPr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434509" y="1223092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4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3736163" y="1663226"/>
              <a:ext cx="4880200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أن يكون المتطوع أميناً , و على خُلُق حَسَن</a:t>
              </a:r>
              <a:endParaRPr lang="en-US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491476" y="4463571"/>
            <a:ext cx="4225561" cy="1480457"/>
            <a:chOff x="3447142" y="1248229"/>
            <a:chExt cx="5344093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00476" y="1301659"/>
              <a:ext cx="344409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3833254" y="1595985"/>
              <a:ext cx="4957981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أن يكون العمل </a:t>
              </a:r>
              <a:r>
                <a:rPr lang="ar-SY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التطوعي مفيداً للمجتمع </a:t>
              </a:r>
              <a:endParaRPr lang="en-US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112303" y="1465054"/>
              <a:ext cx="3678931" cy="8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4860696" y="3410082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538246"/>
              <a:ext cx="4934571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أن تكون الأعمال التطوعية الفردية موافقة لأنظمة الدولة و تعليماتها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097147" y="2300117"/>
            <a:ext cx="4394329" cy="1557611"/>
            <a:chOff x="3255698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55698" y="1693805"/>
              <a:ext cx="5557536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أن يكون العمل التطوعي مناسباً لعمر المتطوع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433719" y="2294302"/>
            <a:ext cx="4380604" cy="1563211"/>
            <a:chOff x="3374098" y="1143569"/>
            <a:chExt cx="5540176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374098" y="1480900"/>
              <a:ext cx="5540176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أن تكون الأعمال التطوعية المؤسسية و الجماعية تحت إشراف جهات حكومية أو مؤسسات مرخّص لها 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3943339" y="1129250"/>
            <a:ext cx="688402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لكي تُحقّق الأعمال التطوعية أهدافها فإنّه ينبغي التزام عدد من الضوابط , منها:</a:t>
            </a:r>
            <a:endParaRPr lang="en-US" sz="2000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540348"/>
            <a:ext cx="817701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050872" y="1912843"/>
            <a:ext cx="8692693" cy="2315312"/>
            <a:chOff x="4269555" y="1115161"/>
            <a:chExt cx="7426690" cy="1978111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269555" y="1241398"/>
              <a:ext cx="7426690" cy="1851874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69555" y="1449887"/>
              <a:ext cx="5929295" cy="1288465"/>
              <a:chOff x="1970260" y="576307"/>
              <a:chExt cx="6474762" cy="1767607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1970260" y="576307"/>
                <a:ext cx="6474762" cy="1767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التَّطَوُّع: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بذل الجهد و الوقت أو المال أو الثلاثة معاً عن رغبة و اختيار بغرض أداء خدمة اجتماعية أو مبادرة ذاتية دون توقّع أجر مالي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مأخوذ من الطَّوْع , قال الله تعالى : </a:t>
                </a:r>
              </a:p>
              <a:p>
                <a:pPr algn="r"/>
                <a:endPara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التطوّع تقديم الخير للآخرين فالله تعالى لا يضيع أجر المحسنين قال تعالى:</a:t>
                </a:r>
                <a:endPara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261919" y="237084"/>
            <a:ext cx="3232713" cy="797811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51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مفهوم التَّطَوُّع و أهميته</a:t>
              </a: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856" y="2807326"/>
            <a:ext cx="1999918" cy="42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17" y="3645650"/>
            <a:ext cx="2787318" cy="44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" y="3577271"/>
            <a:ext cx="910528" cy="61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3651048" y="1284765"/>
            <a:ext cx="8540951" cy="1817615"/>
            <a:chOff x="4399197" y="1115161"/>
            <a:chExt cx="7297048" cy="1552898"/>
          </a:xfrm>
        </p:grpSpPr>
        <p:sp>
          <p:nvSpPr>
            <p:cNvPr id="61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614930" y="1355772"/>
              <a:ext cx="5683159" cy="1012532"/>
              <a:chOff x="2347409" y="447190"/>
              <a:chExt cx="6205983" cy="1389058"/>
            </a:xfrm>
          </p:grpSpPr>
          <p:sp>
            <p:nvSpPr>
              <p:cNvPr id="8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462482" y="447190"/>
                <a:ext cx="6090910" cy="757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0000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العمل التَّطوُّعي : </a:t>
                </a:r>
                <a:r>
                  <a:rPr lang="ar-SY" b="1" dirty="0">
                    <a:latin typeface="SansSerif" panose="00000400000000000000" pitchFamily="2" charset="2"/>
                  </a:rPr>
                  <a:t>ممارسة إنسانية ارتبطت ارتباطاً وثيقاً بكل معاني الخير و الحب عند المجموعات البشرية منذ القِدَم </a:t>
                </a:r>
                <a:endParaRPr lang="ar-SY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47409" y="1078704"/>
                <a:ext cx="6145152" cy="757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SansSerif" panose="00000400000000000000" pitchFamily="2" charset="2"/>
                  </a:rPr>
                  <a:t>المُتَطَوِّع :</a:t>
                </a:r>
              </a:p>
              <a:p>
                <a:pPr algn="r"/>
                <a:r>
                  <a:rPr lang="ar-SY" b="1" dirty="0" smtClean="0">
                    <a:latin typeface="SansSerif" panose="00000400000000000000" pitchFamily="2" charset="2"/>
                  </a:rPr>
                  <a:t>من يُسَخِّرُ نفسه و </a:t>
                </a:r>
                <a:r>
                  <a:rPr lang="ar-SY" b="1" dirty="0">
                    <a:latin typeface="SansSerif" panose="00000400000000000000" pitchFamily="2" charset="2"/>
                  </a:rPr>
                  <a:t>و</a:t>
                </a:r>
                <a:r>
                  <a:rPr lang="ar-SY" b="1" dirty="0" smtClean="0">
                    <a:latin typeface="SansSerif" panose="00000400000000000000" pitchFamily="2" charset="2"/>
                  </a:rPr>
                  <a:t>قته و جهده أو ماله بطواعية لمساعدة الآخرين بما لا يلزمه</a:t>
                </a:r>
                <a:endParaRPr lang="ar-SY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77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79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0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70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283">
                        <a14:foregroundMark x1="50615" y1="26959" x2="50410" y2="39185"/>
                        <a14:foregroundMark x1="68750" y1="15674" x2="85246" y2="16301"/>
                        <a14:foregroundMark x1="86168" y1="17555" x2="86168" y2="17555"/>
                        <a14:foregroundMark x1="86783" y1="17555" x2="86783" y2="17555"/>
                        <a14:foregroundMark x1="87705" y1="20376" x2="87705" y2="20376"/>
                        <a14:foregroundMark x1="88115" y1="22884" x2="88115" y2="22884"/>
                        <a14:foregroundMark x1="88115" y1="22884" x2="88115" y2="39185"/>
                        <a14:foregroundMark x1="32582" y1="15047" x2="32992" y2="16928"/>
                        <a14:foregroundMark x1="31865" y1="16301" x2="12500" y2="16928"/>
                        <a14:foregroundMark x1="11373" y1="18809" x2="11373" y2="18809"/>
                        <a14:foregroundMark x1="11168" y1="22884" x2="11168" y2="22884"/>
                        <a14:foregroundMark x1="12500" y1="17555" x2="12500" y2="17555"/>
                        <a14:foregroundMark x1="11168" y1="25705" x2="10963" y2="39812"/>
                        <a14:foregroundMark x1="19570" y1="48589" x2="9119" y2="51411"/>
                        <a14:foregroundMark x1="26639" y1="68966" x2="8709" y2="71473"/>
                        <a14:foregroundMark x1="88832" y1="50157" x2="81557" y2="73668"/>
                        <a14:foregroundMark x1="66086" y1="16301" x2="44262" y2="16301"/>
                        <a14:backgroundMark x1="95594" y1="8150" x2="5225" y2="5329"/>
                        <a14:backgroundMark x1="32787" y1="37931" x2="32582" y2="92476"/>
                        <a14:backgroundMark x1="29201" y1="43260" x2="13320" y2="27586"/>
                        <a14:backgroundMark x1="83914" y1="29154" x2="67213" y2="31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" t="8587" r="3414" b="8539"/>
          <a:stretch/>
        </p:blipFill>
        <p:spPr bwMode="auto">
          <a:xfrm>
            <a:off x="4023621" y="3619500"/>
            <a:ext cx="733339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04645" y="352651"/>
            <a:ext cx="1010948" cy="2411014"/>
            <a:chOff x="1130423" y="335569"/>
            <a:chExt cx="1010948" cy="2411014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335569"/>
              <a:ext cx="461665" cy="24110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882431" y="262676"/>
            <a:ext cx="2763343" cy="489723"/>
            <a:chOff x="5203282" y="157027"/>
            <a:chExt cx="1822108" cy="62277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7"/>
              <a:ext cx="1822108" cy="62277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50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صفات المُتَطَوِّع </a:t>
              </a: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7454786" y="1081419"/>
            <a:ext cx="2725499" cy="403489"/>
            <a:chOff x="5580284" y="202267"/>
            <a:chExt cx="2725499" cy="403489"/>
          </a:xfrm>
        </p:grpSpPr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007928" y="202267"/>
              <a:ext cx="2297855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الإخلاص في العمل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5580284" y="3441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xmlns="" id="{1695F0D6-9AB7-48FF-98CE-2DA4D06C4DEB}"/>
              </a:ext>
            </a:extLst>
          </p:cNvPr>
          <p:cNvGrpSpPr/>
          <p:nvPr/>
        </p:nvGrpSpPr>
        <p:grpSpPr>
          <a:xfrm>
            <a:off x="3695700" y="1725281"/>
            <a:ext cx="6522255" cy="369332"/>
            <a:chOff x="2575622" y="300172"/>
            <a:chExt cx="6152226" cy="369332"/>
          </a:xfrm>
        </p:grpSpPr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xmlns="" id="{A3BA94AE-04AE-4354-9DAE-DACB7FAEDE81}"/>
                </a:ext>
              </a:extLst>
            </p:cNvPr>
            <p:cNvSpPr txBox="1"/>
            <p:nvPr/>
          </p:nvSpPr>
          <p:spPr>
            <a:xfrm>
              <a:off x="2575622" y="300172"/>
              <a:ext cx="6152226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إيثار , و هو عكس الأنانية: حيث يُقدِّم الشخص مصالح الآخرين دون الإضرار بنفسه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xmlns="" id="{A76A3181-492E-40DD-9A53-7FF2069842AD}"/>
                </a:ext>
              </a:extLst>
            </p:cNvPr>
            <p:cNvSpPr txBox="1"/>
            <p:nvPr/>
          </p:nvSpPr>
          <p:spPr>
            <a:xfrm>
              <a:off x="7041931" y="344146"/>
              <a:ext cx="1174452" cy="32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xmlns="" id="{6CAEE3DF-B2DB-422A-B23C-B687DA7716A9}"/>
              </a:ext>
            </a:extLst>
          </p:cNvPr>
          <p:cNvGrpSpPr/>
          <p:nvPr/>
        </p:nvGrpSpPr>
        <p:grpSpPr>
          <a:xfrm>
            <a:off x="2616200" y="2282030"/>
            <a:ext cx="7622906" cy="646331"/>
            <a:chOff x="764050" y="386615"/>
            <a:chExt cx="7622906" cy="646331"/>
          </a:xfrm>
        </p:grpSpPr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xmlns="" id="{D1753B27-D49D-499D-871E-5B846982531A}"/>
                </a:ext>
              </a:extLst>
            </p:cNvPr>
            <p:cNvSpPr txBox="1"/>
            <p:nvPr/>
          </p:nvSpPr>
          <p:spPr>
            <a:xfrm>
              <a:off x="764050" y="386615"/>
              <a:ext cx="7622906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الأمانة, فلا بد أن يكون </a:t>
              </a:r>
              <a:r>
                <a:rPr lang="ar-SY" b="1" dirty="0">
                  <a:solidFill>
                    <a:srgbClr val="FFFF00"/>
                  </a:solidFill>
                  <a:latin typeface="SansSerif" panose="00000400000000000000" pitchFamily="2" charset="2"/>
                </a:rPr>
                <a:t>المُتَطَوِّع </a:t>
              </a:r>
              <a:r>
                <a:rPr lang="ar-SY" b="1" dirty="0" smtClean="0">
                  <a:solidFill>
                    <a:schemeClr val="bg1"/>
                  </a:solidFill>
                  <a:latin typeface="SansSerif" panose="00000400000000000000" pitchFamily="2" charset="2"/>
                </a:rPr>
                <a:t>أميناً بما أُسنِدَ إليه من عمل , سواء أكان العمل التطوعي في مدرسته أم في المؤسسات الحكومية أم الأهلية المرخّص لها.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xmlns="" id="{0CD80FCD-DAF5-4794-85B8-8FECD58F735E}"/>
                </a:ext>
              </a:extLst>
            </p:cNvPr>
            <p:cNvSpPr txBox="1"/>
            <p:nvPr/>
          </p:nvSpPr>
          <p:spPr>
            <a:xfrm>
              <a:off x="5383520" y="654075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53">
            <a:extLst>
              <a:ext uri="{FF2B5EF4-FFF2-40B4-BE49-F238E27FC236}">
                <a16:creationId xmlns:a16="http://schemas.microsoft.com/office/drawing/2014/main" xmlns="" id="{132DF330-EBD6-4745-88BF-E674C6DA25AE}"/>
              </a:ext>
            </a:extLst>
          </p:cNvPr>
          <p:cNvGrpSpPr/>
          <p:nvPr/>
        </p:nvGrpSpPr>
        <p:grpSpPr>
          <a:xfrm>
            <a:off x="6276782" y="4391556"/>
            <a:ext cx="3941194" cy="369332"/>
            <a:chOff x="6003948" y="551473"/>
            <a:chExt cx="3941194" cy="369332"/>
          </a:xfrm>
        </p:grpSpPr>
        <p:sp>
          <p:nvSpPr>
            <p:cNvPr id="26" name="TextBox 54">
              <a:extLst>
                <a:ext uri="{FF2B5EF4-FFF2-40B4-BE49-F238E27FC236}">
                  <a16:creationId xmlns:a16="http://schemas.microsoft.com/office/drawing/2014/main" xmlns="" id="{B81A8AC2-C4F4-4D9E-BA63-909CAB9B4AF6}"/>
                </a:ext>
              </a:extLst>
            </p:cNvPr>
            <p:cNvSpPr txBox="1"/>
            <p:nvPr/>
          </p:nvSpPr>
          <p:spPr>
            <a:xfrm>
              <a:off x="6305765" y="551473"/>
              <a:ext cx="3639377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احترام قوانين العمل التطوعي و التزام آدابه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55">
              <a:extLst>
                <a:ext uri="{FF2B5EF4-FFF2-40B4-BE49-F238E27FC236}">
                  <a16:creationId xmlns:a16="http://schemas.microsoft.com/office/drawing/2014/main" xmlns="" id="{5D91C35C-9C74-4DA1-BC8A-AFA933B6ACDB}"/>
                </a:ext>
              </a:extLst>
            </p:cNvPr>
            <p:cNvSpPr txBox="1"/>
            <p:nvPr/>
          </p:nvSpPr>
          <p:spPr>
            <a:xfrm>
              <a:off x="6003948" y="587571"/>
              <a:ext cx="2153856" cy="4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xmlns="" id="{820A097F-7900-47A5-B88F-ED5F68367FAF}"/>
              </a:ext>
            </a:extLst>
          </p:cNvPr>
          <p:cNvGrpSpPr/>
          <p:nvPr/>
        </p:nvGrpSpPr>
        <p:grpSpPr>
          <a:xfrm>
            <a:off x="6578600" y="3107993"/>
            <a:ext cx="3652684" cy="409209"/>
            <a:chOff x="4984382" y="196547"/>
            <a:chExt cx="3652684" cy="409209"/>
          </a:xfrm>
        </p:grpSpPr>
        <p:sp>
          <p:nvSpPr>
            <p:cNvPr id="30" name="TextBox 48">
              <a:extLst>
                <a:ext uri="{FF2B5EF4-FFF2-40B4-BE49-F238E27FC236}">
                  <a16:creationId xmlns:a16="http://schemas.microsoft.com/office/drawing/2014/main" xmlns="" id="{74AE3D0E-3B8B-469D-AA11-52DC4A9E049A}"/>
                </a:ext>
              </a:extLst>
            </p:cNvPr>
            <p:cNvSpPr txBox="1"/>
            <p:nvPr/>
          </p:nvSpPr>
          <p:spPr>
            <a:xfrm>
              <a:off x="4984382" y="196547"/>
              <a:ext cx="3652684" cy="3693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القدرة على تحمُّل لمسؤوليّة و ضغوط العمل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xmlns="" id="{B563F699-AC80-43B9-98AC-4A2BB29E8768}"/>
                </a:ext>
              </a:extLst>
            </p:cNvPr>
            <p:cNvSpPr txBox="1"/>
            <p:nvPr/>
          </p:nvSpPr>
          <p:spPr>
            <a:xfrm>
              <a:off x="5580284" y="3441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5962804" y="3731219"/>
            <a:ext cx="4238028" cy="474459"/>
            <a:chOff x="5891761" y="405271"/>
            <a:chExt cx="4238028" cy="474459"/>
          </a:xfrm>
        </p:grpSpPr>
        <p:sp>
          <p:nvSpPr>
            <p:cNvPr id="33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6507557" y="405271"/>
              <a:ext cx="3622232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القدرة على العمل بروح الفريق الواحد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02485" y="1015068"/>
            <a:ext cx="515768" cy="562875"/>
            <a:chOff x="5087224" y="694918"/>
            <a:chExt cx="515768" cy="1464078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15876" y="1691219"/>
            <a:ext cx="503205" cy="561967"/>
            <a:chOff x="5099787" y="697279"/>
            <a:chExt cx="503205" cy="1461717"/>
          </a:xfrm>
        </p:grpSpPr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9787" y="697279"/>
              <a:ext cx="436098" cy="9493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E8D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19762" y="2362876"/>
            <a:ext cx="504024" cy="562027"/>
            <a:chOff x="5098968" y="697125"/>
            <a:chExt cx="504024" cy="1461871"/>
          </a:xfrm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8968" y="697125"/>
              <a:ext cx="436098" cy="953821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3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59953" y="3031721"/>
            <a:ext cx="512067" cy="562608"/>
            <a:chOff x="5090925" y="695613"/>
            <a:chExt cx="512067" cy="1463383"/>
          </a:xfrm>
        </p:grpSpPr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0925" y="695613"/>
              <a:ext cx="436098" cy="998145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4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49549" y="3713355"/>
            <a:ext cx="509974" cy="562457"/>
            <a:chOff x="5093018" y="696006"/>
            <a:chExt cx="509974" cy="1462990"/>
          </a:xfrm>
        </p:grpSpPr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5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5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56634" y="4399342"/>
            <a:ext cx="528930" cy="544272"/>
            <a:chOff x="5074062" y="743307"/>
            <a:chExt cx="528930" cy="1415689"/>
          </a:xfrm>
        </p:grpSpPr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74062" y="743307"/>
              <a:ext cx="436098" cy="991189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44373" y="1039350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6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Group 53">
            <a:extLst>
              <a:ext uri="{FF2B5EF4-FFF2-40B4-BE49-F238E27FC236}">
                <a16:creationId xmlns:a16="http://schemas.microsoft.com/office/drawing/2014/main" xmlns="" id="{132DF330-EBD6-4745-88BF-E674C6DA25AE}"/>
              </a:ext>
            </a:extLst>
          </p:cNvPr>
          <p:cNvGrpSpPr/>
          <p:nvPr/>
        </p:nvGrpSpPr>
        <p:grpSpPr>
          <a:xfrm>
            <a:off x="2184400" y="5093870"/>
            <a:ext cx="8041831" cy="1383519"/>
            <a:chOff x="1908815" y="586346"/>
            <a:chExt cx="8041831" cy="562475"/>
          </a:xfrm>
        </p:grpSpPr>
        <p:sp>
          <p:nvSpPr>
            <p:cNvPr id="60" name="TextBox 54">
              <a:extLst>
                <a:ext uri="{FF2B5EF4-FFF2-40B4-BE49-F238E27FC236}">
                  <a16:creationId xmlns:a16="http://schemas.microsoft.com/office/drawing/2014/main" xmlns="" id="{B81A8AC2-C4F4-4D9E-BA63-909CAB9B4AF6}"/>
                </a:ext>
              </a:extLst>
            </p:cNvPr>
            <p:cNvSpPr txBox="1"/>
            <p:nvPr/>
          </p:nvSpPr>
          <p:spPr>
            <a:xfrm>
              <a:off x="1908815" y="660823"/>
              <a:ext cx="8041831" cy="48799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حسن معاملة الآخرين و ذلك بان يكون المتطوع لطيفاً في تعامله , و لا يُتْبع عمله بالمنِّ و الأذى</a:t>
              </a:r>
            </a:p>
            <a:p>
              <a:pPr algn="r"/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55">
              <a:extLst>
                <a:ext uri="{FF2B5EF4-FFF2-40B4-BE49-F238E27FC236}">
                  <a16:creationId xmlns:a16="http://schemas.microsoft.com/office/drawing/2014/main" xmlns="" id="{5D91C35C-9C74-4DA1-BC8A-AFA933B6ACDB}"/>
                </a:ext>
              </a:extLst>
            </p:cNvPr>
            <p:cNvSpPr txBox="1"/>
            <p:nvPr/>
          </p:nvSpPr>
          <p:spPr>
            <a:xfrm>
              <a:off x="5553541" y="5863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51978" y="5027281"/>
            <a:ext cx="510404" cy="562488"/>
            <a:chOff x="5092588" y="695926"/>
            <a:chExt cx="510404" cy="1463070"/>
          </a:xfrm>
        </p:grpSpPr>
        <p:sp>
          <p:nvSpPr>
            <p:cNvPr id="63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2588" y="695926"/>
              <a:ext cx="436098" cy="988984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7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270" y="5679147"/>
            <a:ext cx="5266955" cy="767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25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37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353301" y="262676"/>
            <a:ext cx="3292474" cy="1020839"/>
            <a:chOff x="5203282" y="157027"/>
            <a:chExt cx="1822108" cy="994017"/>
          </a:xfrm>
        </p:grpSpPr>
        <p:sp>
          <p:nvSpPr>
            <p:cNvPr id="38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7"/>
              <a:ext cx="1822108" cy="62277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9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نماذج لأعمال التطوع في مكة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29" r="100000">
                        <a14:foregroundMark x1="49757" y1="11024" x2="39241" y2="2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" r="2027"/>
          <a:stretch/>
        </p:blipFill>
        <p:spPr bwMode="auto">
          <a:xfrm>
            <a:off x="2971800" y="1739901"/>
            <a:ext cx="8325945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10" y="381515"/>
            <a:ext cx="1023644" cy="2365990"/>
            <a:chOff x="1130427" y="335568"/>
            <a:chExt cx="1023644" cy="2365990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7" y="335568"/>
              <a:ext cx="461665" cy="22321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0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418" y="1476251"/>
            <a:ext cx="4626513" cy="28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784731" y="4386384"/>
            <a:ext cx="6844962" cy="681067"/>
            <a:chOff x="6844882" y="2432397"/>
            <a:chExt cx="6844959" cy="681067"/>
          </a:xfrm>
        </p:grpSpPr>
        <p:sp>
          <p:nvSpPr>
            <p:cNvPr id="26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306135" y="-512505"/>
              <a:ext cx="438804" cy="632860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160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536162" y="2467133"/>
              <a:ext cx="615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أين تقع مدين في وطننا المملكة العربية السعودية؟</a:t>
              </a:r>
              <a:endParaRPr lang="ar-SY" b="1" dirty="0">
                <a:solidFill>
                  <a:schemeClr val="bg1"/>
                </a:solidFill>
              </a:endParaRPr>
            </a:p>
            <a:p>
              <a:pPr algn="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476875" y="5567197"/>
            <a:ext cx="6143218" cy="438804"/>
            <a:chOff x="6819482" y="2432401"/>
            <a:chExt cx="6143217" cy="438804"/>
          </a:xfrm>
        </p:grpSpPr>
        <p:sp>
          <p:nvSpPr>
            <p:cNvPr id="3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06533" y="-184962"/>
              <a:ext cx="438804" cy="567352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35035" y="2463763"/>
              <a:ext cx="551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</a:t>
              </a:r>
              <a:r>
                <a:rPr lang="ar-SY" b="1" dirty="0" smtClean="0">
                  <a:solidFill>
                    <a:schemeClr val="bg1"/>
                  </a:solidFill>
                </a:rPr>
                <a:t> يستنتج الطلبة معاني التطوع و أخلاق المتطوعين في هذه القصة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141">
            <a:extLst>
              <a:ext uri="{FF2B5EF4-FFF2-40B4-BE49-F238E27FC236}">
                <a16:creationId xmlns="" xmlns:a16="http://schemas.microsoft.com/office/drawing/2014/main" id="{27C6BF33-6D96-4701-A157-ECD1BDF7E271}"/>
              </a:ext>
            </a:extLst>
          </p:cNvPr>
          <p:cNvGrpSpPr/>
          <p:nvPr/>
        </p:nvGrpSpPr>
        <p:grpSpPr>
          <a:xfrm>
            <a:off x="2853609" y="6141754"/>
            <a:ext cx="8313579" cy="601580"/>
            <a:chOff x="-53920752" y="1434405"/>
            <a:chExt cx="56225952" cy="701011"/>
          </a:xfrm>
        </p:grpSpPr>
        <p:sp>
          <p:nvSpPr>
            <p:cNvPr id="37" name="TextBox 142">
              <a:extLst>
                <a:ext uri="{FF2B5EF4-FFF2-40B4-BE49-F238E27FC236}">
                  <a16:creationId xmlns="" xmlns:a16="http://schemas.microsoft.com/office/drawing/2014/main" id="{75C277E7-4722-4F14-BFF6-34F31B86C566}"/>
                </a:ext>
              </a:extLst>
            </p:cNvPr>
            <p:cNvSpPr txBox="1"/>
            <p:nvPr/>
          </p:nvSpPr>
          <p:spPr>
            <a:xfrm>
              <a:off x="-53920752" y="1569722"/>
              <a:ext cx="55541312" cy="43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المبادرة والإسراع لعمل الخير وبذل الجهد من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صفاته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الإخلاص والأمانة والقدرة على تحمل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المسؤولية</a:t>
              </a:r>
              <a:endParaRPr lang="ar-SY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143">
              <a:extLst>
                <a:ext uri="{FF2B5EF4-FFF2-40B4-BE49-F238E27FC236}">
                  <a16:creationId xmlns="" xmlns:a16="http://schemas.microsoft.com/office/drawing/2014/main" id="{C6F6DF90-3FC1-4F69-B6E0-EA026850DDE8}"/>
                </a:ext>
              </a:extLst>
            </p:cNvPr>
            <p:cNvSpPr/>
            <p:nvPr/>
          </p:nvSpPr>
          <p:spPr>
            <a:xfrm>
              <a:off x="-53920752" y="1434405"/>
              <a:ext cx="56225952" cy="70101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5044537" y="4882785"/>
            <a:ext cx="6063411" cy="447851"/>
            <a:chOff x="5658297" y="219346"/>
            <a:chExt cx="3648857" cy="447851"/>
          </a:xfrm>
        </p:grpSpPr>
        <p:sp>
          <p:nvSpPr>
            <p:cNvPr id="40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5658297" y="219346"/>
              <a:ext cx="3648857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تقع مدينة مدين قرب مدينة البدع التابعة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لتبوك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وتحديداً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شمال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غرب المملكة</a:t>
              </a:r>
            </a:p>
          </p:txBody>
        </p:sp>
        <p:sp>
          <p:nvSpPr>
            <p:cNvPr id="47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776063" y="344146"/>
              <a:ext cx="440320" cy="32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4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5018599" y="729519"/>
            <a:ext cx="5671332" cy="646331"/>
            <a:chOff x="251118" y="202267"/>
            <a:chExt cx="8649389" cy="646331"/>
          </a:xfrm>
        </p:grpSpPr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251118" y="202267"/>
              <a:ext cx="8649389" cy="64633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ورد في القرآن الكريم أمثلة كثيرة للتطوع , منها قصة نبينا موسى عليه السلام مع ابنتي شعيب عليه السلام حيث قدّم لهما المساعدة تطوّعاً منه .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5580284" y="3441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3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515623" y="1315578"/>
            <a:ext cx="9256732" cy="2455956"/>
            <a:chOff x="3787663" y="1115161"/>
            <a:chExt cx="7908582" cy="2098272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3787663" y="1241397"/>
              <a:ext cx="7908582" cy="197203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169453" y="1449887"/>
              <a:ext cx="6066564" cy="1510822"/>
              <a:chOff x="1860945" y="576307"/>
              <a:chExt cx="6624659" cy="2072654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1860945" y="773131"/>
                <a:ext cx="6624659" cy="1875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تحرص المجتمعات المتطورة و الحضارية على أن يُقدّم أفرادها أعمالاً تطوعية</a:t>
                </a:r>
              </a:p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حيث يُقاس تطور الدول و تقدمها من بين عوامل أخرى بحجم المنظمات التطوعية, و عدد الأفراد المتطوعين فيها. و تبرز أهمية العمل التطوعي في كونه يحقّق أهدافاً خاصة بالمتطوع نفسه و أهدافاً خاصة بالمجتمع و الوطن</a:t>
                </a:r>
              </a:p>
              <a:p>
                <a:pPr algn="r"/>
                <a:endPara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295251" y="237084"/>
            <a:ext cx="2430751" cy="599892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51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أهمية التَّطَوُّع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68" b="100000" l="0" r="100000">
                        <a14:foregroundMark x1="55699" y1="9343" x2="55104" y2="22475"/>
                        <a14:foregroundMark x1="54212" y1="29293" x2="54212" y2="29293"/>
                        <a14:foregroundMark x1="54212" y1="32071" x2="54212" y2="32071"/>
                        <a14:foregroundMark x1="54410" y1="33838" x2="54410" y2="33838"/>
                        <a14:foregroundMark x1="37066" y1="25253" x2="26858" y2="31061"/>
                        <a14:foregroundMark x1="39247" y1="38384" x2="32210" y2="27020"/>
                        <a14:foregroundMark x1="41031" y1="33838" x2="39544" y2="38384"/>
                        <a14:foregroundMark x1="42220" y1="41667" x2="42220" y2="41667"/>
                        <a14:foregroundMark x1="43508" y1="42424" x2="43508" y2="42424"/>
                        <a14:foregroundMark x1="45094" y1="42424" x2="45094" y2="42424"/>
                        <a14:foregroundMark x1="85134" y1="29798" x2="71358" y2="36111"/>
                        <a14:foregroundMark x1="74430" y1="36616" x2="69772" y2="37879"/>
                        <a14:foregroundMark x1="83746" y1="21970" x2="75520" y2="21970"/>
                        <a14:foregroundMark x1="66898" y1="41667" x2="66898" y2="41667"/>
                        <a14:foregroundMark x1="65510" y1="43434" x2="65510" y2="43434"/>
                        <a14:foregroundMark x1="64420" y1="43434" x2="64420" y2="43434"/>
                        <a14:foregroundMark x1="94252" y1="57071" x2="75124" y2="58081"/>
                        <a14:foregroundMark x1="76412" y1="54798" x2="74232" y2="55808"/>
                        <a14:foregroundMark x1="72448" y1="58838" x2="72448" y2="58838"/>
                        <a14:foregroundMark x1="70664" y1="58838" x2="70664" y2="58838"/>
                        <a14:foregroundMark x1="68880" y1="58838" x2="68880" y2="58838"/>
                        <a14:foregroundMark x1="67493" y1="58081" x2="67493" y2="58081"/>
                        <a14:foregroundMark x1="66204" y1="58081" x2="66204" y2="58081"/>
                        <a14:foregroundMark x1="89792" y1="83081" x2="71952" y2="85354"/>
                        <a14:foregroundMark x1="68385" y1="84848" x2="68385" y2="84848"/>
                        <a14:foregroundMark x1="66601" y1="83586" x2="66601" y2="83586"/>
                        <a14:foregroundMark x1="65312" y1="85354" x2="65312" y2="85354"/>
                        <a14:foregroundMark x1="37958" y1="84848" x2="37958" y2="84848"/>
                        <a14:foregroundMark x1="36868" y1="82071" x2="27453" y2="84848"/>
                        <a14:foregroundMark x1="40436" y1="85859" x2="40436" y2="85859"/>
                        <a14:foregroundMark x1="42418" y1="85859" x2="42418" y2="85859"/>
                        <a14:foregroundMark x1="44004" y1="85859" x2="44004" y2="85859"/>
                        <a14:foregroundMark x1="40833" y1="59343" x2="40833" y2="59343"/>
                        <a14:foregroundMark x1="39544" y1="59848" x2="39544" y2="59848"/>
                        <a14:foregroundMark x1="38355" y1="59848" x2="38355" y2="59848"/>
                        <a14:foregroundMark x1="36174" y1="59343" x2="36174" y2="59343"/>
                        <a14:foregroundMark x1="34390" y1="59848" x2="34390" y2="59848"/>
                        <a14:foregroundMark x1="29039" y1="60354" x2="17740" y2="61616"/>
                        <a14:foregroundMark x1="32408" y1="58081" x2="29732" y2="59343"/>
                        <a14:foregroundMark x1="29732" y1="59343" x2="29732" y2="59343"/>
                        <a14:foregroundMark x1="72250" y1="81313" x2="69970" y2="81313"/>
                        <a14:foregroundMark x1="37066" y1="59848" x2="37066" y2="59848"/>
                        <a14:foregroundMark x1="39544" y1="59343" x2="39544" y2="59343"/>
                        <a14:foregroundMark x1="35084" y1="60354" x2="35084" y2="60354"/>
                        <a14:foregroundMark x1="65312" y1="84848" x2="65312" y2="84848"/>
                        <a14:foregroundMark x1="71358" y1="59848" x2="71358" y2="59848"/>
                        <a14:foregroundMark x1="73538" y1="59848" x2="73538" y2="59848"/>
                        <a14:foregroundMark x1="66601" y1="41667" x2="66601" y2="41667"/>
                        <a14:foregroundMark x1="64222" y1="43434" x2="64222" y2="43434"/>
                        <a14:foregroundMark x1="54609" y1="29798" x2="54609" y2="29798"/>
                        <a14:foregroundMark x1="40634" y1="85354" x2="40634" y2="85354"/>
                        <a14:foregroundMark x1="44202" y1="87626" x2="44202" y2="87626"/>
                        <a14:foregroundMark x1="42220" y1="85354" x2="42220" y2="85354"/>
                        <a14:foregroundMark x1="44004" y1="84343" x2="44004" y2="84343"/>
                        <a14:foregroundMark x1="43508" y1="85354" x2="43508" y2="85354"/>
                        <a14:foregroundMark x1="69277" y1="58838" x2="69277" y2="58838"/>
                        <a14:foregroundMark x1="69277" y1="58838" x2="69277" y2="58838"/>
                        <a14:foregroundMark x1="67096" y1="58838" x2="67096" y2="58838"/>
                        <a14:foregroundMark x1="67988" y1="58838" x2="67988" y2="58838"/>
                        <a14:foregroundMark x1="65510" y1="58081" x2="65510" y2="58081"/>
                        <a14:backgroundMark x1="77800" y1="45202" x2="69574" y2="47980"/>
                        <a14:backgroundMark x1="72250" y1="92677" x2="39941" y2="97222"/>
                        <a14:backgroundMark x1="40634" y1="71717" x2="31913" y2="70202"/>
                        <a14:backgroundMark x1="79584" y1="70707" x2="66204" y2="6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6" r="3330"/>
          <a:stretch/>
        </p:blipFill>
        <p:spPr bwMode="auto">
          <a:xfrm>
            <a:off x="4090658" y="3826412"/>
            <a:ext cx="6045200" cy="274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3359972" y="3498859"/>
            <a:ext cx="4198880" cy="1500333"/>
            <a:chOff x="3434509" y="1223092"/>
            <a:chExt cx="5310348" cy="1897480"/>
          </a:xfrm>
        </p:grpSpPr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434509" y="1223092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4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3736163" y="1663226"/>
              <a:ext cx="4880200" cy="8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غرس القيم الصالحة في المجتمع و التشجيع على حب العمل</a:t>
              </a:r>
              <a:endParaRPr lang="en-US" sz="20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638872" y="3527689"/>
            <a:ext cx="4225561" cy="1480457"/>
            <a:chOff x="3447142" y="1248229"/>
            <a:chExt cx="5344093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00476" y="1301659"/>
              <a:ext cx="344409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3833254" y="1547800"/>
              <a:ext cx="4957981" cy="8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تحقيق الأمن الشّامل , و الحد من السلوك المنحرف</a:t>
              </a:r>
              <a:endParaRPr lang="en-US" sz="20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112303" y="1465054"/>
              <a:ext cx="3678931" cy="8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5008092" y="2474200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538246"/>
              <a:ext cx="4934571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الإسهام في سد احتياجات المجتمع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229696" y="1364235"/>
            <a:ext cx="4394329" cy="1557611"/>
            <a:chOff x="3236921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36921" y="1522745"/>
              <a:ext cx="5557536" cy="8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مساندة الجهود الحكومية , و توسيع المشاركة المجتمعية 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521929" y="1358420"/>
            <a:ext cx="4380604" cy="1563211"/>
            <a:chOff x="3299244" y="1143569"/>
            <a:chExt cx="5540176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299244" y="1617137"/>
              <a:ext cx="5540176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تعزيز الترابط الاجتماعي , و تعلّم العمل الجماعي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6311439" y="456034"/>
            <a:ext cx="4319083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للتطوّع فوائد أخرى تعود على المجتمع , مثل : </a:t>
            </a:r>
            <a:endParaRPr lang="en-US" sz="2000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07" y="4887087"/>
            <a:ext cx="2697525" cy="171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18" l="6516" r="100000">
                        <a14:foregroundMark x1="87819" y1="88938" x2="19830" y2="92478"/>
                        <a14:foregroundMark x1="64306" y1="84956" x2="19263" y2="87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617" y="4887088"/>
            <a:ext cx="2856240" cy="182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9864" y="243357"/>
            <a:ext cx="1075023" cy="2565526"/>
            <a:chOff x="1066348" y="181056"/>
            <a:chExt cx="1075023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8" y="181056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التَّطَوُّع و أهميته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895874" y="1248356"/>
            <a:ext cx="4097531" cy="438804"/>
            <a:chOff x="6819482" y="2432398"/>
            <a:chExt cx="409752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يملأ الطلبة الفراغات الآتية بما يناسبها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1272"/>
              </p:ext>
            </p:extLst>
          </p:nvPr>
        </p:nvGraphicFramePr>
        <p:xfrm>
          <a:off x="2984500" y="2995434"/>
          <a:ext cx="9003616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66416"/>
                <a:gridCol w="863600"/>
                <a:gridCol w="1790700"/>
                <a:gridCol w="2882900"/>
              </a:tblGrid>
              <a:tr h="250301"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العمل التطوعي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نوعه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مجاله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فائدته</a:t>
                      </a:r>
                      <a:endParaRPr lang="ar-SY" dirty="0"/>
                    </a:p>
                  </a:txBody>
                  <a:tcPr/>
                </a:tc>
              </a:tr>
              <a:tr h="250301"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توزيع الورود على</a:t>
                      </a:r>
                      <a:r>
                        <a:rPr lang="ar-SY" baseline="0" dirty="0" smtClean="0"/>
                        <a:t> المرضى في المستشفيات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مؤسسي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خدمة المجتمع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إدخال</a:t>
                      </a:r>
                      <a:r>
                        <a:rPr lang="ar-SY" baseline="0" dirty="0" smtClean="0"/>
                        <a:t> السرور على المرضى</a:t>
                      </a:r>
                      <a:endParaRPr lang="ar-SY" dirty="0"/>
                    </a:p>
                  </a:txBody>
                  <a:tcPr/>
                </a:tc>
              </a:tr>
              <a:tr h="250301"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جمع التبرعات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فردي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خدمة المجتمع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المساعدة في توفير احتياجات الفقراء</a:t>
                      </a:r>
                      <a:endParaRPr lang="ar-SY" dirty="0"/>
                    </a:p>
                  </a:txBody>
                  <a:tcPr/>
                </a:tc>
              </a:tr>
              <a:tr h="250301"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إنشاء</a:t>
                      </a:r>
                      <a:r>
                        <a:rPr lang="ar-SY" baseline="0" dirty="0" smtClean="0"/>
                        <a:t> حملات للتبرع بالدم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مؤسسي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خدمة المجتمع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توفير العناء على المواطنين</a:t>
                      </a:r>
                      <a:endParaRPr lang="ar-SY" dirty="0"/>
                    </a:p>
                  </a:txBody>
                  <a:tcPr/>
                </a:tc>
              </a:tr>
              <a:tr h="250301"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المساعدة في تنظيف</a:t>
                      </a:r>
                      <a:r>
                        <a:rPr lang="ar-SY" baseline="0" dirty="0" smtClean="0"/>
                        <a:t> المسجد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فردي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dirty="0" smtClean="0"/>
                        <a:t>خدمة المجتمع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dirty="0" smtClean="0"/>
                        <a:t>و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الحفاظ على المساجد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573</Words>
  <Application>Microsoft Office PowerPoint</Application>
  <PresentationFormat>مخصص</PresentationFormat>
  <Paragraphs>116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1642</cp:revision>
  <dcterms:created xsi:type="dcterms:W3CDTF">2020-10-10T04:32:51Z</dcterms:created>
  <dcterms:modified xsi:type="dcterms:W3CDTF">2021-08-25T06:24:27Z</dcterms:modified>
</cp:coreProperties>
</file>