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5E4A"/>
    <a:srgbClr val="8462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B7253-C15C-45D0-8A5E-CC3561029449}" type="datetimeFigureOut">
              <a:rPr lang="ar-SA" smtClean="0"/>
              <a:t>30/07/45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ED31-6CA0-457F-8508-DA6FC8C559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50115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B7253-C15C-45D0-8A5E-CC3561029449}" type="datetimeFigureOut">
              <a:rPr lang="ar-SA" smtClean="0"/>
              <a:t>30/07/45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ED31-6CA0-457F-8508-DA6FC8C559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48452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B7253-C15C-45D0-8A5E-CC3561029449}" type="datetimeFigureOut">
              <a:rPr lang="ar-SA" smtClean="0"/>
              <a:t>30/07/45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ED31-6CA0-457F-8508-DA6FC8C559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17895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B7253-C15C-45D0-8A5E-CC3561029449}" type="datetimeFigureOut">
              <a:rPr lang="ar-SA" smtClean="0"/>
              <a:t>30/07/45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ED31-6CA0-457F-8508-DA6FC8C559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8498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B7253-C15C-45D0-8A5E-CC3561029449}" type="datetimeFigureOut">
              <a:rPr lang="ar-SA" smtClean="0"/>
              <a:t>30/07/45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ED31-6CA0-457F-8508-DA6FC8C559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7142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B7253-C15C-45D0-8A5E-CC3561029449}" type="datetimeFigureOut">
              <a:rPr lang="ar-SA" smtClean="0"/>
              <a:t>30/07/45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ED31-6CA0-457F-8508-DA6FC8C559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0852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B7253-C15C-45D0-8A5E-CC3561029449}" type="datetimeFigureOut">
              <a:rPr lang="ar-SA" smtClean="0"/>
              <a:t>30/07/45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ED31-6CA0-457F-8508-DA6FC8C559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8952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B7253-C15C-45D0-8A5E-CC3561029449}" type="datetimeFigureOut">
              <a:rPr lang="ar-SA" smtClean="0"/>
              <a:t>30/07/45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ED31-6CA0-457F-8508-DA6FC8C559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52794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B7253-C15C-45D0-8A5E-CC3561029449}" type="datetimeFigureOut">
              <a:rPr lang="ar-SA" smtClean="0"/>
              <a:t>30/07/45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ED31-6CA0-457F-8508-DA6FC8C559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60087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B7253-C15C-45D0-8A5E-CC3561029449}" type="datetimeFigureOut">
              <a:rPr lang="ar-SA" smtClean="0"/>
              <a:t>30/07/45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ED31-6CA0-457F-8508-DA6FC8C559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02701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B7253-C15C-45D0-8A5E-CC3561029449}" type="datetimeFigureOut">
              <a:rPr lang="ar-SA" smtClean="0"/>
              <a:t>30/07/45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ED31-6CA0-457F-8508-DA6FC8C559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36251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B7253-C15C-45D0-8A5E-CC3561029449}" type="datetimeFigureOut">
              <a:rPr lang="ar-SA" smtClean="0"/>
              <a:t>30/07/45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5ED31-6CA0-457F-8508-DA6FC8C559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97176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624D"/>
          </a:solidFill>
          <a:ln>
            <a:solidFill>
              <a:srgbClr val="8462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102671" y="173255"/>
            <a:ext cx="11890407" cy="6545179"/>
          </a:xfrm>
          <a:prstGeom prst="roundRect">
            <a:avLst>
              <a:gd name="adj" fmla="val 9902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36"/>
          <a:stretch/>
        </p:blipFill>
        <p:spPr>
          <a:xfrm>
            <a:off x="324052" y="279132"/>
            <a:ext cx="2369809" cy="1260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852" b="26389" l="0" r="893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433" t="14914" r="12909" b="71528"/>
          <a:stretch/>
        </p:blipFill>
        <p:spPr bwMode="auto">
          <a:xfrm>
            <a:off x="3612670" y="-130813"/>
            <a:ext cx="5741304" cy="1633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文本框 8">
            <a:extLst>
              <a:ext uri="{FF2B5EF4-FFF2-40B4-BE49-F238E27FC236}">
                <a16:creationId xmlns:a16="http://schemas.microsoft.com/office/drawing/2014/main" id="{8D3EF0CF-7C0F-44A0-AB8B-F4A72F03F32D}"/>
              </a:ext>
            </a:extLst>
          </p:cNvPr>
          <p:cNvSpPr txBox="1"/>
          <p:nvPr/>
        </p:nvSpPr>
        <p:spPr>
          <a:xfrm>
            <a:off x="3612670" y="1325138"/>
            <a:ext cx="4996728" cy="1246495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algn="ctr"/>
            <a:r>
              <a:rPr lang="ar-SA" altLang="zh-CN" sz="2400" b="1" dirty="0" smtClean="0">
                <a:solidFill>
                  <a:srgbClr val="845E4A"/>
                </a:solidFill>
                <a:latin typeface="Calibri" panose="020F0502020204030204" pitchFamily="34" charset="0"/>
                <a:ea typeface="汉仪丫丫体简" panose="02010604000101010101" pitchFamily="2" charset="-122"/>
                <a:cs typeface="Calibri" panose="020F0502020204030204" pitchFamily="34" charset="0"/>
                <a:sym typeface="+mn-lt"/>
              </a:rPr>
              <a:t>يوم التأسيس ....</a:t>
            </a:r>
            <a:endParaRPr lang="ar-KW" altLang="zh-CN" sz="2400" b="1" dirty="0">
              <a:solidFill>
                <a:srgbClr val="845E4A"/>
              </a:solidFill>
              <a:latin typeface="Calibri" panose="020F0502020204030204" pitchFamily="34" charset="0"/>
              <a:ea typeface="汉仪丫丫体简" panose="02010604000101010101" pitchFamily="2" charset="-122"/>
              <a:cs typeface="Calibri" panose="020F0502020204030204" pitchFamily="34" charset="0"/>
              <a:sym typeface="+mn-lt"/>
            </a:endParaRPr>
          </a:p>
          <a:p>
            <a:pPr algn="ctr"/>
            <a:r>
              <a:rPr lang="ar-SA" altLang="zh-CN" sz="2400" b="1" dirty="0" smtClean="0">
                <a:solidFill>
                  <a:srgbClr val="845E4A"/>
                </a:solidFill>
                <a:latin typeface="Calibri" panose="020F0502020204030204" pitchFamily="34" charset="0"/>
                <a:ea typeface="汉仪丫丫体简" panose="02010604000101010101" pitchFamily="2" charset="-122"/>
                <a:cs typeface="Calibri" panose="020F0502020204030204" pitchFamily="34" charset="0"/>
                <a:sym typeface="+mn-lt"/>
              </a:rPr>
              <a:t>يقف التاريخ لينصت ويستذكر </a:t>
            </a:r>
          </a:p>
          <a:p>
            <a:pPr algn="ctr"/>
            <a:r>
              <a:rPr lang="ar-SA" altLang="zh-CN" sz="2400" b="1" dirty="0" smtClean="0">
                <a:solidFill>
                  <a:srgbClr val="845E4A"/>
                </a:solidFill>
                <a:latin typeface="Calibri" panose="020F0502020204030204" pitchFamily="34" charset="0"/>
                <a:ea typeface="汉仪丫丫体简" panose="02010604000101010101" pitchFamily="2" charset="-122"/>
                <a:cs typeface="Calibri" panose="020F0502020204030204" pitchFamily="34" charset="0"/>
                <a:sym typeface="+mn-lt"/>
              </a:rPr>
              <a:t>عمق تاريخنا وحضارتنا وثقافتنا.</a:t>
            </a:r>
            <a:endParaRPr lang="zh-CN" altLang="en-US" sz="2400" b="1" dirty="0">
              <a:solidFill>
                <a:srgbClr val="845E4A"/>
              </a:solidFill>
              <a:latin typeface="Calibri" panose="020F0502020204030204" pitchFamily="34" charset="0"/>
              <a:ea typeface="汉仪丫丫体简" panose="02010604000101010101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3" name="صورة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19"/>
          <a:stretch/>
        </p:blipFill>
        <p:spPr>
          <a:xfrm>
            <a:off x="2013969" y="3283870"/>
            <a:ext cx="8067809" cy="341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6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624D"/>
          </a:solidFill>
          <a:ln>
            <a:solidFill>
              <a:srgbClr val="8462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131547" y="173255"/>
            <a:ext cx="11890407" cy="6545179"/>
          </a:xfrm>
          <a:prstGeom prst="roundRect">
            <a:avLst>
              <a:gd name="adj" fmla="val 9902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36"/>
          <a:stretch/>
        </p:blipFill>
        <p:spPr>
          <a:xfrm>
            <a:off x="324052" y="279132"/>
            <a:ext cx="2369809" cy="1260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448" b="97656" l="9883" r="71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185" t="17781" r="25543" b="18748"/>
          <a:stretch/>
        </p:blipFill>
        <p:spPr bwMode="auto">
          <a:xfrm>
            <a:off x="2231793" y="568960"/>
            <a:ext cx="8040990" cy="607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文本框 8">
            <a:extLst>
              <a:ext uri="{FF2B5EF4-FFF2-40B4-BE49-F238E27FC236}">
                <a16:creationId xmlns:a16="http://schemas.microsoft.com/office/drawing/2014/main" id="{8D3EF0CF-7C0F-44A0-AB8B-F4A72F03F32D}"/>
              </a:ext>
            </a:extLst>
          </p:cNvPr>
          <p:cNvSpPr txBox="1"/>
          <p:nvPr/>
        </p:nvSpPr>
        <p:spPr>
          <a:xfrm>
            <a:off x="3230880" y="341695"/>
            <a:ext cx="6367450" cy="507831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algn="ctr"/>
            <a:r>
              <a:rPr lang="ar-SA" altLang="zh-CN" sz="2400" b="1" dirty="0" smtClean="0">
                <a:solidFill>
                  <a:srgbClr val="845E4A"/>
                </a:solidFill>
                <a:latin typeface="Calibri" panose="020F0502020204030204" pitchFamily="34" charset="0"/>
                <a:ea typeface="汉仪丫丫体简" panose="02010604000101010101" pitchFamily="2" charset="-122"/>
                <a:cs typeface="Calibri" panose="020F0502020204030204" pitchFamily="34" charset="0"/>
                <a:sym typeface="+mn-lt"/>
              </a:rPr>
              <a:t>ماذا تعرف عن يوم التأسيس؟</a:t>
            </a:r>
            <a:endParaRPr lang="zh-CN" altLang="en-US" sz="2400" b="1" dirty="0">
              <a:solidFill>
                <a:srgbClr val="845E4A"/>
              </a:solidFill>
              <a:latin typeface="Calibri" panose="020F0502020204030204" pitchFamily="34" charset="0"/>
              <a:ea typeface="汉仪丫丫体简" panose="02010604000101010101" pitchFamily="2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2685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624D"/>
          </a:solidFill>
          <a:ln>
            <a:solidFill>
              <a:srgbClr val="8462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131547" y="173255"/>
            <a:ext cx="11890407" cy="6545179"/>
          </a:xfrm>
          <a:prstGeom prst="roundRect">
            <a:avLst>
              <a:gd name="adj" fmla="val 9902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36"/>
          <a:stretch/>
        </p:blipFill>
        <p:spPr>
          <a:xfrm>
            <a:off x="324052" y="279132"/>
            <a:ext cx="2369809" cy="126090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文本框 8">
            <a:extLst>
              <a:ext uri="{FF2B5EF4-FFF2-40B4-BE49-F238E27FC236}">
                <a16:creationId xmlns:a16="http://schemas.microsoft.com/office/drawing/2014/main" id="{8D3EF0CF-7C0F-44A0-AB8B-F4A72F03F32D}"/>
              </a:ext>
            </a:extLst>
          </p:cNvPr>
          <p:cNvSpPr txBox="1"/>
          <p:nvPr/>
        </p:nvSpPr>
        <p:spPr>
          <a:xfrm>
            <a:off x="3230880" y="341695"/>
            <a:ext cx="6367450" cy="507831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algn="ctr"/>
            <a:r>
              <a:rPr lang="ar-SA" altLang="zh-CN" sz="2400" b="1" dirty="0" smtClean="0">
                <a:solidFill>
                  <a:srgbClr val="845E4A"/>
                </a:solidFill>
                <a:latin typeface="Calibri" panose="020F0502020204030204" pitchFamily="34" charset="0"/>
                <a:ea typeface="汉仪丫丫体简" panose="02010604000101010101" pitchFamily="2" charset="-122"/>
                <a:cs typeface="Calibri" panose="020F0502020204030204" pitchFamily="34" charset="0"/>
                <a:sym typeface="+mn-lt"/>
              </a:rPr>
              <a:t>ماذا تعرف عن يوم التأسيس؟</a:t>
            </a:r>
            <a:endParaRPr lang="zh-CN" altLang="en-US" sz="2400" b="1" dirty="0">
              <a:solidFill>
                <a:srgbClr val="845E4A"/>
              </a:solidFill>
              <a:latin typeface="Calibri" panose="020F0502020204030204" pitchFamily="34" charset="0"/>
              <a:ea typeface="汉仪丫丫体简" panose="0201060400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8" name="文本框 8">
            <a:extLst>
              <a:ext uri="{FF2B5EF4-FFF2-40B4-BE49-F238E27FC236}">
                <a16:creationId xmlns:a16="http://schemas.microsoft.com/office/drawing/2014/main" id="{8D3EF0CF-7C0F-44A0-AB8B-F4A72F03F32D}"/>
              </a:ext>
            </a:extLst>
          </p:cNvPr>
          <p:cNvSpPr txBox="1"/>
          <p:nvPr/>
        </p:nvSpPr>
        <p:spPr>
          <a:xfrm>
            <a:off x="4004108" y="1625512"/>
            <a:ext cx="7859029" cy="4293483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ar-SA" altLang="zh-CN" sz="3600" dirty="0" smtClean="0">
                <a:solidFill>
                  <a:srgbClr val="845E4A"/>
                </a:solidFill>
                <a:latin typeface="Calibri" panose="020F0502020204030204" pitchFamily="34" charset="0"/>
                <a:ea typeface="汉仪丫丫体简" panose="02010604000101010101" pitchFamily="2" charset="-122"/>
                <a:cs typeface="Calibri" panose="020F0502020204030204" pitchFamily="34" charset="0"/>
                <a:sym typeface="+mn-lt"/>
              </a:rPr>
              <a:t>في قديم الزمان وقبل عام 22/2/1727 </a:t>
            </a:r>
          </a:p>
          <a:p>
            <a:pPr>
              <a:lnSpc>
                <a:spcPct val="150000"/>
              </a:lnSpc>
            </a:pPr>
            <a:r>
              <a:rPr lang="ar-SA" altLang="zh-CN" sz="3600" dirty="0" smtClean="0">
                <a:solidFill>
                  <a:srgbClr val="845E4A"/>
                </a:solidFill>
                <a:latin typeface="Calibri" panose="020F0502020204030204" pitchFamily="34" charset="0"/>
                <a:ea typeface="汉仪丫丫体简" panose="02010604000101010101" pitchFamily="2" charset="-122"/>
                <a:cs typeface="Calibri" panose="020F0502020204030204" pitchFamily="34" charset="0"/>
                <a:sym typeface="+mn-lt"/>
              </a:rPr>
              <a:t>كانت القبائل تعيش في خوف وعدم أمان ومشاكل كثيرة إلى أن أتـى الإمام محمد بن سعود ووحد الدرعية وكان معروف بالذكاء والحنكة والحكمة</a:t>
            </a:r>
          </a:p>
          <a:p>
            <a:pPr>
              <a:lnSpc>
                <a:spcPct val="150000"/>
              </a:lnSpc>
            </a:pPr>
            <a:r>
              <a:rPr lang="ar-SA" altLang="zh-CN" sz="3600" dirty="0" smtClean="0">
                <a:solidFill>
                  <a:srgbClr val="845E4A"/>
                </a:solidFill>
                <a:latin typeface="Calibri" panose="020F0502020204030204" pitchFamily="34" charset="0"/>
                <a:ea typeface="汉仪丫丫体简" panose="02010604000101010101" pitchFamily="2" charset="-122"/>
                <a:cs typeface="Calibri" panose="020F0502020204030204" pitchFamily="34" charset="0"/>
                <a:sym typeface="+mn-lt"/>
              </a:rPr>
              <a:t>بعد أن قاد القبائل انتشر الأمن والثقافة وعم السلام   </a:t>
            </a: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1" r="19892"/>
          <a:stretch/>
        </p:blipFill>
        <p:spPr>
          <a:xfrm>
            <a:off x="324052" y="1927158"/>
            <a:ext cx="4061861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29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624D"/>
          </a:solidFill>
          <a:ln>
            <a:solidFill>
              <a:srgbClr val="8462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131547" y="173255"/>
            <a:ext cx="11890407" cy="6545179"/>
          </a:xfrm>
          <a:prstGeom prst="roundRect">
            <a:avLst>
              <a:gd name="adj" fmla="val 9902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36"/>
          <a:stretch/>
        </p:blipFill>
        <p:spPr>
          <a:xfrm>
            <a:off x="324052" y="279132"/>
            <a:ext cx="2369809" cy="126090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文本框 8">
            <a:extLst>
              <a:ext uri="{FF2B5EF4-FFF2-40B4-BE49-F238E27FC236}">
                <a16:creationId xmlns:a16="http://schemas.microsoft.com/office/drawing/2014/main" id="{8D3EF0CF-7C0F-44A0-AB8B-F4A72F03F32D}"/>
              </a:ext>
            </a:extLst>
          </p:cNvPr>
          <p:cNvSpPr txBox="1"/>
          <p:nvPr/>
        </p:nvSpPr>
        <p:spPr>
          <a:xfrm>
            <a:off x="3230880" y="341695"/>
            <a:ext cx="6367450" cy="507831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algn="ctr"/>
            <a:r>
              <a:rPr lang="ar-SA" altLang="zh-CN" sz="2400" b="1" dirty="0" smtClean="0">
                <a:solidFill>
                  <a:srgbClr val="845E4A"/>
                </a:solidFill>
                <a:latin typeface="Calibri" panose="020F0502020204030204" pitchFamily="34" charset="0"/>
                <a:ea typeface="汉仪丫丫体简" panose="02010604000101010101" pitchFamily="2" charset="-122"/>
                <a:cs typeface="Calibri" panose="020F0502020204030204" pitchFamily="34" charset="0"/>
                <a:sym typeface="+mn-lt"/>
              </a:rPr>
              <a:t>الدولة السعودية مرت بثلاث مراحل</a:t>
            </a:r>
            <a:endParaRPr lang="zh-CN" altLang="en-US" sz="2400" b="1" dirty="0">
              <a:solidFill>
                <a:srgbClr val="845E4A"/>
              </a:solidFill>
              <a:latin typeface="Calibri" panose="020F0502020204030204" pitchFamily="34" charset="0"/>
              <a:ea typeface="汉仪丫丫体简" panose="0201060400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8" name="文本框 8">
            <a:extLst>
              <a:ext uri="{FF2B5EF4-FFF2-40B4-BE49-F238E27FC236}">
                <a16:creationId xmlns:a16="http://schemas.microsoft.com/office/drawing/2014/main" id="{8D3EF0CF-7C0F-44A0-AB8B-F4A72F03F32D}"/>
              </a:ext>
            </a:extLst>
          </p:cNvPr>
          <p:cNvSpPr txBox="1"/>
          <p:nvPr/>
        </p:nvSpPr>
        <p:spPr>
          <a:xfrm>
            <a:off x="548640" y="1698595"/>
            <a:ext cx="11064240" cy="1049198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altLang="zh-CN" sz="4400" dirty="0" smtClean="0">
                <a:solidFill>
                  <a:srgbClr val="845E4A"/>
                </a:solidFill>
                <a:latin typeface="Calibri" panose="020F0502020204030204" pitchFamily="34" charset="0"/>
                <a:ea typeface="汉仪丫丫体简" panose="02010604000101010101" pitchFamily="2" charset="-122"/>
                <a:cs typeface="Calibri" panose="020F0502020204030204" pitchFamily="34" charset="0"/>
                <a:sym typeface="+mn-lt"/>
              </a:rPr>
              <a:t>المرحلة الأولى عام 1727 وحتى عام 1818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D3EF0CF-7C0F-44A0-AB8B-F4A72F03F32D}"/>
              </a:ext>
            </a:extLst>
          </p:cNvPr>
          <p:cNvSpPr txBox="1"/>
          <p:nvPr/>
        </p:nvSpPr>
        <p:spPr>
          <a:xfrm>
            <a:off x="544630" y="3274464"/>
            <a:ext cx="11064240" cy="1049198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altLang="zh-CN" sz="4400" dirty="0" smtClean="0">
                <a:solidFill>
                  <a:srgbClr val="845E4A"/>
                </a:solidFill>
                <a:latin typeface="Calibri" panose="020F0502020204030204" pitchFamily="34" charset="0"/>
                <a:ea typeface="汉仪丫丫体简" panose="02010604000101010101" pitchFamily="2" charset="-122"/>
                <a:cs typeface="Calibri" panose="020F0502020204030204" pitchFamily="34" charset="0"/>
                <a:sym typeface="+mn-lt"/>
              </a:rPr>
              <a:t>المرحلة الثانية عام 1824 وحتى عام 1891</a:t>
            </a:r>
          </a:p>
        </p:txBody>
      </p:sp>
      <p:sp>
        <p:nvSpPr>
          <p:cNvPr id="10" name="文本框 8">
            <a:extLst>
              <a:ext uri="{FF2B5EF4-FFF2-40B4-BE49-F238E27FC236}">
                <a16:creationId xmlns:a16="http://schemas.microsoft.com/office/drawing/2014/main" id="{8D3EF0CF-7C0F-44A0-AB8B-F4A72F03F32D}"/>
              </a:ext>
            </a:extLst>
          </p:cNvPr>
          <p:cNvSpPr txBox="1"/>
          <p:nvPr/>
        </p:nvSpPr>
        <p:spPr>
          <a:xfrm>
            <a:off x="563880" y="4898570"/>
            <a:ext cx="11064240" cy="1049198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altLang="zh-CN" sz="4400" dirty="0" smtClean="0">
                <a:solidFill>
                  <a:srgbClr val="845E4A"/>
                </a:solidFill>
                <a:latin typeface="Calibri" panose="020F0502020204030204" pitchFamily="34" charset="0"/>
                <a:ea typeface="汉仪丫丫体简" panose="02010604000101010101" pitchFamily="2" charset="-122"/>
                <a:cs typeface="Calibri" panose="020F0502020204030204" pitchFamily="34" charset="0"/>
                <a:sym typeface="+mn-lt"/>
              </a:rPr>
              <a:t>المرحلة الثانية عام 1902 وحتى الآن</a:t>
            </a:r>
          </a:p>
        </p:txBody>
      </p:sp>
    </p:spTree>
    <p:extLst>
      <p:ext uri="{BB962C8B-B14F-4D97-AF65-F5344CB8AC3E}">
        <p14:creationId xmlns:p14="http://schemas.microsoft.com/office/powerpoint/2010/main" val="102136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624D"/>
          </a:solidFill>
          <a:ln>
            <a:solidFill>
              <a:srgbClr val="8462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131547" y="173255"/>
            <a:ext cx="11890407" cy="6545179"/>
          </a:xfrm>
          <a:prstGeom prst="roundRect">
            <a:avLst>
              <a:gd name="adj" fmla="val 9902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36"/>
          <a:stretch/>
        </p:blipFill>
        <p:spPr>
          <a:xfrm>
            <a:off x="324052" y="279132"/>
            <a:ext cx="2369809" cy="126090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文本框 8">
            <a:extLst>
              <a:ext uri="{FF2B5EF4-FFF2-40B4-BE49-F238E27FC236}">
                <a16:creationId xmlns:a16="http://schemas.microsoft.com/office/drawing/2014/main" id="{8D3EF0CF-7C0F-44A0-AB8B-F4A72F03F32D}"/>
              </a:ext>
            </a:extLst>
          </p:cNvPr>
          <p:cNvSpPr txBox="1"/>
          <p:nvPr/>
        </p:nvSpPr>
        <p:spPr>
          <a:xfrm>
            <a:off x="3230880" y="418697"/>
            <a:ext cx="6367450" cy="507831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algn="ctr"/>
            <a:r>
              <a:rPr lang="ar-SA" altLang="zh-CN" sz="2400" b="1" dirty="0" smtClean="0">
                <a:solidFill>
                  <a:srgbClr val="845E4A"/>
                </a:solidFill>
                <a:latin typeface="Calibri" panose="020F0502020204030204" pitchFamily="34" charset="0"/>
                <a:ea typeface="汉仪丫丫体简" panose="02010604000101010101" pitchFamily="2" charset="-122"/>
                <a:cs typeface="Calibri" panose="020F0502020204030204" pitchFamily="34" charset="0"/>
                <a:sym typeface="+mn-lt"/>
              </a:rPr>
              <a:t>ما هو شعار يوم التأسيس وماذا يعني؟</a:t>
            </a:r>
            <a:endParaRPr lang="zh-CN" altLang="en-US" sz="2400" b="1" dirty="0">
              <a:solidFill>
                <a:srgbClr val="845E4A"/>
              </a:solidFill>
              <a:latin typeface="Calibri" panose="020F0502020204030204" pitchFamily="34" charset="0"/>
              <a:ea typeface="汉仪丫丫体简" panose="02010604000101010101" pitchFamily="2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E3E1DC"/>
              </a:clrFrom>
              <a:clrTo>
                <a:srgbClr val="E3E1D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96" b="95443" l="9956" r="899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50" t="20741" r="24910" b="9576"/>
          <a:stretch/>
        </p:blipFill>
        <p:spPr bwMode="auto">
          <a:xfrm>
            <a:off x="2189536" y="744354"/>
            <a:ext cx="7634068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12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624D"/>
          </a:solidFill>
          <a:ln>
            <a:solidFill>
              <a:srgbClr val="8462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131547" y="173255"/>
            <a:ext cx="11890407" cy="6545179"/>
          </a:xfrm>
          <a:prstGeom prst="roundRect">
            <a:avLst>
              <a:gd name="adj" fmla="val 9902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36"/>
          <a:stretch/>
        </p:blipFill>
        <p:spPr>
          <a:xfrm>
            <a:off x="324052" y="279132"/>
            <a:ext cx="2369809" cy="126090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文本框 8">
            <a:extLst>
              <a:ext uri="{FF2B5EF4-FFF2-40B4-BE49-F238E27FC236}">
                <a16:creationId xmlns:a16="http://schemas.microsoft.com/office/drawing/2014/main" id="{8D3EF0CF-7C0F-44A0-AB8B-F4A72F03F32D}"/>
              </a:ext>
            </a:extLst>
          </p:cNvPr>
          <p:cNvSpPr txBox="1"/>
          <p:nvPr/>
        </p:nvSpPr>
        <p:spPr>
          <a:xfrm>
            <a:off x="3230880" y="418697"/>
            <a:ext cx="6367450" cy="507831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algn="ctr"/>
            <a:r>
              <a:rPr lang="ar-SA" altLang="zh-CN" sz="2400" b="1" dirty="0" smtClean="0">
                <a:solidFill>
                  <a:srgbClr val="845E4A"/>
                </a:solidFill>
                <a:latin typeface="Calibri" panose="020F0502020204030204" pitchFamily="34" charset="0"/>
                <a:ea typeface="汉仪丫丫体简" panose="02010604000101010101" pitchFamily="2" charset="-122"/>
                <a:cs typeface="Calibri" panose="020F0502020204030204" pitchFamily="34" charset="0"/>
                <a:sym typeface="+mn-lt"/>
              </a:rPr>
              <a:t>ففي كل عام دولتنا الحبيبة تحتفل بيوم التأسيس </a:t>
            </a:r>
            <a:endParaRPr lang="zh-CN" altLang="en-US" sz="2400" b="1" dirty="0">
              <a:solidFill>
                <a:srgbClr val="845E4A"/>
              </a:solidFill>
              <a:latin typeface="Calibri" panose="020F0502020204030204" pitchFamily="34" charset="0"/>
              <a:ea typeface="汉仪丫丫体简" panose="0201060400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8" name="文本框 8">
            <a:extLst>
              <a:ext uri="{FF2B5EF4-FFF2-40B4-BE49-F238E27FC236}">
                <a16:creationId xmlns:a16="http://schemas.microsoft.com/office/drawing/2014/main" id="{8D3EF0CF-7C0F-44A0-AB8B-F4A72F03F32D}"/>
              </a:ext>
            </a:extLst>
          </p:cNvPr>
          <p:cNvSpPr txBox="1"/>
          <p:nvPr/>
        </p:nvSpPr>
        <p:spPr>
          <a:xfrm>
            <a:off x="1164656" y="2556849"/>
            <a:ext cx="10211744" cy="2765372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altLang="zh-CN" sz="6000" dirty="0" smtClean="0">
                <a:solidFill>
                  <a:srgbClr val="845E4A"/>
                </a:solidFill>
                <a:latin typeface="Calibri" panose="020F0502020204030204" pitchFamily="34" charset="0"/>
                <a:ea typeface="汉仪丫丫体简" panose="02010604000101010101" pitchFamily="2" charset="-122"/>
                <a:cs typeface="Calibri" panose="020F0502020204030204" pitchFamily="34" charset="0"/>
                <a:sym typeface="+mn-lt"/>
              </a:rPr>
              <a:t>22 فبراير من كل عام </a:t>
            </a:r>
          </a:p>
          <a:p>
            <a:pPr algn="ctr">
              <a:lnSpc>
                <a:spcPct val="150000"/>
              </a:lnSpc>
            </a:pPr>
            <a:r>
              <a:rPr lang="ar-SA" altLang="zh-CN" sz="6000" dirty="0" smtClean="0">
                <a:solidFill>
                  <a:srgbClr val="845E4A"/>
                </a:solidFill>
                <a:latin typeface="Calibri" panose="020F0502020204030204" pitchFamily="34" charset="0"/>
                <a:ea typeface="汉仪丫丫体简" panose="02010604000101010101" pitchFamily="2" charset="-122"/>
                <a:cs typeface="Calibri" panose="020F0502020204030204" pitchFamily="34" charset="0"/>
                <a:sym typeface="+mn-lt"/>
              </a:rPr>
              <a:t>سيرة خالدة.. لدولة راسخة</a:t>
            </a:r>
            <a:endParaRPr lang="ar-KW" altLang="zh-CN" sz="6000" dirty="0">
              <a:solidFill>
                <a:srgbClr val="845E4A"/>
              </a:solidFill>
              <a:latin typeface="Calibri" panose="020F0502020204030204" pitchFamily="34" charset="0"/>
              <a:ea typeface="汉仪丫丫体简" panose="02010604000101010101" pitchFamily="2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9361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113</Words>
  <Application>Microsoft Office PowerPoint</Application>
  <PresentationFormat>شاشة عريضة</PresentationFormat>
  <Paragraphs>16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汉仪丫丫体简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Seham Azzamel</dc:creator>
  <cp:lastModifiedBy>Seham Azzamel</cp:lastModifiedBy>
  <cp:revision>7</cp:revision>
  <dcterms:created xsi:type="dcterms:W3CDTF">2024-02-09T14:53:21Z</dcterms:created>
  <dcterms:modified xsi:type="dcterms:W3CDTF">2024-02-09T15:40:28Z</dcterms:modified>
</cp:coreProperties>
</file>