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"/>
  </p:handoutMasterIdLst>
  <p:sldIdLst>
    <p:sldId id="256" r:id="rId2"/>
    <p:sldId id="263" r:id="rId3"/>
    <p:sldId id="271" r:id="rId4"/>
    <p:sldId id="264" r:id="rId5"/>
    <p:sldId id="261" r:id="rId6"/>
    <p:sldId id="262" r:id="rId7"/>
    <p:sldId id="282" r:id="rId8"/>
    <p:sldId id="283" r:id="rId9"/>
    <p:sldId id="266" r:id="rId10"/>
    <p:sldId id="279" r:id="rId11"/>
    <p:sldId id="280" r:id="rId12"/>
    <p:sldId id="281" r:id="rId13"/>
    <p:sldId id="25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DD94-92FB-410C-B1D2-ABA6F46D7910}" type="datetimeFigureOut">
              <a:rPr lang="en-US" smtClean="0"/>
              <a:pPr/>
              <a:t>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E50F0-4BE8-4A31-9534-E9393E7204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62992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8118-5141-4883-A411-40F2D8D22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66BB4-EBE0-473F-A9EF-9211F578A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C1880-7CB5-4F43-A899-F7CCC034D7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00DF43-D97B-4705-94A8-E1EA9735A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0A65F-3ED8-4073-AE03-8F5B17E73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046FB-A8D6-4167-9CEA-35EA9E5C9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E7D26-7A4A-4A68-828E-D31819A18E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6EB5A-1B2D-4323-A255-0EF7C9A096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55296-C53E-4A08-A3F3-EE751ED7A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0842D-253E-4E6A-9573-FA3CDB3F80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66E647-9BE4-4786-9BE8-CEDE54E14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D95AAF6-9DDF-42A1-A8DE-F099A502DD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answers.com/mitosis" TargetMode="Externa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4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5125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5126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Zoo- 145</a:t>
              </a:r>
            </a:p>
          </p:txBody>
        </p:sp>
        <p:sp>
          <p:nvSpPr>
            <p:cNvPr id="5127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2286000" y="3105150"/>
            <a:ext cx="4572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CELL DIVISION</a:t>
            </a:r>
          </a:p>
        </p:txBody>
      </p:sp>
      <p:sp>
        <p:nvSpPr>
          <p:cNvPr id="5124" name="WordArt 10"/>
          <p:cNvSpPr>
            <a:spLocks noChangeArrowheads="1" noChangeShapeType="1" noTextEdit="1"/>
          </p:cNvSpPr>
          <p:nvPr/>
        </p:nvSpPr>
        <p:spPr bwMode="auto">
          <a:xfrm>
            <a:off x="3124200" y="4495800"/>
            <a:ext cx="3190875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MITOSIS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  <p:bldP spid="51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8697" y="685800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2- </a:t>
            </a:r>
            <a:r>
              <a:rPr lang="en-US" b="1" dirty="0" smtClean="0">
                <a:solidFill>
                  <a:schemeClr val="bg1"/>
                </a:solidFill>
              </a:rPr>
              <a:t>Metaphase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817562" y="1219200"/>
          <a:ext cx="3602038" cy="2735263"/>
        </p:xfrm>
        <a:graphic>
          <a:graphicData uri="http://schemas.openxmlformats.org/presentationml/2006/ole">
            <p:oleObj spid="_x0000_s34821" name="Image" r:id="rId3" imgW="2633477" imgH="1999492" progId="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>
            <a:off x="2036762" y="2133600"/>
            <a:ext cx="990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19200"/>
            <a:ext cx="3687763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639270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spindle fibers(chromosomal and </a:t>
            </a:r>
            <a:r>
              <a:rPr lang="en-US" dirty="0" err="1" smtClean="0"/>
              <a:t>cytoplasmic</a:t>
            </a:r>
            <a:r>
              <a:rPr lang="en-US" dirty="0" smtClean="0"/>
              <a:t>) are well developed</a:t>
            </a:r>
          </a:p>
          <a:p>
            <a:endParaRPr lang="en-US" dirty="0" smtClean="0"/>
          </a:p>
          <a:p>
            <a:r>
              <a:rPr lang="en-US" dirty="0" smtClean="0"/>
              <a:t>The chromosomes are align at the equatorial (middle) plate of the cell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57400" y="39594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Plant cell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3959423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Animal cell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685800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3- </a:t>
            </a:r>
            <a:r>
              <a:rPr lang="en-US" b="1" dirty="0" smtClean="0">
                <a:solidFill>
                  <a:schemeClr val="bg1"/>
                </a:solidFill>
              </a:rPr>
              <a:t>Anaphase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/>
        </p:nvGraphicFramePr>
        <p:xfrm>
          <a:off x="1143000" y="1338262"/>
          <a:ext cx="3276600" cy="2547938"/>
        </p:xfrm>
        <a:graphic>
          <a:graphicData uri="http://schemas.openxmlformats.org/presentationml/2006/ole">
            <p:oleObj spid="_x0000_s35845" name="Image" r:id="rId3" imgW="2743205" imgH="2133424" progId="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>
            <a:off x="2057400" y="1947862"/>
            <a:ext cx="990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17172"/>
            <a:ext cx="3352800" cy="256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38471"/>
            <a:ext cx="792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· Each chromosome split into two </a:t>
            </a:r>
            <a:r>
              <a:rPr lang="en-US" dirty="0" err="1" smtClean="0"/>
              <a:t>chromatids</a:t>
            </a:r>
            <a:r>
              <a:rPr lang="en-US" dirty="0" smtClean="0"/>
              <a:t> at the </a:t>
            </a:r>
            <a:r>
              <a:rPr lang="en-US" dirty="0" err="1" smtClean="0"/>
              <a:t>centromere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· Half number of chromosomes move to one pole of dividing cell and the other half move to the opposite pole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05000" y="3886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Plant cell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400" y="3886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Animal cell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533400"/>
            <a:ext cx="1578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4- </a:t>
            </a:r>
            <a:r>
              <a:rPr lang="en-US" b="1" dirty="0" err="1" smtClean="0">
                <a:solidFill>
                  <a:schemeClr val="bg1"/>
                </a:solidFill>
              </a:rPr>
              <a:t>Telophase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Object 7"/>
          <p:cNvGraphicFramePr>
            <a:graphicFrameLocks noChangeAspect="1"/>
          </p:cNvGraphicFramePr>
          <p:nvPr/>
        </p:nvGraphicFramePr>
        <p:xfrm>
          <a:off x="1475382" y="1371600"/>
          <a:ext cx="3097213" cy="2182813"/>
        </p:xfrm>
        <a:graphic>
          <a:graphicData uri="http://schemas.openxmlformats.org/presentationml/2006/ole">
            <p:oleObj spid="_x0000_s36869" name="Image" r:id="rId3" imgW="3096774" imgH="2182372" progId="">
              <p:embed/>
            </p:oleObj>
          </a:graphicData>
        </a:graphic>
      </p:graphicFrame>
      <p:sp>
        <p:nvSpPr>
          <p:cNvPr id="4" name="Oval 3"/>
          <p:cNvSpPr/>
          <p:nvPr/>
        </p:nvSpPr>
        <p:spPr>
          <a:xfrm>
            <a:off x="2389782" y="1905000"/>
            <a:ext cx="990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0583" y="1404257"/>
            <a:ext cx="2944217" cy="216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24000" y="4113074"/>
            <a:ext cx="647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· Two nuclei of two daughter cells are formed</a:t>
            </a:r>
          </a:p>
          <a:p>
            <a:endParaRPr lang="en-US" dirty="0" smtClean="0"/>
          </a:p>
          <a:p>
            <a:r>
              <a:rPr lang="en-US" dirty="0" smtClean="0"/>
              <a:t>· Nuclear membrane and nucleolus are reappear</a:t>
            </a:r>
          </a:p>
          <a:p>
            <a:endParaRPr lang="en-US" dirty="0" smtClean="0"/>
          </a:p>
          <a:p>
            <a:r>
              <a:rPr lang="en-US" dirty="0" smtClean="0"/>
              <a:t>· </a:t>
            </a:r>
            <a:r>
              <a:rPr lang="en-US" dirty="0" err="1" smtClean="0"/>
              <a:t>Karyokinesis</a:t>
            </a:r>
            <a:r>
              <a:rPr lang="en-US" dirty="0" smtClean="0"/>
              <a:t> follows by </a:t>
            </a:r>
            <a:r>
              <a:rPr lang="en-US" dirty="0" err="1" smtClean="0"/>
              <a:t>cytokinesis</a:t>
            </a:r>
            <a:r>
              <a:rPr lang="en-US" dirty="0" smtClean="0"/>
              <a:t> to form 2 independent daughter cells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3581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Plant cell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35814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Animal cell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Summary of Mitosis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7200" y="990600"/>
            <a:ext cx="6858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Prophase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buFontTx/>
              <a:buChar char="•"/>
            </a:pPr>
            <a:r>
              <a:rPr lang="en-US" dirty="0"/>
              <a:t>  </a:t>
            </a:r>
            <a:r>
              <a:rPr lang="en-US" sz="1600" dirty="0"/>
              <a:t>Each pair of </a:t>
            </a:r>
            <a:r>
              <a:rPr lang="en-US" sz="1600" dirty="0" err="1"/>
              <a:t>centrioles</a:t>
            </a:r>
            <a:r>
              <a:rPr lang="en-US" sz="1600" dirty="0"/>
              <a:t> move to one pole of dividing cell</a:t>
            </a:r>
          </a:p>
          <a:p>
            <a:pPr marL="342900" indent="-342900">
              <a:buFontTx/>
              <a:buChar char="•"/>
            </a:pPr>
            <a:r>
              <a:rPr lang="en-US" sz="1600" dirty="0"/>
              <a:t>  Nuclear membrane and nucleolus are disappear</a:t>
            </a:r>
          </a:p>
          <a:p>
            <a:pPr marL="342900" indent="-342900">
              <a:buFontTx/>
              <a:buChar char="•"/>
            </a:pPr>
            <a:r>
              <a:rPr lang="en-US" sz="1600" dirty="0"/>
              <a:t>  Chromosomes become visible</a:t>
            </a:r>
          </a:p>
          <a:p>
            <a:pPr marL="342900" indent="-342900"/>
            <a:endParaRPr lang="en-US" sz="12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Metaphase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buFontTx/>
              <a:buChar char="•"/>
            </a:pPr>
            <a:r>
              <a:rPr lang="en-US" sz="1600" dirty="0"/>
              <a:t> The spindle fibers (chromosomal and </a:t>
            </a:r>
            <a:r>
              <a:rPr lang="en-US" sz="1600" dirty="0" err="1"/>
              <a:t>cytoplasmic</a:t>
            </a:r>
            <a:r>
              <a:rPr lang="en-US" sz="1600" dirty="0"/>
              <a:t>) are well developed</a:t>
            </a:r>
          </a:p>
          <a:p>
            <a:pPr marL="342900" indent="-342900">
              <a:buFontTx/>
              <a:buChar char="•"/>
            </a:pPr>
            <a:r>
              <a:rPr lang="en-US" sz="1600" dirty="0"/>
              <a:t> The chromosomes are align at the equatorial (middle) plate of the cell</a:t>
            </a:r>
          </a:p>
          <a:p>
            <a:pPr marL="342900" indent="-342900"/>
            <a:endParaRPr lang="en-US" sz="16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Anaphase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buFontTx/>
              <a:buChar char="•"/>
            </a:pPr>
            <a:r>
              <a:rPr lang="en-US" sz="1600" dirty="0"/>
              <a:t> Each chromosome split into two </a:t>
            </a:r>
            <a:r>
              <a:rPr lang="en-US" sz="1600" dirty="0" err="1"/>
              <a:t>chromatids</a:t>
            </a:r>
            <a:r>
              <a:rPr lang="en-US" sz="1600" dirty="0"/>
              <a:t> at the </a:t>
            </a:r>
            <a:r>
              <a:rPr lang="en-US" sz="1600" dirty="0" err="1"/>
              <a:t>centromere</a:t>
            </a:r>
            <a:endParaRPr lang="en-US" sz="1600" dirty="0"/>
          </a:p>
          <a:p>
            <a:pPr marL="342900" indent="-342900">
              <a:buFontTx/>
              <a:buChar char="•"/>
            </a:pPr>
            <a:r>
              <a:rPr lang="en-US" sz="1600" dirty="0"/>
              <a:t> Half number of chromosomes move to one pole of dividing cell and the other half move to the opposite pole</a:t>
            </a:r>
          </a:p>
          <a:p>
            <a:pPr marL="342900" indent="-342900">
              <a:buFontTx/>
              <a:buChar char="•"/>
            </a:pPr>
            <a:endParaRPr lang="en-US" sz="1600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dirty="0" err="1"/>
              <a:t>Telophase</a:t>
            </a:r>
            <a:endParaRPr lang="en-US" dirty="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buFontTx/>
              <a:buChar char="•"/>
            </a:pPr>
            <a:r>
              <a:rPr lang="en-US" dirty="0"/>
              <a:t> Two nuclei of two daughter cells are formed</a:t>
            </a:r>
          </a:p>
          <a:p>
            <a:pPr marL="342900" indent="-342900">
              <a:buFontTx/>
              <a:buChar char="•"/>
            </a:pPr>
            <a:r>
              <a:rPr lang="en-US" dirty="0"/>
              <a:t> Nuclear membrane and nucleolus are reappear</a:t>
            </a:r>
          </a:p>
        </p:txBody>
      </p:sp>
      <p:pic>
        <p:nvPicPr>
          <p:cNvPr id="10" name="Picture 6" descr="propha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1592263"/>
            <a:ext cx="10239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metapha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590800"/>
            <a:ext cx="1052513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anapha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250" y="3657600"/>
            <a:ext cx="1058863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telopha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40613" y="4724400"/>
            <a:ext cx="10937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838200" y="1371600"/>
            <a:ext cx="7848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/>
              <a:t>Cell cycle</a:t>
            </a:r>
            <a:r>
              <a:rPr lang="en-US"/>
              <a:t>: is the changes which occur in the cell during its division (mitosis) and during its rest (interphase).</a:t>
            </a:r>
          </a:p>
          <a:p>
            <a:r>
              <a:rPr lang="en-US"/>
              <a:t>                                    OR </a:t>
            </a:r>
          </a:p>
          <a:p>
            <a:r>
              <a:rPr lang="en-US"/>
              <a:t>sequence of phases in the life cycle of the cell</a:t>
            </a:r>
          </a:p>
          <a:p>
            <a:endParaRPr lang="en-US"/>
          </a:p>
        </p:txBody>
      </p:sp>
      <p:grpSp>
        <p:nvGrpSpPr>
          <p:cNvPr id="6147" name="Group 4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6149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6150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Zoo- 145</a:t>
              </a:r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743200"/>
            <a:ext cx="5791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990600" y="2057400"/>
            <a:ext cx="754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Types of cell divisions</a:t>
            </a:r>
          </a:p>
          <a:p>
            <a:endParaRPr lang="en-US" b="1" dirty="0"/>
          </a:p>
          <a:p>
            <a:r>
              <a:rPr lang="en-US" dirty="0"/>
              <a:t>1- </a:t>
            </a:r>
            <a:r>
              <a:rPr lang="en-US" b="1" dirty="0"/>
              <a:t>Amitosis </a:t>
            </a:r>
            <a:r>
              <a:rPr lang="en-US" dirty="0"/>
              <a:t>(direct cell division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dirty="0"/>
              <a:t>It is simple division</a:t>
            </a:r>
          </a:p>
          <a:p>
            <a:pPr>
              <a:buFontTx/>
              <a:buChar char="•"/>
            </a:pPr>
            <a:r>
              <a:rPr lang="en-US" dirty="0"/>
              <a:t> It occurs in lower animals as amoeba and in certain cells of placenta and embryo</a:t>
            </a:r>
          </a:p>
          <a:p>
            <a:pPr>
              <a:buFontTx/>
              <a:buChar char="•"/>
            </a:pPr>
            <a:r>
              <a:rPr lang="en-US" dirty="0"/>
              <a:t> Function of this type: reproduction of the cells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Zoo- 145</a:t>
              </a: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914400" y="3559175"/>
            <a:ext cx="7620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3- </a:t>
            </a:r>
            <a:r>
              <a:rPr lang="en-US" b="1" dirty="0"/>
              <a:t>Meiosis </a:t>
            </a:r>
            <a:r>
              <a:rPr lang="en-US" dirty="0"/>
              <a:t>(reduction cell division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/>
              <a:t>· Is special type of cell division</a:t>
            </a:r>
          </a:p>
          <a:p>
            <a:r>
              <a:rPr lang="en-US" dirty="0"/>
              <a:t>· It occurs in germ (sex) cells or in gonads (testes and ovaries) during</a:t>
            </a:r>
          </a:p>
          <a:p>
            <a:r>
              <a:rPr lang="en-US" dirty="0"/>
              <a:t>formation the gametes (sperms and unfertilized ova)</a:t>
            </a:r>
          </a:p>
          <a:p>
            <a:r>
              <a:rPr lang="en-US" dirty="0"/>
              <a:t>· Mother cell gives four daughter cells each one contains haploid number of chromosomes (n)</a:t>
            </a:r>
          </a:p>
          <a:p>
            <a:r>
              <a:rPr lang="en-US" dirty="0"/>
              <a:t>· It is much more complicated than mitosis because has long process</a:t>
            </a:r>
          </a:p>
          <a:p>
            <a:r>
              <a:rPr lang="en-US" dirty="0"/>
              <a:t>· Function of this type: formation of the gametes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914400" y="914400"/>
            <a:ext cx="7620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2- </a:t>
            </a:r>
            <a:r>
              <a:rPr lang="en-US" b="1" dirty="0"/>
              <a:t>Mitosis </a:t>
            </a:r>
            <a:r>
              <a:rPr lang="en-US" dirty="0"/>
              <a:t>(indirect cell division)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· The term mitosis (</a:t>
            </a:r>
            <a:r>
              <a:rPr lang="en-US" dirty="0" err="1"/>
              <a:t>mitos</a:t>
            </a:r>
            <a:r>
              <a:rPr lang="en-US" dirty="0"/>
              <a:t>= threads, </a:t>
            </a:r>
            <a:r>
              <a:rPr lang="en-US" dirty="0" err="1"/>
              <a:t>osis</a:t>
            </a:r>
            <a:r>
              <a:rPr lang="en-US" dirty="0"/>
              <a:t>= process)</a:t>
            </a:r>
          </a:p>
          <a:p>
            <a:r>
              <a:rPr lang="en-US" dirty="0"/>
              <a:t>· It occurs in general cell of the body (somatic cells) except the nerve cell</a:t>
            </a:r>
          </a:p>
          <a:p>
            <a:r>
              <a:rPr lang="en-US" dirty="0"/>
              <a:t>· Mother cell gives two daughter cells each one contains diploid number of chromosomes (2n)</a:t>
            </a:r>
          </a:p>
          <a:p>
            <a:r>
              <a:rPr lang="en-US" dirty="0"/>
              <a:t>· Function of this type: responsible for growth of the organism and repair of damaged tissues.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0" y="304800"/>
            <a:ext cx="9144000" cy="366713"/>
            <a:chOff x="0" y="192"/>
            <a:chExt cx="5760" cy="231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92" y="192"/>
              <a:ext cx="13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Lab Exercise # </a:t>
              </a:r>
              <a:r>
                <a:rPr lang="en-US" dirty="0" smtClean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7</a:t>
              </a:r>
              <a:endParaRPr lang="en-US" dirty="0">
                <a:solidFill>
                  <a:schemeClr val="bg1"/>
                </a:solidFill>
                <a:latin typeface="Monotype Corsiva" pitchFamily="66" charset="0"/>
                <a:cs typeface="Arial" charset="0"/>
              </a:endParaRP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040" y="192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Monotype Corsiva" pitchFamily="66" charset="0"/>
                  <a:cs typeface="Arial" charset="0"/>
                </a:rPr>
                <a:t>Zoo- 145</a:t>
              </a:r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0" y="384"/>
              <a:ext cx="5760" cy="0"/>
            </a:xfrm>
            <a:prstGeom prst="line">
              <a:avLst/>
            </a:prstGeom>
            <a:noFill/>
            <a:ln w="12700">
              <a:solidFill>
                <a:srgbClr val="0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Mitosis</a:t>
            </a: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84582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cs typeface="Arial" charset="0"/>
              </a:rPr>
              <a:t>The process of cell division which results in the production of two daughter cells from a single parent cell. </a:t>
            </a:r>
          </a:p>
          <a:p>
            <a:pPr algn="ctr">
              <a:spcBef>
                <a:spcPct val="50000"/>
              </a:spcBef>
            </a:pPr>
            <a:endParaRPr lang="en-US" sz="3600" dirty="0">
              <a:cs typeface="Arial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>
                <a:cs typeface="Arial" charset="0"/>
              </a:rPr>
              <a:t>The daughter cells are identical to one another and to the original parent cell.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2362200" y="76200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Mitosis can be divided into stages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352800" y="1981200"/>
            <a:ext cx="7239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3600" dirty="0">
                <a:cs typeface="Arial" charset="0"/>
              </a:rPr>
              <a:t>Prophase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3600" dirty="0">
                <a:cs typeface="Arial" charset="0"/>
              </a:rPr>
              <a:t>Metaphase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3600" dirty="0">
                <a:cs typeface="Arial" charset="0"/>
              </a:rPr>
              <a:t>Anaphase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3600" dirty="0" err="1">
                <a:cs typeface="Arial" charset="0"/>
              </a:rPr>
              <a:t>Telophase</a:t>
            </a:r>
            <a:endParaRPr lang="en-US" sz="3600" dirty="0">
              <a:cs typeface="Arial" charset="0"/>
            </a:endParaRPr>
          </a:p>
        </p:txBody>
      </p:sp>
      <p:pic>
        <p:nvPicPr>
          <p:cNvPr id="4" name="Picture 7" descr="A4mitosi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33400"/>
            <a:ext cx="217011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6378498" y="5071947"/>
          <a:ext cx="2362200" cy="1201738"/>
        </p:xfrm>
        <a:graphic>
          <a:graphicData uri="http://schemas.openxmlformats.org/presentationml/2006/ole">
            <p:oleObj spid="_x0000_s17418" name="Image" r:id="rId5" imgW="2044079" imgH="1048544" progId="">
              <p:embed/>
            </p:oleObj>
          </a:graphicData>
        </a:graphic>
      </p:graphicFrame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68412"/>
            <a:ext cx="2344737" cy="1169988"/>
          </a:xfrm>
          <a:prstGeom prst="rect">
            <a:avLst/>
          </a:prstGeom>
          <a:noFill/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4360" y="2438400"/>
            <a:ext cx="2347913" cy="1387475"/>
          </a:xfrm>
          <a:prstGeom prst="rect">
            <a:avLst/>
          </a:prstGeom>
          <a:noFill/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8498" y="3819294"/>
            <a:ext cx="2376487" cy="125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yourgenome.org/sites/default/files/illustrations/process/mitosis_yourgenom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69" y="381000"/>
            <a:ext cx="6650736" cy="731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82927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msmomofosho.files.wordpress.com/2013/12/mitosis-phas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0772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970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447800" y="4486870"/>
            <a:ext cx="70866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· </a:t>
            </a:r>
            <a:r>
              <a:rPr lang="en-US" dirty="0"/>
              <a:t>Each pair of </a:t>
            </a:r>
            <a:r>
              <a:rPr lang="en-US" dirty="0" err="1"/>
              <a:t>centrioles</a:t>
            </a:r>
            <a:r>
              <a:rPr lang="en-US" dirty="0"/>
              <a:t> move to one pole of dividing </a:t>
            </a:r>
            <a:r>
              <a:rPr lang="en-US" dirty="0" smtClean="0"/>
              <a:t>cell</a:t>
            </a:r>
          </a:p>
          <a:p>
            <a:endParaRPr lang="en-US" dirty="0"/>
          </a:p>
          <a:p>
            <a:r>
              <a:rPr lang="en-US" dirty="0"/>
              <a:t>· Nuclear membrane and nucleolus are </a:t>
            </a:r>
            <a:r>
              <a:rPr lang="en-US" dirty="0" smtClean="0"/>
              <a:t>disappear</a:t>
            </a:r>
          </a:p>
          <a:p>
            <a:endParaRPr lang="en-US" dirty="0"/>
          </a:p>
          <a:p>
            <a:r>
              <a:rPr lang="en-US" dirty="0"/>
              <a:t>· Chromosomes become visible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914400" y="1515070"/>
          <a:ext cx="3203575" cy="2362200"/>
        </p:xfrm>
        <a:graphic>
          <a:graphicData uri="http://schemas.openxmlformats.org/presentationml/2006/ole">
            <p:oleObj spid="_x0000_s9223" name="Image" r:id="rId3" imgW="2974602" imgH="2316289" progId="">
              <p:embed/>
            </p:oleObj>
          </a:graphicData>
        </a:graphic>
      </p:graphicFrame>
      <p:sp>
        <p:nvSpPr>
          <p:cNvPr id="5" name="Oval 4"/>
          <p:cNvSpPr/>
          <p:nvPr/>
        </p:nvSpPr>
        <p:spPr>
          <a:xfrm>
            <a:off x="1904998" y="2353270"/>
            <a:ext cx="9906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33800" y="981670"/>
            <a:ext cx="1653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1- </a:t>
            </a:r>
            <a:r>
              <a:rPr lang="en-US" sz="2000" b="1" dirty="0" smtClean="0">
                <a:solidFill>
                  <a:schemeClr val="bg1"/>
                </a:solidFill>
              </a:rPr>
              <a:t>Prophase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15070"/>
            <a:ext cx="3262313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752600" y="3886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Plant cell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3886200"/>
            <a:ext cx="106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Animal cell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535</Words>
  <Application>Microsoft Office PowerPoint</Application>
  <PresentationFormat>On-screen Show (4:3)</PresentationFormat>
  <Paragraphs>92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Default Design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personal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Abul Farah</dc:creator>
  <cp:lastModifiedBy>mfarah</cp:lastModifiedBy>
  <cp:revision>43</cp:revision>
  <dcterms:created xsi:type="dcterms:W3CDTF">2011-03-04T07:04:15Z</dcterms:created>
  <dcterms:modified xsi:type="dcterms:W3CDTF">2017-02-18T08:15:41Z</dcterms:modified>
</cp:coreProperties>
</file>