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  <p:sldMasterId id="2147483768" r:id="rId2"/>
  </p:sldMasterIdLst>
  <p:sldIdLst>
    <p:sldId id="276" r:id="rId3"/>
    <p:sldId id="272" r:id="rId4"/>
    <p:sldId id="280" r:id="rId5"/>
    <p:sldId id="258" r:id="rId6"/>
    <p:sldId id="262" r:id="rId7"/>
    <p:sldId id="259" r:id="rId8"/>
    <p:sldId id="260" r:id="rId9"/>
    <p:sldId id="278" r:id="rId10"/>
    <p:sldId id="263" r:id="rId11"/>
    <p:sldId id="264" r:id="rId12"/>
    <p:sldId id="265" r:id="rId13"/>
    <p:sldId id="274" r:id="rId14"/>
    <p:sldId id="266" r:id="rId15"/>
    <p:sldId id="267" r:id="rId16"/>
    <p:sldId id="275" r:id="rId17"/>
    <p:sldId id="279" r:id="rId18"/>
    <p:sldId id="268" r:id="rId19"/>
    <p:sldId id="269" r:id="rId20"/>
    <p:sldId id="270" r:id="rId21"/>
    <p:sldId id="271" r:id="rId22"/>
    <p:sldId id="277" r:id="rId23"/>
    <p:sldId id="281" r:id="rId24"/>
    <p:sldId id="282" r:id="rId25"/>
    <p:sldId id="283" r:id="rId26"/>
    <p:sldId id="261" r:id="rId2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54" autoAdjust="0"/>
    <p:restoredTop sz="94660"/>
  </p:normalViewPr>
  <p:slideViewPr>
    <p:cSldViewPr>
      <p:cViewPr>
        <p:scale>
          <a:sx n="76" d="100"/>
          <a:sy n="76" d="100"/>
        </p:scale>
        <p:origin x="-1098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8C615-D3A2-4848-A075-1062CA2C62AE}" type="doc">
      <dgm:prSet loTypeId="urn:microsoft.com/office/officeart/2005/8/layout/pyramid2" loCatId="list" qsTypeId="urn:microsoft.com/office/officeart/2005/8/quickstyle/3d1" qsCatId="3D" csTypeId="urn:microsoft.com/office/officeart/2005/8/colors/accent1_4" csCatId="accent1" phldr="1"/>
      <dgm:spPr/>
    </dgm:pt>
    <dgm:pt modelId="{A8D9B637-71C5-4F37-BAB4-0F8F28ACB143}">
      <dgm:prSet phldrT="[نص]" custT="1"/>
      <dgm:spPr/>
      <dgm:t>
        <a:bodyPr/>
        <a:lstStyle/>
        <a:p>
          <a:pPr rtl="1"/>
          <a:r>
            <a:rPr lang="ar-SA" sz="2000" dirty="0" smtClean="0"/>
            <a:t>قراءة </a:t>
          </a:r>
          <a:endParaRPr lang="ar-SA" sz="2000" dirty="0"/>
        </a:p>
      </dgm:t>
    </dgm:pt>
    <dgm:pt modelId="{A3C127E3-FC17-43CC-8E62-ED7517122918}" type="parTrans" cxnId="{D8001EB6-0A37-4A9C-AB58-C0CEF83DC6F0}">
      <dgm:prSet/>
      <dgm:spPr/>
      <dgm:t>
        <a:bodyPr/>
        <a:lstStyle/>
        <a:p>
          <a:pPr rtl="1"/>
          <a:endParaRPr lang="ar-SA" sz="2800"/>
        </a:p>
      </dgm:t>
    </dgm:pt>
    <dgm:pt modelId="{0D3CFCD2-E903-4535-BC5C-EF5DAFD4E38D}" type="sibTrans" cxnId="{D8001EB6-0A37-4A9C-AB58-C0CEF83DC6F0}">
      <dgm:prSet/>
      <dgm:spPr/>
      <dgm:t>
        <a:bodyPr/>
        <a:lstStyle/>
        <a:p>
          <a:pPr rtl="1"/>
          <a:endParaRPr lang="ar-SA" sz="2800"/>
        </a:p>
      </dgm:t>
    </dgm:pt>
    <dgm:pt modelId="{9CB599B1-C908-43A0-821F-F1BE8EFC1CB3}">
      <dgm:prSet phldrT="[نص]" custT="1"/>
      <dgm:spPr/>
      <dgm:t>
        <a:bodyPr/>
        <a:lstStyle/>
        <a:p>
          <a:pPr rtl="1"/>
          <a:r>
            <a:rPr lang="ar-SA" sz="2000" dirty="0" smtClean="0"/>
            <a:t>استماع </a:t>
          </a:r>
          <a:endParaRPr lang="ar-SA" sz="2000" dirty="0"/>
        </a:p>
      </dgm:t>
    </dgm:pt>
    <dgm:pt modelId="{E5A9ECC4-FF63-4DA0-8EF2-36EF073A2855}" type="parTrans" cxnId="{5F7B206F-80AB-4BE3-A69E-D193E8C481E2}">
      <dgm:prSet/>
      <dgm:spPr/>
      <dgm:t>
        <a:bodyPr/>
        <a:lstStyle/>
        <a:p>
          <a:pPr rtl="1"/>
          <a:endParaRPr lang="ar-SA" sz="2800"/>
        </a:p>
      </dgm:t>
    </dgm:pt>
    <dgm:pt modelId="{2070BE94-A0F1-4A70-A547-9E55A974508F}" type="sibTrans" cxnId="{5F7B206F-80AB-4BE3-A69E-D193E8C481E2}">
      <dgm:prSet/>
      <dgm:spPr/>
      <dgm:t>
        <a:bodyPr/>
        <a:lstStyle/>
        <a:p>
          <a:pPr rtl="1"/>
          <a:endParaRPr lang="ar-SA" sz="2800"/>
        </a:p>
      </dgm:t>
    </dgm:pt>
    <dgm:pt modelId="{A5B23904-271E-404C-97C4-A56CB396C6E2}">
      <dgm:prSet phldrT="[نص]" custT="1"/>
      <dgm:spPr/>
      <dgm:t>
        <a:bodyPr/>
        <a:lstStyle/>
        <a:p>
          <a:pPr rtl="1"/>
          <a:r>
            <a:rPr lang="ar-SA" sz="2000" dirty="0" smtClean="0"/>
            <a:t>الاستخدام الفوري للخبرة ونقلها  إلى الآخرين</a:t>
          </a:r>
          <a:endParaRPr lang="ar-SA" sz="2000" dirty="0"/>
        </a:p>
      </dgm:t>
    </dgm:pt>
    <dgm:pt modelId="{B492A88D-CBB9-42D9-B652-E9D3BF694312}" type="parTrans" cxnId="{E631DFF4-5978-42E3-A41F-9594BB54D487}">
      <dgm:prSet/>
      <dgm:spPr/>
      <dgm:t>
        <a:bodyPr/>
        <a:lstStyle/>
        <a:p>
          <a:pPr rtl="1"/>
          <a:endParaRPr lang="ar-SA" sz="2800"/>
        </a:p>
      </dgm:t>
    </dgm:pt>
    <dgm:pt modelId="{99847C05-FA05-47C8-B1D1-F3A1B116E7E7}" type="sibTrans" cxnId="{E631DFF4-5978-42E3-A41F-9594BB54D487}">
      <dgm:prSet/>
      <dgm:spPr/>
      <dgm:t>
        <a:bodyPr/>
        <a:lstStyle/>
        <a:p>
          <a:pPr rtl="1"/>
          <a:endParaRPr lang="ar-SA" sz="2800"/>
        </a:p>
      </dgm:t>
    </dgm:pt>
    <dgm:pt modelId="{71A9882B-29A3-43E1-BD83-F886CE3D1569}">
      <dgm:prSet custT="1"/>
      <dgm:spPr/>
      <dgm:t>
        <a:bodyPr/>
        <a:lstStyle/>
        <a:p>
          <a:pPr rtl="1"/>
          <a:r>
            <a:rPr lang="ar-SA" sz="2000" dirty="0" smtClean="0"/>
            <a:t>أداء المهمات </a:t>
          </a:r>
          <a:endParaRPr lang="ar-SA" sz="2000" dirty="0"/>
        </a:p>
      </dgm:t>
    </dgm:pt>
    <dgm:pt modelId="{5F5FAC10-C36F-47AB-86C1-0DFBEC973D45}" type="parTrans" cxnId="{7FE712C9-057C-4783-A18F-92AA0CCE55D8}">
      <dgm:prSet/>
      <dgm:spPr/>
      <dgm:t>
        <a:bodyPr/>
        <a:lstStyle/>
        <a:p>
          <a:pPr rtl="1"/>
          <a:endParaRPr lang="ar-SA" sz="2800"/>
        </a:p>
      </dgm:t>
    </dgm:pt>
    <dgm:pt modelId="{AB22805B-CA58-4D18-9243-2A34BAD23B2A}" type="sibTrans" cxnId="{7FE712C9-057C-4783-A18F-92AA0CCE55D8}">
      <dgm:prSet/>
      <dgm:spPr/>
      <dgm:t>
        <a:bodyPr/>
        <a:lstStyle/>
        <a:p>
          <a:pPr rtl="1"/>
          <a:endParaRPr lang="ar-SA" sz="2800"/>
        </a:p>
      </dgm:t>
    </dgm:pt>
    <dgm:pt modelId="{B9A052E5-97B4-46C8-9793-739B820AC569}">
      <dgm:prSet custT="1"/>
      <dgm:spPr/>
      <dgm:t>
        <a:bodyPr/>
        <a:lstStyle/>
        <a:p>
          <a:pPr rtl="1"/>
          <a:r>
            <a:rPr lang="ar-SA" sz="2000" dirty="0" smtClean="0"/>
            <a:t>مشاهدة صورة </a:t>
          </a:r>
          <a:endParaRPr lang="ar-SA" sz="2000" dirty="0"/>
        </a:p>
      </dgm:t>
    </dgm:pt>
    <dgm:pt modelId="{8758D7C3-963D-4296-8AD7-70AC7B81D47E}" type="parTrans" cxnId="{2218831A-6872-4CDC-8FCB-0C850CDE16C7}">
      <dgm:prSet/>
      <dgm:spPr/>
      <dgm:t>
        <a:bodyPr/>
        <a:lstStyle/>
        <a:p>
          <a:pPr rtl="1"/>
          <a:endParaRPr lang="ar-SA" sz="2800"/>
        </a:p>
      </dgm:t>
    </dgm:pt>
    <dgm:pt modelId="{5C8B169F-3066-4DCF-8E75-85D8F70E7AA6}" type="sibTrans" cxnId="{2218831A-6872-4CDC-8FCB-0C850CDE16C7}">
      <dgm:prSet/>
      <dgm:spPr/>
      <dgm:t>
        <a:bodyPr/>
        <a:lstStyle/>
        <a:p>
          <a:pPr rtl="1"/>
          <a:endParaRPr lang="ar-SA" sz="2800"/>
        </a:p>
      </dgm:t>
    </dgm:pt>
    <dgm:pt modelId="{22095EEC-ABB0-4675-AB8B-E249E23E699D}">
      <dgm:prSet custT="1"/>
      <dgm:spPr/>
      <dgm:t>
        <a:bodyPr/>
        <a:lstStyle/>
        <a:p>
          <a:pPr rtl="1"/>
          <a:r>
            <a:rPr lang="ar-SA" sz="2000" dirty="0" smtClean="0"/>
            <a:t>مشاهدة سمعية وبصرية </a:t>
          </a:r>
          <a:endParaRPr lang="ar-SA" sz="2000" dirty="0"/>
        </a:p>
      </dgm:t>
    </dgm:pt>
    <dgm:pt modelId="{E9CD1F9B-9B02-4A90-90FE-E762606FB053}" type="parTrans" cxnId="{0DAEF31C-704F-4BF9-B0E1-DCF07DF17CEA}">
      <dgm:prSet/>
      <dgm:spPr/>
      <dgm:t>
        <a:bodyPr/>
        <a:lstStyle/>
        <a:p>
          <a:pPr rtl="1"/>
          <a:endParaRPr lang="ar-SA" sz="2800"/>
        </a:p>
      </dgm:t>
    </dgm:pt>
    <dgm:pt modelId="{31962C52-5629-47EC-9276-802AAA4E5D58}" type="sibTrans" cxnId="{0DAEF31C-704F-4BF9-B0E1-DCF07DF17CEA}">
      <dgm:prSet/>
      <dgm:spPr/>
      <dgm:t>
        <a:bodyPr/>
        <a:lstStyle/>
        <a:p>
          <a:pPr rtl="1"/>
          <a:endParaRPr lang="ar-SA" sz="2800"/>
        </a:p>
      </dgm:t>
    </dgm:pt>
    <dgm:pt modelId="{04801593-E5E7-4B77-95FF-BC852EA5EA88}">
      <dgm:prSet custT="1"/>
      <dgm:spPr/>
      <dgm:t>
        <a:bodyPr/>
        <a:lstStyle/>
        <a:p>
          <a:pPr rtl="1"/>
          <a:r>
            <a:rPr lang="ar-SA" sz="2000" dirty="0" smtClean="0"/>
            <a:t>التحدث والكتابة </a:t>
          </a:r>
          <a:endParaRPr lang="ar-SA" sz="2000" dirty="0"/>
        </a:p>
      </dgm:t>
    </dgm:pt>
    <dgm:pt modelId="{722BBF3A-24DD-4B2B-8331-3533E4E8D283}" type="parTrans" cxnId="{ADD5E82C-F011-45F3-A12A-48E4C8770D4B}">
      <dgm:prSet/>
      <dgm:spPr/>
      <dgm:t>
        <a:bodyPr/>
        <a:lstStyle/>
        <a:p>
          <a:pPr rtl="1"/>
          <a:endParaRPr lang="ar-SA" sz="2800"/>
        </a:p>
      </dgm:t>
    </dgm:pt>
    <dgm:pt modelId="{8F0870E1-E525-40C8-9002-3CC0F33DC438}" type="sibTrans" cxnId="{ADD5E82C-F011-45F3-A12A-48E4C8770D4B}">
      <dgm:prSet/>
      <dgm:spPr/>
      <dgm:t>
        <a:bodyPr/>
        <a:lstStyle/>
        <a:p>
          <a:pPr rtl="1"/>
          <a:endParaRPr lang="ar-SA" sz="2800"/>
        </a:p>
      </dgm:t>
    </dgm:pt>
    <dgm:pt modelId="{F9114741-8EEA-4C87-ACDB-3C6EFB7EC8C5}" type="pres">
      <dgm:prSet presAssocID="{7158C615-D3A2-4848-A075-1062CA2C62AE}" presName="compositeShape" presStyleCnt="0">
        <dgm:presLayoutVars>
          <dgm:dir/>
          <dgm:resizeHandles/>
        </dgm:presLayoutVars>
      </dgm:prSet>
      <dgm:spPr/>
    </dgm:pt>
    <dgm:pt modelId="{2696CF0B-26FA-4781-AE3E-DC97A9D4C885}" type="pres">
      <dgm:prSet presAssocID="{7158C615-D3A2-4848-A075-1062CA2C62AE}" presName="pyramid" presStyleLbl="node1" presStyleIdx="0" presStyleCnt="1"/>
      <dgm:spPr/>
    </dgm:pt>
    <dgm:pt modelId="{04B62208-BB3D-4CA8-AEEA-6FCAB064E623}" type="pres">
      <dgm:prSet presAssocID="{7158C615-D3A2-4848-A075-1062CA2C62AE}" presName="theList" presStyleCnt="0"/>
      <dgm:spPr/>
    </dgm:pt>
    <dgm:pt modelId="{F393986E-056A-430A-8F5F-E0DA27EFA639}" type="pres">
      <dgm:prSet presAssocID="{A8D9B637-71C5-4F37-BAB4-0F8F28ACB143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E4AF16D-0839-41A1-9E5C-DC457D6323B5}" type="pres">
      <dgm:prSet presAssocID="{A8D9B637-71C5-4F37-BAB4-0F8F28ACB143}" presName="aSpace" presStyleCnt="0"/>
      <dgm:spPr/>
    </dgm:pt>
    <dgm:pt modelId="{634CA876-CA56-468C-857B-22FDDD477014}" type="pres">
      <dgm:prSet presAssocID="{9CB599B1-C908-43A0-821F-F1BE8EFC1CB3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6EE7524-180A-487B-A0CD-87B117A4BFDC}" type="pres">
      <dgm:prSet presAssocID="{9CB599B1-C908-43A0-821F-F1BE8EFC1CB3}" presName="aSpace" presStyleCnt="0"/>
      <dgm:spPr/>
    </dgm:pt>
    <dgm:pt modelId="{28B6821A-B111-41C1-B3DD-6D8C54CB0F48}" type="pres">
      <dgm:prSet presAssocID="{B9A052E5-97B4-46C8-9793-739B820AC569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EE70AA7-BF6A-41E8-AE17-44F2C0589107}" type="pres">
      <dgm:prSet presAssocID="{B9A052E5-97B4-46C8-9793-739B820AC569}" presName="aSpace" presStyleCnt="0"/>
      <dgm:spPr/>
    </dgm:pt>
    <dgm:pt modelId="{14571C51-B9D9-4587-8D46-450CB42303A7}" type="pres">
      <dgm:prSet presAssocID="{22095EEC-ABB0-4675-AB8B-E249E23E699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817F50C-D950-405E-A691-D2BB869E6B58}" type="pres">
      <dgm:prSet presAssocID="{22095EEC-ABB0-4675-AB8B-E249E23E699D}" presName="aSpace" presStyleCnt="0"/>
      <dgm:spPr/>
    </dgm:pt>
    <dgm:pt modelId="{262A73F6-84F8-4076-BFD6-578F350819BB}" type="pres">
      <dgm:prSet presAssocID="{04801593-E5E7-4B77-95FF-BC852EA5EA88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BFCE773-5116-44BA-A07E-4CD096F0633A}" type="pres">
      <dgm:prSet presAssocID="{04801593-E5E7-4B77-95FF-BC852EA5EA88}" presName="aSpace" presStyleCnt="0"/>
      <dgm:spPr/>
    </dgm:pt>
    <dgm:pt modelId="{16E27E47-108A-4E22-BA8B-1BC116EE5220}" type="pres">
      <dgm:prSet presAssocID="{71A9882B-29A3-43E1-BD83-F886CE3D1569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B554D97-D297-43F0-BC62-6B557318F27B}" type="pres">
      <dgm:prSet presAssocID="{71A9882B-29A3-43E1-BD83-F886CE3D1569}" presName="aSpace" presStyleCnt="0"/>
      <dgm:spPr/>
    </dgm:pt>
    <dgm:pt modelId="{116E970C-0FF1-4960-AD2F-1909E84000FB}" type="pres">
      <dgm:prSet presAssocID="{A5B23904-271E-404C-97C4-A56CB396C6E2}" presName="aNode" presStyleLbl="fgAcc1" presStyleIdx="6" presStyleCnt="7" custScaleY="15116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C129F82-6CF8-4E78-83D9-801F35C2D18C}" type="pres">
      <dgm:prSet presAssocID="{A5B23904-271E-404C-97C4-A56CB396C6E2}" presName="aSpace" presStyleCnt="0"/>
      <dgm:spPr/>
    </dgm:pt>
  </dgm:ptLst>
  <dgm:cxnLst>
    <dgm:cxn modelId="{E631DFF4-5978-42E3-A41F-9594BB54D487}" srcId="{7158C615-D3A2-4848-A075-1062CA2C62AE}" destId="{A5B23904-271E-404C-97C4-A56CB396C6E2}" srcOrd="6" destOrd="0" parTransId="{B492A88D-CBB9-42D9-B652-E9D3BF694312}" sibTransId="{99847C05-FA05-47C8-B1D1-F3A1B116E7E7}"/>
    <dgm:cxn modelId="{8A491E3A-85D3-429F-B995-AB9237BCB533}" type="presOf" srcId="{A5B23904-271E-404C-97C4-A56CB396C6E2}" destId="{116E970C-0FF1-4960-AD2F-1909E84000FB}" srcOrd="0" destOrd="0" presId="urn:microsoft.com/office/officeart/2005/8/layout/pyramid2"/>
    <dgm:cxn modelId="{0DAEF31C-704F-4BF9-B0E1-DCF07DF17CEA}" srcId="{7158C615-D3A2-4848-A075-1062CA2C62AE}" destId="{22095EEC-ABB0-4675-AB8B-E249E23E699D}" srcOrd="3" destOrd="0" parTransId="{E9CD1F9B-9B02-4A90-90FE-E762606FB053}" sibTransId="{31962C52-5629-47EC-9276-802AAA4E5D58}"/>
    <dgm:cxn modelId="{F790F22E-E45F-42AC-92B4-29520C6EF8A4}" type="presOf" srcId="{B9A052E5-97B4-46C8-9793-739B820AC569}" destId="{28B6821A-B111-41C1-B3DD-6D8C54CB0F48}" srcOrd="0" destOrd="0" presId="urn:microsoft.com/office/officeart/2005/8/layout/pyramid2"/>
    <dgm:cxn modelId="{2218831A-6872-4CDC-8FCB-0C850CDE16C7}" srcId="{7158C615-D3A2-4848-A075-1062CA2C62AE}" destId="{B9A052E5-97B4-46C8-9793-739B820AC569}" srcOrd="2" destOrd="0" parTransId="{8758D7C3-963D-4296-8AD7-70AC7B81D47E}" sibTransId="{5C8B169F-3066-4DCF-8E75-85D8F70E7AA6}"/>
    <dgm:cxn modelId="{896F40C7-F20D-4D6B-A009-A9295149EB41}" type="presOf" srcId="{A8D9B637-71C5-4F37-BAB4-0F8F28ACB143}" destId="{F393986E-056A-430A-8F5F-E0DA27EFA639}" srcOrd="0" destOrd="0" presId="urn:microsoft.com/office/officeart/2005/8/layout/pyramid2"/>
    <dgm:cxn modelId="{D8001EB6-0A37-4A9C-AB58-C0CEF83DC6F0}" srcId="{7158C615-D3A2-4848-A075-1062CA2C62AE}" destId="{A8D9B637-71C5-4F37-BAB4-0F8F28ACB143}" srcOrd="0" destOrd="0" parTransId="{A3C127E3-FC17-43CC-8E62-ED7517122918}" sibTransId="{0D3CFCD2-E903-4535-BC5C-EF5DAFD4E38D}"/>
    <dgm:cxn modelId="{7FE712C9-057C-4783-A18F-92AA0CCE55D8}" srcId="{7158C615-D3A2-4848-A075-1062CA2C62AE}" destId="{71A9882B-29A3-43E1-BD83-F886CE3D1569}" srcOrd="5" destOrd="0" parTransId="{5F5FAC10-C36F-47AB-86C1-0DFBEC973D45}" sibTransId="{AB22805B-CA58-4D18-9243-2A34BAD23B2A}"/>
    <dgm:cxn modelId="{447358FB-D72C-40A4-B329-B3FC3C43827B}" type="presOf" srcId="{04801593-E5E7-4B77-95FF-BC852EA5EA88}" destId="{262A73F6-84F8-4076-BFD6-578F350819BB}" srcOrd="0" destOrd="0" presId="urn:microsoft.com/office/officeart/2005/8/layout/pyramid2"/>
    <dgm:cxn modelId="{ADD5E82C-F011-45F3-A12A-48E4C8770D4B}" srcId="{7158C615-D3A2-4848-A075-1062CA2C62AE}" destId="{04801593-E5E7-4B77-95FF-BC852EA5EA88}" srcOrd="4" destOrd="0" parTransId="{722BBF3A-24DD-4B2B-8331-3533E4E8D283}" sibTransId="{8F0870E1-E525-40C8-9002-3CC0F33DC438}"/>
    <dgm:cxn modelId="{5F7B206F-80AB-4BE3-A69E-D193E8C481E2}" srcId="{7158C615-D3A2-4848-A075-1062CA2C62AE}" destId="{9CB599B1-C908-43A0-821F-F1BE8EFC1CB3}" srcOrd="1" destOrd="0" parTransId="{E5A9ECC4-FF63-4DA0-8EF2-36EF073A2855}" sibTransId="{2070BE94-A0F1-4A70-A547-9E55A974508F}"/>
    <dgm:cxn modelId="{119A3DEF-247F-4429-B38D-7201C5D1E2E3}" type="presOf" srcId="{22095EEC-ABB0-4675-AB8B-E249E23E699D}" destId="{14571C51-B9D9-4587-8D46-450CB42303A7}" srcOrd="0" destOrd="0" presId="urn:microsoft.com/office/officeart/2005/8/layout/pyramid2"/>
    <dgm:cxn modelId="{497FDA22-4F11-44C4-99FA-22004A6BC96D}" type="presOf" srcId="{7158C615-D3A2-4848-A075-1062CA2C62AE}" destId="{F9114741-8EEA-4C87-ACDB-3C6EFB7EC8C5}" srcOrd="0" destOrd="0" presId="urn:microsoft.com/office/officeart/2005/8/layout/pyramid2"/>
    <dgm:cxn modelId="{E120949E-63F7-4641-AA2E-0288B4A084BC}" type="presOf" srcId="{9CB599B1-C908-43A0-821F-F1BE8EFC1CB3}" destId="{634CA876-CA56-468C-857B-22FDDD477014}" srcOrd="0" destOrd="0" presId="urn:microsoft.com/office/officeart/2005/8/layout/pyramid2"/>
    <dgm:cxn modelId="{FC9CCB21-AFD3-4961-B8DE-F7973B6E9120}" type="presOf" srcId="{71A9882B-29A3-43E1-BD83-F886CE3D1569}" destId="{16E27E47-108A-4E22-BA8B-1BC116EE5220}" srcOrd="0" destOrd="0" presId="urn:microsoft.com/office/officeart/2005/8/layout/pyramid2"/>
    <dgm:cxn modelId="{9E6AD145-DC54-497B-95B8-3A047FD02DBB}" type="presParOf" srcId="{F9114741-8EEA-4C87-ACDB-3C6EFB7EC8C5}" destId="{2696CF0B-26FA-4781-AE3E-DC97A9D4C885}" srcOrd="0" destOrd="0" presId="urn:microsoft.com/office/officeart/2005/8/layout/pyramid2"/>
    <dgm:cxn modelId="{92779CD2-80AB-4E4C-9563-257F94308DA6}" type="presParOf" srcId="{F9114741-8EEA-4C87-ACDB-3C6EFB7EC8C5}" destId="{04B62208-BB3D-4CA8-AEEA-6FCAB064E623}" srcOrd="1" destOrd="0" presId="urn:microsoft.com/office/officeart/2005/8/layout/pyramid2"/>
    <dgm:cxn modelId="{481B64B9-5252-4DE7-B191-F5DB31442BC7}" type="presParOf" srcId="{04B62208-BB3D-4CA8-AEEA-6FCAB064E623}" destId="{F393986E-056A-430A-8F5F-E0DA27EFA639}" srcOrd="0" destOrd="0" presId="urn:microsoft.com/office/officeart/2005/8/layout/pyramid2"/>
    <dgm:cxn modelId="{ED312A9F-C051-466D-8BC4-7E85F4487FAB}" type="presParOf" srcId="{04B62208-BB3D-4CA8-AEEA-6FCAB064E623}" destId="{CE4AF16D-0839-41A1-9E5C-DC457D6323B5}" srcOrd="1" destOrd="0" presId="urn:microsoft.com/office/officeart/2005/8/layout/pyramid2"/>
    <dgm:cxn modelId="{A43884B0-55B0-47DB-9C1C-AF88DC09DBE8}" type="presParOf" srcId="{04B62208-BB3D-4CA8-AEEA-6FCAB064E623}" destId="{634CA876-CA56-468C-857B-22FDDD477014}" srcOrd="2" destOrd="0" presId="urn:microsoft.com/office/officeart/2005/8/layout/pyramid2"/>
    <dgm:cxn modelId="{A3A465DF-BFCE-4E55-AFB6-2E848AB3658B}" type="presParOf" srcId="{04B62208-BB3D-4CA8-AEEA-6FCAB064E623}" destId="{A6EE7524-180A-487B-A0CD-87B117A4BFDC}" srcOrd="3" destOrd="0" presId="urn:microsoft.com/office/officeart/2005/8/layout/pyramid2"/>
    <dgm:cxn modelId="{159EA177-1E25-4A54-AF38-15988EE5BB6F}" type="presParOf" srcId="{04B62208-BB3D-4CA8-AEEA-6FCAB064E623}" destId="{28B6821A-B111-41C1-B3DD-6D8C54CB0F48}" srcOrd="4" destOrd="0" presId="urn:microsoft.com/office/officeart/2005/8/layout/pyramid2"/>
    <dgm:cxn modelId="{0271F398-654E-4F0D-AF40-A0AB20C55544}" type="presParOf" srcId="{04B62208-BB3D-4CA8-AEEA-6FCAB064E623}" destId="{9EE70AA7-BF6A-41E8-AE17-44F2C0589107}" srcOrd="5" destOrd="0" presId="urn:microsoft.com/office/officeart/2005/8/layout/pyramid2"/>
    <dgm:cxn modelId="{0B87C514-1E31-4FB4-A0CD-FE85D6AFEBC7}" type="presParOf" srcId="{04B62208-BB3D-4CA8-AEEA-6FCAB064E623}" destId="{14571C51-B9D9-4587-8D46-450CB42303A7}" srcOrd="6" destOrd="0" presId="urn:microsoft.com/office/officeart/2005/8/layout/pyramid2"/>
    <dgm:cxn modelId="{B003901E-7735-4496-850C-708BC120A7F8}" type="presParOf" srcId="{04B62208-BB3D-4CA8-AEEA-6FCAB064E623}" destId="{E817F50C-D950-405E-A691-D2BB869E6B58}" srcOrd="7" destOrd="0" presId="urn:microsoft.com/office/officeart/2005/8/layout/pyramid2"/>
    <dgm:cxn modelId="{CDFDE2AA-3A69-48C2-97DD-1AE7E8097493}" type="presParOf" srcId="{04B62208-BB3D-4CA8-AEEA-6FCAB064E623}" destId="{262A73F6-84F8-4076-BFD6-578F350819BB}" srcOrd="8" destOrd="0" presId="urn:microsoft.com/office/officeart/2005/8/layout/pyramid2"/>
    <dgm:cxn modelId="{543B7578-E71F-47BE-A467-60A77BDC7287}" type="presParOf" srcId="{04B62208-BB3D-4CA8-AEEA-6FCAB064E623}" destId="{DBFCE773-5116-44BA-A07E-4CD096F0633A}" srcOrd="9" destOrd="0" presId="urn:microsoft.com/office/officeart/2005/8/layout/pyramid2"/>
    <dgm:cxn modelId="{64E8FE15-EA77-4D17-933B-F9148DA05332}" type="presParOf" srcId="{04B62208-BB3D-4CA8-AEEA-6FCAB064E623}" destId="{16E27E47-108A-4E22-BA8B-1BC116EE5220}" srcOrd="10" destOrd="0" presId="urn:microsoft.com/office/officeart/2005/8/layout/pyramid2"/>
    <dgm:cxn modelId="{15922957-5BD9-4796-9079-FBDC3CD99F38}" type="presParOf" srcId="{04B62208-BB3D-4CA8-AEEA-6FCAB064E623}" destId="{EB554D97-D297-43F0-BC62-6B557318F27B}" srcOrd="11" destOrd="0" presId="urn:microsoft.com/office/officeart/2005/8/layout/pyramid2"/>
    <dgm:cxn modelId="{3DE0F155-6050-47D8-AF30-23131F59AF8A}" type="presParOf" srcId="{04B62208-BB3D-4CA8-AEEA-6FCAB064E623}" destId="{116E970C-0FF1-4960-AD2F-1909E84000FB}" srcOrd="12" destOrd="0" presId="urn:microsoft.com/office/officeart/2005/8/layout/pyramid2"/>
    <dgm:cxn modelId="{6E259120-C9DF-4C67-8098-5342A0B9FCF6}" type="presParOf" srcId="{04B62208-BB3D-4CA8-AEEA-6FCAB064E623}" destId="{1C129F82-6CF8-4E78-83D9-801F35C2D18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6CF0B-26FA-4781-AE3E-DC97A9D4C885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93986E-056A-430A-8F5F-E0DA27EFA639}">
      <dsp:nvSpPr>
        <dsp:cNvPr id="0" name=""/>
        <dsp:cNvSpPr/>
      </dsp:nvSpPr>
      <dsp:spPr>
        <a:xfrm>
          <a:off x="3775352" y="454065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قراءة </a:t>
          </a:r>
          <a:endParaRPr lang="ar-SA" sz="2000" kern="1200" dirty="0"/>
        </a:p>
      </dsp:txBody>
      <dsp:txXfrm>
        <a:off x="3796410" y="475123"/>
        <a:ext cx="2899759" cy="389264"/>
      </dsp:txXfrm>
    </dsp:sp>
    <dsp:sp modelId="{634CA876-CA56-468C-857B-22FDDD477014}">
      <dsp:nvSpPr>
        <dsp:cNvPr id="0" name=""/>
        <dsp:cNvSpPr/>
      </dsp:nvSpPr>
      <dsp:spPr>
        <a:xfrm>
          <a:off x="3775352" y="939369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78743"/>
              <a:satOff val="5384"/>
              <a:lumOff val="12644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استماع </a:t>
          </a:r>
          <a:endParaRPr lang="ar-SA" sz="2000" kern="1200" dirty="0"/>
        </a:p>
      </dsp:txBody>
      <dsp:txXfrm>
        <a:off x="3796410" y="960427"/>
        <a:ext cx="2899759" cy="389264"/>
      </dsp:txXfrm>
    </dsp:sp>
    <dsp:sp modelId="{28B6821A-B111-41C1-B3DD-6D8C54CB0F48}">
      <dsp:nvSpPr>
        <dsp:cNvPr id="0" name=""/>
        <dsp:cNvSpPr/>
      </dsp:nvSpPr>
      <dsp:spPr>
        <a:xfrm>
          <a:off x="3775352" y="1424672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57485"/>
              <a:satOff val="10769"/>
              <a:lumOff val="25287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مشاهدة صورة </a:t>
          </a:r>
          <a:endParaRPr lang="ar-SA" sz="2000" kern="1200" dirty="0"/>
        </a:p>
      </dsp:txBody>
      <dsp:txXfrm>
        <a:off x="3796410" y="1445730"/>
        <a:ext cx="2899759" cy="389264"/>
      </dsp:txXfrm>
    </dsp:sp>
    <dsp:sp modelId="{14571C51-B9D9-4587-8D46-450CB42303A7}">
      <dsp:nvSpPr>
        <dsp:cNvPr id="0" name=""/>
        <dsp:cNvSpPr/>
      </dsp:nvSpPr>
      <dsp:spPr>
        <a:xfrm>
          <a:off x="3775352" y="1909976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36228"/>
              <a:satOff val="16153"/>
              <a:lumOff val="37931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مشاهدة سمعية وبصرية </a:t>
          </a:r>
          <a:endParaRPr lang="ar-SA" sz="2000" kern="1200" dirty="0"/>
        </a:p>
      </dsp:txBody>
      <dsp:txXfrm>
        <a:off x="3796410" y="1931034"/>
        <a:ext cx="2899759" cy="389264"/>
      </dsp:txXfrm>
    </dsp:sp>
    <dsp:sp modelId="{262A73F6-84F8-4076-BFD6-578F350819BB}">
      <dsp:nvSpPr>
        <dsp:cNvPr id="0" name=""/>
        <dsp:cNvSpPr/>
      </dsp:nvSpPr>
      <dsp:spPr>
        <a:xfrm>
          <a:off x="3775352" y="2395279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536228"/>
              <a:satOff val="16153"/>
              <a:lumOff val="37931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التحدث والكتابة </a:t>
          </a:r>
          <a:endParaRPr lang="ar-SA" sz="2000" kern="1200" dirty="0"/>
        </a:p>
      </dsp:txBody>
      <dsp:txXfrm>
        <a:off x="3796410" y="2416337"/>
        <a:ext cx="2899759" cy="389264"/>
      </dsp:txXfrm>
    </dsp:sp>
    <dsp:sp modelId="{16E27E47-108A-4E22-BA8B-1BC116EE5220}">
      <dsp:nvSpPr>
        <dsp:cNvPr id="0" name=""/>
        <dsp:cNvSpPr/>
      </dsp:nvSpPr>
      <dsp:spPr>
        <a:xfrm>
          <a:off x="3775352" y="2880582"/>
          <a:ext cx="2941875" cy="43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357485"/>
              <a:satOff val="10769"/>
              <a:lumOff val="25287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أداء المهمات </a:t>
          </a:r>
          <a:endParaRPr lang="ar-SA" sz="2000" kern="1200" dirty="0"/>
        </a:p>
      </dsp:txBody>
      <dsp:txXfrm>
        <a:off x="3796410" y="2901640"/>
        <a:ext cx="2899759" cy="389264"/>
      </dsp:txXfrm>
    </dsp:sp>
    <dsp:sp modelId="{116E970C-0FF1-4960-AD2F-1909E84000FB}">
      <dsp:nvSpPr>
        <dsp:cNvPr id="0" name=""/>
        <dsp:cNvSpPr/>
      </dsp:nvSpPr>
      <dsp:spPr>
        <a:xfrm>
          <a:off x="3775352" y="3365886"/>
          <a:ext cx="2941875" cy="6520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178743"/>
              <a:satOff val="5384"/>
              <a:lumOff val="12644"/>
              <a:alphaOff val="0"/>
            </a:schemeClr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الاستخدام الفوري للخبرة ونقلها  إلى الآخرين</a:t>
          </a:r>
          <a:endParaRPr lang="ar-SA" sz="2000" kern="1200" dirty="0"/>
        </a:p>
      </dsp:txBody>
      <dsp:txXfrm>
        <a:off x="3807184" y="3397718"/>
        <a:ext cx="2878211" cy="588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2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1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5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6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94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83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21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6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1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4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6629400" cy="868362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ar-SA" dirty="0" smtClean="0"/>
              <a:t>انقر فوق الرمز لإضافة جدول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49E0F6A-9436-4D80-A8BD-045A74D9D4C8}" type="slidenum">
              <a:rPr lang="ar-SA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9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84D403-FBC9-475F-9B87-8F0B0DE7EAB7}" type="datetimeFigureOut">
              <a:rPr lang="ar-SA" smtClean="0"/>
              <a:t>25/12/1438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196AA6E-4202-4B0E-8AFE-DC0F37C63AE4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25/12/1438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SA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39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84168" y="173806"/>
            <a:ext cx="27352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ctr" rtl="0" eaLnBrk="0" hangingPunct="0"/>
            <a:r>
              <a:rPr lang="ar-S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المملكة العربية السعودية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323850" algn="ctr" rtl="0" eaLnBrk="0" hangingPunct="0"/>
            <a:r>
              <a:rPr lang="ar-SA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وزارة </a:t>
            </a:r>
            <a:r>
              <a:rPr lang="ar-SA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التعليم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23850" algn="ctr" rtl="0" eaLnBrk="0" hangingPunct="0"/>
            <a:r>
              <a:rPr lang="ar-SA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ادارة التعليم بمحايل</a:t>
            </a:r>
          </a:p>
          <a:p>
            <a:pPr indent="323850" algn="ctr" rtl="0" eaLnBrk="0" hangingPunct="0"/>
            <a:r>
              <a:rPr lang="ar-SA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الاشراف التربوي</a:t>
            </a:r>
            <a:endParaRPr lang="ar-SA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 descr="بالورد والبخور نستقبلك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20888"/>
            <a:ext cx="662463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570067580w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2"/>
            <a:ext cx="8316912" cy="120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9" y="172186"/>
            <a:ext cx="1368153" cy="85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96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30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50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>
                <a:solidFill>
                  <a:schemeClr val="accent4">
                    <a:lumMod val="75000"/>
                  </a:schemeClr>
                </a:solidFill>
              </a:rPr>
              <a:t>2-وضح المعلم للطلاب دورهم في تحقيق الأهداف ومما يدل على ذلك :</a:t>
            </a:r>
            <a:endParaRPr lang="ar-S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79512" y="2204864"/>
            <a:ext cx="878497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1-استراتيجيات التدريس المناسبة للدرس</a:t>
            </a:r>
          </a:p>
          <a:p>
            <a:pPr algn="ctr"/>
            <a:r>
              <a:rPr lang="ar-SA" sz="2800" b="1" dirty="0" smtClean="0"/>
              <a:t>2-توزيع الأدوار بين المتعلمين0</a:t>
            </a:r>
          </a:p>
          <a:p>
            <a:pPr algn="ctr"/>
            <a:r>
              <a:rPr lang="ar-SA" sz="2800" b="1" dirty="0" smtClean="0"/>
              <a:t>3-تصميم الأنشطة التعليمية التعلمية0</a:t>
            </a:r>
          </a:p>
          <a:p>
            <a:pPr algn="ctr"/>
            <a:r>
              <a:rPr lang="ar-SA" sz="2800" b="1" dirty="0" smtClean="0"/>
              <a:t>4-سلوك الطلاب أثناء الدرس0 </a:t>
            </a:r>
          </a:p>
          <a:p>
            <a:pPr algn="ctr"/>
            <a:r>
              <a:rPr lang="ar-SA" sz="2800" b="1" dirty="0" smtClean="0"/>
              <a:t>5-الالتزام بالزمن المحدد للأنشطة0</a:t>
            </a:r>
          </a:p>
          <a:p>
            <a:pPr algn="ctr"/>
            <a:r>
              <a:rPr lang="ar-SA" sz="2800" b="1" dirty="0" smtClean="0"/>
              <a:t>6-تنفيذالمهمات الأدائية ،والأنشطة الثرية0</a:t>
            </a:r>
          </a:p>
          <a:p>
            <a:pPr algn="ctr"/>
            <a:endParaRPr lang="ar-SA" sz="2800" b="1" dirty="0" smtClean="0"/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 smtClean="0"/>
              <a:t>3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9691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3-مما يدل على أن دور المعلم كان موجهاً وميسراً 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71600" y="2138633"/>
            <a:ext cx="7344816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1- إثارة الطلاب للنقاش </a:t>
            </a:r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2- تشجيع المعلم للطلاب ، وتحفيزهم ، ومساعدتهم في تكوين معلوماتهم وإثرائها </a:t>
            </a:r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3-مراعاة الفروق الفردية في تنظيم الأنشطة التعليمية وطبيعة الدرس0</a:t>
            </a:r>
          </a:p>
          <a:p>
            <a:pPr algn="ctr"/>
            <a:r>
              <a:rPr lang="ar-SA" sz="2800" b="1" dirty="0" smtClean="0"/>
              <a:t>4-نقاش المتعلمين ومشاركاتهم أكثر من المعلم0</a:t>
            </a:r>
          </a:p>
          <a:p>
            <a:pPr algn="ctr"/>
            <a:endParaRPr lang="ar-SA" sz="28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0100" y="5589239"/>
            <a:ext cx="1935832" cy="1135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 smtClean="0"/>
              <a:t>3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38098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1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4</a:t>
            </a:r>
            <a:r>
              <a:rPr lang="ar-SA" sz="2800" b="1" dirty="0" smtClean="0">
                <a:solidFill>
                  <a:schemeClr val="accent4">
                    <a:lumMod val="75000"/>
                  </a:schemeClr>
                </a:solidFill>
              </a:rPr>
              <a:t>-عدد الأسئلة التي سألها الطلاب للمعلم أو الزملاء (   ) علما أن عدد طلاب الفصل (     ) وهذا يدل على :</a:t>
            </a:r>
            <a:endParaRPr lang="ar-SA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71600" y="2132856"/>
            <a:ext cx="7128792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1</a:t>
            </a:r>
            <a:r>
              <a:rPr lang="ar-SA" sz="2800" b="1" dirty="0" smtClean="0"/>
              <a:t>-الاتصال الايجابي بين ( المعلم والمتعلم ) و ( المتعلم وزميله) والاتصال المتعدد</a:t>
            </a:r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2-أنشطة الدرس جعلت المتعلم يسأل ويناقش0</a:t>
            </a:r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3- ترك الحرية للطلاب لإبداء الرأي بشجاعة0</a:t>
            </a:r>
            <a:endParaRPr lang="ar-SA" sz="2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56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5- يراعي المعلم التمايز بين الطلاب ومما يدل على استثمار هذا التمايز(التصنيف):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75656" y="2132856"/>
            <a:ext cx="63367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 smtClean="0"/>
              <a:t>1</a:t>
            </a:r>
            <a:r>
              <a:rPr lang="ar-SA" sz="3600" b="1" dirty="0" smtClean="0"/>
              <a:t>- </a:t>
            </a:r>
            <a:r>
              <a:rPr lang="ar-SA" sz="2400" b="1" dirty="0" smtClean="0"/>
              <a:t>تنظيم الصف الدراسي بطريقة تخدم عملية التعليم والتعلم</a:t>
            </a:r>
          </a:p>
          <a:p>
            <a:pPr algn="ctr"/>
            <a:endParaRPr lang="ar-SA" sz="2400" b="1" dirty="0"/>
          </a:p>
          <a:p>
            <a:pPr algn="ctr"/>
            <a:r>
              <a:rPr lang="ar-SA" sz="2400" b="1" dirty="0" smtClean="0"/>
              <a:t>2-استخدام أساليب متعددة للتقويم</a:t>
            </a:r>
          </a:p>
          <a:p>
            <a:pPr algn="ctr"/>
            <a:endParaRPr lang="ar-SA" sz="2400" b="1" dirty="0"/>
          </a:p>
          <a:p>
            <a:pPr algn="ctr"/>
            <a:r>
              <a:rPr lang="ar-SA" sz="2400" b="1" dirty="0" smtClean="0"/>
              <a:t>3-تنويع الاستراتيجيات بحيث تناسب استعدادات وأنماط تعلم الطلاب-</a:t>
            </a:r>
            <a:r>
              <a:rPr lang="ar-SA" sz="2400" b="1" dirty="0" err="1" smtClean="0"/>
              <a:t>الذكاءات</a:t>
            </a:r>
            <a:r>
              <a:rPr lang="ar-SA" sz="2400" b="1" dirty="0" smtClean="0"/>
              <a:t>- مما يسمح بتنوع المهام0</a:t>
            </a:r>
          </a:p>
          <a:p>
            <a:pPr algn="ctr"/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56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912768" cy="50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5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" y="0"/>
            <a:ext cx="9093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3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6- عدد المفاهيم التي أوجد لها الطلاب معنى مرادف بلغ (    ): 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187624" y="2132856"/>
            <a:ext cx="7200800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1</a:t>
            </a:r>
            <a:r>
              <a:rPr lang="ar-SA" sz="2800" b="1" dirty="0" smtClean="0"/>
              <a:t>- تعبير الطالب عن المفاهيم بأسلوبه </a:t>
            </a:r>
          </a:p>
          <a:p>
            <a:pPr algn="ctr"/>
            <a:endParaRPr lang="ar-SA" sz="2800" b="1" dirty="0" smtClean="0"/>
          </a:p>
          <a:p>
            <a:pPr algn="ctr"/>
            <a:endParaRPr lang="ar-SA" sz="2800" b="1" dirty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2-تعديل المفاهيم القبلية لدى الطلاب </a:t>
            </a:r>
          </a:p>
          <a:p>
            <a:pPr algn="ctr"/>
            <a:endParaRPr lang="ar-SA" sz="2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4723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7- وصل الطلاب إلى مستوى جيد من مهارات التفكير العليا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79512" y="2204864"/>
            <a:ext cx="8856984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ctr">
              <a:buAutoNum type="arabic1Minus"/>
            </a:pPr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التحليل</a:t>
            </a:r>
          </a:p>
          <a:p>
            <a:pPr algn="ctr"/>
            <a:endParaRPr lang="ar-SA" dirty="0" smtClean="0"/>
          </a:p>
          <a:p>
            <a:pPr algn="ctr"/>
            <a:r>
              <a:rPr lang="ar-SA" sz="2400" b="1" dirty="0" smtClean="0"/>
              <a:t>1- قدرة المتعلم على تجزئة وتحليل المادة إلى عناصرها</a:t>
            </a:r>
          </a:p>
          <a:p>
            <a:pPr algn="ctr"/>
            <a:endParaRPr lang="ar-SA" sz="2400" b="1" dirty="0" smtClean="0"/>
          </a:p>
          <a:p>
            <a:pPr algn="ctr"/>
            <a:endParaRPr lang="ar-SA" sz="2400" b="1" dirty="0"/>
          </a:p>
          <a:p>
            <a:pPr algn="ctr"/>
            <a:r>
              <a:rPr lang="ar-SA" sz="2400" b="1" dirty="0" smtClean="0"/>
              <a:t>2- يستطيع الطالب أن (يحلل- يفرق –يميز – يربط – يحدد – يرتب- يصنف)</a:t>
            </a:r>
            <a:endParaRPr lang="ar-SA" sz="2400" b="1" dirty="0"/>
          </a:p>
          <a:p>
            <a:pPr algn="ctr"/>
            <a:endParaRPr lang="ar-SA" sz="2400" b="1" dirty="0" smtClean="0"/>
          </a:p>
          <a:p>
            <a:pPr algn="ctr"/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407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7- </a:t>
            </a:r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وصل الطلاب إلى مستوى جيد من مهارات التفكير العليا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323528" y="2132856"/>
            <a:ext cx="842493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ب- التركيب</a:t>
            </a:r>
          </a:p>
          <a:p>
            <a:pPr algn="ctr"/>
            <a:endParaRPr lang="ar-SA" sz="2800" dirty="0" smtClean="0"/>
          </a:p>
          <a:p>
            <a:pPr algn="ctr"/>
            <a:r>
              <a:rPr lang="ar-SA" sz="2800" b="1" dirty="0" smtClean="0"/>
              <a:t>1- قدرة المتعلم على تجميع الأجزاء</a:t>
            </a:r>
          </a:p>
          <a:p>
            <a:pPr algn="ctr"/>
            <a:endParaRPr lang="ar-SA" sz="2800" b="1" dirty="0" smtClean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2- يستطيع الطالب أن( يكتب- يستخلص- يعد-الربط – يصمم- ينظم)</a:t>
            </a:r>
            <a:endParaRPr lang="ar-SA" sz="2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9060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79570"/>
          </a:xfrm>
        </p:spPr>
        <p:txBody>
          <a:bodyPr>
            <a:normAutofit fontScale="90000"/>
          </a:bodyPr>
          <a:lstStyle/>
          <a:p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اللقاء 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الأول بمعلمات العلوم </a:t>
            </a:r>
            <a:r>
              <a:rPr lang="ar-SA" sz="3600" b="1" dirty="0" smtClean="0">
                <a:solidFill>
                  <a:schemeClr val="bg2">
                    <a:lumMod val="50000"/>
                  </a:schemeClr>
                </a:solidFill>
              </a:rPr>
              <a:t>للعام الدراسي 1438-1439هـ</a:t>
            </a:r>
            <a:r>
              <a:rPr lang="ar-SA" sz="3600" dirty="0" smtClean="0"/>
              <a:t> </a:t>
            </a:r>
            <a:br>
              <a:rPr lang="ar-SA" sz="3600" dirty="0" smtClean="0"/>
            </a:br>
            <a:r>
              <a:rPr lang="ar-SA" sz="3600" b="1" dirty="0">
                <a:solidFill>
                  <a:srgbClr val="FF0000"/>
                </a:solidFill>
                <a:cs typeface="Al-Kharashi 3" pitchFamily="2" charset="-78"/>
              </a:rPr>
              <a:t>ا</a:t>
            </a:r>
            <a:r>
              <a:rPr lang="ar-SA" b="1" dirty="0" smtClean="0">
                <a:solidFill>
                  <a:srgbClr val="FF0000"/>
                </a:solidFill>
                <a:cs typeface="Al-Kharashi 3" pitchFamily="2" charset="-78"/>
              </a:rPr>
              <a:t>لانطلاق نحو </a:t>
            </a:r>
            <a:r>
              <a:rPr lang="ar-SA" b="1" dirty="0" smtClean="0">
                <a:solidFill>
                  <a:srgbClr val="FF0000"/>
                </a:solidFill>
                <a:cs typeface="Al-Kharashi 3" pitchFamily="2" charset="-78"/>
              </a:rPr>
              <a:t>المعالي</a:t>
            </a:r>
            <a:br>
              <a:rPr lang="ar-SA" b="1" dirty="0" smtClean="0">
                <a:solidFill>
                  <a:srgbClr val="FF0000"/>
                </a:solidFill>
                <a:cs typeface="Al-Kharashi 3" pitchFamily="2" charset="-78"/>
              </a:rPr>
            </a:b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4">
                    <a:lumMod val="75000"/>
                  </a:schemeClr>
                </a:solidFill>
              </a:rPr>
              <a:t>تنفيذ : مشرفات العلوم </a:t>
            </a:r>
            <a:br>
              <a:rPr lang="ar-SA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rgbClr val="00B0F0"/>
                </a:solidFill>
              </a:rPr>
              <a:t>مها عسيري</a:t>
            </a:r>
            <a:br>
              <a:rPr lang="ar-SA" sz="2400" b="1" dirty="0" smtClean="0">
                <a:solidFill>
                  <a:srgbClr val="00B0F0"/>
                </a:solidFill>
              </a:rPr>
            </a:br>
            <a:r>
              <a:rPr lang="ar-SA" sz="2400" b="1" dirty="0" smtClean="0">
                <a:solidFill>
                  <a:srgbClr val="00B0F0"/>
                </a:solidFill>
              </a:rPr>
              <a:t>خديجة ابراهيم</a:t>
            </a:r>
            <a:br>
              <a:rPr lang="ar-SA" sz="2400" b="1" dirty="0" smtClean="0">
                <a:solidFill>
                  <a:srgbClr val="00B0F0"/>
                </a:solidFill>
              </a:rPr>
            </a:br>
            <a:r>
              <a:rPr lang="ar-SA" sz="2400" b="1" dirty="0" smtClean="0">
                <a:solidFill>
                  <a:srgbClr val="00B0F0"/>
                </a:solidFill>
              </a:rPr>
              <a:t>صالحة </a:t>
            </a:r>
            <a:r>
              <a:rPr lang="ar-SA" sz="2400" b="1" dirty="0" err="1" smtClean="0">
                <a:solidFill>
                  <a:srgbClr val="00B0F0"/>
                </a:solidFill>
              </a:rPr>
              <a:t>الفاهمي</a:t>
            </a:r>
            <a:endParaRPr lang="ar-SA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/>
                </a:solidFill>
              </a:rPr>
              <a:t>7- </a:t>
            </a:r>
            <a:r>
              <a:rPr lang="ar-SA" b="1" dirty="0">
                <a:solidFill>
                  <a:schemeClr val="accent4"/>
                </a:solidFill>
              </a:rPr>
              <a:t>وصل الطلاب إلى مستوى جيد من مهارات التفكير العليا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179512" y="1988840"/>
            <a:ext cx="8784976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2">
                    <a:lumMod val="50000"/>
                  </a:schemeClr>
                </a:solidFill>
              </a:rPr>
              <a:t>ج- التقويم</a:t>
            </a:r>
          </a:p>
          <a:p>
            <a:pPr algn="ctr"/>
            <a:endParaRPr lang="ar-SA" sz="2800" dirty="0" smtClean="0"/>
          </a:p>
          <a:p>
            <a:pPr algn="ctr"/>
            <a:r>
              <a:rPr lang="ar-SA" sz="2800" b="1" dirty="0" smtClean="0"/>
              <a:t>1- قدرة المتعلم على إصدار أحكام وتقييم ذاته</a:t>
            </a:r>
          </a:p>
          <a:p>
            <a:pPr algn="ctr"/>
            <a:endParaRPr lang="ar-SA" sz="2800" b="1" dirty="0" smtClean="0"/>
          </a:p>
          <a:p>
            <a:pPr algn="ctr"/>
            <a:endParaRPr lang="ar-SA" sz="2800" b="1" dirty="0"/>
          </a:p>
          <a:p>
            <a:pPr algn="ctr"/>
            <a:r>
              <a:rPr lang="ar-SA" sz="2800" b="1" dirty="0" smtClean="0"/>
              <a:t>2-أن يستطيع المتعلم أن ( يفاضل – يبرهن – ينقد –يختار)</a:t>
            </a:r>
            <a:endParaRPr lang="ar-SA" sz="28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68016" y="50935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99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البرامج المخطط لها خلال هذا العام 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AA2B1E"/>
              </a:buClr>
            </a:pPr>
            <a:r>
              <a:rPr lang="ar-SA" b="1" dirty="0" smtClean="0"/>
              <a:t>أسرار </a:t>
            </a:r>
            <a:r>
              <a:rPr lang="ar-SA" b="1" smtClean="0"/>
              <a:t>العباقرة </a:t>
            </a:r>
            <a:r>
              <a:rPr lang="ar-SA" b="1">
                <a:solidFill>
                  <a:srgbClr val="7030A0"/>
                </a:solidFill>
              </a:rPr>
              <a:t>( برنامج تدريبي </a:t>
            </a:r>
            <a:r>
              <a:rPr lang="ar-SA" b="1" smtClean="0">
                <a:solidFill>
                  <a:srgbClr val="7030A0"/>
                </a:solidFill>
              </a:rPr>
              <a:t>)</a:t>
            </a:r>
            <a:endParaRPr lang="ar-SA" b="1" dirty="0" smtClean="0"/>
          </a:p>
          <a:p>
            <a:r>
              <a:rPr lang="ar-SA" b="1" dirty="0" smtClean="0"/>
              <a:t>المعلم سوبر اكس </a:t>
            </a:r>
            <a:r>
              <a:rPr lang="ar-SA" b="1" dirty="0" smtClean="0">
                <a:solidFill>
                  <a:srgbClr val="7030A0"/>
                </a:solidFill>
              </a:rPr>
              <a:t>( برنامج تدريبي )</a:t>
            </a:r>
          </a:p>
          <a:p>
            <a:r>
              <a:rPr lang="ar-SA" b="1" dirty="0" smtClean="0"/>
              <a:t>صناع </a:t>
            </a:r>
            <a:r>
              <a:rPr lang="ar-SA" b="1" dirty="0"/>
              <a:t>التجارب </a:t>
            </a:r>
            <a:r>
              <a:rPr lang="ar-SA" b="1" dirty="0">
                <a:solidFill>
                  <a:srgbClr val="7030A0"/>
                </a:solidFill>
              </a:rPr>
              <a:t>( ورشة عمل )</a:t>
            </a:r>
            <a:endParaRPr lang="ar-SA" b="1" dirty="0" smtClean="0">
              <a:solidFill>
                <a:srgbClr val="7030A0"/>
              </a:solidFill>
            </a:endParaRPr>
          </a:p>
          <a:p>
            <a:r>
              <a:rPr lang="ar-SA" b="1" dirty="0" err="1" smtClean="0"/>
              <a:t>مارازانو</a:t>
            </a:r>
            <a:r>
              <a:rPr lang="ar-SA" b="1" dirty="0" smtClean="0"/>
              <a:t> والعقل المنتج </a:t>
            </a:r>
            <a:r>
              <a:rPr lang="ar-SA" b="1" dirty="0" smtClean="0">
                <a:solidFill>
                  <a:srgbClr val="7030A0"/>
                </a:solidFill>
              </a:rPr>
              <a:t>( ورشة عمل )</a:t>
            </a:r>
          </a:p>
          <a:p>
            <a:r>
              <a:rPr lang="ar-SA" b="1" dirty="0" smtClean="0"/>
              <a:t>الانطلاق </a:t>
            </a:r>
            <a:r>
              <a:rPr lang="ar-SA" b="1" dirty="0"/>
              <a:t>نحو المعالي </a:t>
            </a:r>
            <a:r>
              <a:rPr lang="ar-SA" b="1" dirty="0">
                <a:solidFill>
                  <a:srgbClr val="7030A0"/>
                </a:solidFill>
              </a:rPr>
              <a:t>( لقاء </a:t>
            </a:r>
            <a:r>
              <a:rPr lang="ar-SA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ar-SA" b="1" dirty="0" smtClean="0"/>
              <a:t>عندما يتحدث العباقرة  </a:t>
            </a:r>
            <a:r>
              <a:rPr lang="ar-SA" b="1" dirty="0" smtClean="0">
                <a:solidFill>
                  <a:srgbClr val="7030A0"/>
                </a:solidFill>
              </a:rPr>
              <a:t>( لقاء )</a:t>
            </a:r>
          </a:p>
          <a:p>
            <a:r>
              <a:rPr lang="ar-SA" b="1" dirty="0" smtClean="0"/>
              <a:t>عباقرة العلوم </a:t>
            </a:r>
            <a:r>
              <a:rPr lang="ar-SA" b="1" dirty="0" smtClean="0">
                <a:solidFill>
                  <a:srgbClr val="7030A0"/>
                </a:solidFill>
              </a:rPr>
              <a:t>( مسابقة )</a:t>
            </a:r>
          </a:p>
          <a:p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60531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6965245" cy="1202485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Al-Kharashi 3" pitchFamily="2" charset="-78"/>
              </a:rPr>
              <a:t>توصيات اللقاء</a:t>
            </a:r>
            <a:endParaRPr lang="ar-SA" dirty="0">
              <a:solidFill>
                <a:srgbClr val="FF0000"/>
              </a:solidFill>
              <a:cs typeface="Al-Kharashi 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8588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836712"/>
            <a:ext cx="6687845" cy="4886357"/>
          </a:xfrm>
        </p:spPr>
        <p:txBody>
          <a:bodyPr>
            <a:normAutofit fontScale="47500" lnSpcReduction="20000"/>
          </a:bodyPr>
          <a:lstStyle/>
          <a:p>
            <a:endParaRPr lang="ar-SA" dirty="0"/>
          </a:p>
          <a:p>
            <a:r>
              <a:rPr lang="ar-SA" sz="4500" b="1" dirty="0"/>
              <a:t>١- </a:t>
            </a:r>
            <a:r>
              <a:rPr lang="ar-SA" sz="4500" b="1" dirty="0" err="1"/>
              <a:t>الإستمرار</a:t>
            </a:r>
            <a:r>
              <a:rPr lang="ar-SA" sz="4500" b="1" dirty="0"/>
              <a:t> في تدريب الطالبات على مسابقة عباقرة العلوم في المدارس المستهدفة في المبادرة خصوصا الفصول المستهدفة هذا العام وهي الصف الخامس والثاني متوسط والثاني ثانوي (علمي )</a:t>
            </a:r>
          </a:p>
          <a:p>
            <a:endParaRPr lang="ar-SA" sz="4500" b="1" dirty="0"/>
          </a:p>
          <a:p>
            <a:r>
              <a:rPr lang="ar-SA" sz="4500" b="1" dirty="0"/>
              <a:t>٢-الاستفادة من نتائج مسابقة عباقرة العلوم للعام الماضي واعتبارها نقطة الانطلاق لبذل المزيد من الجهود لرفع نسبة التحصيل في العلوم عما كانت عليه في العام الماضي</a:t>
            </a:r>
          </a:p>
          <a:p>
            <a:endParaRPr lang="ar-SA" sz="4500" b="1" dirty="0"/>
          </a:p>
          <a:p>
            <a:r>
              <a:rPr lang="ar-SA" sz="4500" b="1" dirty="0"/>
              <a:t>٣- مراعاة  دراسة وتفعيل معايير بطاقة التعلم النشط أثناء تطبيق استراتيجيات التعلم النشط داخل الصف </a:t>
            </a:r>
          </a:p>
          <a:p>
            <a:endParaRPr lang="ar-SA" sz="4500" b="1" dirty="0"/>
          </a:p>
          <a:p>
            <a:r>
              <a:rPr lang="ar-SA" sz="4500" b="1" dirty="0"/>
              <a:t>٤- الحرص على حضور برامج التنمية المهنية خلال هذا العام الدراسي ١٤٣٨-١٤٣٩ الخاصة بشعبة العلوم الطبيعية </a:t>
            </a:r>
          </a:p>
          <a:p>
            <a:endParaRPr lang="ar-SA" sz="4500" b="1" dirty="0"/>
          </a:p>
        </p:txBody>
      </p:sp>
    </p:spTree>
    <p:extLst>
      <p:ext uri="{BB962C8B-B14F-4D97-AF65-F5344CB8AC3E}">
        <p14:creationId xmlns:p14="http://schemas.microsoft.com/office/powerpoint/2010/main" val="3017946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lvl="0">
              <a:buClr>
                <a:srgbClr val="AA2B1E"/>
              </a:buClr>
            </a:pPr>
            <a:r>
              <a:rPr lang="ar-SA" sz="2000" b="1" dirty="0">
                <a:solidFill>
                  <a:prstClr val="black"/>
                </a:solidFill>
              </a:rPr>
              <a:t>٥- تفعيل الزيارات التبادلية بين المعلمات داخل </a:t>
            </a:r>
            <a:r>
              <a:rPr lang="ar-SA" sz="2000" b="1" dirty="0" err="1">
                <a:solidFill>
                  <a:prstClr val="black"/>
                </a:solidFill>
              </a:rPr>
              <a:t>أوخارج</a:t>
            </a:r>
            <a:r>
              <a:rPr lang="ar-SA" sz="2000" b="1" dirty="0">
                <a:solidFill>
                  <a:prstClr val="black"/>
                </a:solidFill>
              </a:rPr>
              <a:t> المدرسة</a:t>
            </a:r>
          </a:p>
          <a:p>
            <a:pPr lvl="0">
              <a:buClr>
                <a:srgbClr val="AA2B1E"/>
              </a:buClr>
            </a:pPr>
            <a:endParaRPr lang="ar-SA" sz="20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ar-SA" sz="2000" b="1" dirty="0">
                <a:solidFill>
                  <a:prstClr val="black"/>
                </a:solidFill>
              </a:rPr>
              <a:t>٦- تطبيق معايير اعداد اسئلة الاختبارات  عند صياغتها وفقا لجداول المواصفات</a:t>
            </a:r>
          </a:p>
          <a:p>
            <a:pPr lvl="0">
              <a:buClr>
                <a:srgbClr val="AA2B1E"/>
              </a:buClr>
            </a:pPr>
            <a:endParaRPr lang="ar-SA" sz="20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ar-SA" sz="2000" b="1" dirty="0">
                <a:solidFill>
                  <a:prstClr val="black"/>
                </a:solidFill>
              </a:rPr>
              <a:t>٧- ممارسة الطريقة العلمية في تدريس العلوم لبناء طالب منتج للمعرفة</a:t>
            </a:r>
          </a:p>
          <a:p>
            <a:pPr lvl="0">
              <a:buClr>
                <a:srgbClr val="AA2B1E"/>
              </a:buClr>
            </a:pPr>
            <a:endParaRPr lang="ar-SA" sz="2000" b="1" dirty="0">
              <a:solidFill>
                <a:prstClr val="black"/>
              </a:solidFill>
            </a:endParaRPr>
          </a:p>
          <a:p>
            <a:pPr lvl="0">
              <a:buClr>
                <a:srgbClr val="AA2B1E"/>
              </a:buClr>
            </a:pPr>
            <a:r>
              <a:rPr lang="ar-SA" sz="2000" b="1" dirty="0">
                <a:solidFill>
                  <a:prstClr val="black"/>
                </a:solidFill>
              </a:rPr>
              <a:t>٨- توزيع المنهج بناء على عدد الحصص الدراسية وادراج حصص المراجعة ضمن خطة توزيع المنهج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7209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187624" y="2204864"/>
            <a:ext cx="6965245" cy="1202485"/>
          </a:xfrm>
        </p:spPr>
        <p:txBody>
          <a:bodyPr/>
          <a:lstStyle/>
          <a:p>
            <a:r>
              <a:rPr lang="ar-SA" sz="4400" b="1" dirty="0" smtClean="0">
                <a:solidFill>
                  <a:srgbClr val="002060"/>
                </a:solidFill>
              </a:rPr>
              <a:t>شكرا لحسن إصغائكم</a:t>
            </a:r>
            <a:endParaRPr lang="ar-SA" sz="4400" b="1" dirty="0">
              <a:solidFill>
                <a:srgbClr val="002060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0999" y="1628800"/>
            <a:ext cx="8407893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ar-SA" sz="4000" dirty="0" smtClean="0"/>
          </a:p>
          <a:p>
            <a:pPr marL="45720" indent="0" algn="ctr">
              <a:buNone/>
            </a:pP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8488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srgbClr val="EB5605">
                    <a:lumMod val="75000"/>
                  </a:srgbClr>
                </a:solidFill>
              </a:rPr>
              <a:t>محاور اللقاء :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1-</a:t>
            </a:r>
            <a:r>
              <a:rPr lang="ar-SA" sz="2200" b="1" dirty="0">
                <a:solidFill>
                  <a:srgbClr val="EB5605">
                    <a:lumMod val="75000"/>
                  </a:srgbClr>
                </a:solidFill>
              </a:rPr>
              <a:t> </a:t>
            </a:r>
            <a:r>
              <a:rPr lang="ar-SA" sz="2200" b="1" dirty="0">
                <a:solidFill>
                  <a:prstClr val="black"/>
                </a:solidFill>
              </a:rPr>
              <a:t>كلمة ترحيبية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2- شكر وتقدير للمعلمات المطبقات لمبادرة عباقرة العلوم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3- استعراض نتائج المبادرة والمقترحات التطويرية التنفيذية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4- طريقة التحضير وتوزيع المنهج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5- كيف يكون الطالب منتجا للمعرفة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6- استعراض بطاقة التعلم النشط  وآلية تفعيلها داخل الصف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7- مهارات الجانب العملي للمرحلة الثانوية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8- أسئلة الاختبارات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ar-SA" sz="2200" b="1" dirty="0">
                <a:solidFill>
                  <a:prstClr val="black"/>
                </a:solidFill>
              </a:rPr>
              <a:t>9- النمو المهني والدروس التطبيقية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9232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74053"/>
              </p:ext>
            </p:extLst>
          </p:nvPr>
        </p:nvGraphicFramePr>
        <p:xfrm>
          <a:off x="665310" y="642332"/>
          <a:ext cx="7957395" cy="109728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708222"/>
                <a:gridCol w="2596521"/>
                <a:gridCol w="2652652"/>
              </a:tblGrid>
              <a:tr h="858032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المملكة العربية السعودية 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وزارة </a:t>
                      </a:r>
                      <a:r>
                        <a:rPr lang="ar-SA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التعليم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16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ادارة</a:t>
                      </a:r>
                      <a:r>
                        <a:rPr lang="ar-SA" sz="1600" b="1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 التعليم بمحايل عسير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55739" marR="5573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739" marR="5573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الشؤون التعليمية 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</a:tabLst>
                      </a:pPr>
                      <a:r>
                        <a:rPr lang="ar-SA" sz="16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إدارة الإشراف التربوي</a:t>
                      </a:r>
                      <a:endParaRPr lang="en-US" sz="1600" b="1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5739" marR="55739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904458"/>
            <a:ext cx="1493406" cy="149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4458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43" y="764704"/>
            <a:ext cx="1573321" cy="807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1" name="مستطيل مستدير الزوايا 10"/>
          <p:cNvSpPr/>
          <p:nvPr/>
        </p:nvSpPr>
        <p:spPr>
          <a:xfrm>
            <a:off x="2267744" y="3397864"/>
            <a:ext cx="4752528" cy="21193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بطاقة التعلم النشط وفق منظومة قيادة الأداء الإشرافي</a:t>
            </a:r>
          </a:p>
          <a:p>
            <a:pPr algn="ctr"/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b="1" dirty="0" smtClean="0">
                <a:solidFill>
                  <a:schemeClr val="accent4"/>
                </a:solidFill>
              </a:rPr>
              <a:t>معدلات بقاء أثر التعلم </a:t>
            </a:r>
            <a:endParaRPr lang="ar-SA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2683423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وسيلة شرح مع سهم إلى اليمين 5"/>
          <p:cNvSpPr/>
          <p:nvPr/>
        </p:nvSpPr>
        <p:spPr>
          <a:xfrm>
            <a:off x="3131840" y="2046985"/>
            <a:ext cx="1008112" cy="2031726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latin typeface="Andalus" pitchFamily="18" charset="-78"/>
                <a:cs typeface="Andalus" pitchFamily="18" charset="-78"/>
              </a:rPr>
              <a:t>تعلم غير نشط</a:t>
            </a:r>
            <a:endParaRPr lang="ar-SA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وسيلة شرح مع سهم إلى اليمين 6"/>
          <p:cNvSpPr/>
          <p:nvPr/>
        </p:nvSpPr>
        <p:spPr>
          <a:xfrm>
            <a:off x="3131840" y="4108202"/>
            <a:ext cx="1008112" cy="1705824"/>
          </a:xfrm>
          <a:prstGeom prst="right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Andalus" pitchFamily="18" charset="-78"/>
                <a:cs typeface="Andalus" pitchFamily="18" charset="-78"/>
              </a:rPr>
              <a:t>تعلم  نشط</a:t>
            </a:r>
            <a:endParaRPr lang="ar-SA" sz="28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سهم إلى اليمين 7"/>
          <p:cNvSpPr/>
          <p:nvPr/>
        </p:nvSpPr>
        <p:spPr>
          <a:xfrm rot="10800000" flipV="1">
            <a:off x="7219326" y="1895129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5%</a:t>
            </a:r>
            <a:endParaRPr lang="ar-SA" dirty="0"/>
          </a:p>
        </p:txBody>
      </p:sp>
      <p:sp>
        <p:nvSpPr>
          <p:cNvPr id="9" name="سهم إلى اليمين 8"/>
          <p:cNvSpPr/>
          <p:nvPr/>
        </p:nvSpPr>
        <p:spPr>
          <a:xfrm rot="10800000" flipV="1">
            <a:off x="7261448" y="3888221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50%</a:t>
            </a:r>
            <a:endParaRPr lang="ar-SA" dirty="0"/>
          </a:p>
        </p:txBody>
      </p:sp>
      <p:sp>
        <p:nvSpPr>
          <p:cNvPr id="10" name="سهم إلى اليمين 9"/>
          <p:cNvSpPr/>
          <p:nvPr/>
        </p:nvSpPr>
        <p:spPr>
          <a:xfrm rot="10800000" flipV="1">
            <a:off x="7261448" y="4426642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75%</a:t>
            </a:r>
            <a:endParaRPr lang="ar-SA" dirty="0"/>
          </a:p>
        </p:txBody>
      </p:sp>
      <p:sp>
        <p:nvSpPr>
          <p:cNvPr id="11" name="سهم إلى اليمين 10"/>
          <p:cNvSpPr/>
          <p:nvPr/>
        </p:nvSpPr>
        <p:spPr>
          <a:xfrm rot="10800000" flipV="1">
            <a:off x="7261448" y="5013175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90%</a:t>
            </a:r>
            <a:endParaRPr lang="ar-SA" dirty="0"/>
          </a:p>
        </p:txBody>
      </p:sp>
      <p:sp>
        <p:nvSpPr>
          <p:cNvPr id="12" name="سهم إلى اليمين 11"/>
          <p:cNvSpPr/>
          <p:nvPr/>
        </p:nvSpPr>
        <p:spPr>
          <a:xfrm rot="10800000" flipV="1">
            <a:off x="7262869" y="2880109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20%</a:t>
            </a:r>
            <a:endParaRPr lang="ar-SA" dirty="0"/>
          </a:p>
        </p:txBody>
      </p:sp>
      <p:sp>
        <p:nvSpPr>
          <p:cNvPr id="13" name="سهم إلى اليمين 12"/>
          <p:cNvSpPr/>
          <p:nvPr/>
        </p:nvSpPr>
        <p:spPr>
          <a:xfrm rot="10800000" flipV="1">
            <a:off x="7262869" y="3384165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30%</a:t>
            </a:r>
            <a:endParaRPr lang="ar-SA" dirty="0"/>
          </a:p>
        </p:txBody>
      </p:sp>
      <p:sp>
        <p:nvSpPr>
          <p:cNvPr id="14" name="سهم إلى اليمين 13"/>
          <p:cNvSpPr/>
          <p:nvPr/>
        </p:nvSpPr>
        <p:spPr>
          <a:xfrm rot="10800000" flipV="1">
            <a:off x="7261448" y="2399185"/>
            <a:ext cx="1296144" cy="504056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10%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803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chemeClr val="accent4"/>
                </a:solidFill>
              </a:rPr>
              <a:t>ضوابط تطبيق بطاقة التعلم النشط</a:t>
            </a:r>
            <a:endParaRPr lang="ar-SA" b="1" dirty="0">
              <a:solidFill>
                <a:schemeClr val="accent4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SA" b="1" dirty="0"/>
              <a:t>يرصد المشرف التربوي – إيجابا أو سلبا – استراتيجيات</a:t>
            </a:r>
          </a:p>
          <a:p>
            <a:pPr marL="45720" indent="0">
              <a:buNone/>
            </a:pPr>
            <a:r>
              <a:rPr lang="ar-SA" b="1" dirty="0"/>
              <a:t>التعلم النشط المطبقة أثناء الزيارة الصفية</a:t>
            </a:r>
            <a:r>
              <a:rPr lang="ar-SA" b="1" dirty="0" smtClean="0"/>
              <a:t>.</a:t>
            </a:r>
          </a:p>
          <a:p>
            <a:pPr marL="45720" indent="0">
              <a:buNone/>
            </a:pPr>
            <a:endParaRPr lang="ar-SA" b="1" dirty="0"/>
          </a:p>
          <a:p>
            <a:r>
              <a:rPr lang="ar-SA" b="1" dirty="0" smtClean="0"/>
              <a:t>يلزم </a:t>
            </a:r>
            <a:r>
              <a:rPr lang="ar-SA" b="1" dirty="0"/>
              <a:t>تعبئة استمارة التقويم المعتمدة بشروطها السبعة</a:t>
            </a:r>
          </a:p>
          <a:p>
            <a:pPr marL="45720" indent="0">
              <a:buNone/>
            </a:pPr>
            <a:r>
              <a:rPr lang="ar-SA" b="1" dirty="0"/>
              <a:t>في حال التطبيق مع تدوين الدرجة، وفي حال عدم التطبيق</a:t>
            </a:r>
          </a:p>
          <a:p>
            <a:pPr marL="45720" indent="0">
              <a:buNone/>
            </a:pPr>
            <a:r>
              <a:rPr lang="ar-SA" b="1" dirty="0"/>
              <a:t>يدون المشرف الحسم مباشرة في بطاقته الإلكترونية</a:t>
            </a:r>
            <a:r>
              <a:rPr lang="ar-SA" b="1" dirty="0" smtClean="0"/>
              <a:t>.</a:t>
            </a:r>
          </a:p>
          <a:p>
            <a:pPr marL="45720" indent="0">
              <a:buNone/>
            </a:pPr>
            <a:endParaRPr lang="ar-SA" b="1" dirty="0"/>
          </a:p>
          <a:p>
            <a:r>
              <a:rPr lang="ar-SA" b="1" dirty="0" smtClean="0"/>
              <a:t>  </a:t>
            </a:r>
            <a:r>
              <a:rPr lang="ar-SA" b="1" dirty="0"/>
              <a:t>يبرر المشرف التربوي في استمارة التقويم</a:t>
            </a:r>
          </a:p>
          <a:p>
            <a:pPr marL="45720" indent="0">
              <a:buNone/>
            </a:pPr>
            <a:r>
              <a:rPr lang="ar-SA" b="1" dirty="0"/>
              <a:t>المعتمدة تحقيق كل عنصر من عناصر تقويم التعلم</a:t>
            </a:r>
          </a:p>
          <a:p>
            <a:pPr marL="45720" indent="0">
              <a:buNone/>
            </a:pPr>
            <a:r>
              <a:rPr lang="ar-SA" b="1" dirty="0"/>
              <a:t>النشط، فيذكر مواقف وشواهد من الدرس تدل أن المعلم</a:t>
            </a:r>
          </a:p>
          <a:p>
            <a:pPr marL="45720" indent="0">
              <a:buNone/>
            </a:pPr>
            <a:r>
              <a:rPr lang="ar-SA" b="1" dirty="0"/>
              <a:t>حقق ذلك المعيار </a:t>
            </a:r>
            <a:r>
              <a:rPr lang="ar-SA" b="1" dirty="0" smtClean="0"/>
              <a:t>, ووجود </a:t>
            </a:r>
            <a:r>
              <a:rPr lang="ar-SA" b="1" dirty="0"/>
              <a:t>التبرير شرط لاحتساب </a:t>
            </a:r>
            <a:r>
              <a:rPr lang="ar-SA" b="1" dirty="0" smtClean="0"/>
              <a:t>التطبيق بالشروط السبعة 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49113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شروط اعتماد بطاقة التعلم النشط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115616" y="2132856"/>
            <a:ext cx="6912768" cy="360381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ar-SA" sz="1800" b="1" dirty="0" smtClean="0"/>
              <a:t>-1</a:t>
            </a:r>
            <a:r>
              <a:rPr lang="ar-SA" sz="1600" b="1" dirty="0" smtClean="0"/>
              <a:t> </a:t>
            </a:r>
            <a:r>
              <a:rPr lang="ar-SA" sz="1600" b="1" dirty="0"/>
              <a:t>يحدد طريقة توصيف وإعلان الأهداف.</a:t>
            </a:r>
          </a:p>
          <a:p>
            <a:pPr marL="45720" indent="0">
              <a:buNone/>
            </a:pPr>
            <a:r>
              <a:rPr lang="ar-SA" sz="1600" b="1" dirty="0" smtClean="0"/>
              <a:t>-2 </a:t>
            </a:r>
            <a:r>
              <a:rPr lang="ar-SA" sz="1600" b="1" dirty="0"/>
              <a:t>يحدد طريقة ودور الطلاب في تحقيقها.</a:t>
            </a:r>
          </a:p>
          <a:p>
            <a:pPr marL="45720" indent="0">
              <a:buNone/>
            </a:pPr>
            <a:r>
              <a:rPr lang="ar-SA" sz="1600" b="1" dirty="0"/>
              <a:t>-3 يذكر مواقف تدل على أن دور المعلم موجه وميسر.</a:t>
            </a:r>
          </a:p>
          <a:p>
            <a:pPr marL="45720" indent="0">
              <a:buNone/>
            </a:pPr>
            <a:r>
              <a:rPr lang="ar-SA" sz="1600" b="1" dirty="0"/>
              <a:t>-4 يقدر عدد الأسئلة التي سألها الطلاب لزملائهم أو </a:t>
            </a:r>
            <a:r>
              <a:rPr lang="ar-SA" sz="1600" b="1" dirty="0" smtClean="0"/>
              <a:t>للمعلم(حوار </a:t>
            </a:r>
            <a:r>
              <a:rPr lang="ar-SA" sz="1600" b="1" dirty="0"/>
              <a:t>متبادل بين الطلاب أنفسهم </a:t>
            </a:r>
            <a:r>
              <a:rPr lang="ar-SA" sz="1600" b="1" dirty="0" smtClean="0"/>
              <a:t>والمعلم).</a:t>
            </a:r>
            <a:endParaRPr lang="ar-SA" sz="1600" b="1" dirty="0"/>
          </a:p>
          <a:p>
            <a:pPr marL="45720" indent="0">
              <a:buNone/>
            </a:pPr>
            <a:r>
              <a:rPr lang="ar-SA" sz="1600" b="1" dirty="0"/>
              <a:t>-5 يحدد مدى حيوية الطلاب في التفاعل الصفي.</a:t>
            </a:r>
          </a:p>
          <a:p>
            <a:pPr marL="45720" indent="0">
              <a:buNone/>
            </a:pPr>
            <a:r>
              <a:rPr lang="ar-SA" sz="1600" b="1" dirty="0"/>
              <a:t>-6 يحدد المفاهيم التي أوجد لها الطلاب معنى مرادفا.</a:t>
            </a:r>
          </a:p>
          <a:p>
            <a:pPr marL="45720" indent="0">
              <a:buNone/>
            </a:pPr>
            <a:r>
              <a:rPr lang="ar-SA" sz="1600" b="1" dirty="0"/>
              <a:t>-7 يحدد كيف وصل الطلاب إلى </a:t>
            </a:r>
            <a:r>
              <a:rPr lang="ar-SA" sz="1600" b="1" dirty="0" smtClean="0"/>
              <a:t>( التحليل  </a:t>
            </a:r>
            <a:r>
              <a:rPr lang="ar-SA" sz="1600" b="1" dirty="0"/>
              <a:t>التركيب </a:t>
            </a:r>
            <a:r>
              <a:rPr lang="ar-SA" sz="1600" b="1" dirty="0" smtClean="0"/>
              <a:t>التقويم ).</a:t>
            </a:r>
            <a:endParaRPr lang="ar-SA" sz="1600" b="1" dirty="0"/>
          </a:p>
          <a:p>
            <a:pPr marL="45720" indent="0">
              <a:buNone/>
            </a:pPr>
            <a:r>
              <a:rPr lang="ar-SA" sz="1600" b="1" dirty="0"/>
              <a:t>على أن يطابق المشرف العناصر السابقة مع الإعداد الكتابي</a:t>
            </a:r>
          </a:p>
          <a:p>
            <a:pPr marL="45720" indent="0">
              <a:buNone/>
            </a:pPr>
            <a:r>
              <a:rPr lang="ar-SA" sz="1600" b="1" dirty="0"/>
              <a:t>للمعلم.</a:t>
            </a:r>
          </a:p>
          <a:p>
            <a:pPr marL="45720" indent="0">
              <a:buNone/>
            </a:pPr>
            <a:endParaRPr lang="ar-SA" sz="1600" b="1" dirty="0" smtClean="0"/>
          </a:p>
          <a:p>
            <a:r>
              <a:rPr lang="ar-SA" sz="1600" b="1" dirty="0" smtClean="0"/>
              <a:t>ويلزم </a:t>
            </a:r>
            <a:r>
              <a:rPr lang="ar-SA" sz="1600" b="1" dirty="0"/>
              <a:t>فرق التدقيق والفرق الزائرة الأخرى تقويم</a:t>
            </a:r>
          </a:p>
          <a:p>
            <a:pPr marL="45720" indent="0">
              <a:buNone/>
            </a:pPr>
            <a:r>
              <a:rPr lang="ar-SA" sz="1600" b="1" dirty="0"/>
              <a:t>المبررات، وفي حال عدم وجود مبررات قوية فلا يتم</a:t>
            </a:r>
          </a:p>
          <a:p>
            <a:pPr marL="45720" indent="0">
              <a:buNone/>
            </a:pPr>
            <a:r>
              <a:rPr lang="ar-SA" sz="1600" b="1" dirty="0"/>
              <a:t>احتساب التطبيق واعتماده.</a:t>
            </a:r>
          </a:p>
        </p:txBody>
      </p:sp>
    </p:spTree>
    <p:extLst>
      <p:ext uri="{BB962C8B-B14F-4D97-AF65-F5344CB8AC3E}">
        <p14:creationId xmlns:p14="http://schemas.microsoft.com/office/powerpoint/2010/main" val="18471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856984" cy="6857999"/>
          </a:xfrm>
        </p:spPr>
      </p:pic>
    </p:spTree>
    <p:extLst>
      <p:ext uri="{BB962C8B-B14F-4D97-AF65-F5344CB8AC3E}">
        <p14:creationId xmlns:p14="http://schemas.microsoft.com/office/powerpoint/2010/main" val="114997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</a:rPr>
              <a:t>1- الدلالة التي تشير إلى معرفة الطلاب بأهداف الدرس</a:t>
            </a:r>
            <a:endParaRPr lang="ar-S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39552" y="1988840"/>
            <a:ext cx="7992888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/>
              <a:t>1- عرض الأهداف على وسيلة الإيضاح0 </a:t>
            </a:r>
          </a:p>
          <a:p>
            <a:endParaRPr lang="ar-SA" sz="3200" b="1" dirty="0" smtClean="0"/>
          </a:p>
          <a:p>
            <a:pPr algn="ctr"/>
            <a:r>
              <a:rPr lang="ar-SA" sz="3200" b="1" dirty="0" smtClean="0"/>
              <a:t>2-تفاعل الطلاب مع محتوى الدرس</a:t>
            </a:r>
          </a:p>
          <a:p>
            <a:endParaRPr lang="ar-SA" sz="3200" b="1" dirty="0" smtClean="0"/>
          </a:p>
          <a:p>
            <a:pPr algn="ctr"/>
            <a:r>
              <a:rPr lang="ar-SA" sz="3200" b="1" dirty="0" smtClean="0"/>
              <a:t>3-وصول الطلاب إلى مصادر معرفية مختلفة</a:t>
            </a:r>
            <a:endParaRPr lang="ar-SA" sz="32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115616" y="494116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درجة هذا العنصر</a:t>
            </a:r>
          </a:p>
          <a:p>
            <a:pPr algn="ctr"/>
            <a:r>
              <a:rPr lang="ar-SA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6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1084</TotalTime>
  <Words>869</Words>
  <Application>Microsoft Office PowerPoint</Application>
  <PresentationFormat>عرض على الشاشة (3:4)‏</PresentationFormat>
  <Paragraphs>167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27" baseType="lpstr">
      <vt:lpstr>دبوس تثبيت</vt:lpstr>
      <vt:lpstr>تدفق</vt:lpstr>
      <vt:lpstr>عرض تقديمي في PowerPoint</vt:lpstr>
      <vt:lpstr>اللقاء الأول بمعلمات العلوم للعام الدراسي 1438-1439هـ  الانطلاق نحو المعالي  تنفيذ : مشرفات العلوم  مها عسيري خديجة ابراهيم صالحة الفاهمي</vt:lpstr>
      <vt:lpstr>عرض تقديمي في PowerPoint</vt:lpstr>
      <vt:lpstr>عرض تقديمي في PowerPoint</vt:lpstr>
      <vt:lpstr>عرض تقديمي في PowerPoint</vt:lpstr>
      <vt:lpstr>ضوابط تطبيق بطاقة التعلم النشط</vt:lpstr>
      <vt:lpstr>شروط اعتماد بطاقة التعلم النشط</vt:lpstr>
      <vt:lpstr>عرض تقديمي في PowerPoint</vt:lpstr>
      <vt:lpstr>1- الدلالة التي تشير إلى معرفة الطلاب بأهداف الدرس</vt:lpstr>
      <vt:lpstr>2-وضح المعلم للطلاب دورهم في تحقيق الأهداف ومما يدل على ذلك :</vt:lpstr>
      <vt:lpstr>3-مما يدل على أن دور المعلم كان موجهاً وميسراً </vt:lpstr>
      <vt:lpstr>عرض تقديمي في PowerPoint</vt:lpstr>
      <vt:lpstr>4-عدد الأسئلة التي سألها الطلاب للمعلم أو الزملاء (   ) علما أن عدد طلاب الفصل (     ) وهذا يدل على :</vt:lpstr>
      <vt:lpstr>5- يراعي المعلم التمايز بين الطلاب ومما يدل على استثمار هذا التمايز(التصنيف):</vt:lpstr>
      <vt:lpstr>عرض تقديمي في PowerPoint</vt:lpstr>
      <vt:lpstr>عرض تقديمي في PowerPoint</vt:lpstr>
      <vt:lpstr>6- عدد المفاهيم التي أوجد لها الطلاب معنى مرادف بلغ (    ): </vt:lpstr>
      <vt:lpstr>7- وصل الطلاب إلى مستوى جيد من مهارات التفكير العليا</vt:lpstr>
      <vt:lpstr>7- وصل الطلاب إلى مستوى جيد من مهارات التفكير العليا</vt:lpstr>
      <vt:lpstr>7- وصل الطلاب إلى مستوى جيد من مهارات التفكير العليا</vt:lpstr>
      <vt:lpstr> البرامج المخطط لها خلال هذا العام </vt:lpstr>
      <vt:lpstr>توصيات اللقاء</vt:lpstr>
      <vt:lpstr>عرض تقديمي في PowerPoint</vt:lpstr>
      <vt:lpstr>عرض تقديمي في PowerPoint</vt:lpstr>
      <vt:lpstr>شكرا لحسن إصغائكم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KS</dc:creator>
  <cp:lastModifiedBy>Lenovo</cp:lastModifiedBy>
  <cp:revision>45</cp:revision>
  <dcterms:created xsi:type="dcterms:W3CDTF">2016-12-05T21:18:34Z</dcterms:created>
  <dcterms:modified xsi:type="dcterms:W3CDTF">2017-09-15T22:21:38Z</dcterms:modified>
</cp:coreProperties>
</file>