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61" r:id="rId2"/>
    <p:sldId id="256" r:id="rId3"/>
    <p:sldId id="263" r:id="rId4"/>
    <p:sldId id="267" r:id="rId5"/>
    <p:sldId id="269" r:id="rId6"/>
    <p:sldId id="286" r:id="rId7"/>
    <p:sldId id="270" r:id="rId8"/>
    <p:sldId id="271" r:id="rId9"/>
    <p:sldId id="272" r:id="rId10"/>
    <p:sldId id="274" r:id="rId11"/>
    <p:sldId id="275" r:id="rId12"/>
    <p:sldId id="311" r:id="rId13"/>
    <p:sldId id="287" r:id="rId14"/>
    <p:sldId id="310" r:id="rId15"/>
    <p:sldId id="276" r:id="rId16"/>
    <p:sldId id="279" r:id="rId17"/>
    <p:sldId id="288" r:id="rId18"/>
    <p:sldId id="277" r:id="rId19"/>
    <p:sldId id="289" r:id="rId20"/>
    <p:sldId id="280" r:id="rId21"/>
    <p:sldId id="281" r:id="rId22"/>
    <p:sldId id="278" r:id="rId23"/>
    <p:sldId id="282" r:id="rId24"/>
    <p:sldId id="308" r:id="rId25"/>
    <p:sldId id="283" r:id="rId26"/>
    <p:sldId id="30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5" r:id="rId40"/>
    <p:sldId id="306" r:id="rId41"/>
    <p:sldId id="28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5205EB-A0A4-4FB2-BD63-367E42D0F9F1}" type="datetimeFigureOut">
              <a:rPr lang="en-US" smtClean="0"/>
              <a:t>1/22/2018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3B0DB0-5887-48E2-94A8-DE62C13B04E9}" type="slidenum">
              <a:rPr lang="en-US" smtClean="0"/>
              <a:t>‹#›</a:t>
            </a:fld>
            <a:endParaRPr lang="en-US"/>
          </a:p>
        </p:txBody>
      </p:sp>
    </p:spTree>
    <p:extLst>
      <p:ext uri="{BB962C8B-B14F-4D97-AF65-F5344CB8AC3E}">
        <p14:creationId xmlns:p14="http://schemas.microsoft.com/office/powerpoint/2010/main" val="7164312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6CAAFC-17B9-4FC3-B3AB-EA51509D5143}" type="datetimeFigureOut">
              <a:rPr lang="en-US" smtClean="0"/>
              <a:pPr/>
              <a:t>1/22/2018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243026-A725-4274-BAF6-D59673E4C7AC}" type="slidenum">
              <a:rPr lang="en-US" smtClean="0"/>
              <a:pPr/>
              <a:t>‹#›</a:t>
            </a:fld>
            <a:endParaRPr lang="en-US"/>
          </a:p>
        </p:txBody>
      </p:sp>
    </p:spTree>
    <p:extLst>
      <p:ext uri="{BB962C8B-B14F-4D97-AF65-F5344CB8AC3E}">
        <p14:creationId xmlns:p14="http://schemas.microsoft.com/office/powerpoint/2010/main" val="231384563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98814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167331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25056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5A1F35-6CCC-4BAD-B42B-F653BFF7ADD0}" type="datetime1">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2A4BF-3905-4DA3-8C47-F1CA5F5F7253}" type="datetime1">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7EB882-1A08-4B6A-A7A7-B3E5C1A1BC49}" type="datetime1">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A1A25A-6339-4367-8A6E-AC3023CD26E3}" type="datetime1">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64C539-066D-4F5C-AE1C-ABCE25B73CB6}" type="datetime1">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434C16-E1C6-4441-B7D6-6E32F215E422}" type="datetime1">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4651ED-C032-4887-A077-F089338E724E}" type="datetime1">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30929C-AAC9-41BC-BBE4-25CA4979DD65}" type="datetime1">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D2418A-C985-46D7-9EC2-E54274ECE4EB}" type="datetime1">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422CDE-5BEF-41EE-98CA-8ED2F42CB1C8}" type="datetime1">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7F7F71-58D0-40E4-A0E1-90C0C99CEABF}" type="datetime1">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11D61-3C0B-40EF-92C9-AE9E4A09C524}" type="datetime1">
              <a:rPr lang="en-US" smtClean="0"/>
              <a:t>1/22/2018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upload.wikimedia.org/wikipedia/commons/e/e2/Cartesian_coordinate_system_handedness.sv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9.jpeg"/><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1.w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6.wmf"/></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9.wmf"/><Relationship Id="rId5" Type="http://schemas.openxmlformats.org/officeDocument/2006/relationships/oleObject" Target="../embeddings/oleObject6.bin"/><Relationship Id="rId4" Type="http://schemas.openxmlformats.org/officeDocument/2006/relationships/image" Target="../media/image28.wmf"/></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gif"/><Relationship Id="rId7" Type="http://schemas.openxmlformats.org/officeDocument/2006/relationships/image" Target="http://learn.uci.edu/media/OC08/11004/OC0811004_L6Class2Levers.jpg" TargetMode="External"/><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http://automata.co.uk/Images/leavers-2.gi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49.gif"/><Relationship Id="rId7" Type="http://schemas.openxmlformats.org/officeDocument/2006/relationships/image" Target="../media/image51.jpe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http://learn.uci.edu/media/OC08/11004/OC0811004_L6Class3Levers.gif" TargetMode="External"/><Relationship Id="rId5" Type="http://schemas.openxmlformats.org/officeDocument/2006/relationships/image" Target="../media/image50.png"/><Relationship Id="rId4" Type="http://schemas.openxmlformats.org/officeDocument/2006/relationships/image" Target="http://automata.co.uk/Images/leavers-3.gi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54.png"/><Relationship Id="rId4" Type="http://schemas.openxmlformats.org/officeDocument/2006/relationships/image" Target="../media/image5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uoh.edu.sa/Colleges/Prep-Year/PublishingImages/logo-sourse.png"/>
          <p:cNvPicPr/>
          <p:nvPr/>
        </p:nvPicPr>
        <p:blipFill>
          <a:blip r:embed="rId3" cstate="print"/>
          <a:srcRect/>
          <a:stretch>
            <a:fillRect/>
          </a:stretch>
        </p:blipFill>
        <p:spPr bwMode="auto">
          <a:xfrm>
            <a:off x="7734300" y="378105"/>
            <a:ext cx="1028700" cy="1222095"/>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04800"/>
            <a:ext cx="925162" cy="1167855"/>
          </a:xfrm>
          <a:prstGeom prst="rect">
            <a:avLst/>
          </a:prstGeom>
        </p:spPr>
      </p:pic>
      <p:sp>
        <p:nvSpPr>
          <p:cNvPr id="6" name="Rectangle 5"/>
          <p:cNvSpPr/>
          <p:nvPr/>
        </p:nvSpPr>
        <p:spPr>
          <a:xfrm>
            <a:off x="160543" y="196870"/>
            <a:ext cx="8955016" cy="652486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University of Hail</a:t>
            </a:r>
          </a:p>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Preparatory Year College</a:t>
            </a:r>
          </a:p>
          <a:p>
            <a:pPr algn="ctr"/>
            <a:endPar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Medical Physics</a:t>
            </a:r>
          </a:p>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PHYS121</a:t>
            </a:r>
          </a:p>
          <a:p>
            <a:pPr algn="ctr"/>
            <a:endPar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Introduction to</a:t>
            </a:r>
          </a:p>
          <a:p>
            <a:pPr algn="ctr"/>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Biological Physics</a:t>
            </a:r>
          </a:p>
          <a:p>
            <a:pPr algn="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For The Health Life Science</a:t>
            </a:r>
          </a:p>
          <a:p>
            <a:pPr algn="ctr"/>
            <a:endPar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Kirsten Franklin and others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1895560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152400" y="645855"/>
            <a:ext cx="888841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eaLnBrk="0" hangingPunct="0"/>
            <a:r>
              <a:rPr lang="en-US" sz="3200" b="1" dirty="0" smtClean="0">
                <a:solidFill>
                  <a:srgbClr val="00B050"/>
                </a:solidFill>
                <a:latin typeface="Times New Roman" pitchFamily="18" charset="0"/>
                <a:cs typeface="Times New Roman" pitchFamily="18" charset="0"/>
              </a:rPr>
              <a:t>	</a:t>
            </a:r>
            <a:r>
              <a:rPr lang="en-US" sz="3200" b="1" dirty="0" smtClean="0">
                <a:solidFill>
                  <a:srgbClr val="FFFF00"/>
                </a:solidFill>
                <a:latin typeface="Times New Roman" pitchFamily="18" charset="0"/>
                <a:cs typeface="Times New Roman" pitchFamily="18" charset="0"/>
              </a:rPr>
              <a:t>The physical quantity which causes an objects to begin rotate or move in a circle or (more generally) to change its rate of rotation, is a Torque  (moment). </a:t>
            </a:r>
          </a:p>
          <a:p>
            <a:pPr algn="just" eaLnBrk="0" hangingPunct="0"/>
            <a:r>
              <a:rPr lang="en-US" sz="3200" b="1" dirty="0" smtClean="0">
                <a:solidFill>
                  <a:srgbClr val="FFFF00"/>
                </a:solidFill>
                <a:latin typeface="Times New Roman" pitchFamily="18" charset="0"/>
                <a:cs typeface="Times New Roman" pitchFamily="18" charset="0"/>
              </a:rPr>
              <a:t>Note: Torque (moment) is not force.</a:t>
            </a:r>
            <a:endParaRPr lang="en-US" sz="3200" b="1" dirty="0">
              <a:solidFill>
                <a:srgbClr val="FFFF00"/>
              </a:solidFill>
              <a:latin typeface="Times New Roman" pitchFamily="18" charset="0"/>
              <a:cs typeface="Times New Roman" pitchFamily="18" charset="0"/>
            </a:endParaRPr>
          </a:p>
        </p:txBody>
      </p:sp>
      <p:sp>
        <p:nvSpPr>
          <p:cNvPr id="10" name="Rectangle 9"/>
          <p:cNvSpPr/>
          <p:nvPr/>
        </p:nvSpPr>
        <p:spPr>
          <a:xfrm>
            <a:off x="2918824" y="0"/>
            <a:ext cx="3306354" cy="830997"/>
          </a:xfrm>
          <a:prstGeom prst="rect">
            <a:avLst/>
          </a:prstGeom>
        </p:spPr>
        <p:txBody>
          <a:bodyPr wrap="none">
            <a:spAutoFit/>
          </a:bodyPr>
          <a:lstStyle/>
          <a:p>
            <a:pPr marL="54864" algn="ctr" fontAlgn="auto">
              <a:spcAft>
                <a:spcPts val="0"/>
              </a:spcAft>
              <a:defRPr/>
            </a:pPr>
            <a:r>
              <a:rPr lang="en-US" sz="4800" dirty="0" smtClean="0">
                <a:solidFill>
                  <a:srgbClr val="FF9900"/>
                </a:solidFill>
                <a:effectLst>
                  <a:outerShdw blurRad="38100" dist="25500" dir="5400000" algn="tl" rotWithShape="0">
                    <a:srgbClr val="000000">
                      <a:satMod val="180000"/>
                      <a:alpha val="75000"/>
                    </a:srgbClr>
                  </a:outerShdw>
                </a:effectLst>
                <a:latin typeface="Stencil" pitchFamily="82" charset="0"/>
                <a:cs typeface="Times New Roman" pitchFamily="18" charset="0"/>
              </a:rPr>
              <a:t>3. </a:t>
            </a:r>
            <a:r>
              <a:rPr lang="en-US" sz="4800" dirty="0">
                <a:solidFill>
                  <a:srgbClr val="FF9900"/>
                </a:solidFill>
                <a:effectLst>
                  <a:outerShdw blurRad="38100" dist="25500" dir="5400000" algn="tl" rotWithShape="0">
                    <a:srgbClr val="000000">
                      <a:satMod val="180000"/>
                      <a:alpha val="75000"/>
                    </a:srgbClr>
                  </a:outerShdw>
                </a:effectLst>
                <a:latin typeface="Stencil" pitchFamily="82" charset="0"/>
                <a:cs typeface="Times New Roman" pitchFamily="18" charset="0"/>
              </a:rPr>
              <a:t>Torque</a:t>
            </a:r>
          </a:p>
        </p:txBody>
      </p:sp>
      <p:grpSp>
        <p:nvGrpSpPr>
          <p:cNvPr id="5" name="Group 4"/>
          <p:cNvGrpSpPr/>
          <p:nvPr/>
        </p:nvGrpSpPr>
        <p:grpSpPr>
          <a:xfrm>
            <a:off x="2133600" y="3333750"/>
            <a:ext cx="6526015" cy="2990850"/>
            <a:chOff x="2133600" y="3333750"/>
            <a:chExt cx="6526015" cy="2990850"/>
          </a:xfrm>
        </p:grpSpPr>
        <p:pic>
          <p:nvPicPr>
            <p:cNvPr id="9"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333750"/>
              <a:ext cx="271601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ttp://hostedmedia.reimanpub.com/TFH/Projects/FH09FEB_TORLUG_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505200"/>
              <a:ext cx="273538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97336982"/>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4294967295"/>
          </p:nvPr>
        </p:nvSpPr>
        <p:spPr>
          <a:xfrm>
            <a:off x="228600" y="185228"/>
            <a:ext cx="5486400" cy="2971800"/>
          </a:xfrm>
        </p:spPr>
        <p:txBody>
          <a:bodyPr>
            <a:noAutofit/>
          </a:bodyPr>
          <a:lstStyle/>
          <a:p>
            <a:pPr marL="531813" indent="-531813" algn="just" eaLnBrk="1" hangingPunct="1">
              <a:spcBef>
                <a:spcPts val="575"/>
              </a:spcBef>
              <a:buFont typeface="Wingdings 2" pitchFamily="18" charset="2"/>
              <a:buNone/>
            </a:pPr>
            <a:r>
              <a:rPr lang="en-US" b="1" dirty="0" smtClean="0">
                <a:solidFill>
                  <a:srgbClr val="FFFF00"/>
                </a:solidFill>
                <a:latin typeface="Times New Roman" pitchFamily="18" charset="0"/>
                <a:cs typeface="Times New Roman" pitchFamily="18" charset="0"/>
              </a:rPr>
              <a:t>Torque depends on : </a:t>
            </a:r>
          </a:p>
          <a:p>
            <a:pPr marL="531813" indent="-531813" algn="just">
              <a:spcBef>
                <a:spcPts val="575"/>
              </a:spcBef>
              <a:buFont typeface="+mj-lt"/>
              <a:buAutoNum type="arabicPeriod"/>
            </a:pPr>
            <a:r>
              <a:rPr lang="en-US" b="1" dirty="0" smtClean="0">
                <a:solidFill>
                  <a:srgbClr val="FFFF00"/>
                </a:solidFill>
                <a:latin typeface="Times New Roman" pitchFamily="18" charset="0"/>
                <a:cs typeface="Times New Roman" pitchFamily="18" charset="0"/>
              </a:rPr>
              <a:t>The applied force (F).</a:t>
            </a:r>
          </a:p>
          <a:p>
            <a:pPr marL="514350" indent="-514350" algn="just">
              <a:spcBef>
                <a:spcPts val="575"/>
              </a:spcBef>
              <a:buFont typeface="+mj-lt"/>
              <a:buAutoNum type="arabicPeriod"/>
            </a:pPr>
            <a:r>
              <a:rPr lang="en-US" b="1" dirty="0" smtClean="0">
                <a:solidFill>
                  <a:srgbClr val="FFFF00"/>
                </a:solidFill>
                <a:latin typeface="Times New Roman" pitchFamily="18" charset="0"/>
                <a:cs typeface="Times New Roman" pitchFamily="18" charset="0"/>
              </a:rPr>
              <a:t>The </a:t>
            </a:r>
            <a:r>
              <a:rPr lang="en-US" b="1" dirty="0">
                <a:solidFill>
                  <a:srgbClr val="FFFF00"/>
                </a:solidFill>
                <a:latin typeface="Times New Roman" pitchFamily="18" charset="0"/>
                <a:cs typeface="Times New Roman" pitchFamily="18" charset="0"/>
              </a:rPr>
              <a:t>force arm </a:t>
            </a:r>
            <a:r>
              <a:rPr lang="en-US" b="1" dirty="0" smtClean="0">
                <a:solidFill>
                  <a:srgbClr val="FFFF00"/>
                </a:solidFill>
                <a:latin typeface="Times New Roman" pitchFamily="18" charset="0"/>
                <a:cs typeface="Times New Roman" pitchFamily="18" charset="0"/>
              </a:rPr>
              <a:t>length (r).</a:t>
            </a:r>
            <a:endParaRPr lang="en-US" b="1" i="1" u="sng" dirty="0" smtClean="0">
              <a:solidFill>
                <a:srgbClr val="FFFF00"/>
              </a:solidFill>
              <a:latin typeface="Times New Roman" pitchFamily="18" charset="0"/>
              <a:cs typeface="Times New Roman" pitchFamily="18" charset="0"/>
            </a:endParaRPr>
          </a:p>
          <a:p>
            <a:pPr marL="514350" indent="-514350" algn="just">
              <a:spcBef>
                <a:spcPts val="575"/>
              </a:spcBef>
              <a:buFont typeface="+mj-lt"/>
              <a:buAutoNum type="arabicPeriod"/>
            </a:pPr>
            <a:r>
              <a:rPr lang="en-US" b="1" dirty="0" smtClean="0">
                <a:solidFill>
                  <a:srgbClr val="FFFF00"/>
                </a:solidFill>
                <a:latin typeface="Times New Roman" pitchFamily="18" charset="0"/>
                <a:cs typeface="Times New Roman" pitchFamily="18" charset="0"/>
              </a:rPr>
              <a:t>The angle (</a:t>
            </a:r>
            <a:r>
              <a:rPr lang="el-GR" altLang="en-US" dirty="0" smtClean="0">
                <a:solidFill>
                  <a:srgbClr val="FFFF00"/>
                </a:solidFill>
                <a:latin typeface="Times New Roman" pitchFamily="18" charset="0"/>
                <a:cs typeface="Times New Roman" pitchFamily="18" charset="0"/>
              </a:rPr>
              <a:t>θ</a:t>
            </a:r>
            <a:r>
              <a:rPr lang="en-US" altLang="en-US" dirty="0" smtClean="0">
                <a:solidFill>
                  <a:srgbClr val="FFFF00"/>
                </a:solidFill>
                <a:latin typeface="Times New Roman" pitchFamily="18" charset="0"/>
                <a:cs typeface="Times New Roman" pitchFamily="18" charset="0"/>
              </a:rPr>
              <a:t>)</a:t>
            </a:r>
            <a:r>
              <a:rPr lang="en-US" b="1" dirty="0" smtClean="0">
                <a:solidFill>
                  <a:srgbClr val="FFFF00"/>
                </a:solidFill>
                <a:latin typeface="Times New Roman" pitchFamily="18" charset="0"/>
                <a:cs typeface="Times New Roman" pitchFamily="18" charset="0"/>
              </a:rPr>
              <a:t> between force and force arm  (</a:t>
            </a:r>
            <a:r>
              <a:rPr lang="en-US" sz="2800" b="1" dirty="0" smtClean="0">
                <a:solidFill>
                  <a:srgbClr val="FFFF00"/>
                </a:solidFill>
                <a:latin typeface="Times New Roman" pitchFamily="18" charset="0"/>
                <a:cs typeface="Times New Roman" pitchFamily="18" charset="0"/>
              </a:rPr>
              <a:t>usually = 90°</a:t>
            </a:r>
            <a:r>
              <a:rPr lang="en-US" b="1" dirty="0" smtClean="0">
                <a:solidFill>
                  <a:srgbClr val="FFFF00"/>
                </a:solidFill>
                <a:latin typeface="Times New Roman" pitchFamily="18" charset="0"/>
                <a:cs typeface="Times New Roman" pitchFamily="18" charset="0"/>
              </a:rPr>
              <a:t>).</a:t>
            </a:r>
          </a:p>
        </p:txBody>
      </p:sp>
      <p:sp>
        <p:nvSpPr>
          <p:cNvPr id="16388" name="Rectangle 4"/>
          <p:cNvSpPr>
            <a:spLocks noChangeArrowheads="1"/>
          </p:cNvSpPr>
          <p:nvPr/>
        </p:nvSpPr>
        <p:spPr bwMode="auto">
          <a:xfrm>
            <a:off x="2819400" y="4363944"/>
            <a:ext cx="35074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575"/>
              </a:spcBef>
            </a:pPr>
            <a:r>
              <a:rPr lang="en-US" sz="5400" b="1" dirty="0" smtClean="0">
                <a:solidFill>
                  <a:srgbClr val="FF0000"/>
                </a:solidFill>
                <a:latin typeface="Symbol" pitchFamily="18" charset="2"/>
              </a:rPr>
              <a:t>t</a:t>
            </a:r>
            <a:r>
              <a:rPr lang="en-US" sz="5400" b="1" dirty="0" smtClean="0">
                <a:solidFill>
                  <a:srgbClr val="FF0000"/>
                </a:solidFill>
              </a:rPr>
              <a:t> </a:t>
            </a:r>
            <a:r>
              <a:rPr lang="en-US" sz="5400" b="1" dirty="0" smtClean="0">
                <a:solidFill>
                  <a:srgbClr val="FF0000"/>
                </a:solidFill>
                <a:latin typeface="Times New Roman" pitchFamily="18" charset="0"/>
                <a:cs typeface="Times New Roman" pitchFamily="18" charset="0"/>
              </a:rPr>
              <a:t>=</a:t>
            </a:r>
            <a:r>
              <a:rPr lang="en-US" sz="5400" dirty="0" smtClean="0">
                <a:solidFill>
                  <a:srgbClr val="FF0000"/>
                </a:solidFill>
                <a:latin typeface="Times New Roman" pitchFamily="18" charset="0"/>
                <a:cs typeface="Times New Roman" pitchFamily="18" charset="0"/>
              </a:rPr>
              <a:t> </a:t>
            </a:r>
            <a:r>
              <a:rPr lang="en-US" sz="5400" b="1" dirty="0" smtClean="0">
                <a:solidFill>
                  <a:srgbClr val="FF0000"/>
                </a:solidFill>
                <a:latin typeface="Times New Roman" pitchFamily="18" charset="0"/>
                <a:cs typeface="Times New Roman" pitchFamily="18" charset="0"/>
              </a:rPr>
              <a:t>F d</a:t>
            </a:r>
            <a:r>
              <a:rPr lang="en-US" altLang="en-US" sz="5400" dirty="0" smtClean="0">
                <a:solidFill>
                  <a:srgbClr val="FF0000"/>
                </a:solidFill>
              </a:rPr>
              <a:t> </a:t>
            </a:r>
            <a:r>
              <a:rPr lang="en-US" altLang="en-US" sz="5400" dirty="0" smtClean="0">
                <a:solidFill>
                  <a:srgbClr val="FF0000"/>
                </a:solidFill>
                <a:latin typeface="Times New Roman" pitchFamily="18" charset="0"/>
                <a:cs typeface="Times New Roman" pitchFamily="18" charset="0"/>
              </a:rPr>
              <a:t>sin</a:t>
            </a:r>
            <a:r>
              <a:rPr lang="el-GR" altLang="en-US" sz="5400" dirty="0" smtClean="0">
                <a:solidFill>
                  <a:srgbClr val="FF0000"/>
                </a:solidFill>
                <a:latin typeface="Times New Roman" pitchFamily="18" charset="0"/>
                <a:cs typeface="Times New Roman" pitchFamily="18" charset="0"/>
              </a:rPr>
              <a:t>θ</a:t>
            </a:r>
            <a:endParaRPr lang="el-GR" sz="5400" dirty="0">
              <a:solidFill>
                <a:srgbClr val="FF0000"/>
              </a:solidFill>
              <a:latin typeface="Times New Roman" pitchFamily="18" charset="0"/>
              <a:cs typeface="Times New Roman" pitchFamily="18" charset="0"/>
            </a:endParaRPr>
          </a:p>
        </p:txBody>
      </p:sp>
      <p:sp>
        <p:nvSpPr>
          <p:cNvPr id="2" name="Rectangle 1"/>
          <p:cNvSpPr/>
          <p:nvPr/>
        </p:nvSpPr>
        <p:spPr>
          <a:xfrm>
            <a:off x="1524000" y="6151602"/>
            <a:ext cx="7620000" cy="553998"/>
          </a:xfrm>
          <a:prstGeom prst="rect">
            <a:avLst/>
          </a:prstGeom>
        </p:spPr>
        <p:txBody>
          <a:bodyPr wrap="square">
            <a:spAutoFit/>
          </a:bodyPr>
          <a:lstStyle/>
          <a:p>
            <a:pPr algn="just">
              <a:spcBef>
                <a:spcPts val="1200"/>
              </a:spcBef>
              <a:spcAft>
                <a:spcPts val="1200"/>
              </a:spcAft>
            </a:pPr>
            <a:r>
              <a:rPr lang="en-US" sz="3000" b="1" dirty="0">
                <a:solidFill>
                  <a:srgbClr val="00B050"/>
                </a:solidFill>
                <a:latin typeface="Times New Roman" pitchFamily="18" charset="0"/>
                <a:cs typeface="Times New Roman" pitchFamily="18" charset="0"/>
              </a:rPr>
              <a:t>The </a:t>
            </a:r>
            <a:r>
              <a:rPr lang="en-US" sz="3000" b="1" dirty="0" smtClean="0">
                <a:solidFill>
                  <a:srgbClr val="00B050"/>
                </a:solidFill>
                <a:latin typeface="Times New Roman" pitchFamily="18" charset="0"/>
                <a:cs typeface="Times New Roman" pitchFamily="18" charset="0"/>
              </a:rPr>
              <a:t>units for </a:t>
            </a:r>
            <a:r>
              <a:rPr lang="en-US" sz="3000" b="1" dirty="0">
                <a:solidFill>
                  <a:srgbClr val="00B050"/>
                </a:solidFill>
                <a:latin typeface="Times New Roman" pitchFamily="18" charset="0"/>
                <a:cs typeface="Times New Roman" pitchFamily="18" charset="0"/>
              </a:rPr>
              <a:t>torque </a:t>
            </a:r>
            <a:r>
              <a:rPr lang="en-US" sz="3000" b="1" dirty="0" smtClean="0">
                <a:solidFill>
                  <a:srgbClr val="00B050"/>
                </a:solidFill>
                <a:latin typeface="Times New Roman" pitchFamily="18" charset="0"/>
                <a:cs typeface="Times New Roman" pitchFamily="18" charset="0"/>
              </a:rPr>
              <a:t>is (Newton × meter) Nm </a:t>
            </a:r>
            <a:endParaRPr lang="en-US" sz="3000" b="1" dirty="0">
              <a:solidFill>
                <a:srgbClr val="00B050"/>
              </a:solidFill>
              <a:latin typeface="Times New Roman" pitchFamily="18" charset="0"/>
              <a:cs typeface="Times New Roman" pitchFamily="18" charset="0"/>
            </a:endParaRPr>
          </a:p>
        </p:txBody>
      </p:sp>
      <p:grpSp>
        <p:nvGrpSpPr>
          <p:cNvPr id="15" name="Group 16"/>
          <p:cNvGrpSpPr>
            <a:grpSpLocks/>
          </p:cNvGrpSpPr>
          <p:nvPr/>
        </p:nvGrpSpPr>
        <p:grpSpPr bwMode="auto">
          <a:xfrm>
            <a:off x="6030038" y="397668"/>
            <a:ext cx="2961562" cy="2192337"/>
            <a:chOff x="3171170" y="3114680"/>
            <a:chExt cx="3265232" cy="2486029"/>
          </a:xfrm>
        </p:grpSpPr>
        <p:pic>
          <p:nvPicPr>
            <p:cNvPr id="18" name="Picture 4" descr="http://www.school-for-champions.com/science/images/force_torque-wren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170" y="3114680"/>
              <a:ext cx="3265232" cy="248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9"/>
            <p:cNvSpPr txBox="1">
              <a:spLocks noChangeArrowheads="1"/>
            </p:cNvSpPr>
            <p:nvPr/>
          </p:nvSpPr>
          <p:spPr bwMode="auto">
            <a:xfrm>
              <a:off x="5572133" y="3143248"/>
              <a:ext cx="4347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sz="3200" b="1">
                  <a:solidFill>
                    <a:srgbClr val="0000CC"/>
                  </a:solidFill>
                </a:rPr>
                <a:t>F</a:t>
              </a:r>
              <a:endParaRPr lang="ar-SA" sz="3200" b="1">
                <a:solidFill>
                  <a:srgbClr val="0000CC"/>
                </a:solidFill>
              </a:endParaRPr>
            </a:p>
          </p:txBody>
        </p:sp>
        <p:sp>
          <p:nvSpPr>
            <p:cNvPr id="20" name="TextBox 10"/>
            <p:cNvSpPr txBox="1">
              <a:spLocks noChangeArrowheads="1"/>
            </p:cNvSpPr>
            <p:nvPr/>
          </p:nvSpPr>
          <p:spPr bwMode="auto">
            <a:xfrm>
              <a:off x="4357686" y="4558737"/>
              <a:ext cx="36737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sz="3200" b="1" dirty="0">
                  <a:solidFill>
                    <a:srgbClr val="339933"/>
                  </a:solidFill>
                </a:rPr>
                <a:t>r</a:t>
              </a:r>
              <a:endParaRPr lang="ar-SA" sz="3200" b="1" dirty="0">
                <a:solidFill>
                  <a:srgbClr val="339933"/>
                </a:solidFill>
              </a:endParaRPr>
            </a:p>
          </p:txBody>
        </p:sp>
        <p:cxnSp>
          <p:nvCxnSpPr>
            <p:cNvPr id="21" name="Straight Arrow Connector 20"/>
            <p:cNvCxnSpPr/>
            <p:nvPr/>
          </p:nvCxnSpPr>
          <p:spPr>
            <a:xfrm>
              <a:off x="3521886" y="4014763"/>
              <a:ext cx="2170868" cy="986491"/>
            </a:xfrm>
            <a:prstGeom prst="straightConnector1">
              <a:avLst/>
            </a:prstGeom>
            <a:ln w="38100">
              <a:solidFill>
                <a:srgbClr val="339933"/>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2" name="Rectangle 14"/>
            <p:cNvSpPr>
              <a:spLocks noChangeArrowheads="1"/>
            </p:cNvSpPr>
            <p:nvPr/>
          </p:nvSpPr>
          <p:spPr bwMode="auto">
            <a:xfrm>
              <a:off x="5044214" y="3834474"/>
              <a:ext cx="356160"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sz="2800"/>
                <a:t>θ</a:t>
              </a:r>
              <a:endParaRPr lang="ar-SA" sz="2800"/>
            </a:p>
          </p:txBody>
        </p:sp>
        <p:sp>
          <p:nvSpPr>
            <p:cNvPr id="23" name="Arc 22"/>
            <p:cNvSpPr/>
            <p:nvPr/>
          </p:nvSpPr>
          <p:spPr>
            <a:xfrm rot="16867431">
              <a:off x="5048082" y="4304094"/>
              <a:ext cx="928886" cy="785864"/>
            </a:xfrm>
            <a:prstGeom prst="arc">
              <a:avLst/>
            </a:prstGeom>
            <a:noFill/>
            <a:ln w="31750">
              <a:solidFill>
                <a:srgbClr val="00B05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SA"/>
            </a:p>
          </p:txBody>
        </p:sp>
      </p:grpSp>
      <p:sp>
        <p:nvSpPr>
          <p:cNvPr id="12" name="Rectangle 11"/>
          <p:cNvSpPr/>
          <p:nvPr/>
        </p:nvSpPr>
        <p:spPr>
          <a:xfrm>
            <a:off x="0" y="3342382"/>
            <a:ext cx="9144000" cy="1077218"/>
          </a:xfrm>
          <a:prstGeom prst="rect">
            <a:avLst/>
          </a:prstGeom>
        </p:spPr>
        <p:txBody>
          <a:bodyPr wrap="square">
            <a:spAutoFit/>
          </a:bodyPr>
          <a:lstStyle/>
          <a:p>
            <a:pPr algn="just">
              <a:spcBef>
                <a:spcPts val="575"/>
              </a:spcBef>
            </a:pPr>
            <a:r>
              <a:rPr lang="en-US" sz="3200" b="1" dirty="0" smtClean="0">
                <a:solidFill>
                  <a:srgbClr val="FFFF00"/>
                </a:solidFill>
                <a:latin typeface="Times New Roman" pitchFamily="18" charset="0"/>
                <a:cs typeface="Times New Roman" pitchFamily="18" charset="0"/>
              </a:rPr>
              <a:t>The force arm (r) is the distance between the axis of rotation (fulcrum)  to the point of force application.</a:t>
            </a:r>
          </a:p>
        </p:txBody>
      </p:sp>
      <p:sp>
        <p:nvSpPr>
          <p:cNvPr id="13" name="Rectangle 4"/>
          <p:cNvSpPr>
            <a:spLocks noChangeArrowheads="1"/>
          </p:cNvSpPr>
          <p:nvPr/>
        </p:nvSpPr>
        <p:spPr bwMode="auto">
          <a:xfrm>
            <a:off x="1981200" y="5334000"/>
            <a:ext cx="63359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575"/>
              </a:spcBef>
            </a:pPr>
            <a:r>
              <a:rPr lang="en-US" sz="5400" b="1" dirty="0" smtClean="0">
                <a:solidFill>
                  <a:srgbClr val="FF0000"/>
                </a:solidFill>
                <a:latin typeface="Symbol" pitchFamily="18" charset="2"/>
              </a:rPr>
              <a:t>t</a:t>
            </a:r>
            <a:r>
              <a:rPr lang="en-US" sz="5400" b="1" dirty="0" smtClean="0">
                <a:solidFill>
                  <a:srgbClr val="FF0000"/>
                </a:solidFill>
              </a:rPr>
              <a:t> </a:t>
            </a:r>
            <a:r>
              <a:rPr lang="en-US" sz="5400" b="1" dirty="0" smtClean="0">
                <a:solidFill>
                  <a:srgbClr val="FF0000"/>
                </a:solidFill>
                <a:latin typeface="Times New Roman" pitchFamily="18" charset="0"/>
                <a:cs typeface="Times New Roman" pitchFamily="18" charset="0"/>
              </a:rPr>
              <a:t>=</a:t>
            </a:r>
            <a:r>
              <a:rPr lang="en-US" sz="5400" dirty="0" smtClean="0">
                <a:solidFill>
                  <a:srgbClr val="FF0000"/>
                </a:solidFill>
                <a:latin typeface="Times New Roman" pitchFamily="18" charset="0"/>
                <a:cs typeface="Times New Roman" pitchFamily="18" charset="0"/>
              </a:rPr>
              <a:t> </a:t>
            </a:r>
            <a:r>
              <a:rPr lang="en-US" sz="5400" b="1" dirty="0" smtClean="0">
                <a:solidFill>
                  <a:srgbClr val="FF0000"/>
                </a:solidFill>
                <a:latin typeface="Times New Roman" pitchFamily="18" charset="0"/>
                <a:cs typeface="Times New Roman" pitchFamily="18" charset="0"/>
              </a:rPr>
              <a:t>F d</a:t>
            </a:r>
            <a:r>
              <a:rPr lang="en-US" altLang="en-US" sz="5400" dirty="0" smtClean="0">
                <a:solidFill>
                  <a:srgbClr val="FF0000"/>
                </a:solidFill>
                <a:latin typeface="Times New Roman" pitchFamily="18" charset="0"/>
                <a:cs typeface="Times New Roman" pitchFamily="18" charset="0"/>
              </a:rPr>
              <a:t>   </a:t>
            </a:r>
            <a:r>
              <a:rPr lang="en-US" altLang="en-US" sz="2800" dirty="0">
                <a:solidFill>
                  <a:srgbClr val="FF0000"/>
                </a:solidFill>
                <a:latin typeface="Times New Roman" pitchFamily="18" charset="0"/>
                <a:cs typeface="Times New Roman" pitchFamily="18" charset="0"/>
              </a:rPr>
              <a:t>only</a:t>
            </a:r>
            <a:r>
              <a:rPr lang="en-US" altLang="en-US" sz="3200" dirty="0" smtClean="0">
                <a:solidFill>
                  <a:srgbClr val="FF0000"/>
                </a:solidFill>
                <a:latin typeface="Times New Roman" pitchFamily="18" charset="0"/>
                <a:cs typeface="Times New Roman" pitchFamily="18" charset="0"/>
              </a:rPr>
              <a:t> </a:t>
            </a:r>
            <a:r>
              <a:rPr lang="en-US" altLang="en-US" sz="2800" dirty="0" smtClean="0">
                <a:solidFill>
                  <a:srgbClr val="FF0000"/>
                </a:solidFill>
                <a:latin typeface="Times New Roman" pitchFamily="18" charset="0"/>
                <a:cs typeface="Times New Roman" pitchFamily="18" charset="0"/>
              </a:rPr>
              <a:t>when angle is 90</a:t>
            </a:r>
            <a:r>
              <a:rPr lang="en-US" altLang="en-US" sz="2800" baseline="30000" dirty="0" smtClean="0">
                <a:solidFill>
                  <a:srgbClr val="FF0000"/>
                </a:solidFill>
                <a:latin typeface="Times New Roman" pitchFamily="18" charset="0"/>
                <a:cs typeface="Times New Roman" pitchFamily="18" charset="0"/>
              </a:rPr>
              <a:t>o</a:t>
            </a:r>
            <a:r>
              <a:rPr lang="en-US" sz="5400" dirty="0" smtClean="0">
                <a:solidFill>
                  <a:srgbClr val="FF0000"/>
                </a:solidFill>
                <a:latin typeface="Times New Roman" pitchFamily="18" charset="0"/>
                <a:cs typeface="Times New Roman" pitchFamily="18" charset="0"/>
              </a:rPr>
              <a:t> </a:t>
            </a:r>
            <a:endParaRPr lang="el-GR" sz="5400"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4253936993"/>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304800"/>
            <a:ext cx="8305800" cy="4524315"/>
          </a:xfrm>
          <a:prstGeom prst="rect">
            <a:avLst/>
          </a:prstGeom>
        </p:spPr>
        <p:txBody>
          <a:bodyPr wrap="square">
            <a:spAutoFit/>
          </a:bodyPr>
          <a:lstStyle/>
          <a:p>
            <a:pPr fontAlgn="base"/>
            <a:r>
              <a:rPr lang="en-US" sz="3200" dirty="0" smtClean="0">
                <a:solidFill>
                  <a:srgbClr val="00B050"/>
                </a:solidFill>
                <a:latin typeface="Times New Roman" pitchFamily="18" charset="0"/>
                <a:cs typeface="Times New Roman" pitchFamily="18" charset="0"/>
              </a:rPr>
              <a:t>	</a:t>
            </a:r>
            <a:r>
              <a:rPr lang="en-US" sz="3200" dirty="0" smtClean="0">
                <a:solidFill>
                  <a:srgbClr val="FFFF00"/>
                </a:solidFill>
                <a:latin typeface="Times New Roman" pitchFamily="18" charset="0"/>
                <a:cs typeface="Times New Roman" pitchFamily="18" charset="0"/>
              </a:rPr>
              <a:t>Torque </a:t>
            </a:r>
            <a:r>
              <a:rPr lang="en-US" sz="3200" dirty="0">
                <a:solidFill>
                  <a:srgbClr val="FFFF00"/>
                </a:solidFill>
                <a:latin typeface="Times New Roman" pitchFamily="18" charset="0"/>
                <a:cs typeface="Times New Roman" pitchFamily="18" charset="0"/>
              </a:rPr>
              <a:t>is a measure of the force that can cause an object to rotate about an axis. Just as force is what causes an object to accelerate in linear kinematics, torque is what causes an object to acquire angular acceleration</a:t>
            </a:r>
            <a:r>
              <a:rPr lang="en-US" sz="3200" dirty="0" smtClean="0">
                <a:solidFill>
                  <a:srgbClr val="FFFF00"/>
                </a:solidFill>
                <a:latin typeface="Times New Roman" pitchFamily="18" charset="0"/>
                <a:cs typeface="Times New Roman" pitchFamily="18" charset="0"/>
              </a:rPr>
              <a:t>.</a:t>
            </a:r>
          </a:p>
          <a:p>
            <a:pPr fontAlgn="base"/>
            <a:endParaRPr lang="en-US" sz="3200" dirty="0">
              <a:solidFill>
                <a:srgbClr val="FFFF00"/>
              </a:solidFill>
              <a:latin typeface="Times New Roman" pitchFamily="18" charset="0"/>
              <a:cs typeface="Times New Roman" pitchFamily="18" charset="0"/>
            </a:endParaRPr>
          </a:p>
          <a:p>
            <a:pPr fontAlgn="base"/>
            <a:r>
              <a:rPr lang="en-US" sz="3200" dirty="0" smtClean="0">
                <a:solidFill>
                  <a:srgbClr val="FFFF00"/>
                </a:solidFill>
                <a:latin typeface="Times New Roman" pitchFamily="18" charset="0"/>
                <a:cs typeface="Times New Roman" pitchFamily="18" charset="0"/>
              </a:rPr>
              <a:t>	Torque </a:t>
            </a:r>
            <a:r>
              <a:rPr lang="en-US" sz="3200" dirty="0">
                <a:solidFill>
                  <a:srgbClr val="FFFF00"/>
                </a:solidFill>
                <a:latin typeface="Times New Roman" pitchFamily="18" charset="0"/>
                <a:cs typeface="Times New Roman" pitchFamily="18" charset="0"/>
              </a:rPr>
              <a:t>is a vector quantity. The direction of the torque vector depends on the direction of the force on the </a:t>
            </a:r>
            <a:r>
              <a:rPr lang="en-US" sz="3200" dirty="0" smtClean="0">
                <a:solidFill>
                  <a:srgbClr val="FFFF00"/>
                </a:solidFill>
                <a:latin typeface="Times New Roman" pitchFamily="18" charset="0"/>
                <a:cs typeface="Times New Roman" pitchFamily="18" charset="0"/>
              </a:rPr>
              <a:t>axis (Right Hand Rule).</a:t>
            </a:r>
            <a:endParaRPr lang="en-US" sz="3200" dirty="0">
              <a:solidFill>
                <a:srgbClr val="FFFF0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45452540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0" y="3121025"/>
            <a:ext cx="7620000" cy="3203575"/>
            <a:chOff x="1143000" y="3121025"/>
            <a:chExt cx="7620000" cy="3203575"/>
          </a:xfrm>
        </p:grpSpPr>
        <p:pic>
          <p:nvPicPr>
            <p:cNvPr id="18436" name="Picture 2" descr="File:Cartesian coordinate system handedness.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121025"/>
              <a:ext cx="7620000" cy="3203575"/>
            </a:xfrm>
            <a:prstGeom prst="rect">
              <a:avLst/>
            </a:prstGeom>
            <a:solidFill>
              <a:schemeClr val="bg1"/>
            </a:solidFill>
            <a:ln>
              <a:noFill/>
            </a:ln>
          </p:spPr>
        </p:pic>
        <p:sp>
          <p:nvSpPr>
            <p:cNvPr id="18437" name="Text Box 7"/>
            <p:cNvSpPr txBox="1">
              <a:spLocks noChangeArrowheads="1"/>
            </p:cNvSpPr>
            <p:nvPr/>
          </p:nvSpPr>
          <p:spPr bwMode="auto">
            <a:xfrm>
              <a:off x="7162800" y="3200400"/>
              <a:ext cx="1517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ltLang="en-US" sz="3600" dirty="0"/>
                <a:t>+</a:t>
              </a:r>
              <a:r>
                <a:rPr lang="en-US" altLang="en-US" sz="3600" dirty="0" err="1"/>
                <a:t>ve</a:t>
              </a:r>
              <a:r>
                <a:rPr lang="en-US" altLang="en-US" sz="3600" dirty="0"/>
                <a:t> </a:t>
              </a:r>
              <a:r>
                <a:rPr lang="en-US" altLang="en-US" sz="3600" dirty="0">
                  <a:sym typeface="Wingdings" pitchFamily="2" charset="2"/>
                </a:rPr>
                <a:t></a:t>
              </a:r>
            </a:p>
          </p:txBody>
        </p:sp>
        <p:sp>
          <p:nvSpPr>
            <p:cNvPr id="18438" name="Text Box 6"/>
            <p:cNvSpPr txBox="1">
              <a:spLocks noChangeArrowheads="1"/>
            </p:cNvSpPr>
            <p:nvPr/>
          </p:nvSpPr>
          <p:spPr bwMode="auto">
            <a:xfrm>
              <a:off x="3733800" y="3200400"/>
              <a:ext cx="145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ltLang="en-US" sz="3600" dirty="0"/>
                <a:t>-</a:t>
              </a:r>
              <a:r>
                <a:rPr lang="en-US" altLang="en-US" sz="3600" dirty="0" err="1" smtClean="0"/>
                <a:t>ve</a:t>
              </a:r>
              <a:r>
                <a:rPr lang="en-US" altLang="en-US" sz="3600" dirty="0" smtClean="0">
                  <a:sym typeface="Wingdings" pitchFamily="2" charset="2"/>
                </a:rPr>
                <a:t></a:t>
              </a:r>
              <a:endParaRPr lang="en-US" altLang="en-US" sz="3600" dirty="0">
                <a:sym typeface="Wingdings" pitchFamily="2" charset="2"/>
              </a:endParaRPr>
            </a:p>
          </p:txBody>
        </p:sp>
      </p:grpSp>
      <p:sp>
        <p:nvSpPr>
          <p:cNvPr id="7" name="Rectangle 6"/>
          <p:cNvSpPr/>
          <p:nvPr/>
        </p:nvSpPr>
        <p:spPr>
          <a:xfrm>
            <a:off x="457200" y="304800"/>
            <a:ext cx="8305800" cy="2554545"/>
          </a:xfrm>
          <a:prstGeom prst="rect">
            <a:avLst/>
          </a:prstGeom>
        </p:spPr>
        <p:txBody>
          <a:bodyPr wrap="square">
            <a:spAutoFit/>
          </a:bodyPr>
          <a:lstStyle/>
          <a:p>
            <a:pPr algn="just" eaLnBrk="0" hangingPunct="0">
              <a:defRPr/>
            </a:pPr>
            <a:r>
              <a:rPr lang="en-US" sz="3200" u="sng" dirty="0" smtClean="0">
                <a:solidFill>
                  <a:srgbClr val="FFFF00"/>
                </a:solidFill>
                <a:latin typeface="Times New Roman" pitchFamily="18" charset="0"/>
                <a:cs typeface="Times New Roman" pitchFamily="18" charset="0"/>
              </a:rPr>
              <a:t>Right Hand Rule</a:t>
            </a:r>
          </a:p>
          <a:p>
            <a:pPr algn="just" eaLnBrk="0" hangingPunct="0">
              <a:defRPr/>
            </a:pPr>
            <a:r>
              <a:rPr lang="en-US" sz="3200" dirty="0" smtClean="0">
                <a:solidFill>
                  <a:srgbClr val="FFFF00"/>
                </a:solidFill>
                <a:latin typeface="Times New Roman" pitchFamily="18" charset="0"/>
                <a:cs typeface="Times New Roman" pitchFamily="18" charset="0"/>
              </a:rPr>
              <a:t>When the rotation is counterclockwise; the torque is positive (according to the value of angle).</a:t>
            </a:r>
          </a:p>
          <a:p>
            <a:pPr algn="just" eaLnBrk="0" hangingPunct="0">
              <a:defRPr/>
            </a:pPr>
            <a:r>
              <a:rPr lang="en-US" sz="3200" dirty="0" smtClean="0">
                <a:solidFill>
                  <a:srgbClr val="FFFF00"/>
                </a:solidFill>
                <a:latin typeface="Times New Roman" pitchFamily="18" charset="0"/>
                <a:cs typeface="Times New Roman" pitchFamily="18" charset="0"/>
              </a:rPr>
              <a:t>When the rotation is clockwise then the torque is negative (according to the value of angle).</a:t>
            </a:r>
            <a:endParaRPr lang="en-US" sz="3200" dirty="0">
              <a:solidFill>
                <a:srgbClr val="FFFF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96499469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768727"/>
            <a:ext cx="8534400" cy="4031873"/>
          </a:xfrm>
          <a:prstGeom prst="rect">
            <a:avLst/>
          </a:prstGeom>
        </p:spPr>
        <p:txBody>
          <a:bodyPr wrap="square">
            <a:spAutoFit/>
          </a:bodyPr>
          <a:lstStyle/>
          <a:p>
            <a:pPr fontAlgn="base"/>
            <a:r>
              <a:rPr lang="en-US" sz="3200" dirty="0" smtClean="0">
                <a:solidFill>
                  <a:srgbClr val="00B050"/>
                </a:solidFill>
                <a:latin typeface="Times New Roman" pitchFamily="18" charset="0"/>
                <a:cs typeface="Times New Roman" pitchFamily="18" charset="0"/>
              </a:rPr>
              <a:t>	</a:t>
            </a:r>
            <a:r>
              <a:rPr lang="en-US" sz="3200" dirty="0" smtClean="0">
                <a:solidFill>
                  <a:srgbClr val="FFFF00"/>
                </a:solidFill>
                <a:latin typeface="Times New Roman" pitchFamily="18" charset="0"/>
                <a:cs typeface="Times New Roman" pitchFamily="18" charset="0"/>
              </a:rPr>
              <a:t>The principle of moments states that when in equilibrium the total sum of the anti clockwise moment is equal to the total sum of the clockwise moment.</a:t>
            </a:r>
          </a:p>
          <a:p>
            <a:pPr fontAlgn="base"/>
            <a:endParaRPr lang="en-US" sz="3200" dirty="0" smtClean="0">
              <a:solidFill>
                <a:srgbClr val="FFFF00"/>
              </a:solidFill>
              <a:latin typeface="Times New Roman" pitchFamily="18" charset="0"/>
              <a:cs typeface="Times New Roman" pitchFamily="18" charset="0"/>
            </a:endParaRPr>
          </a:p>
          <a:p>
            <a:pPr fontAlgn="base"/>
            <a:r>
              <a:rPr lang="en-US" sz="3200" dirty="0" smtClean="0">
                <a:solidFill>
                  <a:srgbClr val="FFFF00"/>
                </a:solidFill>
                <a:latin typeface="Times New Roman" pitchFamily="18" charset="0"/>
                <a:cs typeface="Times New Roman" pitchFamily="18" charset="0"/>
              </a:rPr>
              <a:t>	When a system is stable or balance it is said to be in equilibrium as all the forces acting on the system cancel each other out.</a:t>
            </a:r>
            <a:endParaRPr lang="en-US" sz="3200" dirty="0">
              <a:solidFill>
                <a:srgbClr val="FFFF00"/>
              </a:solidFill>
              <a:latin typeface="Times New Roman" pitchFamily="18" charset="0"/>
              <a:cs typeface="Times New Roman" pitchFamily="18" charset="0"/>
            </a:endParaRPr>
          </a:p>
        </p:txBody>
      </p:sp>
      <p:sp>
        <p:nvSpPr>
          <p:cNvPr id="8" name="Rectangle 7"/>
          <p:cNvSpPr/>
          <p:nvPr/>
        </p:nvSpPr>
        <p:spPr>
          <a:xfrm>
            <a:off x="2209800" y="4876800"/>
            <a:ext cx="6400800" cy="1569660"/>
          </a:xfrm>
          <a:prstGeom prst="rect">
            <a:avLst/>
          </a:prstGeom>
        </p:spPr>
        <p:txBody>
          <a:bodyPr wrap="square">
            <a:spAutoFit/>
          </a:bodyPr>
          <a:lstStyle/>
          <a:p>
            <a:pPr algn="ctr" fontAlgn="base"/>
            <a:r>
              <a:rPr lang="en-US" sz="3200" b="1" dirty="0" smtClean="0">
                <a:solidFill>
                  <a:srgbClr val="FFFF00"/>
                </a:solidFill>
                <a:latin typeface="Times New Roman" pitchFamily="18" charset="0"/>
                <a:cs typeface="Times New Roman" pitchFamily="18" charset="0"/>
              </a:rPr>
              <a:t>In </a:t>
            </a:r>
            <a:r>
              <a:rPr lang="en-US" sz="3200" b="1" dirty="0">
                <a:solidFill>
                  <a:srgbClr val="FFFF00"/>
                </a:solidFill>
                <a:latin typeface="Times New Roman" pitchFamily="18" charset="0"/>
                <a:cs typeface="Times New Roman" pitchFamily="18" charset="0"/>
              </a:rPr>
              <a:t>equilibrium</a:t>
            </a:r>
            <a:endParaRPr lang="en-US" sz="3200" dirty="0">
              <a:solidFill>
                <a:srgbClr val="FFFF00"/>
              </a:solidFill>
              <a:latin typeface="Times New Roman" pitchFamily="18" charset="0"/>
              <a:cs typeface="Times New Roman" pitchFamily="18" charset="0"/>
            </a:endParaRPr>
          </a:p>
          <a:p>
            <a:pPr fontAlgn="base"/>
            <a:r>
              <a:rPr lang="en-US" sz="3200" dirty="0">
                <a:solidFill>
                  <a:srgbClr val="FFFF00"/>
                </a:solidFill>
                <a:latin typeface="Times New Roman" pitchFamily="18" charset="0"/>
                <a:cs typeface="Times New Roman" pitchFamily="18" charset="0"/>
              </a:rPr>
              <a:t>Total Anticlockwise Moment = Total Clockwise Moment</a:t>
            </a:r>
          </a:p>
        </p:txBody>
      </p:sp>
      <p:sp>
        <p:nvSpPr>
          <p:cNvPr id="9" name="Rectangle 1"/>
          <p:cNvSpPr>
            <a:spLocks noChangeArrowheads="1"/>
          </p:cNvSpPr>
          <p:nvPr/>
        </p:nvSpPr>
        <p:spPr bwMode="auto">
          <a:xfrm>
            <a:off x="1143000" y="228600"/>
            <a:ext cx="70150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en-US" altLang="en-US" sz="3600" b="1" dirty="0" smtClean="0">
                <a:solidFill>
                  <a:srgbClr val="FFC000"/>
                </a:solidFill>
                <a:latin typeface="Stencil" pitchFamily="82" charset="0"/>
                <a:cs typeface="Times New Roman" pitchFamily="18" charset="0"/>
              </a:rPr>
              <a:t>4. The Principle of moments</a:t>
            </a:r>
            <a:endParaRPr lang="en-US" altLang="en-US" sz="3600" b="1" dirty="0">
              <a:solidFill>
                <a:srgbClr val="FFC000"/>
              </a:solidFill>
              <a:latin typeface="Stencil" pitchFamily="82" charset="0"/>
              <a:cs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49500721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8416047" cy="2862322"/>
          </a:xfrm>
          <a:prstGeom prst="rect">
            <a:avLst/>
          </a:prstGeom>
        </p:spPr>
        <p:txBody>
          <a:bodyPr wrap="square">
            <a:spAutoFit/>
          </a:bodyPr>
          <a:lstStyle/>
          <a:p>
            <a:pPr algn="just" eaLnBrk="0" hangingPunct="0">
              <a:defRPr/>
            </a:pPr>
            <a:r>
              <a:rPr lang="en-US" sz="3600" dirty="0">
                <a:solidFill>
                  <a:srgbClr val="FFFF00"/>
                </a:solidFill>
                <a:latin typeface="Times New Roman" pitchFamily="18" charset="0"/>
                <a:cs typeface="Times New Roman" pitchFamily="18" charset="0"/>
              </a:rPr>
              <a:t>The direction of the rotation is depending on the applied force in clockwise (cw) or counterclockwise (ccw</a:t>
            </a:r>
            <a:r>
              <a:rPr lang="en-US" sz="3600" dirty="0" smtClean="0">
                <a:solidFill>
                  <a:srgbClr val="FFFF00"/>
                </a:solidFill>
                <a:latin typeface="Times New Roman" pitchFamily="18" charset="0"/>
                <a:cs typeface="Times New Roman" pitchFamily="18" charset="0"/>
              </a:rPr>
              <a:t>). At </a:t>
            </a:r>
            <a:r>
              <a:rPr lang="en-US" sz="3600" dirty="0">
                <a:solidFill>
                  <a:srgbClr val="FFFF00"/>
                </a:solidFill>
                <a:latin typeface="Times New Roman" pitchFamily="18" charset="0"/>
                <a:cs typeface="Times New Roman" pitchFamily="18" charset="0"/>
              </a:rPr>
              <a:t>equilibrium all torques are balanced so that net torque equal zero i.e</a:t>
            </a:r>
            <a:r>
              <a:rPr lang="en-US" dirty="0">
                <a:solidFill>
                  <a:srgbClr val="FFFF00"/>
                </a:solidFill>
                <a:latin typeface="Times New Roman" pitchFamily="18" charset="0"/>
                <a:cs typeface="Times New Roman" pitchFamily="18" charset="0"/>
              </a:rPr>
              <a:t>. </a:t>
            </a:r>
            <a:endParaRPr lang="en-US" dirty="0" smtClean="0">
              <a:solidFill>
                <a:srgbClr val="FFFF00"/>
              </a:solidFill>
              <a:latin typeface="Times New Roman" pitchFamily="18" charset="0"/>
              <a:cs typeface="Times New Roman" pitchFamily="18" charset="0"/>
            </a:endParaRPr>
          </a:p>
        </p:txBody>
      </p:sp>
      <p:sp>
        <p:nvSpPr>
          <p:cNvPr id="3" name="Rectangle 2"/>
          <p:cNvSpPr/>
          <p:nvPr/>
        </p:nvSpPr>
        <p:spPr>
          <a:xfrm>
            <a:off x="304800" y="2735282"/>
            <a:ext cx="8416047" cy="3970318"/>
          </a:xfrm>
          <a:prstGeom prst="rect">
            <a:avLst/>
          </a:prstGeom>
        </p:spPr>
        <p:txBody>
          <a:bodyPr wrap="square">
            <a:spAutoFit/>
          </a:bodyPr>
          <a:lstStyle/>
          <a:p>
            <a:pPr eaLnBrk="0" hangingPunct="0">
              <a:defRPr/>
            </a:pPr>
            <a:r>
              <a:rPr lang="en-US" sz="3600" b="1" dirty="0" smtClean="0">
                <a:solidFill>
                  <a:srgbClr val="00B050"/>
                </a:solidFill>
                <a:latin typeface="Constantia" pitchFamily="18" charset="0"/>
                <a:cs typeface="Times New Roman" pitchFamily="18" charset="0"/>
              </a:rPr>
              <a:t>                            </a:t>
            </a:r>
            <a:r>
              <a:rPr lang="el-GR" sz="3600" b="1" dirty="0" smtClean="0">
                <a:solidFill>
                  <a:srgbClr val="FFFF00"/>
                </a:solidFill>
                <a:latin typeface="Constantia" pitchFamily="18" charset="0"/>
                <a:cs typeface="Times New Roman" pitchFamily="18" charset="0"/>
              </a:rPr>
              <a:t>Σ τ</a:t>
            </a:r>
            <a:r>
              <a:rPr lang="en-US" sz="3600" b="1" baseline="-25000" dirty="0" smtClean="0">
                <a:solidFill>
                  <a:srgbClr val="FFFF00"/>
                </a:solidFill>
                <a:latin typeface="Constantia" pitchFamily="18" charset="0"/>
                <a:cs typeface="Times New Roman" pitchFamily="18" charset="0"/>
              </a:rPr>
              <a:t>(</a:t>
            </a:r>
            <a:r>
              <a:rPr lang="en-US" sz="3600" b="1" baseline="-25000" dirty="0" err="1" smtClean="0">
                <a:solidFill>
                  <a:srgbClr val="FFFF00"/>
                </a:solidFill>
                <a:latin typeface="Constantia" pitchFamily="18" charset="0"/>
                <a:cs typeface="Times New Roman" pitchFamily="18" charset="0"/>
              </a:rPr>
              <a:t>cw</a:t>
            </a:r>
            <a:r>
              <a:rPr lang="en-US" sz="3600" b="1" baseline="-25000" dirty="0" smtClean="0">
                <a:solidFill>
                  <a:srgbClr val="FFFF00"/>
                </a:solidFill>
                <a:latin typeface="Constantia" pitchFamily="18" charset="0"/>
                <a:cs typeface="Times New Roman" pitchFamily="18" charset="0"/>
              </a:rPr>
              <a:t>) </a:t>
            </a:r>
            <a:r>
              <a:rPr lang="en-US" sz="3600" b="1" dirty="0" smtClean="0">
                <a:solidFill>
                  <a:srgbClr val="FFFF00"/>
                </a:solidFill>
                <a:latin typeface="Constantia" pitchFamily="18" charset="0"/>
                <a:cs typeface="Times New Roman" pitchFamily="18" charset="0"/>
              </a:rPr>
              <a:t>= </a:t>
            </a:r>
            <a:r>
              <a:rPr lang="el-GR" sz="3600" b="1" dirty="0" smtClean="0">
                <a:solidFill>
                  <a:srgbClr val="FFFF00"/>
                </a:solidFill>
                <a:latin typeface="Constantia" pitchFamily="18" charset="0"/>
                <a:cs typeface="Times New Roman" pitchFamily="18" charset="0"/>
              </a:rPr>
              <a:t>Σ τ</a:t>
            </a:r>
            <a:r>
              <a:rPr lang="en-US" sz="3600" b="1" baseline="-25000" dirty="0" smtClean="0">
                <a:solidFill>
                  <a:srgbClr val="FFFF00"/>
                </a:solidFill>
                <a:latin typeface="Constantia" pitchFamily="18" charset="0"/>
                <a:cs typeface="Times New Roman" pitchFamily="18" charset="0"/>
              </a:rPr>
              <a:t>(</a:t>
            </a:r>
            <a:r>
              <a:rPr lang="en-US" sz="3600" b="1" baseline="-25000" dirty="0" err="1" smtClean="0">
                <a:solidFill>
                  <a:srgbClr val="FFFF00"/>
                </a:solidFill>
                <a:latin typeface="Constantia" pitchFamily="18" charset="0"/>
                <a:cs typeface="Times New Roman" pitchFamily="18" charset="0"/>
              </a:rPr>
              <a:t>ccw</a:t>
            </a:r>
            <a:r>
              <a:rPr lang="en-US" sz="3600" b="1" baseline="-25000" dirty="0" smtClean="0">
                <a:solidFill>
                  <a:srgbClr val="FFFF00"/>
                </a:solidFill>
                <a:latin typeface="Constantia" pitchFamily="18" charset="0"/>
                <a:cs typeface="Times New Roman" pitchFamily="18" charset="0"/>
              </a:rPr>
              <a:t>)</a:t>
            </a:r>
          </a:p>
          <a:p>
            <a:pPr eaLnBrk="0" hangingPunct="0">
              <a:defRPr/>
            </a:pPr>
            <a:endParaRPr lang="en-US" sz="3600" b="1" dirty="0" smtClean="0">
              <a:solidFill>
                <a:srgbClr val="FFFF00"/>
              </a:solidFill>
              <a:latin typeface="Times New Roman" pitchFamily="18" charset="0"/>
              <a:cs typeface="Times New Roman" pitchFamily="18" charset="0"/>
            </a:endParaRPr>
          </a:p>
          <a:p>
            <a:pPr eaLnBrk="0" hangingPunct="0">
              <a:defRPr/>
            </a:pPr>
            <a:r>
              <a:rPr lang="en-US" sz="3600" b="1" dirty="0" smtClean="0">
                <a:solidFill>
                  <a:srgbClr val="FFFF00"/>
                </a:solidFill>
                <a:latin typeface="Constantia" pitchFamily="18" charset="0"/>
                <a:cs typeface="Times New Roman" pitchFamily="18" charset="0"/>
              </a:rPr>
              <a:t>or                        </a:t>
            </a:r>
            <a:r>
              <a:rPr lang="el-GR" sz="3600" b="1" dirty="0" smtClean="0">
                <a:solidFill>
                  <a:srgbClr val="FFFF00"/>
                </a:solidFill>
                <a:latin typeface="Constantia" pitchFamily="18" charset="0"/>
                <a:cs typeface="Times New Roman" pitchFamily="18" charset="0"/>
              </a:rPr>
              <a:t>Σ</a:t>
            </a:r>
            <a:r>
              <a:rPr lang="en-US" sz="3600" b="1" dirty="0" smtClean="0">
                <a:solidFill>
                  <a:srgbClr val="FFFF00"/>
                </a:solidFill>
                <a:latin typeface="Constantia" pitchFamily="18" charset="0"/>
                <a:cs typeface="Times New Roman" pitchFamily="18" charset="0"/>
              </a:rPr>
              <a:t> </a:t>
            </a:r>
            <a:r>
              <a:rPr lang="en-US" sz="3600" b="1" dirty="0" err="1" smtClean="0">
                <a:solidFill>
                  <a:srgbClr val="FFFF00"/>
                </a:solidFill>
                <a:latin typeface="Constantia" pitchFamily="18" charset="0"/>
                <a:cs typeface="Times New Roman" pitchFamily="18" charset="0"/>
              </a:rPr>
              <a:t>F</a:t>
            </a:r>
            <a:r>
              <a:rPr lang="en-US" sz="3600" b="1" baseline="-30000" dirty="0" err="1" smtClean="0">
                <a:solidFill>
                  <a:srgbClr val="FFFF00"/>
                </a:solidFill>
                <a:latin typeface="Constantia" pitchFamily="18" charset="0"/>
                <a:cs typeface="Times New Roman" pitchFamily="18" charset="0"/>
              </a:rPr>
              <a:t>cw</a:t>
            </a:r>
            <a:r>
              <a:rPr lang="en-US" sz="3600" b="1" dirty="0" smtClean="0">
                <a:solidFill>
                  <a:srgbClr val="FFFF00"/>
                </a:solidFill>
                <a:latin typeface="Constantia" pitchFamily="18" charset="0"/>
                <a:cs typeface="Times New Roman" pitchFamily="18" charset="0"/>
              </a:rPr>
              <a:t> </a:t>
            </a:r>
            <a:r>
              <a:rPr lang="en-US" sz="3600" b="1" dirty="0" err="1" smtClean="0">
                <a:solidFill>
                  <a:srgbClr val="FFFF00"/>
                </a:solidFill>
                <a:latin typeface="Constantia" pitchFamily="18" charset="0"/>
                <a:cs typeface="Times New Roman" pitchFamily="18" charset="0"/>
              </a:rPr>
              <a:t>d</a:t>
            </a:r>
            <a:r>
              <a:rPr lang="en-US" sz="3600" b="1" baseline="-30000" dirty="0" err="1" smtClean="0">
                <a:solidFill>
                  <a:srgbClr val="FFFF00"/>
                </a:solidFill>
                <a:latin typeface="Constantia" pitchFamily="18" charset="0"/>
                <a:cs typeface="Times New Roman" pitchFamily="18" charset="0"/>
              </a:rPr>
              <a:t>cw</a:t>
            </a:r>
            <a:r>
              <a:rPr lang="en-US" sz="3600" b="1" dirty="0" smtClean="0">
                <a:solidFill>
                  <a:srgbClr val="FFFF00"/>
                </a:solidFill>
                <a:latin typeface="Constantia" pitchFamily="18" charset="0"/>
                <a:cs typeface="Times New Roman" pitchFamily="18" charset="0"/>
              </a:rPr>
              <a:t> = </a:t>
            </a:r>
            <a:r>
              <a:rPr lang="el-GR" sz="3600" b="1" dirty="0" smtClean="0">
                <a:solidFill>
                  <a:srgbClr val="FFFF00"/>
                </a:solidFill>
                <a:latin typeface="Constantia" pitchFamily="18" charset="0"/>
                <a:cs typeface="Times New Roman" pitchFamily="18" charset="0"/>
              </a:rPr>
              <a:t>Σ</a:t>
            </a:r>
            <a:r>
              <a:rPr lang="en-US" sz="3600" b="1" dirty="0" smtClean="0">
                <a:solidFill>
                  <a:srgbClr val="FFFF00"/>
                </a:solidFill>
                <a:latin typeface="Constantia" pitchFamily="18" charset="0"/>
                <a:cs typeface="Times New Roman" pitchFamily="18" charset="0"/>
              </a:rPr>
              <a:t> </a:t>
            </a:r>
            <a:r>
              <a:rPr lang="en-US" sz="3600" b="1" dirty="0" err="1" smtClean="0">
                <a:solidFill>
                  <a:srgbClr val="FFFF00"/>
                </a:solidFill>
                <a:latin typeface="Constantia" pitchFamily="18" charset="0"/>
                <a:cs typeface="Times New Roman" pitchFamily="18" charset="0"/>
              </a:rPr>
              <a:t>F</a:t>
            </a:r>
            <a:r>
              <a:rPr lang="en-US" sz="3600" b="1" baseline="-30000" dirty="0" err="1" smtClean="0">
                <a:solidFill>
                  <a:srgbClr val="FFFF00"/>
                </a:solidFill>
                <a:latin typeface="Constantia" pitchFamily="18" charset="0"/>
                <a:cs typeface="Times New Roman" pitchFamily="18" charset="0"/>
              </a:rPr>
              <a:t>ccw</a:t>
            </a:r>
            <a:r>
              <a:rPr lang="en-US" sz="3600" b="1" dirty="0" smtClean="0">
                <a:solidFill>
                  <a:srgbClr val="FFFF00"/>
                </a:solidFill>
                <a:latin typeface="Constantia" pitchFamily="18" charset="0"/>
                <a:cs typeface="Times New Roman" pitchFamily="18" charset="0"/>
              </a:rPr>
              <a:t> </a:t>
            </a:r>
            <a:r>
              <a:rPr lang="en-US" sz="3600" b="1" dirty="0" err="1" smtClean="0">
                <a:solidFill>
                  <a:srgbClr val="FFFF00"/>
                </a:solidFill>
                <a:latin typeface="Constantia" pitchFamily="18" charset="0"/>
                <a:cs typeface="Times New Roman" pitchFamily="18" charset="0"/>
              </a:rPr>
              <a:t>d</a:t>
            </a:r>
            <a:r>
              <a:rPr lang="en-US" sz="3600" b="1" baseline="-30000" dirty="0" err="1" smtClean="0">
                <a:solidFill>
                  <a:srgbClr val="FFFF00"/>
                </a:solidFill>
                <a:latin typeface="Constantia" pitchFamily="18" charset="0"/>
                <a:cs typeface="Times New Roman" pitchFamily="18" charset="0"/>
              </a:rPr>
              <a:t>ccw</a:t>
            </a:r>
            <a:r>
              <a:rPr lang="en-US" sz="3600" b="1" dirty="0" smtClean="0">
                <a:solidFill>
                  <a:srgbClr val="FFFF00"/>
                </a:solidFill>
                <a:latin typeface="Constantia" pitchFamily="18" charset="0"/>
                <a:cs typeface="Times New Roman" pitchFamily="18" charset="0"/>
              </a:rPr>
              <a:t> </a:t>
            </a:r>
          </a:p>
          <a:p>
            <a:pPr eaLnBrk="0" hangingPunct="0">
              <a:defRPr/>
            </a:pPr>
            <a:endParaRPr lang="en-US" sz="3600" b="1" dirty="0" smtClean="0">
              <a:solidFill>
                <a:srgbClr val="FFFF00"/>
              </a:solidFill>
              <a:latin typeface="Constantia" pitchFamily="18" charset="0"/>
              <a:cs typeface="Times New Roman" pitchFamily="18" charset="0"/>
            </a:endParaRPr>
          </a:p>
          <a:p>
            <a:pPr eaLnBrk="0" hangingPunct="0">
              <a:defRPr/>
            </a:pPr>
            <a:r>
              <a:rPr lang="en-US" sz="3600" b="1" dirty="0">
                <a:solidFill>
                  <a:srgbClr val="FFFF00"/>
                </a:solidFill>
                <a:latin typeface="Constantia" pitchFamily="18" charset="0"/>
                <a:cs typeface="Times New Roman" pitchFamily="18" charset="0"/>
              </a:rPr>
              <a:t>or </a:t>
            </a:r>
            <a:r>
              <a:rPr lang="en-US" sz="3600" b="1" dirty="0" smtClean="0">
                <a:solidFill>
                  <a:srgbClr val="FFFF00"/>
                </a:solidFill>
                <a:latin typeface="Constantia" pitchFamily="18" charset="0"/>
                <a:cs typeface="Times New Roman" pitchFamily="18" charset="0"/>
              </a:rPr>
              <a:t>shortly          F</a:t>
            </a:r>
            <a:r>
              <a:rPr lang="en-US" sz="3600" b="1" baseline="-25000" dirty="0" smtClean="0">
                <a:solidFill>
                  <a:srgbClr val="FFFF00"/>
                </a:solidFill>
                <a:latin typeface="Constantia" pitchFamily="18" charset="0"/>
                <a:cs typeface="Times New Roman" pitchFamily="18" charset="0"/>
              </a:rPr>
              <a:t>1</a:t>
            </a:r>
            <a:r>
              <a:rPr lang="en-US" sz="3600" b="1" dirty="0" smtClean="0">
                <a:solidFill>
                  <a:srgbClr val="FFFF00"/>
                </a:solidFill>
                <a:latin typeface="Constantia" pitchFamily="18" charset="0"/>
                <a:cs typeface="Times New Roman" pitchFamily="18" charset="0"/>
              </a:rPr>
              <a:t>d</a:t>
            </a:r>
            <a:r>
              <a:rPr lang="en-US" sz="3600" b="1" baseline="-25000" dirty="0" smtClean="0">
                <a:solidFill>
                  <a:srgbClr val="FFFF00"/>
                </a:solidFill>
                <a:latin typeface="Constantia" pitchFamily="18" charset="0"/>
                <a:cs typeface="Times New Roman" pitchFamily="18" charset="0"/>
              </a:rPr>
              <a:t>1</a:t>
            </a:r>
            <a:r>
              <a:rPr lang="en-US" sz="3600" b="1" dirty="0" smtClean="0">
                <a:solidFill>
                  <a:srgbClr val="FFFF00"/>
                </a:solidFill>
                <a:latin typeface="Constantia" pitchFamily="18" charset="0"/>
                <a:cs typeface="Times New Roman" pitchFamily="18" charset="0"/>
              </a:rPr>
              <a:t>=F</a:t>
            </a:r>
            <a:r>
              <a:rPr lang="en-US" sz="3600" b="1" baseline="-25000" dirty="0" smtClean="0">
                <a:solidFill>
                  <a:srgbClr val="FFFF00"/>
                </a:solidFill>
                <a:latin typeface="Constantia" pitchFamily="18" charset="0"/>
                <a:cs typeface="Times New Roman" pitchFamily="18" charset="0"/>
              </a:rPr>
              <a:t>2</a:t>
            </a:r>
            <a:r>
              <a:rPr lang="en-US" sz="3600" b="1" dirty="0" smtClean="0">
                <a:solidFill>
                  <a:srgbClr val="FFFF00"/>
                </a:solidFill>
                <a:latin typeface="Constantia" pitchFamily="18" charset="0"/>
                <a:cs typeface="Times New Roman" pitchFamily="18" charset="0"/>
              </a:rPr>
              <a:t>d</a:t>
            </a:r>
            <a:r>
              <a:rPr lang="en-US" sz="3600" b="1" baseline="-25000" dirty="0" smtClean="0">
                <a:solidFill>
                  <a:srgbClr val="FFFF00"/>
                </a:solidFill>
                <a:latin typeface="Constantia" pitchFamily="18" charset="0"/>
                <a:cs typeface="Times New Roman" pitchFamily="18" charset="0"/>
              </a:rPr>
              <a:t>2</a:t>
            </a:r>
          </a:p>
          <a:p>
            <a:pPr algn="ctr" eaLnBrk="0" hangingPunct="0">
              <a:defRPr/>
            </a:pPr>
            <a:r>
              <a:rPr lang="en-US" sz="3600" dirty="0" smtClean="0">
                <a:solidFill>
                  <a:srgbClr val="FF0000"/>
                </a:solidFill>
                <a:latin typeface="Times New Roman" pitchFamily="18" charset="0"/>
                <a:cs typeface="Times New Roman" pitchFamily="18" charset="0"/>
              </a:rPr>
              <a:t>This condition is called the principal of moments</a:t>
            </a:r>
            <a:endParaRPr lang="en-US" sz="3600" b="1" dirty="0">
              <a:solidFill>
                <a:srgbClr val="FF0000"/>
              </a:solidFill>
              <a:latin typeface="Constantia"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084304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1000"/>
            <a:ext cx="7086599"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172238" y="5334000"/>
            <a:ext cx="6123124" cy="1200329"/>
          </a:xfrm>
          <a:prstGeom prst="rect">
            <a:avLst/>
          </a:prstGeom>
        </p:spPr>
        <p:txBody>
          <a:bodyPr wrap="square">
            <a:spAutoFit/>
          </a:bodyPr>
          <a:lstStyle/>
          <a:p>
            <a:pPr algn="ctr" eaLnBrk="0" hangingPunct="0">
              <a:defRPr/>
            </a:pPr>
            <a:r>
              <a:rPr lang="en-US" sz="3600" dirty="0">
                <a:solidFill>
                  <a:srgbClr val="FFFF00"/>
                </a:solidFill>
                <a:latin typeface="Times New Roman" pitchFamily="18" charset="0"/>
                <a:cs typeface="Times New Roman" pitchFamily="18" charset="0"/>
              </a:rPr>
              <a:t>the principal of moments</a:t>
            </a:r>
            <a:endParaRPr lang="en-US" sz="3600" b="1" dirty="0" smtClean="0">
              <a:solidFill>
                <a:srgbClr val="FFFF00"/>
              </a:solidFill>
              <a:latin typeface="Constantia" pitchFamily="18" charset="0"/>
              <a:cs typeface="Times New Roman" pitchFamily="18" charset="0"/>
            </a:endParaRPr>
          </a:p>
          <a:p>
            <a:pPr algn="ctr" eaLnBrk="0" hangingPunct="0">
              <a:defRPr/>
            </a:pPr>
            <a:r>
              <a:rPr lang="el-GR" sz="3600" b="1" dirty="0" smtClean="0">
                <a:solidFill>
                  <a:srgbClr val="FFFF00"/>
                </a:solidFill>
                <a:latin typeface="Constantia" pitchFamily="18" charset="0"/>
                <a:cs typeface="Times New Roman" pitchFamily="18" charset="0"/>
              </a:rPr>
              <a:t>Σ</a:t>
            </a:r>
            <a:r>
              <a:rPr lang="en-US" sz="3600" b="1" dirty="0" smtClean="0">
                <a:solidFill>
                  <a:srgbClr val="FFFF00"/>
                </a:solidFill>
                <a:latin typeface="Constantia" pitchFamily="18" charset="0"/>
                <a:cs typeface="Times New Roman" pitchFamily="18" charset="0"/>
              </a:rPr>
              <a:t> </a:t>
            </a:r>
            <a:r>
              <a:rPr lang="en-US" sz="3600" b="1" dirty="0">
                <a:solidFill>
                  <a:srgbClr val="FFFF00"/>
                </a:solidFill>
                <a:latin typeface="Constantia" pitchFamily="18" charset="0"/>
                <a:cs typeface="Times New Roman" pitchFamily="18" charset="0"/>
              </a:rPr>
              <a:t>F</a:t>
            </a:r>
            <a:r>
              <a:rPr lang="en-US" sz="3600" b="1" baseline="-30000" dirty="0">
                <a:solidFill>
                  <a:srgbClr val="FFFF00"/>
                </a:solidFill>
                <a:latin typeface="Constantia" pitchFamily="18" charset="0"/>
                <a:cs typeface="Times New Roman" pitchFamily="18" charset="0"/>
              </a:rPr>
              <a:t>cw</a:t>
            </a:r>
            <a:r>
              <a:rPr lang="en-US" sz="3600" b="1" dirty="0">
                <a:solidFill>
                  <a:srgbClr val="FFFF00"/>
                </a:solidFill>
                <a:latin typeface="Constantia" pitchFamily="18" charset="0"/>
                <a:cs typeface="Times New Roman" pitchFamily="18" charset="0"/>
              </a:rPr>
              <a:t> d</a:t>
            </a:r>
            <a:r>
              <a:rPr lang="en-US" sz="3600" b="1" baseline="-30000" dirty="0">
                <a:solidFill>
                  <a:srgbClr val="FFFF00"/>
                </a:solidFill>
                <a:latin typeface="Constantia" pitchFamily="18" charset="0"/>
                <a:cs typeface="Times New Roman" pitchFamily="18" charset="0"/>
              </a:rPr>
              <a:t>cw</a:t>
            </a:r>
            <a:r>
              <a:rPr lang="en-US" sz="3600" b="1" dirty="0">
                <a:solidFill>
                  <a:srgbClr val="FFFF00"/>
                </a:solidFill>
                <a:latin typeface="Constantia" pitchFamily="18" charset="0"/>
                <a:cs typeface="Times New Roman" pitchFamily="18" charset="0"/>
              </a:rPr>
              <a:t> = </a:t>
            </a:r>
            <a:r>
              <a:rPr lang="el-GR" sz="3600" b="1" dirty="0">
                <a:solidFill>
                  <a:srgbClr val="FFFF00"/>
                </a:solidFill>
                <a:latin typeface="Constantia" pitchFamily="18" charset="0"/>
                <a:cs typeface="Times New Roman" pitchFamily="18" charset="0"/>
              </a:rPr>
              <a:t>Σ</a:t>
            </a:r>
            <a:r>
              <a:rPr lang="en-US" sz="3600" b="1" dirty="0">
                <a:solidFill>
                  <a:srgbClr val="FFFF00"/>
                </a:solidFill>
                <a:latin typeface="Constantia" pitchFamily="18" charset="0"/>
                <a:cs typeface="Times New Roman" pitchFamily="18" charset="0"/>
              </a:rPr>
              <a:t> F</a:t>
            </a:r>
            <a:r>
              <a:rPr lang="en-US" sz="3600" b="1" baseline="-30000" dirty="0">
                <a:solidFill>
                  <a:srgbClr val="FFFF00"/>
                </a:solidFill>
                <a:latin typeface="Constantia" pitchFamily="18" charset="0"/>
                <a:cs typeface="Times New Roman" pitchFamily="18" charset="0"/>
              </a:rPr>
              <a:t>ccw</a:t>
            </a:r>
            <a:r>
              <a:rPr lang="en-US" sz="3600" b="1" dirty="0">
                <a:solidFill>
                  <a:srgbClr val="FFFF00"/>
                </a:solidFill>
                <a:latin typeface="Constantia" pitchFamily="18" charset="0"/>
                <a:cs typeface="Times New Roman" pitchFamily="18" charset="0"/>
              </a:rPr>
              <a:t> d</a:t>
            </a:r>
            <a:r>
              <a:rPr lang="en-US" sz="3600" b="1" baseline="-30000" dirty="0">
                <a:solidFill>
                  <a:srgbClr val="FFFF00"/>
                </a:solidFill>
                <a:latin typeface="Constantia" pitchFamily="18" charset="0"/>
                <a:cs typeface="Times New Roman" pitchFamily="18" charset="0"/>
              </a:rPr>
              <a:t>ccw</a:t>
            </a:r>
            <a:r>
              <a:rPr lang="en-US" sz="3600" b="1" dirty="0">
                <a:solidFill>
                  <a:srgbClr val="FFFF00"/>
                </a:solidFill>
                <a:latin typeface="Constantia" pitchFamily="18" charset="0"/>
                <a:cs typeface="Times New Roman" pitchFamily="18" charset="0"/>
              </a:rPr>
              <a:t>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570984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a:grpSpLocks/>
          </p:cNvGrpSpPr>
          <p:nvPr/>
        </p:nvGrpSpPr>
        <p:grpSpPr bwMode="auto">
          <a:xfrm>
            <a:off x="4876800" y="1600200"/>
            <a:ext cx="3733800" cy="4572000"/>
            <a:chOff x="4886914" y="2181696"/>
            <a:chExt cx="4000496" cy="4509229"/>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6914" y="2181696"/>
              <a:ext cx="4000496" cy="450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7327222" y="3455957"/>
              <a:ext cx="180975" cy="17935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solidFill>
                  <a:schemeClr val="tx1"/>
                </a:solidFill>
              </a:endParaRPr>
            </a:p>
          </p:txBody>
        </p:sp>
        <p:sp>
          <p:nvSpPr>
            <p:cNvPr id="8" name="TextBox 9"/>
            <p:cNvSpPr txBox="1">
              <a:spLocks noChangeArrowheads="1"/>
            </p:cNvSpPr>
            <p:nvPr/>
          </p:nvSpPr>
          <p:spPr bwMode="auto">
            <a:xfrm>
              <a:off x="7057816" y="3004900"/>
              <a:ext cx="7312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ltLang="en-US" b="1">
                  <a:solidFill>
                    <a:schemeClr val="bg1"/>
                  </a:solidFill>
                </a:rPr>
                <a:t>C.G</a:t>
              </a:r>
              <a:endParaRPr lang="ar-SA" altLang="en-US" b="1">
                <a:solidFill>
                  <a:schemeClr val="bg1"/>
                </a:solidFill>
              </a:endParaRPr>
            </a:p>
          </p:txBody>
        </p:sp>
      </p:grpSp>
      <p:pic>
        <p:nvPicPr>
          <p:cNvPr id="9" name="Picture 4" descr="http://www.racetomars.ca/mars/ed-module/artificial_gravity/images/hammer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61999" y="1600200"/>
            <a:ext cx="390939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6"/>
          <p:cNvSpPr>
            <a:spLocks noChangeArrowheads="1"/>
          </p:cNvSpPr>
          <p:nvPr/>
        </p:nvSpPr>
        <p:spPr bwMode="auto">
          <a:xfrm>
            <a:off x="1600200" y="228600"/>
            <a:ext cx="6310895" cy="93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spcBef>
                <a:spcPct val="60000"/>
              </a:spcBef>
              <a:buFont typeface="Arial" pitchFamily="34" charset="0"/>
              <a:buNone/>
            </a:pPr>
            <a:r>
              <a:rPr lang="en-US" sz="4200" dirty="0" smtClean="0">
                <a:solidFill>
                  <a:srgbClr val="FF9900"/>
                </a:solidFill>
                <a:latin typeface="Impact" pitchFamily="34" charset="0"/>
                <a:cs typeface="Aharoni" pitchFamily="2" charset="-79"/>
              </a:rPr>
              <a:t>5. </a:t>
            </a:r>
            <a:r>
              <a:rPr lang="en-US" sz="4200" dirty="0">
                <a:solidFill>
                  <a:srgbClr val="FF9900"/>
                </a:solidFill>
                <a:latin typeface="Impact" pitchFamily="34" charset="0"/>
                <a:cs typeface="Aharoni" pitchFamily="2" charset="-79"/>
              </a:rPr>
              <a:t>The center of gravity (C.G)</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1247082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FFFC9C86-6548-4736-B70A-CC61B8F1C321}" type="slidenum">
              <a:rPr smtClean="0"/>
              <a:pPr>
                <a:defRPr/>
              </a:pPr>
              <a:t>18</a:t>
            </a:fld>
            <a:endParaRPr dirty="0"/>
          </a:p>
        </p:txBody>
      </p:sp>
      <p:sp>
        <p:nvSpPr>
          <p:cNvPr id="5" name="Subtitle 2"/>
          <p:cNvSpPr txBox="1">
            <a:spLocks/>
          </p:cNvSpPr>
          <p:nvPr/>
        </p:nvSpPr>
        <p:spPr>
          <a:xfrm>
            <a:off x="1066800" y="228600"/>
            <a:ext cx="7796212" cy="6248400"/>
          </a:xfrm>
          <a:prstGeom prst="rect">
            <a:avLst/>
          </a:prstGeom>
        </p:spPr>
        <p:txBody>
          <a:bodyPr>
            <a:noAutofit/>
          </a:bodyPr>
          <a:lstStyle>
            <a:lvl1pPr marL="342900" indent="-342900" algn="l" rtl="0" eaLnBrk="0" fontAlgn="base" hangingPunct="0">
              <a:spcBef>
                <a:spcPct val="20000"/>
              </a:spcBef>
              <a:spcAft>
                <a:spcPct val="0"/>
              </a:spcAft>
              <a:buFont typeface="Wingdings" pitchFamily="2" charset="2"/>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Wingdings" pitchFamily="2" charset="2"/>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Wingdings" pitchFamily="2" charset="2"/>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Wingdings" pitchFamily="2" charset="2"/>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Wingdings" pitchFamily="2" charset="2"/>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1200"/>
              </a:spcBef>
              <a:buNone/>
              <a:defRPr/>
            </a:pPr>
            <a:r>
              <a:rPr lang="en-US" dirty="0" smtClean="0">
                <a:solidFill>
                  <a:srgbClr val="00B050"/>
                </a:solidFill>
                <a:latin typeface="Times New Roman" pitchFamily="18" charset="0"/>
                <a:cs typeface="Times New Roman" pitchFamily="18" charset="0"/>
              </a:rPr>
              <a:t>	</a:t>
            </a:r>
            <a:r>
              <a:rPr lang="en-US" dirty="0" smtClean="0">
                <a:solidFill>
                  <a:srgbClr val="FFFF00"/>
                </a:solidFill>
                <a:latin typeface="Times New Roman" pitchFamily="18" charset="0"/>
                <a:cs typeface="Times New Roman" pitchFamily="18" charset="0"/>
              </a:rPr>
              <a:t>In the previous condition we ignore the mass body. But the force will produce a torque not ignore, at equilibrium, th</a:t>
            </a:r>
            <a:r>
              <a:rPr lang="en-US" dirty="0">
                <a:solidFill>
                  <a:srgbClr val="FFFF00"/>
                </a:solidFill>
                <a:latin typeface="Times New Roman" pitchFamily="18" charset="0"/>
                <a:cs typeface="Times New Roman" pitchFamily="18" charset="0"/>
              </a:rPr>
              <a:t>i</a:t>
            </a:r>
            <a:r>
              <a:rPr lang="en-US" dirty="0" smtClean="0">
                <a:solidFill>
                  <a:srgbClr val="FFFF00"/>
                </a:solidFill>
                <a:latin typeface="Times New Roman" pitchFamily="18" charset="0"/>
                <a:cs typeface="Times New Roman" pitchFamily="18" charset="0"/>
              </a:rPr>
              <a:t>s force will be the gravitational force (weight), so the mass must be known. </a:t>
            </a:r>
          </a:p>
          <a:p>
            <a:pPr marL="0" indent="0" algn="just">
              <a:spcBef>
                <a:spcPts val="1200"/>
              </a:spcBef>
              <a:buNone/>
              <a:defRPr/>
            </a:pPr>
            <a:r>
              <a:rPr lang="en-US" dirty="0">
                <a:solidFill>
                  <a:srgbClr val="FFFF00"/>
                </a:solidFill>
                <a:latin typeface="Times New Roman" pitchFamily="18" charset="0"/>
                <a:cs typeface="Times New Roman" pitchFamily="18" charset="0"/>
              </a:rPr>
              <a:t>	</a:t>
            </a:r>
            <a:r>
              <a:rPr lang="en-US" dirty="0" smtClean="0">
                <a:solidFill>
                  <a:srgbClr val="FFFF00"/>
                </a:solidFill>
                <a:latin typeface="Times New Roman" pitchFamily="18" charset="0"/>
                <a:cs typeface="Times New Roman" pitchFamily="18" charset="0"/>
              </a:rPr>
              <a:t>For </a:t>
            </a:r>
            <a:r>
              <a:rPr lang="en-US" dirty="0">
                <a:solidFill>
                  <a:srgbClr val="FFFF00"/>
                </a:solidFill>
                <a:latin typeface="Times New Roman" pitchFamily="18" charset="0"/>
                <a:cs typeface="Times New Roman" pitchFamily="18" charset="0"/>
              </a:rPr>
              <a:t>the purpose of </a:t>
            </a:r>
            <a:r>
              <a:rPr lang="en-US" dirty="0" smtClean="0">
                <a:solidFill>
                  <a:srgbClr val="FFFF00"/>
                </a:solidFill>
                <a:latin typeface="Times New Roman" pitchFamily="18" charset="0"/>
                <a:cs typeface="Times New Roman" pitchFamily="18" charset="0"/>
              </a:rPr>
              <a:t>calculations we </a:t>
            </a:r>
            <a:r>
              <a:rPr lang="en-US" dirty="0">
                <a:solidFill>
                  <a:srgbClr val="FFFF00"/>
                </a:solidFill>
                <a:latin typeface="Times New Roman" pitchFamily="18" charset="0"/>
                <a:cs typeface="Times New Roman" pitchFamily="18" charset="0"/>
              </a:rPr>
              <a:t>can deal with the body of mass </a:t>
            </a:r>
            <a:r>
              <a:rPr lang="en-US" dirty="0" smtClean="0">
                <a:solidFill>
                  <a:srgbClr val="FFFF00"/>
                </a:solidFill>
                <a:latin typeface="Times New Roman" pitchFamily="18" charset="0"/>
                <a:cs typeface="Times New Roman" pitchFamily="18" charset="0"/>
              </a:rPr>
              <a:t>(</a:t>
            </a:r>
            <a:r>
              <a:rPr lang="en-US" i="1" dirty="0" smtClean="0">
                <a:solidFill>
                  <a:srgbClr val="FFFF00"/>
                </a:solidFill>
                <a:latin typeface="Times New Roman" pitchFamily="18" charset="0"/>
                <a:cs typeface="Times New Roman" pitchFamily="18" charset="0"/>
              </a:rPr>
              <a:t>w)</a:t>
            </a:r>
            <a:r>
              <a:rPr lang="en-US" dirty="0" smtClean="0">
                <a:solidFill>
                  <a:srgbClr val="FFFF00"/>
                </a:solidFill>
                <a:latin typeface="Times New Roman" pitchFamily="18" charset="0"/>
                <a:cs typeface="Times New Roman" pitchFamily="18" charset="0"/>
              </a:rPr>
              <a:t> </a:t>
            </a:r>
            <a:r>
              <a:rPr lang="en-US" dirty="0">
                <a:solidFill>
                  <a:srgbClr val="FFFF00"/>
                </a:solidFill>
                <a:latin typeface="Times New Roman" pitchFamily="18" charset="0"/>
                <a:cs typeface="Times New Roman" pitchFamily="18" charset="0"/>
              </a:rPr>
              <a:t>as a point </a:t>
            </a:r>
            <a:r>
              <a:rPr lang="en-US" dirty="0" smtClean="0">
                <a:solidFill>
                  <a:srgbClr val="FFFF00"/>
                </a:solidFill>
                <a:latin typeface="Times New Roman" pitchFamily="18" charset="0"/>
                <a:cs typeface="Times New Roman" pitchFamily="18" charset="0"/>
              </a:rPr>
              <a:t>with mass </a:t>
            </a:r>
            <a:r>
              <a:rPr lang="en-US" i="1" dirty="0">
                <a:solidFill>
                  <a:srgbClr val="FFFF00"/>
                </a:solidFill>
                <a:latin typeface="Times New Roman" pitchFamily="18" charset="0"/>
                <a:cs typeface="Times New Roman" pitchFamily="18" charset="0"/>
              </a:rPr>
              <a:t>w</a:t>
            </a:r>
            <a:r>
              <a:rPr lang="en-US" dirty="0">
                <a:solidFill>
                  <a:srgbClr val="FFFF00"/>
                </a:solidFill>
                <a:latin typeface="Times New Roman" pitchFamily="18" charset="0"/>
                <a:cs typeface="Times New Roman" pitchFamily="18" charset="0"/>
              </a:rPr>
              <a:t> concentrated at </a:t>
            </a:r>
            <a:r>
              <a:rPr lang="en-US" dirty="0" smtClean="0">
                <a:solidFill>
                  <a:srgbClr val="FFFF00"/>
                </a:solidFill>
                <a:latin typeface="Times New Roman" pitchFamily="18" charset="0"/>
                <a:cs typeface="Times New Roman" pitchFamily="18" charset="0"/>
              </a:rPr>
              <a:t>point. </a:t>
            </a:r>
          </a:p>
          <a:p>
            <a:pPr marL="0" indent="0" algn="just">
              <a:spcBef>
                <a:spcPts val="1200"/>
              </a:spcBef>
              <a:buNone/>
              <a:defRPr/>
            </a:pPr>
            <a:r>
              <a:rPr lang="en-US" dirty="0">
                <a:solidFill>
                  <a:srgbClr val="FFFF00"/>
                </a:solidFill>
                <a:latin typeface="Times New Roman" pitchFamily="18" charset="0"/>
                <a:cs typeface="Times New Roman" pitchFamily="18" charset="0"/>
              </a:rPr>
              <a:t>	</a:t>
            </a:r>
            <a:r>
              <a:rPr lang="en-US" dirty="0" smtClean="0">
                <a:solidFill>
                  <a:srgbClr val="FFFF00"/>
                </a:solidFill>
                <a:latin typeface="Times New Roman" pitchFamily="18" charset="0"/>
                <a:cs typeface="Times New Roman" pitchFamily="18" charset="0"/>
              </a:rPr>
              <a:t>This point called center of </a:t>
            </a:r>
            <a:r>
              <a:rPr lang="en-US" u="sng" dirty="0" smtClean="0">
                <a:solidFill>
                  <a:srgbClr val="FFFF00"/>
                </a:solidFill>
                <a:latin typeface="Times New Roman" pitchFamily="18" charset="0"/>
                <a:cs typeface="Times New Roman" pitchFamily="18" charset="0"/>
              </a:rPr>
              <a:t>mass or center of gravity</a:t>
            </a:r>
            <a:r>
              <a:rPr lang="en-US" dirty="0" smtClean="0">
                <a:solidFill>
                  <a:srgbClr val="FFFF00"/>
                </a:solidFill>
                <a:latin typeface="Times New Roman" pitchFamily="18" charset="0"/>
                <a:cs typeface="Times New Roman" pitchFamily="18" charset="0"/>
              </a:rPr>
              <a:t>; </a:t>
            </a:r>
            <a:r>
              <a:rPr lang="en-US" dirty="0">
                <a:solidFill>
                  <a:srgbClr val="FFFF00"/>
                </a:solidFill>
                <a:latin typeface="Times New Roman" pitchFamily="18" charset="0"/>
                <a:cs typeface="Times New Roman" pitchFamily="18" charset="0"/>
              </a:rPr>
              <a:t>is the point at which the object's whole mass can be considered to be concentrated</a:t>
            </a:r>
            <a:r>
              <a:rPr lang="en-US" dirty="0" smtClean="0">
                <a:solidFill>
                  <a:srgbClr val="FFFF00"/>
                </a:solidFill>
                <a:latin typeface="Times New Roman" pitchFamily="18" charset="0"/>
                <a:cs typeface="Times New Roman" pitchFamily="18" charset="0"/>
              </a:rPr>
              <a:t>.</a:t>
            </a:r>
            <a:endParaRPr lang="en-US"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242703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0" y="1066800"/>
            <a:ext cx="9117013" cy="954088"/>
          </a:xfrm>
          <a:prstGeom prst="rect">
            <a:avLst/>
          </a:prstGeom>
          <a:solidFill>
            <a:srgbClr val="FF0000"/>
          </a:solidFill>
          <a:ln w="38100">
            <a:solidFill>
              <a:srgbClr val="002060"/>
            </a:solidFill>
            <a:miter lim="800000"/>
            <a:headEnd/>
            <a:tailEnd/>
          </a:ln>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just" eaLnBrk="1" hangingPunct="1"/>
            <a:r>
              <a:rPr lang="en-US" altLang="en-US" sz="2800" dirty="0">
                <a:latin typeface="Constantia" pitchFamily="18" charset="0"/>
              </a:rPr>
              <a:t>The centers of gravity of symmetric objects are their geometrical centers </a:t>
            </a:r>
          </a:p>
        </p:txBody>
      </p:sp>
      <p:grpSp>
        <p:nvGrpSpPr>
          <p:cNvPr id="2" name="Group 20"/>
          <p:cNvGrpSpPr>
            <a:grpSpLocks/>
          </p:cNvGrpSpPr>
          <p:nvPr/>
        </p:nvGrpSpPr>
        <p:grpSpPr bwMode="auto">
          <a:xfrm>
            <a:off x="112713" y="2209800"/>
            <a:ext cx="8893175" cy="3527425"/>
            <a:chOff x="10" y="2115"/>
            <a:chExt cx="5750" cy="2222"/>
          </a:xfrm>
        </p:grpSpPr>
        <p:graphicFrame>
          <p:nvGraphicFramePr>
            <p:cNvPr id="27653" name="Object 5"/>
            <p:cNvGraphicFramePr>
              <a:graphicFrameLocks noChangeAspect="1"/>
            </p:cNvGraphicFramePr>
            <p:nvPr/>
          </p:nvGraphicFramePr>
          <p:xfrm>
            <a:off x="10" y="2115"/>
            <a:ext cx="2864" cy="2213"/>
          </p:xfrm>
          <a:graphic>
            <a:graphicData uri="http://schemas.openxmlformats.org/presentationml/2006/ole">
              <mc:AlternateContent xmlns:mc="http://schemas.openxmlformats.org/markup-compatibility/2006">
                <mc:Choice xmlns:v="urn:schemas-microsoft-com:vml" Requires="v">
                  <p:oleObj spid="_x0000_s1051" name="Acrobat Document" r:id="rId3" imgW="7517520" imgH="5823360" progId="AcroExch.Document.7">
                    <p:embed/>
                  </p:oleObj>
                </mc:Choice>
                <mc:Fallback>
                  <p:oleObj name="Acrobat Document" r:id="rId3" imgW="7517520" imgH="5823360" progId="AcroExch.Document.7">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l="10606" t="8170" r="12627" b="10785"/>
                        <a:stretch>
                          <a:fillRect/>
                        </a:stretch>
                      </p:blipFill>
                      <p:spPr bwMode="auto">
                        <a:xfrm>
                          <a:off x="10" y="2115"/>
                          <a:ext cx="2864" cy="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7654" name="Picture 16" descr="01992108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5" y="2115"/>
              <a:ext cx="2925" cy="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Rectangle 19"/>
            <p:cNvSpPr>
              <a:spLocks noChangeArrowheads="1"/>
            </p:cNvSpPr>
            <p:nvPr/>
          </p:nvSpPr>
          <p:spPr bwMode="auto">
            <a:xfrm>
              <a:off x="1882" y="3022"/>
              <a:ext cx="363" cy="9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endParaRPr lang="ar-SA" altLang="en-US"/>
            </a:p>
          </p:txBody>
        </p:sp>
      </p:grpSp>
      <p:sp>
        <p:nvSpPr>
          <p:cNvPr id="27652" name="Rectangle 7"/>
          <p:cNvSpPr>
            <a:spLocks noChangeArrowheads="1"/>
          </p:cNvSpPr>
          <p:nvPr/>
        </p:nvSpPr>
        <p:spPr bwMode="auto">
          <a:xfrm>
            <a:off x="1752600" y="0"/>
            <a:ext cx="583664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lnSpc>
                <a:spcPct val="150000"/>
              </a:lnSpc>
              <a:spcBef>
                <a:spcPct val="60000"/>
              </a:spcBef>
              <a:buFont typeface="Arial" pitchFamily="34" charset="0"/>
              <a:buNone/>
            </a:pPr>
            <a:r>
              <a:rPr lang="en-US" altLang="en-US" sz="4000" b="1" dirty="0" smtClean="0">
                <a:solidFill>
                  <a:srgbClr val="FFC000"/>
                </a:solidFill>
                <a:latin typeface="Constantia" pitchFamily="18" charset="0"/>
              </a:rPr>
              <a:t>symmetric objects</a:t>
            </a:r>
            <a:endParaRPr lang="en-US" altLang="en-US" sz="4000" b="1" dirty="0">
              <a:solidFill>
                <a:srgbClr val="FFC000"/>
              </a:solidFill>
              <a:latin typeface="Impact" pitchFamily="34" charset="0"/>
              <a:cs typeface="Aharoni" pitchFamily="2" charset="-79"/>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15622849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52400" y="609600"/>
            <a:ext cx="8839200" cy="6001643"/>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b="1" dirty="0" smtClean="0">
                <a:ln w="11430"/>
                <a:solidFill>
                  <a:srgbClr val="FF9900"/>
                </a:solidFill>
                <a:effectLst>
                  <a:outerShdw blurRad="80000" dist="40000" dir="5040000" algn="tl">
                    <a:srgbClr val="000000">
                      <a:alpha val="30000"/>
                    </a:srgbClr>
                  </a:outerShdw>
                </a:effectLst>
                <a:latin typeface="Stencil" pitchFamily="82" charset="0"/>
              </a:rPr>
              <a:t>Mechanics</a:t>
            </a:r>
          </a:p>
          <a:p>
            <a:pPr algn="ctr"/>
            <a:endParaRPr lang="en-US" sz="7200" b="1" dirty="0" smtClean="0">
              <a:ln w="11430"/>
              <a:solidFill>
                <a:srgbClr val="FFFF00"/>
              </a:solidFill>
              <a:latin typeface="Stencil" pitchFamily="82" charset="0"/>
            </a:endParaRPr>
          </a:p>
          <a:p>
            <a:pPr algn="ctr"/>
            <a:endParaRPr lang="en-US" sz="7200" b="1" dirty="0" smtClean="0">
              <a:ln w="11430"/>
              <a:solidFill>
                <a:srgbClr val="FFFF00"/>
              </a:solidFill>
              <a:latin typeface="Stencil" pitchFamily="82" charset="0"/>
            </a:endParaRPr>
          </a:p>
          <a:p>
            <a:pPr algn="ctr"/>
            <a:r>
              <a:rPr lang="en-US" sz="7200" b="1" dirty="0" smtClean="0">
                <a:ln w="11430"/>
                <a:solidFill>
                  <a:srgbClr val="FFFF00"/>
                </a:solidFill>
                <a:latin typeface="Stencil" pitchFamily="82" charset="0"/>
              </a:rPr>
              <a:t>Part 1 - Ch. 4</a:t>
            </a:r>
          </a:p>
          <a:p>
            <a:pPr algn="ctr"/>
            <a:r>
              <a:rPr lang="en-US" sz="7200" b="1" dirty="0" smtClean="0">
                <a:ln w="11430"/>
                <a:solidFill>
                  <a:srgbClr val="FFFF00"/>
                </a:solidFill>
                <a:latin typeface="Stencil" pitchFamily="82" charset="0"/>
              </a:rPr>
              <a:t>statics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13002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14400"/>
            <a:ext cx="6096000" cy="5679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7"/>
          <p:cNvSpPr>
            <a:spLocks noChangeArrowheads="1"/>
          </p:cNvSpPr>
          <p:nvPr/>
        </p:nvSpPr>
        <p:spPr bwMode="auto">
          <a:xfrm>
            <a:off x="1752600" y="0"/>
            <a:ext cx="5836642" cy="91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lnSpc>
                <a:spcPct val="150000"/>
              </a:lnSpc>
              <a:spcBef>
                <a:spcPct val="60000"/>
              </a:spcBef>
              <a:buFont typeface="Arial" pitchFamily="34" charset="0"/>
              <a:buNone/>
            </a:pPr>
            <a:r>
              <a:rPr lang="en-US" altLang="en-US" sz="4000" b="1" dirty="0" smtClean="0">
                <a:solidFill>
                  <a:srgbClr val="FFC000"/>
                </a:solidFill>
                <a:latin typeface="Constantia" pitchFamily="18" charset="0"/>
              </a:rPr>
              <a:t>Asymmetric objects</a:t>
            </a:r>
            <a:endParaRPr lang="en-US" altLang="en-US" sz="4000" b="1" dirty="0">
              <a:solidFill>
                <a:srgbClr val="FFC000"/>
              </a:solidFill>
              <a:latin typeface="Impact" pitchFamily="34" charset="0"/>
              <a:cs typeface="Aharoni" pitchFamily="2" charset="-79"/>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3889672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37175"/>
            <a:ext cx="7848600" cy="326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
          <p:cNvSpPr>
            <a:spLocks noChangeArrowheads="1"/>
          </p:cNvSpPr>
          <p:nvPr/>
        </p:nvSpPr>
        <p:spPr bwMode="auto">
          <a:xfrm>
            <a:off x="226337" y="152400"/>
            <a:ext cx="84786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3200" dirty="0" smtClean="0">
                <a:solidFill>
                  <a:srgbClr val="FF9900"/>
                </a:solidFill>
                <a:latin typeface="Stencil" pitchFamily="82" charset="0"/>
                <a:ea typeface="Calibri" pitchFamily="34" charset="0"/>
                <a:cs typeface="Times New Roman" pitchFamily="18" charset="0"/>
              </a:rPr>
              <a:t>1- Example</a:t>
            </a:r>
            <a:r>
              <a:rPr lang="en-US" sz="3200" dirty="0">
                <a:solidFill>
                  <a:srgbClr val="FF9900"/>
                </a:solidFill>
                <a:latin typeface="Stencil" pitchFamily="82" charset="0"/>
                <a:cs typeface="Times New Roman" pitchFamily="18" charset="0"/>
              </a:rPr>
              <a:t> </a:t>
            </a:r>
            <a:r>
              <a:rPr lang="en-US" sz="3200" dirty="0" smtClean="0">
                <a:solidFill>
                  <a:srgbClr val="FF9900"/>
                </a:solidFill>
                <a:latin typeface="Stencil" pitchFamily="82" charset="0"/>
                <a:cs typeface="Times New Roman" pitchFamily="18" charset="0"/>
              </a:rPr>
              <a:t>(the </a:t>
            </a:r>
            <a:r>
              <a:rPr lang="en-US" sz="3200" dirty="0">
                <a:solidFill>
                  <a:srgbClr val="FF9900"/>
                </a:solidFill>
                <a:latin typeface="Stencil" pitchFamily="82" charset="0"/>
                <a:cs typeface="Times New Roman" pitchFamily="18" charset="0"/>
              </a:rPr>
              <a:t>principal of </a:t>
            </a:r>
            <a:r>
              <a:rPr lang="en-US" sz="3200" dirty="0" smtClean="0">
                <a:solidFill>
                  <a:srgbClr val="FF9900"/>
                </a:solidFill>
                <a:latin typeface="Stencil" pitchFamily="82" charset="0"/>
                <a:cs typeface="Times New Roman" pitchFamily="18" charset="0"/>
              </a:rPr>
              <a:t>moments)</a:t>
            </a:r>
            <a:endParaRPr lang="en-US" sz="3200" dirty="0">
              <a:solidFill>
                <a:srgbClr val="FF9900"/>
              </a:solidFill>
              <a:latin typeface="Stencil" pitchFamily="82" charset="0"/>
              <a:ea typeface="Calibri" pitchFamily="34" charset="0"/>
              <a:cs typeface="Times New Roman" pitchFamily="18" charset="0"/>
            </a:endParaRPr>
          </a:p>
        </p:txBody>
      </p:sp>
      <p:graphicFrame>
        <p:nvGraphicFramePr>
          <p:cNvPr id="6146" name="Object 6"/>
          <p:cNvGraphicFramePr>
            <a:graphicFrameLocks noChangeAspect="1"/>
          </p:cNvGraphicFramePr>
          <p:nvPr>
            <p:extLst>
              <p:ext uri="{D42A27DB-BD31-4B8C-83A1-F6EECF244321}">
                <p14:modId xmlns:p14="http://schemas.microsoft.com/office/powerpoint/2010/main" val="79966457"/>
              </p:ext>
            </p:extLst>
          </p:nvPr>
        </p:nvGraphicFramePr>
        <p:xfrm>
          <a:off x="1974850" y="4114800"/>
          <a:ext cx="5270500" cy="1814513"/>
        </p:xfrm>
        <a:graphic>
          <a:graphicData uri="http://schemas.openxmlformats.org/presentationml/2006/ole">
            <mc:AlternateContent xmlns:mc="http://schemas.openxmlformats.org/markup-compatibility/2006">
              <mc:Choice xmlns:v="urn:schemas-microsoft-com:vml" Requires="v">
                <p:oleObj spid="_x0000_s6196" name="Equation" r:id="rId4" imgW="2120760" imgH="647640" progId="Equation.3">
                  <p:embed/>
                </p:oleObj>
              </mc:Choice>
              <mc:Fallback>
                <p:oleObj name="Equation" r:id="rId4" imgW="2120760" imgH="6476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4850" y="4114800"/>
                        <a:ext cx="5270500" cy="1814513"/>
                      </a:xfrm>
                      <a:prstGeom prst="rect">
                        <a:avLst/>
                      </a:prstGeom>
                      <a:solidFill>
                        <a:srgbClr val="FFFF99"/>
                      </a:solidFill>
                      <a:ln w="31750">
                        <a:solidFill>
                          <a:srgbClr val="FF0000"/>
                        </a:solidFill>
                        <a:miter lim="800000"/>
                        <a:headEnd/>
                        <a:tailEnd/>
                      </a:ln>
                    </p:spPr>
                  </p:pic>
                </p:oleObj>
              </mc:Fallback>
            </mc:AlternateContent>
          </a:graphicData>
        </a:graphic>
      </p:graphicFrame>
      <p:graphicFrame>
        <p:nvGraphicFramePr>
          <p:cNvPr id="6147" name="Object 6"/>
          <p:cNvGraphicFramePr>
            <a:graphicFrameLocks noChangeAspect="1"/>
          </p:cNvGraphicFramePr>
          <p:nvPr>
            <p:extLst>
              <p:ext uri="{D42A27DB-BD31-4B8C-83A1-F6EECF244321}">
                <p14:modId xmlns:p14="http://schemas.microsoft.com/office/powerpoint/2010/main" val="2155116161"/>
              </p:ext>
            </p:extLst>
          </p:nvPr>
        </p:nvGraphicFramePr>
        <p:xfrm>
          <a:off x="2290762" y="6096000"/>
          <a:ext cx="4638675" cy="639762"/>
        </p:xfrm>
        <a:graphic>
          <a:graphicData uri="http://schemas.openxmlformats.org/presentationml/2006/ole">
            <mc:AlternateContent xmlns:mc="http://schemas.openxmlformats.org/markup-compatibility/2006">
              <mc:Choice xmlns:v="urn:schemas-microsoft-com:vml" Requires="v">
                <p:oleObj spid="_x0000_s6197" name="Equation" r:id="rId6" imgW="1866600" imgH="228600" progId="Equation.3">
                  <p:embed/>
                </p:oleObj>
              </mc:Choice>
              <mc:Fallback>
                <p:oleObj name="Equation" r:id="rId6" imgW="1866600" imgH="228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0762" y="6096000"/>
                        <a:ext cx="4638675" cy="639762"/>
                      </a:xfrm>
                      <a:prstGeom prst="rect">
                        <a:avLst/>
                      </a:prstGeom>
                      <a:solidFill>
                        <a:srgbClr val="FFFF99"/>
                      </a:solidFill>
                      <a:ln w="31750">
                        <a:solidFill>
                          <a:srgbClr val="FF0000"/>
                        </a:solidFill>
                        <a:miter lim="800000"/>
                        <a:headEnd/>
                        <a:tailEnd/>
                      </a:ln>
                    </p:spPr>
                  </p:pic>
                </p:oleObj>
              </mc:Fallback>
            </mc:AlternateContent>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3040990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
          <p:cNvSpPr>
            <a:spLocks noChangeArrowheads="1"/>
          </p:cNvSpPr>
          <p:nvPr/>
        </p:nvSpPr>
        <p:spPr bwMode="auto">
          <a:xfrm>
            <a:off x="226337" y="152400"/>
            <a:ext cx="8470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3200" dirty="0" smtClean="0">
                <a:solidFill>
                  <a:srgbClr val="FF9900"/>
                </a:solidFill>
                <a:latin typeface="Stencil" pitchFamily="82" charset="0"/>
                <a:ea typeface="Calibri" pitchFamily="34" charset="0"/>
                <a:cs typeface="Times New Roman" pitchFamily="18" charset="0"/>
              </a:rPr>
              <a:t>2- Example</a:t>
            </a:r>
            <a:r>
              <a:rPr lang="en-US" sz="3200" dirty="0">
                <a:solidFill>
                  <a:srgbClr val="FF9900"/>
                </a:solidFill>
                <a:latin typeface="Stencil" pitchFamily="82" charset="0"/>
                <a:cs typeface="Times New Roman" pitchFamily="18" charset="0"/>
              </a:rPr>
              <a:t> </a:t>
            </a:r>
            <a:r>
              <a:rPr lang="en-US" sz="3200" dirty="0" smtClean="0">
                <a:solidFill>
                  <a:srgbClr val="FF9900"/>
                </a:solidFill>
                <a:latin typeface="Stencil" pitchFamily="82" charset="0"/>
                <a:cs typeface="Times New Roman" pitchFamily="18" charset="0"/>
              </a:rPr>
              <a:t>(the </a:t>
            </a:r>
            <a:r>
              <a:rPr lang="en-US" sz="3200" dirty="0">
                <a:solidFill>
                  <a:srgbClr val="FF9900"/>
                </a:solidFill>
                <a:latin typeface="Stencil" pitchFamily="82" charset="0"/>
                <a:cs typeface="Times New Roman" pitchFamily="18" charset="0"/>
              </a:rPr>
              <a:t>principal of </a:t>
            </a:r>
            <a:r>
              <a:rPr lang="en-US" sz="3200" dirty="0" smtClean="0">
                <a:solidFill>
                  <a:srgbClr val="FF9900"/>
                </a:solidFill>
                <a:latin typeface="Stencil" pitchFamily="82" charset="0"/>
                <a:cs typeface="Times New Roman" pitchFamily="18" charset="0"/>
              </a:rPr>
              <a:t>moments)</a:t>
            </a: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194" y="2057400"/>
            <a:ext cx="7130206"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71600" y="990600"/>
            <a:ext cx="5219699" cy="707886"/>
          </a:xfrm>
          <a:prstGeom prst="rect">
            <a:avLst/>
          </a:prstGeom>
        </p:spPr>
        <p:txBody>
          <a:bodyPr wrap="none">
            <a:spAutoFit/>
          </a:bodyPr>
          <a:lstStyle/>
          <a:p>
            <a:pPr algn="ctr" eaLnBrk="0" hangingPunct="0"/>
            <a:r>
              <a:rPr lang="en-US" sz="4000" dirty="0" smtClean="0">
                <a:solidFill>
                  <a:srgbClr val="FF0000"/>
                </a:solidFill>
                <a:latin typeface="Stencil" pitchFamily="82" charset="0"/>
                <a:ea typeface="Calibri" pitchFamily="34" charset="0"/>
                <a:cs typeface="Times New Roman" pitchFamily="18" charset="0"/>
              </a:rPr>
              <a:t>Solve by yourself</a:t>
            </a:r>
            <a:endParaRPr lang="en-US" sz="4000" dirty="0">
              <a:solidFill>
                <a:srgbClr val="FF0000"/>
              </a:solidFill>
              <a:latin typeface="Stencil" pitchFamily="82" charset="0"/>
              <a:ea typeface="Calibri" pitchFamily="34" charset="0"/>
              <a:cs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974696537"/>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6337" y="152400"/>
            <a:ext cx="84786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3200" dirty="0" smtClean="0">
                <a:solidFill>
                  <a:srgbClr val="FF9900"/>
                </a:solidFill>
                <a:latin typeface="Stencil" pitchFamily="82" charset="0"/>
                <a:ea typeface="Calibri" pitchFamily="34" charset="0"/>
                <a:cs typeface="Times New Roman" pitchFamily="18" charset="0"/>
              </a:rPr>
              <a:t>3- Example</a:t>
            </a:r>
            <a:r>
              <a:rPr lang="en-US" sz="3200" dirty="0">
                <a:solidFill>
                  <a:srgbClr val="FF9900"/>
                </a:solidFill>
                <a:latin typeface="Stencil" pitchFamily="82" charset="0"/>
                <a:cs typeface="Times New Roman" pitchFamily="18" charset="0"/>
              </a:rPr>
              <a:t> </a:t>
            </a:r>
            <a:r>
              <a:rPr lang="en-US" sz="3200" dirty="0" smtClean="0">
                <a:solidFill>
                  <a:srgbClr val="FF9900"/>
                </a:solidFill>
                <a:latin typeface="Stencil" pitchFamily="82" charset="0"/>
                <a:cs typeface="Times New Roman" pitchFamily="18" charset="0"/>
              </a:rPr>
              <a:t>(the </a:t>
            </a:r>
            <a:r>
              <a:rPr lang="en-US" sz="3200" dirty="0">
                <a:solidFill>
                  <a:srgbClr val="FF9900"/>
                </a:solidFill>
                <a:latin typeface="Stencil" pitchFamily="82" charset="0"/>
                <a:cs typeface="Times New Roman" pitchFamily="18" charset="0"/>
              </a:rPr>
              <a:t>principal of </a:t>
            </a:r>
            <a:r>
              <a:rPr lang="en-US" sz="3200" dirty="0" smtClean="0">
                <a:solidFill>
                  <a:srgbClr val="FF9900"/>
                </a:solidFill>
                <a:latin typeface="Stencil" pitchFamily="82" charset="0"/>
                <a:cs typeface="Times New Roman" pitchFamily="18" charset="0"/>
              </a:rPr>
              <a:t>moments)</a:t>
            </a:r>
            <a:endParaRPr lang="en-US" sz="3200" dirty="0">
              <a:solidFill>
                <a:srgbClr val="FF9900"/>
              </a:solidFill>
              <a:latin typeface="Stencil" pitchFamily="82" charset="0"/>
              <a:ea typeface="Calibri" pitchFamily="34" charset="0"/>
              <a:cs typeface="Times New Roman"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881063"/>
            <a:ext cx="7239000" cy="567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46353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5" name="Object 6"/>
          <p:cNvGraphicFramePr>
            <a:graphicFrameLocks noChangeAspect="1"/>
          </p:cNvGraphicFramePr>
          <p:nvPr/>
        </p:nvGraphicFramePr>
        <p:xfrm>
          <a:off x="457200" y="2895600"/>
          <a:ext cx="7874000" cy="1706563"/>
        </p:xfrm>
        <a:graphic>
          <a:graphicData uri="http://schemas.openxmlformats.org/presentationml/2006/ole">
            <mc:AlternateContent xmlns:mc="http://schemas.openxmlformats.org/markup-compatibility/2006">
              <mc:Choice xmlns:v="urn:schemas-microsoft-com:vml" Requires="v">
                <p:oleObj spid="_x0000_s5148" name="Equation" r:id="rId3" imgW="2819160" imgH="609480" progId="Equation.3">
                  <p:embed/>
                </p:oleObj>
              </mc:Choice>
              <mc:Fallback>
                <p:oleObj name="Equation" r:id="rId3" imgW="2819160" imgH="60948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95600"/>
                        <a:ext cx="7874000" cy="1706563"/>
                      </a:xfrm>
                      <a:prstGeom prst="rect">
                        <a:avLst/>
                      </a:prstGeom>
                      <a:solidFill>
                        <a:srgbClr val="FFFF99"/>
                      </a:solidFill>
                      <a:ln w="31750">
                        <a:solidFill>
                          <a:srgbClr val="FF0000"/>
                        </a:solidFill>
                        <a:miter lim="800000"/>
                        <a:headEnd/>
                        <a:tailEnd/>
                      </a:ln>
                    </p:spPr>
                  </p:pic>
                </p:oleObj>
              </mc:Fallback>
            </mc:AlternateContent>
          </a:graphicData>
        </a:graphic>
      </p:graphicFrame>
      <p:sp>
        <p:nvSpPr>
          <p:cNvPr id="8" name="Rectangle 5"/>
          <p:cNvSpPr>
            <a:spLocks noChangeArrowheads="1"/>
          </p:cNvSpPr>
          <p:nvPr/>
        </p:nvSpPr>
        <p:spPr bwMode="auto">
          <a:xfrm>
            <a:off x="914400" y="762000"/>
            <a:ext cx="7215188" cy="769937"/>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4400" b="1" dirty="0">
                <a:solidFill>
                  <a:schemeClr val="tx1"/>
                </a:solidFill>
                <a:latin typeface="Times New Roman" pitchFamily="18" charset="0"/>
                <a:cs typeface="Times New Roman" pitchFamily="18" charset="0"/>
              </a:rPr>
              <a:t>The bar is in equilibrium</a:t>
            </a:r>
            <a:endParaRPr lang="en-US" sz="4400" b="1" dirty="0">
              <a:solidFill>
                <a:schemeClr val="tx1"/>
              </a:solidFill>
            </a:endParaRPr>
          </a:p>
        </p:txBody>
      </p:sp>
      <p:sp>
        <p:nvSpPr>
          <p:cNvPr id="23558" name="Text Box 8"/>
          <p:cNvSpPr txBox="1">
            <a:spLocks noChangeArrowheads="1"/>
          </p:cNvSpPr>
          <p:nvPr/>
        </p:nvSpPr>
        <p:spPr bwMode="auto">
          <a:xfrm>
            <a:off x="2286000" y="1828800"/>
            <a:ext cx="4214812" cy="646113"/>
          </a:xfrm>
          <a:prstGeom prst="rect">
            <a:avLst/>
          </a:prstGeom>
          <a:noFill/>
          <a:ln w="12700" cap="sq" algn="ctr">
            <a:noFill/>
            <a:miter lim="800000"/>
            <a:headEnd/>
            <a:tailEnd/>
          </a:ln>
        </p:spPr>
        <p:txBody>
          <a:bodyPr>
            <a:spAutoFit/>
          </a:bodyPr>
          <a:lstStyle/>
          <a:p>
            <a:pPr algn="ctr"/>
            <a:r>
              <a:rPr lang="en-US" sz="3600" u="sng" dirty="0">
                <a:solidFill>
                  <a:srgbClr val="FF0000"/>
                </a:solidFill>
                <a:latin typeface="Constantia" pitchFamily="18" charset="0"/>
                <a:cs typeface="Times New Roman" pitchFamily="18" charset="0"/>
              </a:rPr>
              <a:t>Net Torque (</a:t>
            </a:r>
            <a:r>
              <a:rPr lang="el-GR" sz="3600" u="sng" dirty="0">
                <a:solidFill>
                  <a:srgbClr val="FF0000"/>
                </a:solidFill>
                <a:latin typeface="Constantia" pitchFamily="18" charset="0"/>
                <a:cs typeface="Times New Roman" pitchFamily="18" charset="0"/>
              </a:rPr>
              <a:t>Σ τ</a:t>
            </a:r>
            <a:r>
              <a:rPr lang="en-US" sz="3600" u="sng" dirty="0">
                <a:solidFill>
                  <a:srgbClr val="FF0000"/>
                </a:solidFill>
                <a:latin typeface="Constantia" pitchFamily="18" charset="0"/>
                <a:cs typeface="Times New Roman" pitchFamily="18" charset="0"/>
              </a:rPr>
              <a:t>) = 0</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0"/>
            <a:ext cx="84786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3200" dirty="0" smtClean="0">
                <a:solidFill>
                  <a:srgbClr val="FF9900"/>
                </a:solidFill>
                <a:latin typeface="Stencil" pitchFamily="82" charset="0"/>
                <a:ea typeface="Calibri" pitchFamily="34" charset="0"/>
                <a:cs typeface="Times New Roman" pitchFamily="18" charset="0"/>
              </a:rPr>
              <a:t>4- Example</a:t>
            </a:r>
            <a:r>
              <a:rPr lang="en-US" sz="3200" dirty="0">
                <a:solidFill>
                  <a:srgbClr val="FF9900"/>
                </a:solidFill>
                <a:latin typeface="Stencil" pitchFamily="82" charset="0"/>
                <a:cs typeface="Times New Roman" pitchFamily="18" charset="0"/>
              </a:rPr>
              <a:t> </a:t>
            </a:r>
            <a:r>
              <a:rPr lang="en-US" sz="3200" dirty="0" smtClean="0">
                <a:solidFill>
                  <a:srgbClr val="FF9900"/>
                </a:solidFill>
                <a:latin typeface="Stencil" pitchFamily="82" charset="0"/>
                <a:cs typeface="Times New Roman" pitchFamily="18" charset="0"/>
              </a:rPr>
              <a:t>(the </a:t>
            </a:r>
            <a:r>
              <a:rPr lang="en-US" sz="3200" dirty="0">
                <a:solidFill>
                  <a:srgbClr val="FF9900"/>
                </a:solidFill>
                <a:latin typeface="Stencil" pitchFamily="82" charset="0"/>
                <a:cs typeface="Times New Roman" pitchFamily="18" charset="0"/>
              </a:rPr>
              <a:t>principal of </a:t>
            </a:r>
            <a:r>
              <a:rPr lang="en-US" sz="3200" dirty="0" smtClean="0">
                <a:solidFill>
                  <a:srgbClr val="FF9900"/>
                </a:solidFill>
                <a:latin typeface="Stencil" pitchFamily="82" charset="0"/>
                <a:cs typeface="Times New Roman" pitchFamily="18" charset="0"/>
              </a:rPr>
              <a:t>moments)</a:t>
            </a:r>
            <a:endParaRPr lang="en-US" sz="3200" dirty="0">
              <a:solidFill>
                <a:srgbClr val="FF9900"/>
              </a:solidFill>
              <a:latin typeface="Stencil" pitchFamily="82" charset="0"/>
              <a:ea typeface="Calibri" pitchFamily="34" charset="0"/>
              <a:cs typeface="Times New Roman" pitchFamily="18"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23" y="3048000"/>
            <a:ext cx="8235879"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609600"/>
            <a:ext cx="9144000" cy="2246769"/>
          </a:xfrm>
          <a:prstGeom prst="rect">
            <a:avLst/>
          </a:prstGeom>
        </p:spPr>
        <p:txBody>
          <a:bodyPr wrap="square">
            <a:spAutoFit/>
          </a:bodyPr>
          <a:lstStyle/>
          <a:p>
            <a:pPr algn="just"/>
            <a:r>
              <a:rPr lang="en-US" sz="2800" dirty="0" smtClean="0">
                <a:solidFill>
                  <a:srgbClr val="00B050"/>
                </a:solidFill>
                <a:latin typeface="Times New Roman" pitchFamily="18" charset="0"/>
                <a:cs typeface="Times New Roman" pitchFamily="18" charset="0"/>
              </a:rPr>
              <a:t>	</a:t>
            </a:r>
            <a:r>
              <a:rPr lang="en-US" sz="2800" dirty="0" smtClean="0">
                <a:solidFill>
                  <a:srgbClr val="FFFF00"/>
                </a:solidFill>
                <a:latin typeface="Times New Roman" pitchFamily="18" charset="0"/>
                <a:cs typeface="Times New Roman" pitchFamily="18" charset="0"/>
              </a:rPr>
              <a:t>A diver weighing 80 kg stands on the very edge of a diving board. The diver’s foot is 20 cm. The articulates about the joint located 4 cm from the heel. Assume that the only contact between the foot and the diving board occurs at the very end of the foot 16 cm from the ankle joint.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25522544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6"/>
          <p:cNvGraphicFramePr>
            <a:graphicFrameLocks noChangeAspect="1"/>
          </p:cNvGraphicFramePr>
          <p:nvPr/>
        </p:nvGraphicFramePr>
        <p:xfrm>
          <a:off x="1752600" y="304800"/>
          <a:ext cx="5562600" cy="1279525"/>
        </p:xfrm>
        <a:graphic>
          <a:graphicData uri="http://schemas.openxmlformats.org/presentationml/2006/ole">
            <mc:AlternateContent xmlns:mc="http://schemas.openxmlformats.org/markup-compatibility/2006">
              <mc:Choice xmlns:v="urn:schemas-microsoft-com:vml" Requires="v">
                <p:oleObj spid="_x0000_s8244" name="Equation" r:id="rId3" imgW="1892160" imgH="457200" progId="Equation.3">
                  <p:embed/>
                </p:oleObj>
              </mc:Choice>
              <mc:Fallback>
                <p:oleObj name="Equation" r:id="rId3" imgW="1892160" imgH="4572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04800"/>
                        <a:ext cx="5562600" cy="1279525"/>
                      </a:xfrm>
                      <a:prstGeom prst="rect">
                        <a:avLst/>
                      </a:prstGeom>
                      <a:solidFill>
                        <a:srgbClr val="FFFF99"/>
                      </a:solidFill>
                      <a:ln w="31750">
                        <a:solidFill>
                          <a:srgbClr val="FF0000"/>
                        </a:solidFill>
                        <a:miter lim="800000"/>
                        <a:headEnd/>
                        <a:tailEnd/>
                      </a:ln>
                    </p:spPr>
                  </p:pic>
                </p:oleObj>
              </mc:Fallback>
            </mc:AlternateContent>
          </a:graphicData>
        </a:graphic>
      </p:graphicFrame>
      <p:graphicFrame>
        <p:nvGraphicFramePr>
          <p:cNvPr id="8195" name="Object 6"/>
          <p:cNvGraphicFramePr>
            <a:graphicFrameLocks noChangeAspect="1"/>
          </p:cNvGraphicFramePr>
          <p:nvPr/>
        </p:nvGraphicFramePr>
        <p:xfrm>
          <a:off x="2286000" y="1828800"/>
          <a:ext cx="4667250" cy="1101725"/>
        </p:xfrm>
        <a:graphic>
          <a:graphicData uri="http://schemas.openxmlformats.org/presentationml/2006/ole">
            <mc:AlternateContent xmlns:mc="http://schemas.openxmlformats.org/markup-compatibility/2006">
              <mc:Choice xmlns:v="urn:schemas-microsoft-com:vml" Requires="v">
                <p:oleObj spid="_x0000_s8245" name="Equation" r:id="rId5" imgW="1587240" imgH="393480" progId="Equation.3">
                  <p:embed/>
                </p:oleObj>
              </mc:Choice>
              <mc:Fallback>
                <p:oleObj name="Equation" r:id="rId5" imgW="158724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1828800"/>
                        <a:ext cx="4667250" cy="1101725"/>
                      </a:xfrm>
                      <a:prstGeom prst="rect">
                        <a:avLst/>
                      </a:prstGeom>
                      <a:solidFill>
                        <a:srgbClr val="FFFF99"/>
                      </a:solidFill>
                      <a:ln w="31750">
                        <a:solidFill>
                          <a:srgbClr val="FF0000"/>
                        </a:solidFill>
                        <a:miter lim="800000"/>
                        <a:headEnd/>
                        <a:tailEnd/>
                      </a:ln>
                    </p:spPr>
                  </p:pic>
                </p:oleObj>
              </mc:Fallback>
            </mc:AlternateContent>
          </a:graphicData>
        </a:graphic>
      </p:graphicFrame>
      <p:sp>
        <p:nvSpPr>
          <p:cNvPr id="4" name="Rectangle 3"/>
          <p:cNvSpPr/>
          <p:nvPr/>
        </p:nvSpPr>
        <p:spPr>
          <a:xfrm>
            <a:off x="0" y="3124200"/>
            <a:ext cx="9144000" cy="1815882"/>
          </a:xfrm>
          <a:prstGeom prst="rect">
            <a:avLst/>
          </a:prstGeom>
        </p:spPr>
        <p:txBody>
          <a:bodyPr wrap="square">
            <a:spAutoFit/>
          </a:bodyPr>
          <a:lstStyle/>
          <a:p>
            <a:pPr algn="just"/>
            <a:r>
              <a:rPr lang="en-US" sz="2800" dirty="0" smtClean="0">
                <a:solidFill>
                  <a:srgbClr val="00B050"/>
                </a:solidFill>
                <a:latin typeface="Times New Roman" pitchFamily="18" charset="0"/>
                <a:cs typeface="Times New Roman" pitchFamily="18" charset="0"/>
              </a:rPr>
              <a:t>	</a:t>
            </a:r>
            <a:r>
              <a:rPr lang="en-US" sz="2800" dirty="0" smtClean="0">
                <a:solidFill>
                  <a:srgbClr val="FFFF00"/>
                </a:solidFill>
                <a:latin typeface="Times New Roman" pitchFamily="18" charset="0"/>
                <a:cs typeface="Times New Roman" pitchFamily="18" charset="0"/>
              </a:rPr>
              <a:t>The total upward force is therefore 4000N. Since the ankle is stationary, this must be equal to the downward force exerted on the ankle joint. Note that this is equivalent to the weight of a 400 kg mass!!!!</a:t>
            </a:r>
          </a:p>
        </p:txBody>
      </p:sp>
      <p:sp>
        <p:nvSpPr>
          <p:cNvPr id="5" name="Rectangle 4"/>
          <p:cNvSpPr/>
          <p:nvPr/>
        </p:nvSpPr>
        <p:spPr>
          <a:xfrm>
            <a:off x="1371600" y="5042118"/>
            <a:ext cx="7772400" cy="954107"/>
          </a:xfrm>
          <a:prstGeom prst="rect">
            <a:avLst/>
          </a:prstGeom>
        </p:spPr>
        <p:txBody>
          <a:bodyPr wrap="square">
            <a:spAutoFit/>
          </a:bodyPr>
          <a:lstStyle/>
          <a:p>
            <a:pPr algn="just"/>
            <a:r>
              <a:rPr lang="en-US" sz="2800" dirty="0" smtClean="0">
                <a:solidFill>
                  <a:srgbClr val="00B050"/>
                </a:solidFill>
                <a:latin typeface="Times New Roman" pitchFamily="18" charset="0"/>
                <a:cs typeface="Times New Roman" pitchFamily="18" charset="0"/>
              </a:rPr>
              <a:t>	</a:t>
            </a:r>
            <a:r>
              <a:rPr lang="en-US" sz="2800" dirty="0" smtClean="0">
                <a:solidFill>
                  <a:srgbClr val="FFFF00"/>
                </a:solidFill>
                <a:latin typeface="Times New Roman" pitchFamily="18" charset="0"/>
                <a:cs typeface="Times New Roman" pitchFamily="18" charset="0"/>
              </a:rPr>
              <a:t>It is surprising, these joints are often injured and have a tendency to wear out over time.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5410200" cy="792162"/>
          </a:xfrm>
        </p:spPr>
        <p:txBody>
          <a:bodyPr/>
          <a:lstStyle/>
          <a:p>
            <a:r>
              <a:rPr lang="en-US" b="1" dirty="0" smtClean="0">
                <a:solidFill>
                  <a:srgbClr val="FF9900"/>
                </a:solidFill>
                <a:latin typeface="Stencil" pitchFamily="82" charset="0"/>
                <a:cs typeface="Times New Roman" pitchFamily="18" charset="0"/>
              </a:rPr>
              <a:t>6. Stability</a:t>
            </a:r>
            <a:endParaRPr lang="en-US" b="1" dirty="0">
              <a:solidFill>
                <a:srgbClr val="FF9900"/>
              </a:solidFill>
              <a:latin typeface="Stencil" pitchFamily="82" charset="0"/>
            </a:endParaRPr>
          </a:p>
        </p:txBody>
      </p:sp>
      <p:sp>
        <p:nvSpPr>
          <p:cNvPr id="5" name="Rectangle 4"/>
          <p:cNvSpPr/>
          <p:nvPr/>
        </p:nvSpPr>
        <p:spPr>
          <a:xfrm>
            <a:off x="1143000" y="5029200"/>
            <a:ext cx="8001000" cy="1569660"/>
          </a:xfrm>
          <a:prstGeom prst="rect">
            <a:avLst/>
          </a:prstGeom>
        </p:spPr>
        <p:txBody>
          <a:bodyPr wrap="square">
            <a:spAutoFit/>
          </a:bodyPr>
          <a:lstStyle/>
          <a:p>
            <a:pPr algn="just"/>
            <a:r>
              <a:rPr lang="en-US" sz="3200" dirty="0" smtClean="0">
                <a:solidFill>
                  <a:srgbClr val="FF0000"/>
                </a:solidFill>
                <a:latin typeface="Times New Roman" pitchFamily="18" charset="0"/>
                <a:cs typeface="Times New Roman" pitchFamily="18" charset="0"/>
              </a:rPr>
              <a:t>	In general, static stability occurs when the vertical line through the object’s center of gravity passes through its base of support.</a:t>
            </a:r>
            <a:endParaRPr lang="en-US" sz="3200" dirty="0">
              <a:solidFill>
                <a:srgbClr val="FF0000"/>
              </a:solidFill>
              <a:latin typeface="Times New Roman" pitchFamily="18" charset="0"/>
              <a:cs typeface="Times New Roman" pitchFamily="18" charset="0"/>
            </a:endParaRPr>
          </a:p>
        </p:txBody>
      </p:sp>
      <p:sp>
        <p:nvSpPr>
          <p:cNvPr id="7" name="Rectangle 6"/>
          <p:cNvSpPr/>
          <p:nvPr/>
        </p:nvSpPr>
        <p:spPr>
          <a:xfrm>
            <a:off x="0" y="762000"/>
            <a:ext cx="5791200" cy="1384995"/>
          </a:xfrm>
          <a:prstGeom prst="rect">
            <a:avLst/>
          </a:prstGeom>
        </p:spPr>
        <p:txBody>
          <a:bodyPr wrap="square">
            <a:spAutoFit/>
          </a:bodyPr>
          <a:lstStyle/>
          <a:p>
            <a:pPr algn="just"/>
            <a:r>
              <a:rPr lang="en-US" sz="2800" dirty="0" smtClean="0">
                <a:solidFill>
                  <a:srgbClr val="00B050"/>
                </a:solidFill>
                <a:latin typeface="Times New Roman" pitchFamily="18" charset="0"/>
                <a:cs typeface="Times New Roman" pitchFamily="18" charset="0"/>
              </a:rPr>
              <a:t>	</a:t>
            </a:r>
            <a:r>
              <a:rPr lang="en-US" sz="2800" dirty="0" smtClean="0">
                <a:solidFill>
                  <a:srgbClr val="FFFF00"/>
                </a:solidFill>
                <a:latin typeface="Times New Roman" pitchFamily="18" charset="0"/>
                <a:cs typeface="Times New Roman" pitchFamily="18" charset="0"/>
              </a:rPr>
              <a:t>We now consider one final important application of the principle of moments and the center of gravity. </a:t>
            </a:r>
          </a:p>
        </p:txBody>
      </p:sp>
      <p:pic>
        <p:nvPicPr>
          <p:cNvPr id="2053" name="Picture 5"/>
          <p:cNvPicPr>
            <a:picLocks noChangeAspect="1" noChangeArrowheads="1"/>
          </p:cNvPicPr>
          <p:nvPr/>
        </p:nvPicPr>
        <p:blipFill>
          <a:blip r:embed="rId2"/>
          <a:srcRect/>
          <a:stretch>
            <a:fillRect/>
          </a:stretch>
        </p:blipFill>
        <p:spPr bwMode="auto">
          <a:xfrm>
            <a:off x="5848350" y="762000"/>
            <a:ext cx="3295650" cy="3657600"/>
          </a:xfrm>
          <a:prstGeom prst="rect">
            <a:avLst/>
          </a:prstGeom>
          <a:noFill/>
          <a:ln w="9525">
            <a:noFill/>
            <a:miter lim="800000"/>
            <a:headEnd/>
            <a:tailEnd/>
          </a:ln>
          <a:effectLst/>
        </p:spPr>
      </p:pic>
      <p:sp>
        <p:nvSpPr>
          <p:cNvPr id="10" name="Title 1"/>
          <p:cNvSpPr txBox="1">
            <a:spLocks/>
          </p:cNvSpPr>
          <p:nvPr/>
        </p:nvSpPr>
        <p:spPr>
          <a:xfrm>
            <a:off x="0" y="2590800"/>
            <a:ext cx="5867400" cy="19812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smtClean="0">
                <a:ln>
                  <a:noFill/>
                </a:ln>
                <a:solidFill>
                  <a:srgbClr val="00B050"/>
                </a:solidFill>
                <a:effectLst/>
                <a:uLnTx/>
                <a:uFillTx/>
                <a:latin typeface="Times New Roman" pitchFamily="18" charset="0"/>
                <a:ea typeface="+mj-ea"/>
                <a:cs typeface="Times New Roman" pitchFamily="18" charset="0"/>
              </a:rPr>
              <a:t>	</a:t>
            </a:r>
            <a:r>
              <a:rPr kumimoji="0" lang="en-US" sz="2800" b="0" i="0" u="none" strike="noStrike" kern="1200" cap="none" spc="0" normalizeH="0" baseline="0" noProof="0" smtClean="0">
                <a:ln>
                  <a:noFill/>
                </a:ln>
                <a:solidFill>
                  <a:srgbClr val="FFFF00"/>
                </a:solidFill>
                <a:effectLst/>
                <a:uLnTx/>
                <a:uFillTx/>
                <a:latin typeface="Times New Roman" pitchFamily="18" charset="0"/>
                <a:ea typeface="+mj-ea"/>
                <a:cs typeface="Times New Roman" pitchFamily="18" charset="0"/>
              </a:rPr>
              <a:t>An object is </a:t>
            </a:r>
            <a:r>
              <a:rPr kumimoji="0" lang="en-US" sz="2800" b="0" i="0" u="sng" strike="noStrike" kern="1200" cap="none" spc="0" normalizeH="0" baseline="0" noProof="0" smtClean="0">
                <a:ln>
                  <a:noFill/>
                </a:ln>
                <a:solidFill>
                  <a:srgbClr val="FFFF00"/>
                </a:solidFill>
                <a:effectLst/>
                <a:uLnTx/>
                <a:uFillTx/>
                <a:latin typeface="Times New Roman" pitchFamily="18" charset="0"/>
                <a:ea typeface="+mj-ea"/>
                <a:cs typeface="Times New Roman" pitchFamily="18" charset="0"/>
              </a:rPr>
              <a:t>STABLE</a:t>
            </a:r>
            <a:r>
              <a:rPr kumimoji="0" lang="en-US" sz="2800" b="0" i="0" strike="noStrike" kern="1200" cap="none" spc="0" normalizeH="0" baseline="0" noProof="0" smtClean="0">
                <a:ln>
                  <a:noFill/>
                </a:ln>
                <a:solidFill>
                  <a:srgbClr val="FFFF00"/>
                </a:solidFill>
                <a:effectLst/>
                <a:uLnTx/>
                <a:uFillTx/>
                <a:latin typeface="Times New Roman" pitchFamily="18" charset="0"/>
                <a:ea typeface="+mj-ea"/>
                <a:cs typeface="Times New Roman" pitchFamily="18" charset="0"/>
              </a:rPr>
              <a:t> </a:t>
            </a:r>
            <a:r>
              <a:rPr kumimoji="0" lang="en-US" sz="2800" b="0" i="0" u="none" strike="noStrike" kern="1200" cap="none" spc="0" normalizeH="0" baseline="0" noProof="0" smtClean="0">
                <a:ln>
                  <a:noFill/>
                </a:ln>
                <a:solidFill>
                  <a:srgbClr val="FFFF00"/>
                </a:solidFill>
                <a:effectLst/>
                <a:uLnTx/>
                <a:uFillTx/>
                <a:latin typeface="Times New Roman" pitchFamily="18" charset="0"/>
                <a:ea typeface="+mj-ea"/>
                <a:cs typeface="Times New Roman" pitchFamily="18" charset="0"/>
              </a:rPr>
              <a:t>if it will either remain in stable equilibrium indefinitely or will tend to move back to stable equilibrium when displaced</a:t>
            </a:r>
            <a:r>
              <a:rPr lang="en-US" sz="2800" smtClean="0">
                <a:solidFill>
                  <a:srgbClr val="FFFF00"/>
                </a:solidFill>
                <a:latin typeface="Times New Roman" pitchFamily="18" charset="0"/>
                <a:ea typeface="+mj-ea"/>
                <a:cs typeface="Times New Roman" pitchFamily="18" charset="0"/>
              </a:rPr>
              <a:t>, otherwise the object is called </a:t>
            </a:r>
            <a:r>
              <a:rPr lang="en-US" sz="2800" u="sng" smtClean="0">
                <a:solidFill>
                  <a:srgbClr val="FFFF00"/>
                </a:solidFill>
                <a:latin typeface="Times New Roman" pitchFamily="18" charset="0"/>
                <a:ea typeface="+mj-ea"/>
                <a:cs typeface="Times New Roman" pitchFamily="18" charset="0"/>
              </a:rPr>
              <a:t>INSTABLE</a:t>
            </a:r>
            <a:r>
              <a:rPr kumimoji="0" lang="en-US" sz="2800" b="0" i="0" u="none" strike="noStrike" kern="1200" cap="none" spc="0" normalizeH="0" baseline="0" noProof="0" smtClean="0">
                <a:ln>
                  <a:noFill/>
                </a:ln>
                <a:solidFill>
                  <a:srgbClr val="FFFF00"/>
                </a:solidFill>
                <a:effectLst/>
                <a:uLnTx/>
                <a:uFillTx/>
                <a:latin typeface="Times New Roman" pitchFamily="18" charset="0"/>
                <a:ea typeface="+mj-ea"/>
                <a:cs typeface="Times New Roman" pitchFamily="18" charset="0"/>
              </a:rPr>
              <a:t>.</a:t>
            </a:r>
            <a:endParaRPr kumimoji="0" lang="en-US" sz="2800" b="0" i="0" u="none" strike="noStrike" kern="1200" cap="none" spc="0" normalizeH="0" baseline="0" noProof="0" dirty="0">
              <a:ln>
                <a:noFill/>
              </a:ln>
              <a:solidFill>
                <a:srgbClr val="FFFF00"/>
              </a:solidFill>
              <a:effectLst/>
              <a:uLnTx/>
              <a:uFillTx/>
              <a:latin typeface="+mj-lt"/>
              <a:ea typeface="+mj-ea"/>
              <a:cs typeface="+mj-cs"/>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3554984498"/>
      </p:ext>
    </p:extLst>
  </p:cSld>
  <p:clrMapOvr>
    <a:masterClrMapping/>
  </p:clrMapOvr>
  <p:transition>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0E68F73-F8D3-4FA3-890E-4C3D991B450D}" type="slidenum">
              <a:rPr/>
              <a:pPr>
                <a:defRPr/>
              </a:pPr>
              <a:t>28</a:t>
            </a:fld>
            <a:endParaRPr/>
          </a:p>
        </p:txBody>
      </p:sp>
      <p:sp>
        <p:nvSpPr>
          <p:cNvPr id="3075" name="Rectangle 3"/>
          <p:cNvSpPr>
            <a:spLocks noGrp="1" noChangeArrowheads="1"/>
          </p:cNvSpPr>
          <p:nvPr>
            <p:ph type="body" idx="1"/>
          </p:nvPr>
        </p:nvSpPr>
        <p:spPr>
          <a:xfrm>
            <a:off x="0" y="1052513"/>
            <a:ext cx="9144000" cy="5805487"/>
          </a:xfrm>
        </p:spPr>
        <p:txBody>
          <a:bodyPr/>
          <a:lstStyle/>
          <a:p>
            <a:pPr marL="0" indent="0" algn="ctr">
              <a:lnSpc>
                <a:spcPct val="90000"/>
              </a:lnSpc>
              <a:buFont typeface="Wingdings" pitchFamily="2" charset="2"/>
              <a:buNone/>
              <a:defRPr/>
            </a:pPr>
            <a:r>
              <a:rPr lang="en-US" sz="4800" b="1" dirty="0">
                <a:solidFill>
                  <a:srgbClr val="FFFF00"/>
                </a:solidFill>
              </a:rPr>
              <a:t>What is a lever?</a:t>
            </a:r>
            <a:endParaRPr lang="en-AU" sz="4800" b="1" dirty="0" smtClean="0">
              <a:solidFill>
                <a:srgbClr val="FFFF00"/>
              </a:solidFill>
            </a:endParaRPr>
          </a:p>
          <a:p>
            <a:pPr eaLnBrk="1" hangingPunct="1">
              <a:lnSpc>
                <a:spcPct val="90000"/>
              </a:lnSpc>
              <a:defRPr/>
            </a:pPr>
            <a:r>
              <a:rPr lang="en-AU" sz="2000" b="1" dirty="0" smtClean="0">
                <a:solidFill>
                  <a:srgbClr val="FFFF00"/>
                </a:solidFill>
              </a:rPr>
              <a:t>A lever is a device that applies force or transfers it. </a:t>
            </a:r>
            <a:endParaRPr lang="en-US" sz="2000" b="1" dirty="0" smtClean="0">
              <a:solidFill>
                <a:srgbClr val="FFFF00"/>
              </a:solidFill>
            </a:endParaRPr>
          </a:p>
          <a:p>
            <a:pPr eaLnBrk="1" hangingPunct="1">
              <a:lnSpc>
                <a:spcPct val="90000"/>
              </a:lnSpc>
              <a:defRPr/>
            </a:pPr>
            <a:r>
              <a:rPr lang="en-US" sz="2000" b="1" dirty="0" smtClean="0">
                <a:solidFill>
                  <a:srgbClr val="FFFF00"/>
                </a:solidFill>
              </a:rPr>
              <a:t>A lever is a rigid bar that rotates about a fixed point enabling it to exert a force to move a load</a:t>
            </a:r>
            <a:r>
              <a:rPr lang="en-AU" sz="2000" b="1" dirty="0" smtClean="0">
                <a:solidFill>
                  <a:srgbClr val="FFFF00"/>
                </a:solidFill>
              </a:rPr>
              <a:t>. </a:t>
            </a:r>
            <a:br>
              <a:rPr lang="en-AU" sz="2000" b="1" dirty="0" smtClean="0">
                <a:solidFill>
                  <a:srgbClr val="FFFF00"/>
                </a:solidFill>
              </a:rPr>
            </a:br>
            <a:endParaRPr lang="en-US" sz="2000" b="1" dirty="0" smtClean="0">
              <a:solidFill>
                <a:srgbClr val="FFFF00"/>
              </a:solidFill>
            </a:endParaRPr>
          </a:p>
          <a:p>
            <a:pPr eaLnBrk="1" hangingPunct="1">
              <a:lnSpc>
                <a:spcPct val="90000"/>
              </a:lnSpc>
              <a:defRPr/>
            </a:pPr>
            <a:r>
              <a:rPr lang="en-US" sz="2000" b="1" dirty="0" smtClean="0">
                <a:solidFill>
                  <a:srgbClr val="FFFF00"/>
                </a:solidFill>
              </a:rPr>
              <a:t>The use of levers create a mechanical advantage of strength &amp; speed</a:t>
            </a:r>
          </a:p>
          <a:p>
            <a:pPr eaLnBrk="1" hangingPunct="1">
              <a:lnSpc>
                <a:spcPct val="90000"/>
              </a:lnSpc>
              <a:defRPr/>
            </a:pPr>
            <a:endParaRPr lang="en-US" sz="2000" b="1" dirty="0" smtClean="0">
              <a:solidFill>
                <a:srgbClr val="00B050"/>
              </a:solidFill>
            </a:endParaRPr>
          </a:p>
        </p:txBody>
      </p:sp>
      <p:pic>
        <p:nvPicPr>
          <p:cNvPr id="31748" name="Picture 7" descr="See-Saw"/>
          <p:cNvPicPr>
            <a:picLocks noChangeAspect="1" noChangeArrowheads="1"/>
          </p:cNvPicPr>
          <p:nvPr/>
        </p:nvPicPr>
        <p:blipFill>
          <a:blip r:embed="rId2"/>
          <a:srcRect/>
          <a:stretch>
            <a:fillRect/>
          </a:stretch>
        </p:blipFill>
        <p:spPr bwMode="auto">
          <a:xfrm>
            <a:off x="6400800" y="5029200"/>
            <a:ext cx="2286000" cy="1241425"/>
          </a:xfrm>
          <a:prstGeom prst="rect">
            <a:avLst/>
          </a:prstGeom>
          <a:noFill/>
          <a:ln w="9525">
            <a:noFill/>
            <a:miter lim="800000"/>
            <a:headEnd/>
            <a:tailEnd/>
          </a:ln>
        </p:spPr>
      </p:pic>
      <p:pic>
        <p:nvPicPr>
          <p:cNvPr id="31749" name="Picture 10" descr="http://www.education.vic.gov.au/images/content/studentlearning/scicontinuum/clawhammerlever.jpg"/>
          <p:cNvPicPr>
            <a:picLocks noChangeAspect="1" noChangeArrowheads="1"/>
          </p:cNvPicPr>
          <p:nvPr/>
        </p:nvPicPr>
        <p:blipFill>
          <a:blip r:embed="rId3"/>
          <a:srcRect/>
          <a:stretch>
            <a:fillRect/>
          </a:stretch>
        </p:blipFill>
        <p:spPr bwMode="auto">
          <a:xfrm>
            <a:off x="457200" y="3810000"/>
            <a:ext cx="1379538" cy="1992313"/>
          </a:xfrm>
          <a:prstGeom prst="rect">
            <a:avLst/>
          </a:prstGeom>
          <a:noFill/>
          <a:ln w="9525">
            <a:noFill/>
            <a:miter lim="800000"/>
            <a:headEnd/>
            <a:tailEnd/>
          </a:ln>
        </p:spPr>
      </p:pic>
      <p:sp>
        <p:nvSpPr>
          <p:cNvPr id="31750" name="Rectangle 12"/>
          <p:cNvSpPr>
            <a:spLocks noChangeArrowheads="1"/>
          </p:cNvSpPr>
          <p:nvPr/>
        </p:nvSpPr>
        <p:spPr bwMode="auto">
          <a:xfrm>
            <a:off x="1714500" y="1285875"/>
            <a:ext cx="0" cy="0"/>
          </a:xfrm>
          <a:prstGeom prst="rect">
            <a:avLst/>
          </a:prstGeom>
          <a:noFill/>
          <a:ln w="9525">
            <a:noFill/>
            <a:miter lim="800000"/>
            <a:headEnd/>
            <a:tailEnd/>
          </a:ln>
        </p:spPr>
        <p:txBody>
          <a:bodyPr>
            <a:spAutoFit/>
          </a:bodyPr>
          <a:lstStyle/>
          <a:p>
            <a:endParaRPr lang="en-US" altLang="en-US">
              <a:latin typeface="Arial" pitchFamily="34" charset="0"/>
            </a:endParaRPr>
          </a:p>
        </p:txBody>
      </p:sp>
      <p:pic>
        <p:nvPicPr>
          <p:cNvPr id="31751" name="Picture 13" descr="http://lh3.ggpht.com/_yApw4gLxzGU/SUjtvlEQLCI/AAAAAAAAIx4/SVeAZCS6qL4/s640/ong-mechanic-car-jack.jpg"/>
          <p:cNvPicPr>
            <a:picLocks noChangeAspect="1" noChangeArrowheads="1"/>
          </p:cNvPicPr>
          <p:nvPr/>
        </p:nvPicPr>
        <p:blipFill>
          <a:blip r:embed="rId4"/>
          <a:srcRect r="2409"/>
          <a:stretch>
            <a:fillRect/>
          </a:stretch>
        </p:blipFill>
        <p:spPr bwMode="auto">
          <a:xfrm>
            <a:off x="2247900" y="4648200"/>
            <a:ext cx="2324100" cy="1785938"/>
          </a:xfrm>
          <a:prstGeom prst="rect">
            <a:avLst/>
          </a:prstGeom>
          <a:noFill/>
          <a:ln w="9525">
            <a:noFill/>
            <a:miter lim="800000"/>
            <a:headEnd/>
            <a:tailEnd/>
          </a:ln>
        </p:spPr>
      </p:pic>
      <p:pic>
        <p:nvPicPr>
          <p:cNvPr id="31752" name="Picture 15" descr="http://www.ferret.com.au/odin/images/271163/Rotacaster-hand-trolley-nominated-for-national-health-and-safety-award.jpg"/>
          <p:cNvPicPr>
            <a:picLocks noChangeAspect="1" noChangeArrowheads="1"/>
          </p:cNvPicPr>
          <p:nvPr/>
        </p:nvPicPr>
        <p:blipFill>
          <a:blip r:embed="rId5"/>
          <a:srcRect/>
          <a:stretch>
            <a:fillRect/>
          </a:stretch>
        </p:blipFill>
        <p:spPr bwMode="auto">
          <a:xfrm>
            <a:off x="4800600" y="3429000"/>
            <a:ext cx="1339850" cy="1447800"/>
          </a:xfrm>
          <a:prstGeom prst="rect">
            <a:avLst/>
          </a:prstGeom>
          <a:noFill/>
          <a:ln w="9525">
            <a:noFill/>
            <a:miter lim="800000"/>
            <a:headEnd/>
            <a:tailEnd/>
          </a:ln>
        </p:spPr>
      </p:pic>
      <p:sp>
        <p:nvSpPr>
          <p:cNvPr id="31753" name="Rectangle 1"/>
          <p:cNvSpPr>
            <a:spLocks noChangeArrowheads="1"/>
          </p:cNvSpPr>
          <p:nvPr/>
        </p:nvSpPr>
        <p:spPr bwMode="auto">
          <a:xfrm>
            <a:off x="1295400" y="0"/>
            <a:ext cx="7964488" cy="890588"/>
          </a:xfrm>
          <a:prstGeom prst="rect">
            <a:avLst/>
          </a:prstGeom>
          <a:noFill/>
          <a:ln w="9525">
            <a:noFill/>
            <a:miter lim="800000"/>
            <a:headEnd/>
            <a:tailEnd/>
          </a:ln>
        </p:spPr>
        <p:txBody>
          <a:bodyPr>
            <a:spAutoFit/>
          </a:bodyPr>
          <a:lstStyle/>
          <a:p>
            <a:pPr algn="ctr">
              <a:lnSpc>
                <a:spcPct val="150000"/>
              </a:lnSpc>
              <a:buFont typeface="Arial" pitchFamily="34" charset="0"/>
              <a:buNone/>
            </a:pPr>
            <a:r>
              <a:rPr lang="en-US" sz="4000">
                <a:solidFill>
                  <a:srgbClr val="FF0000"/>
                </a:solidFill>
                <a:latin typeface="Impact" pitchFamily="34" charset="0"/>
                <a:cs typeface="Aharoni" pitchFamily="2" charset="-79"/>
              </a:rPr>
              <a:t>4-Levers and Mechanical advantage</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1138238"/>
            <a:ext cx="9296400" cy="3065462"/>
          </a:xfrm>
          <a:prstGeom prst="rect">
            <a:avLst/>
          </a:prstGeom>
          <a:noFill/>
          <a:ln w="9525">
            <a:noFill/>
            <a:miter lim="800000"/>
            <a:headEnd/>
            <a:tailEnd/>
          </a:ln>
        </p:spPr>
        <p:txBody>
          <a:bodyPr>
            <a:spAutoFit/>
          </a:bodyPr>
          <a:lstStyle/>
          <a:p>
            <a:pPr>
              <a:lnSpc>
                <a:spcPct val="90000"/>
              </a:lnSpc>
              <a:spcBef>
                <a:spcPct val="20000"/>
              </a:spcBef>
              <a:buClr>
                <a:schemeClr val="hlink"/>
              </a:buClr>
              <a:buSzPct val="75000"/>
              <a:buFont typeface="Wingdings" pitchFamily="2" charset="2"/>
              <a:buChar char="l"/>
            </a:pPr>
            <a:r>
              <a:rPr lang="en-US" sz="3200" b="1" dirty="0">
                <a:solidFill>
                  <a:srgbClr val="00B050"/>
                </a:solidFill>
              </a:rPr>
              <a:t> </a:t>
            </a:r>
            <a:r>
              <a:rPr lang="en-US" sz="3200" b="1" dirty="0">
                <a:solidFill>
                  <a:srgbClr val="FFFF00"/>
                </a:solidFill>
              </a:rPr>
              <a:t>A lever is characterized by a fulcrum (F) , Load (L) and effort (E)</a:t>
            </a:r>
          </a:p>
          <a:p>
            <a:pPr lvl="2">
              <a:lnSpc>
                <a:spcPct val="90000"/>
              </a:lnSpc>
              <a:spcBef>
                <a:spcPct val="20000"/>
              </a:spcBef>
              <a:buClr>
                <a:schemeClr val="hlink"/>
              </a:buClr>
              <a:buSzPct val="75000"/>
              <a:buFont typeface="Wingdings" pitchFamily="2" charset="2"/>
              <a:buChar char="l"/>
            </a:pPr>
            <a:r>
              <a:rPr lang="en-US" sz="3200" b="1" dirty="0">
                <a:solidFill>
                  <a:srgbClr val="FFFF00"/>
                </a:solidFill>
              </a:rPr>
              <a:t> Fulcrum = point of rotation</a:t>
            </a:r>
          </a:p>
          <a:p>
            <a:pPr lvl="2">
              <a:lnSpc>
                <a:spcPct val="90000"/>
              </a:lnSpc>
              <a:spcBef>
                <a:spcPct val="20000"/>
              </a:spcBef>
              <a:buClr>
                <a:schemeClr val="hlink"/>
              </a:buClr>
              <a:buSzPct val="75000"/>
              <a:buFont typeface="Wingdings" pitchFamily="2" charset="2"/>
              <a:buChar char="l"/>
            </a:pPr>
            <a:r>
              <a:rPr lang="en-US" sz="3200" b="1" dirty="0">
                <a:solidFill>
                  <a:srgbClr val="FFFF00"/>
                </a:solidFill>
              </a:rPr>
              <a:t> Load = The force to overcome (resistance)</a:t>
            </a:r>
          </a:p>
          <a:p>
            <a:pPr lvl="2">
              <a:lnSpc>
                <a:spcPct val="90000"/>
              </a:lnSpc>
              <a:spcBef>
                <a:spcPct val="20000"/>
              </a:spcBef>
              <a:buClr>
                <a:schemeClr val="hlink"/>
              </a:buClr>
              <a:buSzPct val="75000"/>
              <a:buFont typeface="Wingdings" pitchFamily="2" charset="2"/>
              <a:buChar char="l"/>
            </a:pPr>
            <a:r>
              <a:rPr lang="en-US" sz="3200" b="1" dirty="0">
                <a:solidFill>
                  <a:srgbClr val="FFFF00"/>
                </a:solidFill>
              </a:rPr>
              <a:t> Effort = Force exerted</a:t>
            </a:r>
            <a:endParaRPr lang="en-AU" sz="3200" b="1" dirty="0">
              <a:solidFill>
                <a:srgbClr val="FFFF00"/>
              </a:solidFill>
            </a:endParaRPr>
          </a:p>
          <a:p>
            <a:pPr>
              <a:spcBef>
                <a:spcPct val="50000"/>
              </a:spcBef>
            </a:pPr>
            <a:endParaRPr lang="en-AU" sz="2000" dirty="0">
              <a:solidFill>
                <a:srgbClr val="00B050"/>
              </a:solidFill>
            </a:endParaRPr>
          </a:p>
        </p:txBody>
      </p:sp>
      <p:sp>
        <p:nvSpPr>
          <p:cNvPr id="32771" name="Rectangle 2"/>
          <p:cNvSpPr>
            <a:spLocks noChangeArrowheads="1"/>
          </p:cNvSpPr>
          <p:nvPr/>
        </p:nvSpPr>
        <p:spPr bwMode="auto">
          <a:xfrm>
            <a:off x="2500313" y="0"/>
            <a:ext cx="4419600" cy="865188"/>
          </a:xfrm>
          <a:prstGeom prst="rect">
            <a:avLst/>
          </a:prstGeom>
          <a:noFill/>
          <a:ln w="9525">
            <a:noFill/>
            <a:miter lim="800000"/>
            <a:headEnd/>
            <a:tailEnd/>
          </a:ln>
        </p:spPr>
        <p:txBody>
          <a:bodyPr anchor="ctr" anchorCtr="1"/>
          <a:lstStyle/>
          <a:p>
            <a:pPr algn="ctr"/>
            <a:r>
              <a:rPr lang="en-US" sz="4400" b="1">
                <a:solidFill>
                  <a:srgbClr val="FF0000"/>
                </a:solidFill>
              </a:rPr>
              <a:t>Levers</a:t>
            </a:r>
            <a:endParaRPr lang="en-AU" sz="4400" b="1">
              <a:solidFill>
                <a:srgbClr val="FF0000"/>
              </a:solidFill>
            </a:endParaRPr>
          </a:p>
        </p:txBody>
      </p:sp>
      <p:sp>
        <p:nvSpPr>
          <p:cNvPr id="32772" name="Rectangle 5"/>
          <p:cNvSpPr>
            <a:spLocks noChangeArrowheads="1"/>
          </p:cNvSpPr>
          <p:nvPr/>
        </p:nvSpPr>
        <p:spPr bwMode="auto">
          <a:xfrm>
            <a:off x="2500313" y="2228850"/>
            <a:ext cx="9144000" cy="0"/>
          </a:xfrm>
          <a:prstGeom prst="rect">
            <a:avLst/>
          </a:prstGeom>
          <a:noFill/>
          <a:ln w="9525">
            <a:noFill/>
            <a:miter lim="800000"/>
            <a:headEnd/>
            <a:tailEnd/>
          </a:ln>
        </p:spPr>
        <p:txBody>
          <a:bodyPr>
            <a:spAutoFit/>
          </a:bodyPr>
          <a:lstStyle/>
          <a:p>
            <a:endParaRPr lang="en-US" altLang="en-US">
              <a:latin typeface="Arial" pitchFamily="34" charset="0"/>
            </a:endParaRPr>
          </a:p>
        </p:txBody>
      </p:sp>
      <p:pic>
        <p:nvPicPr>
          <p:cNvPr id="32773" name="Picture 48" descr="http://learn.uci.edu/media/OC08/11004/OC0811004_L6Balance2.gif"/>
          <p:cNvPicPr>
            <a:picLocks noChangeAspect="1" noChangeArrowheads="1"/>
          </p:cNvPicPr>
          <p:nvPr/>
        </p:nvPicPr>
        <p:blipFill>
          <a:blip r:embed="rId2"/>
          <a:srcRect t="20952" b="30000"/>
          <a:stretch>
            <a:fillRect/>
          </a:stretch>
        </p:blipFill>
        <p:spPr bwMode="auto">
          <a:xfrm>
            <a:off x="1676400" y="3810000"/>
            <a:ext cx="5243513" cy="25146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964" y="685800"/>
            <a:ext cx="9144000" cy="440120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742950" indent="-742950">
              <a:buAutoNum type="arabicPeriod"/>
            </a:pPr>
            <a:r>
              <a:rPr lang="en-US" sz="4000" b="1" dirty="0" smtClean="0">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To understand  the concepts of static, dynamic, stable and unstable equilibrium.</a:t>
            </a:r>
          </a:p>
          <a:p>
            <a:pPr marL="742950" indent="-742950">
              <a:buAutoNum type="arabicPeriod"/>
            </a:pPr>
            <a:r>
              <a:rPr lang="en-US" sz="4000" b="1" dirty="0" smtClean="0">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To </a:t>
            </a:r>
            <a:r>
              <a:rPr lang="en-US" sz="4000" b="1" dirty="0">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understand  the concepts of </a:t>
            </a:r>
            <a:r>
              <a:rPr lang="en-US" sz="4000" b="1" dirty="0" smtClean="0">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 torque.</a:t>
            </a:r>
          </a:p>
          <a:p>
            <a:pPr marL="742950" indent="-742950">
              <a:buAutoNum type="arabicPeriod"/>
            </a:pPr>
            <a:r>
              <a:rPr lang="en-US" sz="4000" b="1" dirty="0" smtClean="0">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To be able to solve lever problem using the concept of torque.</a:t>
            </a:r>
          </a:p>
        </p:txBody>
      </p:sp>
      <p:sp>
        <p:nvSpPr>
          <p:cNvPr id="2" name="Rectangle 1"/>
          <p:cNvSpPr/>
          <p:nvPr/>
        </p:nvSpPr>
        <p:spPr>
          <a:xfrm>
            <a:off x="2532838" y="76200"/>
            <a:ext cx="3433953" cy="769441"/>
          </a:xfrm>
          <a:prstGeom prst="rect">
            <a:avLst/>
          </a:prstGeom>
        </p:spPr>
        <p:txBody>
          <a:bodyPr wrap="none">
            <a:spAutoFit/>
          </a:bodyPr>
          <a:lstStyle/>
          <a:p>
            <a:pPr algn="ctr"/>
            <a:r>
              <a:rPr lang="en-US" sz="4400" b="1" dirty="0">
                <a:ln w="11430"/>
                <a:solidFill>
                  <a:srgbClr val="FF9900"/>
                </a:solidFill>
                <a:effectLst>
                  <a:outerShdw blurRad="80000" dist="40000" dir="5040000" algn="tl">
                    <a:srgbClr val="000000">
                      <a:alpha val="30000"/>
                    </a:srgbClr>
                  </a:outerShdw>
                </a:effectLst>
                <a:latin typeface="Stencil" pitchFamily="82" charset="0"/>
              </a:rPr>
              <a:t>Objectives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6682763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447800" y="19050"/>
            <a:ext cx="6629400" cy="1139825"/>
          </a:xfrm>
          <a:prstGeom prst="rect">
            <a:avLst/>
          </a:prstGeom>
          <a:noFill/>
          <a:ln w="9525">
            <a:noFill/>
            <a:miter lim="800000"/>
            <a:headEnd/>
            <a:tailEnd/>
          </a:ln>
        </p:spPr>
        <p:txBody>
          <a:bodyPr anchor="ctr" anchorCtr="1"/>
          <a:lstStyle/>
          <a:p>
            <a:pPr algn="ctr"/>
            <a:r>
              <a:rPr lang="en-US" sz="4400" b="1">
                <a:solidFill>
                  <a:srgbClr val="FF0000"/>
                </a:solidFill>
              </a:rPr>
              <a:t>Levers of the human body</a:t>
            </a:r>
            <a:endParaRPr lang="en-AU" sz="4400" b="1">
              <a:solidFill>
                <a:srgbClr val="FF0000"/>
              </a:solidFill>
            </a:endParaRPr>
          </a:p>
        </p:txBody>
      </p:sp>
      <p:sp>
        <p:nvSpPr>
          <p:cNvPr id="44035" name="Text Box 3"/>
          <p:cNvSpPr txBox="1">
            <a:spLocks noChangeArrowheads="1"/>
          </p:cNvSpPr>
          <p:nvPr/>
        </p:nvSpPr>
        <p:spPr bwMode="auto">
          <a:xfrm>
            <a:off x="17463" y="1158875"/>
            <a:ext cx="9144000" cy="1341438"/>
          </a:xfrm>
          <a:prstGeom prst="rect">
            <a:avLst/>
          </a:prstGeom>
          <a:noFill/>
          <a:ln w="9525">
            <a:noFill/>
            <a:miter lim="800000"/>
            <a:headEnd/>
            <a:tailEnd/>
          </a:ln>
          <a:effectLst/>
        </p:spPr>
        <p:txBody>
          <a:bodyPr>
            <a:spAutoFit/>
          </a:bodyPr>
          <a:lstStyle/>
          <a:p>
            <a:pPr>
              <a:lnSpc>
                <a:spcPct val="90000"/>
              </a:lnSpc>
              <a:spcBef>
                <a:spcPct val="20000"/>
              </a:spcBef>
              <a:buClr>
                <a:schemeClr val="hlink"/>
              </a:buClr>
              <a:buSzPct val="75000"/>
              <a:buFont typeface="Wingdings" pitchFamily="2" charset="2"/>
              <a:buChar char="l"/>
              <a:defRPr/>
            </a:pPr>
            <a:r>
              <a:rPr lang="en-US" sz="2000" b="1" dirty="0">
                <a:solidFill>
                  <a:srgbClr val="00B050"/>
                </a:solidFill>
                <a:effectLst>
                  <a:outerShdw blurRad="38100" dist="38100" dir="2700000" algn="tl">
                    <a:srgbClr val="010199"/>
                  </a:outerShdw>
                </a:effectLst>
              </a:rPr>
              <a:t> </a:t>
            </a:r>
            <a:r>
              <a:rPr lang="en-US" sz="2800" b="1" dirty="0">
                <a:solidFill>
                  <a:srgbClr val="FFFF00"/>
                </a:solidFill>
              </a:rPr>
              <a:t>Muscles move bones through mechanical leverage</a:t>
            </a:r>
          </a:p>
          <a:p>
            <a:pPr>
              <a:lnSpc>
                <a:spcPct val="90000"/>
              </a:lnSpc>
              <a:spcBef>
                <a:spcPct val="20000"/>
              </a:spcBef>
              <a:buClr>
                <a:schemeClr val="hlink"/>
              </a:buClr>
              <a:buSzPct val="75000"/>
              <a:buFont typeface="Wingdings" pitchFamily="2" charset="2"/>
              <a:buChar char="l"/>
              <a:defRPr/>
            </a:pPr>
            <a:r>
              <a:rPr lang="en-US" sz="2800" b="1" dirty="0">
                <a:solidFill>
                  <a:srgbClr val="FFFF00"/>
                </a:solidFill>
              </a:rPr>
              <a:t> As a muscle contracts, it causes the bone to act like a lever </a:t>
            </a:r>
            <a:r>
              <a:rPr lang="en-US" sz="2800" b="1" dirty="0">
                <a:solidFill>
                  <a:srgbClr val="00B050"/>
                </a:solidFill>
              </a:rPr>
              <a:t>…..</a:t>
            </a:r>
            <a:endParaRPr lang="en-AU" sz="2800" dirty="0">
              <a:solidFill>
                <a:srgbClr val="00B050"/>
              </a:solidFill>
            </a:endParaRPr>
          </a:p>
        </p:txBody>
      </p:sp>
      <p:sp>
        <p:nvSpPr>
          <p:cNvPr id="33796" name="Rectangle 2"/>
          <p:cNvSpPr>
            <a:spLocks noChangeArrowheads="1"/>
          </p:cNvSpPr>
          <p:nvPr/>
        </p:nvSpPr>
        <p:spPr bwMode="auto">
          <a:xfrm>
            <a:off x="3352800" y="2819400"/>
            <a:ext cx="2209800" cy="530225"/>
          </a:xfrm>
          <a:prstGeom prst="rect">
            <a:avLst/>
          </a:prstGeom>
          <a:noFill/>
          <a:ln w="9525">
            <a:noFill/>
            <a:miter lim="800000"/>
            <a:headEnd/>
            <a:tailEnd/>
          </a:ln>
        </p:spPr>
        <p:txBody>
          <a:bodyPr anchor="ctr" anchorCtr="1"/>
          <a:lstStyle/>
          <a:p>
            <a:pPr algn="ctr"/>
            <a:r>
              <a:rPr lang="en-US" sz="5600" b="1">
                <a:solidFill>
                  <a:srgbClr val="FF0000"/>
                </a:solidFill>
              </a:rPr>
              <a:t>How?</a:t>
            </a:r>
            <a:endParaRPr lang="en-AU" sz="5600" b="1">
              <a:solidFill>
                <a:srgbClr val="FF0000"/>
              </a:solidFill>
            </a:endParaRPr>
          </a:p>
        </p:txBody>
      </p:sp>
      <p:sp>
        <p:nvSpPr>
          <p:cNvPr id="33797" name="Text Box 5"/>
          <p:cNvSpPr txBox="1">
            <a:spLocks noChangeArrowheads="1"/>
          </p:cNvSpPr>
          <p:nvPr/>
        </p:nvSpPr>
        <p:spPr bwMode="auto">
          <a:xfrm>
            <a:off x="311150" y="3657600"/>
            <a:ext cx="8153400" cy="2603500"/>
          </a:xfrm>
          <a:prstGeom prst="rect">
            <a:avLst/>
          </a:prstGeom>
          <a:noFill/>
          <a:ln w="9525">
            <a:noFill/>
            <a:miter lim="800000"/>
            <a:headEnd/>
            <a:tailEnd/>
          </a:ln>
        </p:spPr>
        <p:txBody>
          <a:bodyPr>
            <a:spAutoFit/>
          </a:bodyPr>
          <a:lstStyle/>
          <a:p>
            <a:pPr>
              <a:lnSpc>
                <a:spcPct val="90000"/>
              </a:lnSpc>
              <a:spcBef>
                <a:spcPct val="20000"/>
              </a:spcBef>
              <a:buClr>
                <a:schemeClr val="hlink"/>
              </a:buClr>
              <a:buSzPct val="75000"/>
              <a:buFont typeface="Wingdings" pitchFamily="2" charset="2"/>
              <a:buChar char="l"/>
            </a:pPr>
            <a:r>
              <a:rPr lang="en-US" sz="3200" b="1" dirty="0">
                <a:solidFill>
                  <a:srgbClr val="00B050"/>
                </a:solidFill>
              </a:rPr>
              <a:t> </a:t>
            </a:r>
            <a:r>
              <a:rPr lang="en-US" sz="3200" b="1" dirty="0">
                <a:solidFill>
                  <a:srgbClr val="FFFF00"/>
                </a:solidFill>
              </a:rPr>
              <a:t>Bones serve as levers</a:t>
            </a:r>
          </a:p>
          <a:p>
            <a:pPr>
              <a:lnSpc>
                <a:spcPct val="90000"/>
              </a:lnSpc>
              <a:spcBef>
                <a:spcPct val="20000"/>
              </a:spcBef>
              <a:buClr>
                <a:schemeClr val="hlink"/>
              </a:buClr>
              <a:buSzPct val="75000"/>
              <a:buFont typeface="Wingdings" pitchFamily="2" charset="2"/>
              <a:buChar char="l"/>
            </a:pPr>
            <a:r>
              <a:rPr lang="en-US" sz="3200" b="1" dirty="0">
                <a:solidFill>
                  <a:srgbClr val="FFFF00"/>
                </a:solidFill>
              </a:rPr>
              <a:t> Joints act as fulcrums</a:t>
            </a:r>
          </a:p>
          <a:p>
            <a:pPr>
              <a:lnSpc>
                <a:spcPct val="90000"/>
              </a:lnSpc>
              <a:spcBef>
                <a:spcPct val="20000"/>
              </a:spcBef>
              <a:buClr>
                <a:schemeClr val="hlink"/>
              </a:buClr>
              <a:buSzPct val="75000"/>
              <a:buFont typeface="Wingdings" pitchFamily="2" charset="2"/>
              <a:buChar char="l"/>
            </a:pPr>
            <a:r>
              <a:rPr lang="en-US" sz="3200" b="1" dirty="0">
                <a:solidFill>
                  <a:srgbClr val="FFFF00"/>
                </a:solidFill>
              </a:rPr>
              <a:t> the contraction of the muscles are the effort</a:t>
            </a:r>
          </a:p>
          <a:p>
            <a:pPr>
              <a:lnSpc>
                <a:spcPct val="90000"/>
              </a:lnSpc>
              <a:spcBef>
                <a:spcPct val="20000"/>
              </a:spcBef>
              <a:buClr>
                <a:schemeClr val="hlink"/>
              </a:buClr>
              <a:buSzPct val="75000"/>
              <a:buFont typeface="Wingdings" pitchFamily="2" charset="2"/>
              <a:buChar char="l"/>
            </a:pPr>
            <a:r>
              <a:rPr lang="en-US" sz="3200" b="1" dirty="0">
                <a:solidFill>
                  <a:srgbClr val="FFFF00"/>
                </a:solidFill>
              </a:rPr>
              <a:t> the body part concerned is the load or resistance which resists the pull of the muscle</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981200" y="22225"/>
            <a:ext cx="5105400" cy="989013"/>
          </a:xfrm>
          <a:prstGeom prst="rect">
            <a:avLst/>
          </a:prstGeom>
          <a:noFill/>
          <a:ln w="9525">
            <a:noFill/>
            <a:miter lim="800000"/>
            <a:headEnd/>
            <a:tailEnd/>
          </a:ln>
        </p:spPr>
        <p:txBody>
          <a:bodyPr anchor="ctr" anchorCtr="1"/>
          <a:lstStyle/>
          <a:p>
            <a:pPr algn="ctr"/>
            <a:r>
              <a:rPr lang="en-US" sz="4400" b="1">
                <a:solidFill>
                  <a:srgbClr val="FF0000"/>
                </a:solidFill>
              </a:rPr>
              <a:t>Types of levers</a:t>
            </a:r>
            <a:endParaRPr lang="en-AU" sz="4400" b="1">
              <a:solidFill>
                <a:srgbClr val="FF0000"/>
              </a:solidFill>
            </a:endParaRPr>
          </a:p>
        </p:txBody>
      </p:sp>
      <p:sp>
        <p:nvSpPr>
          <p:cNvPr id="45059" name="Text Box 3"/>
          <p:cNvSpPr txBox="1">
            <a:spLocks noChangeArrowheads="1"/>
          </p:cNvSpPr>
          <p:nvPr/>
        </p:nvSpPr>
        <p:spPr bwMode="auto">
          <a:xfrm>
            <a:off x="0" y="1143000"/>
            <a:ext cx="9144000" cy="2947988"/>
          </a:xfrm>
          <a:prstGeom prst="rect">
            <a:avLst/>
          </a:prstGeom>
          <a:noFill/>
          <a:ln w="9525">
            <a:noFill/>
            <a:miter lim="800000"/>
            <a:headEnd/>
            <a:tailEnd/>
          </a:ln>
          <a:effectLst/>
        </p:spPr>
        <p:txBody>
          <a:bodyPr>
            <a:spAutoFit/>
          </a:bodyPr>
          <a:lstStyle/>
          <a:p>
            <a:pPr>
              <a:lnSpc>
                <a:spcPct val="90000"/>
              </a:lnSpc>
              <a:spcBef>
                <a:spcPct val="20000"/>
              </a:spcBef>
              <a:buClr>
                <a:schemeClr val="hlink"/>
              </a:buClr>
              <a:buSzPct val="75000"/>
              <a:buFont typeface="Wingdings" pitchFamily="2" charset="2"/>
              <a:buChar char="l"/>
              <a:defRPr/>
            </a:pPr>
            <a:r>
              <a:rPr lang="en-US" sz="2000" b="1" dirty="0">
                <a:solidFill>
                  <a:srgbClr val="00B050"/>
                </a:solidFill>
                <a:effectLst>
                  <a:outerShdw blurRad="38100" dist="38100" dir="2700000" algn="tl">
                    <a:srgbClr val="010199"/>
                  </a:outerShdw>
                </a:effectLst>
              </a:rPr>
              <a:t> </a:t>
            </a:r>
            <a:r>
              <a:rPr lang="en-US" sz="3200" b="1" dirty="0">
                <a:solidFill>
                  <a:srgbClr val="FFFF00"/>
                </a:solidFill>
              </a:rPr>
              <a:t>There are 3 types of levers; First, Second and Third class levers</a:t>
            </a:r>
          </a:p>
          <a:p>
            <a:pPr>
              <a:lnSpc>
                <a:spcPct val="90000"/>
              </a:lnSpc>
              <a:spcBef>
                <a:spcPct val="20000"/>
              </a:spcBef>
              <a:buClr>
                <a:schemeClr val="hlink"/>
              </a:buClr>
              <a:buSzPct val="75000"/>
              <a:buFont typeface="Wingdings" pitchFamily="2" charset="2"/>
              <a:buChar char="l"/>
              <a:defRPr/>
            </a:pPr>
            <a:r>
              <a:rPr lang="en-US" sz="3200" b="1" dirty="0">
                <a:solidFill>
                  <a:srgbClr val="FFFF00"/>
                </a:solidFill>
              </a:rPr>
              <a:t> Levers are classified according to the positions of the fulcrum, effort &amp; load</a:t>
            </a:r>
          </a:p>
          <a:p>
            <a:pPr>
              <a:lnSpc>
                <a:spcPct val="90000"/>
              </a:lnSpc>
              <a:spcBef>
                <a:spcPct val="20000"/>
              </a:spcBef>
              <a:buClr>
                <a:schemeClr val="hlink"/>
              </a:buClr>
              <a:buSzPct val="75000"/>
              <a:buFont typeface="Wingdings" pitchFamily="2" charset="2"/>
              <a:buChar char="l"/>
              <a:defRPr/>
            </a:pPr>
            <a:r>
              <a:rPr lang="en-US" sz="3200" b="1" dirty="0">
                <a:solidFill>
                  <a:srgbClr val="FFFF00"/>
                </a:solidFill>
              </a:rPr>
              <a:t> The arrangement of these determines the mechanical advantage of strength &amp; speed</a:t>
            </a:r>
            <a:endParaRPr lang="en-AU" sz="3200" dirty="0">
              <a:solidFill>
                <a:srgbClr val="FFFF00"/>
              </a:solidFill>
            </a:endParaRPr>
          </a:p>
        </p:txBody>
      </p:sp>
      <p:pic>
        <p:nvPicPr>
          <p:cNvPr id="4" name="Picture 3" descr="http://www.professorbeaker.com/images/levers2.gif"/>
          <p:cNvPicPr>
            <a:picLocks noChangeAspect="1" noChangeArrowheads="1"/>
          </p:cNvPicPr>
          <p:nvPr/>
        </p:nvPicPr>
        <p:blipFill>
          <a:blip r:embed="rId3"/>
          <a:srcRect/>
          <a:stretch>
            <a:fillRect/>
          </a:stretch>
        </p:blipFill>
        <p:spPr bwMode="auto">
          <a:xfrm>
            <a:off x="304800" y="4303395"/>
            <a:ext cx="8458200" cy="23260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Slide Number Placeholder 1"/>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0" y="914400"/>
            <a:ext cx="9296400" cy="609600"/>
          </a:xfrm>
          <a:prstGeom prst="rect">
            <a:avLst/>
          </a:prstGeom>
          <a:noFill/>
          <a:ln w="9525">
            <a:noFill/>
            <a:miter lim="800000"/>
            <a:headEnd/>
            <a:tailEnd/>
          </a:ln>
        </p:spPr>
        <p:txBody>
          <a:bodyPr/>
          <a:lstStyle/>
          <a:p>
            <a:pPr marL="342900" indent="-342900">
              <a:spcBef>
                <a:spcPct val="20000"/>
              </a:spcBef>
              <a:buClr>
                <a:schemeClr val="hlink"/>
              </a:buClr>
              <a:buSzPct val="75000"/>
              <a:buFont typeface="Wingdings" pitchFamily="2" charset="2"/>
              <a:buChar char="l"/>
            </a:pPr>
            <a:r>
              <a:rPr lang="en-AU" altLang="en-US" sz="3200" b="1" dirty="0">
                <a:solidFill>
                  <a:schemeClr val="bg1"/>
                </a:solidFill>
                <a:cs typeface="Times New Roman" pitchFamily="18" charset="0"/>
              </a:rPr>
              <a:t>The fulcrum is between the effort and the load</a:t>
            </a:r>
          </a:p>
          <a:p>
            <a:pPr marL="342900" indent="-342900">
              <a:spcBef>
                <a:spcPct val="20000"/>
              </a:spcBef>
              <a:buClr>
                <a:schemeClr val="hlink"/>
              </a:buClr>
              <a:buSzPct val="75000"/>
              <a:buFont typeface="Wingdings" pitchFamily="2" charset="2"/>
              <a:buChar char="l"/>
            </a:pPr>
            <a:endParaRPr lang="en-AU" altLang="en-US" sz="2000" dirty="0">
              <a:solidFill>
                <a:schemeClr val="bg1"/>
              </a:solidFill>
              <a:latin typeface="Arial" pitchFamily="34" charset="0"/>
            </a:endParaRPr>
          </a:p>
        </p:txBody>
      </p:sp>
      <p:pic>
        <p:nvPicPr>
          <p:cNvPr id="35843" name="Picture 4" descr="http://oak.cats.ohiou.edu/~williar4/html/HapEd/NASA/SimpMach/cl1lever.gif"/>
          <p:cNvPicPr>
            <a:picLocks noChangeAspect="1" noChangeArrowheads="1"/>
          </p:cNvPicPr>
          <p:nvPr/>
        </p:nvPicPr>
        <p:blipFill>
          <a:blip r:embed="rId2"/>
          <a:srcRect/>
          <a:stretch>
            <a:fillRect/>
          </a:stretch>
        </p:blipFill>
        <p:spPr bwMode="auto">
          <a:xfrm>
            <a:off x="2667000" y="1752600"/>
            <a:ext cx="3657600" cy="1839913"/>
          </a:xfrm>
          <a:prstGeom prst="rect">
            <a:avLst/>
          </a:prstGeom>
          <a:noFill/>
          <a:ln w="9525">
            <a:noFill/>
            <a:miter lim="800000"/>
            <a:headEnd/>
            <a:tailEnd/>
          </a:ln>
        </p:spPr>
      </p:pic>
      <p:pic>
        <p:nvPicPr>
          <p:cNvPr id="35844" name="Picture 6" descr="http://www.factmonster.com/images/ency196levers001.jpg"/>
          <p:cNvPicPr>
            <a:picLocks noChangeAspect="1" noChangeArrowheads="1"/>
          </p:cNvPicPr>
          <p:nvPr/>
        </p:nvPicPr>
        <p:blipFill>
          <a:blip r:embed="rId3"/>
          <a:srcRect/>
          <a:stretch>
            <a:fillRect/>
          </a:stretch>
        </p:blipFill>
        <p:spPr bwMode="auto">
          <a:xfrm>
            <a:off x="228600" y="3325813"/>
            <a:ext cx="2133600" cy="1730375"/>
          </a:xfrm>
          <a:prstGeom prst="rect">
            <a:avLst/>
          </a:prstGeom>
          <a:noFill/>
          <a:ln w="9525">
            <a:noFill/>
            <a:miter lim="800000"/>
            <a:headEnd/>
            <a:tailEnd/>
          </a:ln>
        </p:spPr>
      </p:pic>
      <p:sp>
        <p:nvSpPr>
          <p:cNvPr id="35845" name="Rectangle 7"/>
          <p:cNvSpPr>
            <a:spLocks noChangeArrowheads="1"/>
          </p:cNvSpPr>
          <p:nvPr/>
        </p:nvSpPr>
        <p:spPr bwMode="auto">
          <a:xfrm>
            <a:off x="947738" y="2211388"/>
            <a:ext cx="9144000" cy="0"/>
          </a:xfrm>
          <a:prstGeom prst="rect">
            <a:avLst/>
          </a:prstGeom>
          <a:noFill/>
          <a:ln w="9525">
            <a:noFill/>
            <a:miter lim="800000"/>
            <a:headEnd/>
            <a:tailEnd/>
          </a:ln>
        </p:spPr>
        <p:txBody>
          <a:bodyPr>
            <a:spAutoFit/>
          </a:bodyPr>
          <a:lstStyle/>
          <a:p>
            <a:endParaRPr lang="en-US" altLang="en-US">
              <a:latin typeface="Arial" pitchFamily="34" charset="0"/>
            </a:endParaRPr>
          </a:p>
        </p:txBody>
      </p:sp>
      <p:pic>
        <p:nvPicPr>
          <p:cNvPr id="35846" name="Picture 9" descr="http://www.worsleyschool.net/science/files/lever/firstexample.JPG"/>
          <p:cNvPicPr>
            <a:picLocks noChangeAspect="1" noChangeArrowheads="1"/>
          </p:cNvPicPr>
          <p:nvPr/>
        </p:nvPicPr>
        <p:blipFill>
          <a:blip r:embed="rId4"/>
          <a:srcRect/>
          <a:stretch>
            <a:fillRect/>
          </a:stretch>
        </p:blipFill>
        <p:spPr bwMode="auto">
          <a:xfrm>
            <a:off x="6629400" y="3340100"/>
            <a:ext cx="2209800" cy="1716088"/>
          </a:xfrm>
          <a:prstGeom prst="rect">
            <a:avLst/>
          </a:prstGeom>
          <a:noFill/>
          <a:ln w="9525">
            <a:noFill/>
            <a:miter lim="800000"/>
            <a:headEnd/>
            <a:tailEnd/>
          </a:ln>
        </p:spPr>
      </p:pic>
      <p:pic>
        <p:nvPicPr>
          <p:cNvPr id="35847" name="Picture 11" descr="http://www.scorea.com/eng/examhall/enotes/AS61517/see_saw.jpg"/>
          <p:cNvPicPr>
            <a:picLocks noChangeAspect="1" noChangeArrowheads="1"/>
          </p:cNvPicPr>
          <p:nvPr/>
        </p:nvPicPr>
        <p:blipFill>
          <a:blip r:embed="rId5"/>
          <a:srcRect/>
          <a:stretch>
            <a:fillRect/>
          </a:stretch>
        </p:blipFill>
        <p:spPr bwMode="auto">
          <a:xfrm>
            <a:off x="3200400" y="4724400"/>
            <a:ext cx="2590800" cy="1417638"/>
          </a:xfrm>
          <a:prstGeom prst="rect">
            <a:avLst/>
          </a:prstGeom>
          <a:noFill/>
          <a:ln w="9525">
            <a:noFill/>
            <a:miter lim="800000"/>
            <a:headEnd/>
            <a:tailEnd/>
          </a:ln>
        </p:spPr>
      </p:pic>
      <p:sp>
        <p:nvSpPr>
          <p:cNvPr id="35848" name="Rectangle 2"/>
          <p:cNvSpPr>
            <a:spLocks noChangeArrowheads="1"/>
          </p:cNvSpPr>
          <p:nvPr/>
        </p:nvSpPr>
        <p:spPr bwMode="auto">
          <a:xfrm>
            <a:off x="1544638" y="228600"/>
            <a:ext cx="7162800" cy="685800"/>
          </a:xfrm>
          <a:prstGeom prst="rect">
            <a:avLst/>
          </a:prstGeom>
          <a:noFill/>
          <a:ln w="9525">
            <a:noFill/>
            <a:miter lim="800000"/>
            <a:headEnd/>
            <a:tailEnd/>
          </a:ln>
        </p:spPr>
        <p:txBody>
          <a:bodyPr anchor="ctr" anchorCtr="1"/>
          <a:lstStyle/>
          <a:p>
            <a:pPr algn="ctr"/>
            <a:r>
              <a:rPr lang="en-US" sz="4400" b="1">
                <a:solidFill>
                  <a:srgbClr val="FF0000"/>
                </a:solidFill>
              </a:rPr>
              <a:t>First class levers</a:t>
            </a:r>
            <a:endParaRPr lang="en-AU" sz="4400" b="1">
              <a:solidFill>
                <a:srgbClr val="FF0000"/>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0" y="2582863"/>
            <a:ext cx="9144000" cy="0"/>
          </a:xfrm>
          <a:prstGeom prst="rect">
            <a:avLst/>
          </a:prstGeom>
          <a:solidFill>
            <a:srgbClr val="F9F9F9"/>
          </a:solidFill>
          <a:ln w="9525">
            <a:noFill/>
            <a:miter lim="800000"/>
            <a:headEnd/>
            <a:tailEnd/>
          </a:ln>
        </p:spPr>
        <p:txBody>
          <a:bodyPr lIns="0" tIns="0" rIns="0" bIns="0">
            <a:spAutoFit/>
          </a:bodyPr>
          <a:lstStyle/>
          <a:p>
            <a:endParaRPr lang="en-US" altLang="en-US">
              <a:latin typeface="Arial" pitchFamily="34" charset="0"/>
            </a:endParaRPr>
          </a:p>
        </p:txBody>
      </p:sp>
      <p:sp>
        <p:nvSpPr>
          <p:cNvPr id="36867" name="Rectangle 4"/>
          <p:cNvSpPr>
            <a:spLocks noChangeArrowheads="1"/>
          </p:cNvSpPr>
          <p:nvPr/>
        </p:nvSpPr>
        <p:spPr bwMode="auto">
          <a:xfrm>
            <a:off x="0" y="2582863"/>
            <a:ext cx="9144000" cy="0"/>
          </a:xfrm>
          <a:prstGeom prst="rect">
            <a:avLst/>
          </a:prstGeom>
          <a:solidFill>
            <a:srgbClr val="F9F9F9"/>
          </a:solidFill>
          <a:ln w="9525">
            <a:noFill/>
            <a:miter lim="800000"/>
            <a:headEnd/>
            <a:tailEnd/>
          </a:ln>
        </p:spPr>
        <p:txBody>
          <a:bodyPr>
            <a:spAutoFit/>
          </a:bodyPr>
          <a:lstStyle/>
          <a:p>
            <a:endParaRPr lang="en-US" altLang="en-US">
              <a:latin typeface="Arial" pitchFamily="34" charset="0"/>
            </a:endParaRPr>
          </a:p>
        </p:txBody>
      </p:sp>
      <p:sp>
        <p:nvSpPr>
          <p:cNvPr id="36868" name="Rectangle 5"/>
          <p:cNvSpPr>
            <a:spLocks noChangeArrowheads="1"/>
          </p:cNvSpPr>
          <p:nvPr/>
        </p:nvSpPr>
        <p:spPr bwMode="auto">
          <a:xfrm>
            <a:off x="0" y="2582863"/>
            <a:ext cx="9144000" cy="0"/>
          </a:xfrm>
          <a:prstGeom prst="rect">
            <a:avLst/>
          </a:prstGeom>
          <a:solidFill>
            <a:srgbClr val="F9F9F9"/>
          </a:solidFill>
          <a:ln w="9525">
            <a:noFill/>
            <a:miter lim="800000"/>
            <a:headEnd/>
            <a:tailEnd/>
          </a:ln>
        </p:spPr>
        <p:txBody>
          <a:bodyPr>
            <a:spAutoFit/>
          </a:bodyPr>
          <a:lstStyle/>
          <a:p>
            <a:endParaRPr lang="en-US" altLang="en-US">
              <a:latin typeface="Arial" pitchFamily="34" charset="0"/>
            </a:endParaRPr>
          </a:p>
        </p:txBody>
      </p:sp>
      <p:sp>
        <p:nvSpPr>
          <p:cNvPr id="36869" name="Rectangle 6"/>
          <p:cNvSpPr>
            <a:spLocks noChangeArrowheads="1"/>
          </p:cNvSpPr>
          <p:nvPr/>
        </p:nvSpPr>
        <p:spPr bwMode="auto">
          <a:xfrm>
            <a:off x="0" y="2582863"/>
            <a:ext cx="9144000" cy="0"/>
          </a:xfrm>
          <a:prstGeom prst="rect">
            <a:avLst/>
          </a:prstGeom>
          <a:solidFill>
            <a:srgbClr val="F9F9F9"/>
          </a:solidFill>
          <a:ln w="9525">
            <a:noFill/>
            <a:miter lim="800000"/>
            <a:headEnd/>
            <a:tailEnd/>
          </a:ln>
        </p:spPr>
        <p:txBody>
          <a:bodyPr>
            <a:spAutoFit/>
          </a:bodyPr>
          <a:lstStyle/>
          <a:p>
            <a:endParaRPr lang="en-US" altLang="en-US">
              <a:latin typeface="Arial" pitchFamily="34" charset="0"/>
            </a:endParaRPr>
          </a:p>
        </p:txBody>
      </p:sp>
      <p:sp>
        <p:nvSpPr>
          <p:cNvPr id="36870" name="Rectangle 16"/>
          <p:cNvSpPr>
            <a:spLocks noChangeArrowheads="1"/>
          </p:cNvSpPr>
          <p:nvPr/>
        </p:nvSpPr>
        <p:spPr bwMode="auto">
          <a:xfrm>
            <a:off x="0" y="1611313"/>
            <a:ext cx="9144000" cy="0"/>
          </a:xfrm>
          <a:prstGeom prst="rect">
            <a:avLst/>
          </a:prstGeom>
          <a:noFill/>
          <a:ln w="9525">
            <a:noFill/>
            <a:miter lim="800000"/>
            <a:headEnd/>
            <a:tailEnd/>
          </a:ln>
        </p:spPr>
        <p:txBody>
          <a:bodyPr>
            <a:spAutoFit/>
          </a:bodyPr>
          <a:lstStyle/>
          <a:p>
            <a:endParaRPr lang="en-US" altLang="en-US">
              <a:latin typeface="Arial" pitchFamily="34" charset="0"/>
            </a:endParaRPr>
          </a:p>
        </p:txBody>
      </p:sp>
      <p:sp>
        <p:nvSpPr>
          <p:cNvPr id="36871" name="Rectangle 24"/>
          <p:cNvSpPr>
            <a:spLocks noChangeArrowheads="1"/>
          </p:cNvSpPr>
          <p:nvPr/>
        </p:nvSpPr>
        <p:spPr bwMode="auto">
          <a:xfrm>
            <a:off x="0" y="5246688"/>
            <a:ext cx="9144000" cy="641350"/>
          </a:xfrm>
          <a:prstGeom prst="rect">
            <a:avLst/>
          </a:prstGeom>
          <a:noFill/>
          <a:ln w="9525">
            <a:noFill/>
            <a:miter lim="800000"/>
            <a:headEnd/>
            <a:tailEnd/>
          </a:ln>
        </p:spPr>
        <p:txBody>
          <a:bodyPr>
            <a:spAutoFit/>
          </a:bodyPr>
          <a:lstStyle/>
          <a:p>
            <a:pPr eaLnBrk="0" hangingPunct="0"/>
            <a:endParaRPr lang="en-AU" altLang="en-US">
              <a:latin typeface="Arial" pitchFamily="34" charset="0"/>
            </a:endParaRPr>
          </a:p>
          <a:p>
            <a:pPr eaLnBrk="0" hangingPunct="0"/>
            <a:endParaRPr lang="en-AU" altLang="en-US">
              <a:latin typeface="Arial" pitchFamily="34" charset="0"/>
            </a:endParaRPr>
          </a:p>
        </p:txBody>
      </p:sp>
      <p:sp>
        <p:nvSpPr>
          <p:cNvPr id="36872" name="Rectangle 2"/>
          <p:cNvSpPr>
            <a:spLocks noChangeArrowheads="1"/>
          </p:cNvSpPr>
          <p:nvPr/>
        </p:nvSpPr>
        <p:spPr bwMode="auto">
          <a:xfrm>
            <a:off x="1447800" y="152400"/>
            <a:ext cx="7543800" cy="685800"/>
          </a:xfrm>
          <a:prstGeom prst="rect">
            <a:avLst/>
          </a:prstGeom>
          <a:noFill/>
          <a:ln w="9525">
            <a:noFill/>
            <a:miter lim="800000"/>
            <a:headEnd/>
            <a:tailEnd/>
          </a:ln>
        </p:spPr>
        <p:txBody>
          <a:bodyPr anchor="ctr" anchorCtr="1"/>
          <a:lstStyle/>
          <a:p>
            <a:pPr algn="ctr"/>
            <a:r>
              <a:rPr lang="en-US" sz="3600" b="1">
                <a:solidFill>
                  <a:srgbClr val="FF0000"/>
                </a:solidFill>
              </a:rPr>
              <a:t>First class levers in the human body</a:t>
            </a:r>
            <a:endParaRPr lang="en-AU" sz="3600" b="1">
              <a:solidFill>
                <a:srgbClr val="FF0000"/>
              </a:solidFill>
            </a:endParaRPr>
          </a:p>
        </p:txBody>
      </p:sp>
      <p:sp>
        <p:nvSpPr>
          <p:cNvPr id="36873" name="Rectangle 29"/>
          <p:cNvSpPr>
            <a:spLocks noChangeArrowheads="1"/>
          </p:cNvSpPr>
          <p:nvPr/>
        </p:nvSpPr>
        <p:spPr bwMode="auto">
          <a:xfrm>
            <a:off x="0" y="2338388"/>
            <a:ext cx="9144000" cy="0"/>
          </a:xfrm>
          <a:prstGeom prst="rect">
            <a:avLst/>
          </a:prstGeom>
          <a:solidFill>
            <a:srgbClr val="FFFFFF"/>
          </a:solidFill>
          <a:ln w="9525">
            <a:noFill/>
            <a:miter lim="800000"/>
            <a:headEnd/>
            <a:tailEnd/>
          </a:ln>
        </p:spPr>
        <p:txBody>
          <a:bodyPr>
            <a:spAutoFit/>
          </a:bodyPr>
          <a:lstStyle/>
          <a:p>
            <a:endParaRPr lang="en-US" altLang="en-US">
              <a:latin typeface="Arial" pitchFamily="34" charset="0"/>
            </a:endParaRPr>
          </a:p>
        </p:txBody>
      </p:sp>
      <p:sp>
        <p:nvSpPr>
          <p:cNvPr id="36874" name="Rectangle 30"/>
          <p:cNvSpPr>
            <a:spLocks noChangeArrowheads="1"/>
          </p:cNvSpPr>
          <p:nvPr/>
        </p:nvSpPr>
        <p:spPr bwMode="auto">
          <a:xfrm>
            <a:off x="0" y="2338388"/>
            <a:ext cx="9144000" cy="0"/>
          </a:xfrm>
          <a:prstGeom prst="rect">
            <a:avLst/>
          </a:prstGeom>
          <a:solidFill>
            <a:srgbClr val="D9D9D9"/>
          </a:solidFill>
          <a:ln w="9525">
            <a:noFill/>
            <a:miter lim="800000"/>
            <a:headEnd/>
            <a:tailEnd/>
          </a:ln>
        </p:spPr>
        <p:txBody>
          <a:bodyPr>
            <a:spAutoFit/>
          </a:bodyPr>
          <a:lstStyle/>
          <a:p>
            <a:endParaRPr lang="en-US" altLang="en-US">
              <a:latin typeface="Arial" pitchFamily="34" charset="0"/>
            </a:endParaRPr>
          </a:p>
        </p:txBody>
      </p:sp>
      <p:sp>
        <p:nvSpPr>
          <p:cNvPr id="36875" name="Line 37"/>
          <p:cNvSpPr>
            <a:spLocks noChangeShapeType="1"/>
          </p:cNvSpPr>
          <p:nvPr/>
        </p:nvSpPr>
        <p:spPr bwMode="auto">
          <a:xfrm flipH="1" flipV="1">
            <a:off x="5791200" y="5867400"/>
            <a:ext cx="152400" cy="152400"/>
          </a:xfrm>
          <a:prstGeom prst="line">
            <a:avLst/>
          </a:prstGeom>
          <a:noFill/>
          <a:ln w="12700">
            <a:solidFill>
              <a:schemeClr val="bg1"/>
            </a:solidFill>
            <a:round/>
            <a:headEnd/>
            <a:tailEnd type="triangle" w="med" len="med"/>
          </a:ln>
        </p:spPr>
        <p:txBody>
          <a:bodyPr/>
          <a:lstStyle/>
          <a:p>
            <a:endParaRPr lang="en-US"/>
          </a:p>
        </p:txBody>
      </p:sp>
      <p:sp>
        <p:nvSpPr>
          <p:cNvPr id="36876" name="Line 42"/>
          <p:cNvSpPr>
            <a:spLocks noChangeShapeType="1"/>
          </p:cNvSpPr>
          <p:nvPr/>
        </p:nvSpPr>
        <p:spPr bwMode="auto">
          <a:xfrm flipH="1" flipV="1">
            <a:off x="5791200" y="5257800"/>
            <a:ext cx="228600" cy="152400"/>
          </a:xfrm>
          <a:prstGeom prst="line">
            <a:avLst/>
          </a:prstGeom>
          <a:noFill/>
          <a:ln w="12700">
            <a:solidFill>
              <a:schemeClr val="bg1"/>
            </a:solidFill>
            <a:round/>
            <a:headEnd/>
            <a:tailEnd type="triangle" w="med" len="med"/>
          </a:ln>
        </p:spPr>
        <p:txBody>
          <a:bodyPr/>
          <a:lstStyle/>
          <a:p>
            <a:endParaRPr lang="en-US"/>
          </a:p>
        </p:txBody>
      </p:sp>
      <p:sp>
        <p:nvSpPr>
          <p:cNvPr id="411651" name="Rectangle 3"/>
          <p:cNvSpPr>
            <a:spLocks noChangeArrowheads="1"/>
          </p:cNvSpPr>
          <p:nvPr/>
        </p:nvSpPr>
        <p:spPr bwMode="auto">
          <a:xfrm>
            <a:off x="9525" y="5181600"/>
            <a:ext cx="9144000" cy="1371600"/>
          </a:xfrm>
          <a:prstGeom prst="rect">
            <a:avLst/>
          </a:prstGeom>
          <a:noFill/>
          <a:ln w="9525">
            <a:noFill/>
            <a:miter lim="800000"/>
            <a:headEnd/>
            <a:tailEnd/>
          </a:ln>
        </p:spPr>
        <p:txBody>
          <a:bodyPr/>
          <a:lstStyle/>
          <a:p>
            <a:pPr marL="342900" indent="-342900">
              <a:spcBef>
                <a:spcPct val="20000"/>
              </a:spcBef>
              <a:buClr>
                <a:schemeClr val="hlink"/>
              </a:buClr>
              <a:buSzPct val="75000"/>
              <a:buFont typeface="Wingdings" pitchFamily="2" charset="2"/>
              <a:buChar char="l"/>
              <a:defRPr/>
            </a:pPr>
            <a:r>
              <a:rPr lang="en-US" sz="3600" dirty="0">
                <a:solidFill>
                  <a:srgbClr val="FFFF00"/>
                </a:solidFill>
                <a:ea typeface="Arial Unicode MS" pitchFamily="34" charset="-128"/>
                <a:cs typeface="Arial Unicode MS" pitchFamily="34" charset="-128"/>
              </a:rPr>
              <a:t>A small force can be used to </a:t>
            </a:r>
            <a:r>
              <a:rPr lang="en-US" sz="3600" b="1" dirty="0">
                <a:solidFill>
                  <a:srgbClr val="FFFF00"/>
                </a:solidFill>
                <a:ea typeface="Arial Unicode MS" pitchFamily="34" charset="-128"/>
                <a:cs typeface="Arial Unicode MS" pitchFamily="34" charset="-128"/>
              </a:rPr>
              <a:t>advantage </a:t>
            </a:r>
            <a:r>
              <a:rPr lang="en-US" sz="3600" dirty="0">
                <a:solidFill>
                  <a:srgbClr val="FFFF00"/>
                </a:solidFill>
                <a:ea typeface="Arial Unicode MS" pitchFamily="34" charset="-128"/>
                <a:cs typeface="Arial Unicode MS" pitchFamily="34" charset="-128"/>
              </a:rPr>
              <a:t>over a heavy weight if a long force arm is used</a:t>
            </a:r>
            <a:r>
              <a:rPr lang="en-US" sz="3600" dirty="0">
                <a:solidFill>
                  <a:srgbClr val="FFFF00"/>
                </a:solidFill>
                <a:effectLst>
                  <a:outerShdw blurRad="38100" dist="38100" dir="2700000" algn="tl">
                    <a:srgbClr val="010199"/>
                  </a:outerShdw>
                </a:effectLst>
                <a:ea typeface="Arial Unicode MS" pitchFamily="34" charset="-128"/>
                <a:cs typeface="Arial Unicode MS" pitchFamily="34" charset="-128"/>
              </a:rPr>
              <a:t>.</a:t>
            </a:r>
            <a:endParaRPr lang="en-US" sz="3600" dirty="0">
              <a:solidFill>
                <a:srgbClr val="FFFF00"/>
              </a:solidFill>
              <a:ea typeface="Arial Unicode MS" pitchFamily="34" charset="-128"/>
              <a:cs typeface="Arial Unicode MS" pitchFamily="34" charset="-128"/>
            </a:endParaRPr>
          </a:p>
        </p:txBody>
      </p:sp>
      <p:pic>
        <p:nvPicPr>
          <p:cNvPr id="36878" name="Picture 46" descr="http://www.hesston.edu/academics/faculty/nelsonk/PhysicsResearch/BodyMech-LB/class1a.gif"/>
          <p:cNvPicPr>
            <a:picLocks noChangeAspect="1" noChangeArrowheads="1"/>
          </p:cNvPicPr>
          <p:nvPr/>
        </p:nvPicPr>
        <p:blipFill>
          <a:blip r:embed="rId2"/>
          <a:srcRect/>
          <a:stretch>
            <a:fillRect/>
          </a:stretch>
        </p:blipFill>
        <p:spPr bwMode="auto">
          <a:xfrm>
            <a:off x="4852481" y="2438400"/>
            <a:ext cx="3048000" cy="2057400"/>
          </a:xfrm>
          <a:prstGeom prst="rect">
            <a:avLst/>
          </a:prstGeom>
          <a:noFill/>
          <a:ln w="9525">
            <a:noFill/>
            <a:miter lim="800000"/>
            <a:headEnd/>
            <a:tailEnd/>
          </a:ln>
        </p:spPr>
      </p:pic>
      <p:pic>
        <p:nvPicPr>
          <p:cNvPr id="36880" name="Picture 2"/>
          <p:cNvPicPr>
            <a:picLocks noChangeAspect="1" noChangeArrowheads="1"/>
          </p:cNvPicPr>
          <p:nvPr/>
        </p:nvPicPr>
        <p:blipFill>
          <a:blip r:embed="rId3"/>
          <a:srcRect/>
          <a:stretch>
            <a:fillRect/>
          </a:stretch>
        </p:blipFill>
        <p:spPr bwMode="auto">
          <a:xfrm>
            <a:off x="1219200" y="1292090"/>
            <a:ext cx="2479675" cy="3748088"/>
          </a:xfrm>
          <a:prstGeom prst="rect">
            <a:avLst/>
          </a:prstGeom>
          <a:noFill/>
          <a:ln w="9525">
            <a:noFill/>
            <a:miter lim="800000"/>
            <a:headEnd/>
            <a:tailEnd/>
          </a:ln>
          <a:effectLst/>
        </p:spPr>
      </p:pic>
      <p:sp>
        <p:nvSpPr>
          <p:cNvPr id="21" name="Rectangle 2"/>
          <p:cNvSpPr>
            <a:spLocks noChangeArrowheads="1"/>
          </p:cNvSpPr>
          <p:nvPr/>
        </p:nvSpPr>
        <p:spPr bwMode="auto">
          <a:xfrm>
            <a:off x="5181600" y="1373188"/>
            <a:ext cx="3352800" cy="530225"/>
          </a:xfrm>
          <a:prstGeom prst="rect">
            <a:avLst/>
          </a:prstGeom>
          <a:noFill/>
          <a:ln w="9525">
            <a:noFill/>
            <a:miter lim="800000"/>
            <a:headEnd/>
            <a:tailEnd/>
          </a:ln>
        </p:spPr>
        <p:txBody>
          <a:bodyPr anchor="ctr" anchorCtr="1"/>
          <a:lstStyle/>
          <a:p>
            <a:pPr algn="ctr">
              <a:defRPr/>
            </a:pPr>
            <a:r>
              <a:rPr lang="en-US" sz="2800" dirty="0">
                <a:solidFill>
                  <a:schemeClr val="bg1"/>
                </a:solidFill>
              </a:rPr>
              <a:t>Triceps extension</a:t>
            </a:r>
            <a:endParaRPr lang="en-AU" sz="2800" dirty="0">
              <a:solidFill>
                <a:schemeClr val="bg1"/>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400175" y="228600"/>
            <a:ext cx="7286625" cy="685800"/>
          </a:xfrm>
          <a:prstGeom prst="rect">
            <a:avLst/>
          </a:prstGeom>
          <a:noFill/>
          <a:ln w="9525">
            <a:noFill/>
            <a:miter lim="800000"/>
            <a:headEnd/>
            <a:tailEnd/>
          </a:ln>
        </p:spPr>
        <p:txBody>
          <a:bodyPr anchor="ctr" anchorCtr="1"/>
          <a:lstStyle/>
          <a:p>
            <a:pPr algn="ctr"/>
            <a:r>
              <a:rPr lang="en-US" sz="4400" b="1">
                <a:solidFill>
                  <a:srgbClr val="FF0000"/>
                </a:solidFill>
              </a:rPr>
              <a:t>Second class levers</a:t>
            </a:r>
            <a:endParaRPr lang="en-AU" sz="4400" b="1">
              <a:solidFill>
                <a:srgbClr val="FF0000"/>
              </a:solidFill>
            </a:endParaRPr>
          </a:p>
        </p:txBody>
      </p:sp>
      <p:sp>
        <p:nvSpPr>
          <p:cNvPr id="37891" name="Rectangle 3"/>
          <p:cNvSpPr>
            <a:spLocks noChangeArrowheads="1"/>
          </p:cNvSpPr>
          <p:nvPr/>
        </p:nvSpPr>
        <p:spPr bwMode="auto">
          <a:xfrm>
            <a:off x="1371600" y="914400"/>
            <a:ext cx="7286625" cy="609600"/>
          </a:xfrm>
          <a:prstGeom prst="rect">
            <a:avLst/>
          </a:prstGeom>
          <a:noFill/>
          <a:ln w="9525">
            <a:noFill/>
            <a:miter lim="800000"/>
            <a:headEnd/>
            <a:tailEnd/>
          </a:ln>
        </p:spPr>
        <p:txBody>
          <a:bodyPr/>
          <a:lstStyle/>
          <a:p>
            <a:pPr marL="342900" indent="-342900">
              <a:spcBef>
                <a:spcPct val="20000"/>
              </a:spcBef>
              <a:buClr>
                <a:schemeClr val="hlink"/>
              </a:buClr>
              <a:buSzPct val="75000"/>
              <a:buFont typeface="Wingdings" pitchFamily="2" charset="2"/>
              <a:buChar char="l"/>
            </a:pPr>
            <a:r>
              <a:rPr lang="en-US" sz="3600" b="1" dirty="0">
                <a:solidFill>
                  <a:schemeClr val="bg1"/>
                </a:solidFill>
              </a:rPr>
              <a:t>Load between fulcrum &amp; effort</a:t>
            </a:r>
            <a:endParaRPr lang="en-AU" sz="3600" dirty="0">
              <a:solidFill>
                <a:schemeClr val="bg1"/>
              </a:solidFill>
            </a:endParaRPr>
          </a:p>
        </p:txBody>
      </p:sp>
      <p:pic>
        <p:nvPicPr>
          <p:cNvPr id="37892" name="Picture 4" descr="http://oak.cats.ohiou.edu/~williar4/html/HapEd/NASA/SimpMach/cl2lever.gif"/>
          <p:cNvPicPr>
            <a:picLocks noChangeAspect="1" noChangeArrowheads="1"/>
          </p:cNvPicPr>
          <p:nvPr/>
        </p:nvPicPr>
        <p:blipFill>
          <a:blip r:embed="rId2"/>
          <a:srcRect/>
          <a:stretch>
            <a:fillRect/>
          </a:stretch>
        </p:blipFill>
        <p:spPr bwMode="auto">
          <a:xfrm>
            <a:off x="2819400" y="1648838"/>
            <a:ext cx="3581400" cy="2001838"/>
          </a:xfrm>
          <a:prstGeom prst="rect">
            <a:avLst/>
          </a:prstGeom>
          <a:noFill/>
          <a:ln w="9525">
            <a:noFill/>
            <a:miter lim="800000"/>
            <a:headEnd/>
            <a:tailEnd/>
          </a:ln>
        </p:spPr>
      </p:pic>
      <p:pic>
        <p:nvPicPr>
          <p:cNvPr id="37893" name="Picture 5" descr="http://automata.co.uk/Images/leavers-2.gif"/>
          <p:cNvPicPr>
            <a:picLocks noChangeAspect="1" noChangeArrowheads="1"/>
          </p:cNvPicPr>
          <p:nvPr/>
        </p:nvPicPr>
        <p:blipFill>
          <a:blip r:embed="rId3" r:link="rId4"/>
          <a:srcRect/>
          <a:stretch>
            <a:fillRect/>
          </a:stretch>
        </p:blipFill>
        <p:spPr bwMode="auto">
          <a:xfrm>
            <a:off x="457200" y="3875054"/>
            <a:ext cx="2590800" cy="2276475"/>
          </a:xfrm>
          <a:prstGeom prst="rect">
            <a:avLst/>
          </a:prstGeom>
          <a:noFill/>
          <a:ln w="9525">
            <a:noFill/>
            <a:miter lim="800000"/>
            <a:headEnd/>
            <a:tailEnd/>
          </a:ln>
        </p:spPr>
      </p:pic>
      <p:pic>
        <p:nvPicPr>
          <p:cNvPr id="37894" name="Picture 6" descr="http://www.factmonster.com/images/ency196levers002.jpg"/>
          <p:cNvPicPr>
            <a:picLocks noChangeAspect="1" noChangeArrowheads="1"/>
          </p:cNvPicPr>
          <p:nvPr/>
        </p:nvPicPr>
        <p:blipFill>
          <a:blip r:embed="rId5"/>
          <a:srcRect/>
          <a:stretch>
            <a:fillRect/>
          </a:stretch>
        </p:blipFill>
        <p:spPr bwMode="auto">
          <a:xfrm>
            <a:off x="3657600" y="4285034"/>
            <a:ext cx="2400300" cy="1885950"/>
          </a:xfrm>
          <a:prstGeom prst="rect">
            <a:avLst/>
          </a:prstGeom>
          <a:noFill/>
          <a:ln w="9525">
            <a:noFill/>
            <a:miter lim="800000"/>
            <a:headEnd/>
            <a:tailEnd/>
          </a:ln>
        </p:spPr>
      </p:pic>
      <p:pic>
        <p:nvPicPr>
          <p:cNvPr id="37895" name="Picture 7" descr="http://learn.uci.edu/media/OC08/11004/OC0811004_L6Class2Levers.jpg"/>
          <p:cNvPicPr>
            <a:picLocks noChangeAspect="1" noChangeArrowheads="1"/>
          </p:cNvPicPr>
          <p:nvPr/>
        </p:nvPicPr>
        <p:blipFill>
          <a:blip r:embed="rId6" r:link="rId7"/>
          <a:srcRect l="60869" b="22693"/>
          <a:stretch>
            <a:fillRect/>
          </a:stretch>
        </p:blipFill>
        <p:spPr bwMode="auto">
          <a:xfrm>
            <a:off x="6400800" y="4040188"/>
            <a:ext cx="2571750" cy="19145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3143250" y="1833563"/>
            <a:ext cx="9144000" cy="0"/>
          </a:xfrm>
          <a:prstGeom prst="rect">
            <a:avLst/>
          </a:prstGeom>
          <a:noFill/>
          <a:ln w="9525">
            <a:noFill/>
            <a:miter lim="800000"/>
            <a:headEnd/>
            <a:tailEnd/>
          </a:ln>
        </p:spPr>
        <p:txBody>
          <a:bodyPr>
            <a:spAutoFit/>
          </a:bodyPr>
          <a:lstStyle/>
          <a:p>
            <a:endParaRPr lang="en-US" altLang="en-US">
              <a:latin typeface="Arial" pitchFamily="34" charset="0"/>
            </a:endParaRPr>
          </a:p>
        </p:txBody>
      </p:sp>
      <p:sp>
        <p:nvSpPr>
          <p:cNvPr id="38915" name="Rectangle 8"/>
          <p:cNvSpPr>
            <a:spLocks noChangeArrowheads="1"/>
          </p:cNvSpPr>
          <p:nvPr/>
        </p:nvSpPr>
        <p:spPr bwMode="auto">
          <a:xfrm>
            <a:off x="3286125" y="2471738"/>
            <a:ext cx="9144000" cy="0"/>
          </a:xfrm>
          <a:prstGeom prst="rect">
            <a:avLst/>
          </a:prstGeom>
          <a:noFill/>
          <a:ln w="9525">
            <a:noFill/>
            <a:miter lim="800000"/>
            <a:headEnd/>
            <a:tailEnd/>
          </a:ln>
        </p:spPr>
        <p:txBody>
          <a:bodyPr>
            <a:spAutoFit/>
          </a:bodyPr>
          <a:lstStyle/>
          <a:p>
            <a:endParaRPr lang="en-US" altLang="en-US">
              <a:latin typeface="Arial" pitchFamily="34" charset="0"/>
            </a:endParaRPr>
          </a:p>
        </p:txBody>
      </p:sp>
      <p:sp>
        <p:nvSpPr>
          <p:cNvPr id="38916" name="Rectangle 2"/>
          <p:cNvSpPr>
            <a:spLocks noChangeArrowheads="1"/>
          </p:cNvSpPr>
          <p:nvPr/>
        </p:nvSpPr>
        <p:spPr bwMode="auto">
          <a:xfrm>
            <a:off x="990600" y="228600"/>
            <a:ext cx="7772400" cy="685800"/>
          </a:xfrm>
          <a:prstGeom prst="rect">
            <a:avLst/>
          </a:prstGeom>
          <a:noFill/>
          <a:ln w="9525">
            <a:noFill/>
            <a:miter lim="800000"/>
            <a:headEnd/>
            <a:tailEnd/>
          </a:ln>
        </p:spPr>
        <p:txBody>
          <a:bodyPr anchor="ctr" anchorCtr="1"/>
          <a:lstStyle/>
          <a:p>
            <a:pPr algn="ctr"/>
            <a:r>
              <a:rPr lang="en-US" sz="3600" b="1" dirty="0">
                <a:solidFill>
                  <a:srgbClr val="FF0000"/>
                </a:solidFill>
              </a:rPr>
              <a:t>Second class levers in the human body</a:t>
            </a:r>
            <a:endParaRPr lang="en-AU" sz="3600" b="1" dirty="0">
              <a:solidFill>
                <a:srgbClr val="FF0000"/>
              </a:solidFill>
            </a:endParaRPr>
          </a:p>
        </p:txBody>
      </p:sp>
      <p:sp>
        <p:nvSpPr>
          <p:cNvPr id="38917" name="Rectangle 21"/>
          <p:cNvSpPr>
            <a:spLocks noChangeArrowheads="1"/>
          </p:cNvSpPr>
          <p:nvPr/>
        </p:nvSpPr>
        <p:spPr bwMode="auto">
          <a:xfrm>
            <a:off x="457200" y="2909888"/>
            <a:ext cx="9144000" cy="0"/>
          </a:xfrm>
          <a:prstGeom prst="rect">
            <a:avLst/>
          </a:prstGeom>
          <a:noFill/>
          <a:ln w="9525">
            <a:noFill/>
            <a:miter lim="800000"/>
            <a:headEnd/>
            <a:tailEnd/>
          </a:ln>
        </p:spPr>
        <p:txBody>
          <a:bodyPr>
            <a:spAutoFit/>
          </a:bodyPr>
          <a:lstStyle/>
          <a:p>
            <a:endParaRPr lang="en-US" altLang="en-US">
              <a:latin typeface="Arial" pitchFamily="34" charset="0"/>
            </a:endParaRPr>
          </a:p>
        </p:txBody>
      </p:sp>
      <p:pic>
        <p:nvPicPr>
          <p:cNvPr id="38918" name="Picture 24" descr="http://www.exrx.net/Images/Mechanics/Lever2.gif"/>
          <p:cNvPicPr>
            <a:picLocks noChangeAspect="1" noChangeArrowheads="1"/>
          </p:cNvPicPr>
          <p:nvPr/>
        </p:nvPicPr>
        <p:blipFill>
          <a:blip r:embed="rId2"/>
          <a:srcRect/>
          <a:stretch>
            <a:fillRect/>
          </a:stretch>
        </p:blipFill>
        <p:spPr bwMode="auto">
          <a:xfrm>
            <a:off x="5410200" y="2209800"/>
            <a:ext cx="3124200" cy="993775"/>
          </a:xfrm>
          <a:prstGeom prst="rect">
            <a:avLst/>
          </a:prstGeom>
          <a:noFill/>
          <a:ln w="9525">
            <a:noFill/>
            <a:miter lim="800000"/>
            <a:headEnd/>
            <a:tailEnd/>
          </a:ln>
        </p:spPr>
      </p:pic>
      <p:sp>
        <p:nvSpPr>
          <p:cNvPr id="38919" name="Rectangle 26"/>
          <p:cNvSpPr>
            <a:spLocks noChangeArrowheads="1"/>
          </p:cNvSpPr>
          <p:nvPr/>
        </p:nvSpPr>
        <p:spPr bwMode="auto">
          <a:xfrm>
            <a:off x="457200" y="2857500"/>
            <a:ext cx="9144000" cy="0"/>
          </a:xfrm>
          <a:prstGeom prst="rect">
            <a:avLst/>
          </a:prstGeom>
          <a:noFill/>
          <a:ln w="9525">
            <a:noFill/>
            <a:miter lim="800000"/>
            <a:headEnd/>
            <a:tailEnd/>
          </a:ln>
        </p:spPr>
        <p:txBody>
          <a:bodyPr>
            <a:spAutoFit/>
          </a:bodyPr>
          <a:lstStyle/>
          <a:p>
            <a:endParaRPr lang="en-US" altLang="en-US">
              <a:latin typeface="Arial" pitchFamily="34" charset="0"/>
            </a:endParaRPr>
          </a:p>
        </p:txBody>
      </p:sp>
      <p:grpSp>
        <p:nvGrpSpPr>
          <p:cNvPr id="4" name="Group 30"/>
          <p:cNvGrpSpPr>
            <a:grpSpLocks/>
          </p:cNvGrpSpPr>
          <p:nvPr/>
        </p:nvGrpSpPr>
        <p:grpSpPr bwMode="auto">
          <a:xfrm>
            <a:off x="457200" y="2857500"/>
            <a:ext cx="8229600" cy="1143000"/>
            <a:chOff x="0" y="0"/>
            <a:chExt cx="5184" cy="720"/>
          </a:xfrm>
        </p:grpSpPr>
        <p:sp>
          <p:nvSpPr>
            <p:cNvPr id="38929" name="Rectangle 27"/>
            <p:cNvSpPr>
              <a:spLocks noChangeArrowheads="1"/>
            </p:cNvSpPr>
            <p:nvPr/>
          </p:nvSpPr>
          <p:spPr bwMode="auto">
            <a:xfrm>
              <a:off x="0" y="0"/>
              <a:ext cx="0" cy="0"/>
            </a:xfrm>
            <a:prstGeom prst="rect">
              <a:avLst/>
            </a:prstGeom>
            <a:noFill/>
            <a:ln w="9525">
              <a:noFill/>
              <a:miter lim="800000"/>
              <a:headEnd/>
              <a:tailEnd/>
            </a:ln>
          </p:spPr>
          <p:txBody>
            <a:bodyPr>
              <a:spAutoFit/>
            </a:bodyPr>
            <a:lstStyle/>
            <a:p>
              <a:endParaRPr lang="en-US" altLang="en-US">
                <a:latin typeface="Arial" pitchFamily="34" charset="0"/>
              </a:endParaRPr>
            </a:p>
          </p:txBody>
        </p:sp>
        <p:sp>
          <p:nvSpPr>
            <p:cNvPr id="38930" name="Rectangle 28"/>
            <p:cNvSpPr>
              <a:spLocks noChangeArrowheads="1"/>
            </p:cNvSpPr>
            <p:nvPr/>
          </p:nvSpPr>
          <p:spPr bwMode="auto">
            <a:xfrm>
              <a:off x="0" y="0"/>
              <a:ext cx="5184" cy="720"/>
            </a:xfrm>
            <a:prstGeom prst="rect">
              <a:avLst/>
            </a:prstGeom>
            <a:noFill/>
            <a:ln w="9525">
              <a:noFill/>
              <a:miter lim="800000"/>
              <a:headEnd/>
              <a:tailEnd/>
            </a:ln>
          </p:spPr>
          <p:txBody>
            <a:bodyPr/>
            <a:lstStyle/>
            <a:p>
              <a:pPr algn="ctr"/>
              <a:r>
                <a:rPr lang="en-AU" altLang="en-US" sz="1000">
                  <a:latin typeface="Arial" pitchFamily="34" charset="0"/>
                </a:rPr>
                <a:t>  </a:t>
              </a:r>
              <a:r>
                <a:rPr lang="en-AU" altLang="en-US" sz="6900">
                  <a:latin typeface="Arial" pitchFamily="34" charset="0"/>
                </a:rPr>
                <a:t> </a:t>
              </a:r>
              <a:r>
                <a:rPr lang="en-AU" altLang="en-US" sz="1000">
                  <a:latin typeface="Arial" pitchFamily="34" charset="0"/>
                </a:rPr>
                <a:t>                                                 </a:t>
              </a:r>
            </a:p>
          </p:txBody>
        </p:sp>
      </p:grpSp>
      <p:pic>
        <p:nvPicPr>
          <p:cNvPr id="38921" name="Picture 29" descr="http://www.exrx.net/Images/Mechanics/Pushup.gif"/>
          <p:cNvPicPr>
            <a:picLocks noChangeAspect="1" noChangeArrowheads="1"/>
          </p:cNvPicPr>
          <p:nvPr/>
        </p:nvPicPr>
        <p:blipFill>
          <a:blip r:embed="rId3"/>
          <a:srcRect/>
          <a:stretch>
            <a:fillRect/>
          </a:stretch>
        </p:blipFill>
        <p:spPr bwMode="auto">
          <a:xfrm>
            <a:off x="5486400" y="3276600"/>
            <a:ext cx="3200400" cy="1290638"/>
          </a:xfrm>
          <a:prstGeom prst="rect">
            <a:avLst/>
          </a:prstGeom>
          <a:noFill/>
          <a:ln w="9525">
            <a:noFill/>
            <a:miter lim="800000"/>
            <a:headEnd/>
            <a:tailEnd/>
          </a:ln>
        </p:spPr>
      </p:pic>
      <p:sp>
        <p:nvSpPr>
          <p:cNvPr id="38922" name="Rectangle 31"/>
          <p:cNvSpPr>
            <a:spLocks noChangeArrowheads="1"/>
          </p:cNvSpPr>
          <p:nvPr/>
        </p:nvSpPr>
        <p:spPr bwMode="auto">
          <a:xfrm>
            <a:off x="6400800" y="2219325"/>
            <a:ext cx="381000" cy="228600"/>
          </a:xfrm>
          <a:prstGeom prst="rect">
            <a:avLst/>
          </a:prstGeom>
          <a:solidFill>
            <a:schemeClr val="tx1"/>
          </a:solidFill>
          <a:ln w="9525">
            <a:solidFill>
              <a:schemeClr val="tx1"/>
            </a:solidFill>
            <a:miter lim="800000"/>
            <a:headEnd/>
            <a:tailEnd/>
          </a:ln>
        </p:spPr>
        <p:txBody>
          <a:bodyPr wrap="none" anchor="ctr"/>
          <a:lstStyle/>
          <a:p>
            <a:pPr algn="ctr"/>
            <a:r>
              <a:rPr lang="en-US" altLang="en-US">
                <a:solidFill>
                  <a:schemeClr val="bg1"/>
                </a:solidFill>
                <a:latin typeface="Arial" pitchFamily="34" charset="0"/>
              </a:rPr>
              <a:t>L</a:t>
            </a:r>
            <a:endParaRPr lang="en-AU" altLang="en-US">
              <a:solidFill>
                <a:schemeClr val="bg1"/>
              </a:solidFill>
              <a:latin typeface="Arial" pitchFamily="34" charset="0"/>
            </a:endParaRPr>
          </a:p>
        </p:txBody>
      </p:sp>
      <p:sp>
        <p:nvSpPr>
          <p:cNvPr id="38923" name="Rectangle 32"/>
          <p:cNvSpPr>
            <a:spLocks noChangeArrowheads="1"/>
          </p:cNvSpPr>
          <p:nvPr/>
        </p:nvSpPr>
        <p:spPr bwMode="auto">
          <a:xfrm>
            <a:off x="7543800" y="2209800"/>
            <a:ext cx="381000" cy="228600"/>
          </a:xfrm>
          <a:prstGeom prst="rect">
            <a:avLst/>
          </a:prstGeom>
          <a:solidFill>
            <a:schemeClr val="tx1"/>
          </a:solidFill>
          <a:ln w="9525">
            <a:solidFill>
              <a:schemeClr val="tx1"/>
            </a:solidFill>
            <a:miter lim="800000"/>
            <a:headEnd/>
            <a:tailEnd/>
          </a:ln>
        </p:spPr>
        <p:txBody>
          <a:bodyPr wrap="none" anchor="ctr"/>
          <a:lstStyle/>
          <a:p>
            <a:pPr algn="ctr"/>
            <a:r>
              <a:rPr lang="en-US" altLang="en-US">
                <a:solidFill>
                  <a:schemeClr val="bg1"/>
                </a:solidFill>
                <a:latin typeface="Arial" pitchFamily="34" charset="0"/>
              </a:rPr>
              <a:t>E</a:t>
            </a:r>
            <a:endParaRPr lang="en-AU" altLang="en-US">
              <a:solidFill>
                <a:schemeClr val="bg1"/>
              </a:solidFill>
              <a:latin typeface="Arial" pitchFamily="34" charset="0"/>
            </a:endParaRPr>
          </a:p>
        </p:txBody>
      </p:sp>
      <p:sp>
        <p:nvSpPr>
          <p:cNvPr id="38924" name="Oval 33"/>
          <p:cNvSpPr>
            <a:spLocks noChangeArrowheads="1"/>
          </p:cNvSpPr>
          <p:nvPr/>
        </p:nvSpPr>
        <p:spPr bwMode="auto">
          <a:xfrm>
            <a:off x="5715000" y="2890838"/>
            <a:ext cx="304800" cy="304800"/>
          </a:xfrm>
          <a:prstGeom prst="ellipse">
            <a:avLst/>
          </a:prstGeom>
          <a:solidFill>
            <a:schemeClr val="tx1"/>
          </a:solidFill>
          <a:ln w="9525">
            <a:solidFill>
              <a:schemeClr val="bg1"/>
            </a:solidFill>
            <a:round/>
            <a:headEnd/>
            <a:tailEnd/>
          </a:ln>
        </p:spPr>
        <p:txBody>
          <a:bodyPr wrap="none" anchor="ctr"/>
          <a:lstStyle/>
          <a:p>
            <a:pPr algn="ctr"/>
            <a:r>
              <a:rPr lang="en-US" altLang="en-US">
                <a:solidFill>
                  <a:schemeClr val="bg1"/>
                </a:solidFill>
                <a:latin typeface="Arial" pitchFamily="34" charset="0"/>
              </a:rPr>
              <a:t>F</a:t>
            </a:r>
            <a:endParaRPr lang="en-AU" altLang="en-US">
              <a:solidFill>
                <a:schemeClr val="bg1"/>
              </a:solidFill>
              <a:latin typeface="Arial" pitchFamily="34" charset="0"/>
            </a:endParaRPr>
          </a:p>
        </p:txBody>
      </p:sp>
      <p:sp>
        <p:nvSpPr>
          <p:cNvPr id="411651" name="Rectangle 3"/>
          <p:cNvSpPr>
            <a:spLocks noChangeArrowheads="1"/>
          </p:cNvSpPr>
          <p:nvPr/>
        </p:nvSpPr>
        <p:spPr bwMode="auto">
          <a:xfrm>
            <a:off x="1676400" y="5257800"/>
            <a:ext cx="7467600" cy="1600200"/>
          </a:xfrm>
          <a:prstGeom prst="rect">
            <a:avLst/>
          </a:prstGeom>
          <a:noFill/>
          <a:ln w="9525">
            <a:noFill/>
            <a:miter lim="800000"/>
            <a:headEnd/>
            <a:tailEnd/>
          </a:ln>
        </p:spPr>
        <p:txBody>
          <a:bodyPr/>
          <a:lstStyle/>
          <a:p>
            <a:pPr marL="342900" indent="-342900">
              <a:spcBef>
                <a:spcPct val="20000"/>
              </a:spcBef>
              <a:buClr>
                <a:schemeClr val="hlink"/>
              </a:buClr>
              <a:buSzPct val="75000"/>
              <a:buFont typeface="Wingdings" pitchFamily="2" charset="2"/>
              <a:buChar char="l"/>
              <a:defRPr/>
            </a:pPr>
            <a:r>
              <a:rPr lang="en-US" sz="3200" dirty="0">
                <a:solidFill>
                  <a:schemeClr val="bg1"/>
                </a:solidFill>
                <a:ea typeface="Arial Unicode MS" pitchFamily="34" charset="-128"/>
                <a:cs typeface="Arial Unicode MS" pitchFamily="34" charset="-128"/>
              </a:rPr>
              <a:t>A smaller effort can be used to advantage over a larger weight. E.g. wheel barrow</a:t>
            </a:r>
          </a:p>
          <a:p>
            <a:pPr marL="342900" indent="-342900">
              <a:spcBef>
                <a:spcPct val="20000"/>
              </a:spcBef>
              <a:buClr>
                <a:schemeClr val="hlink"/>
              </a:buClr>
              <a:buSzPct val="75000"/>
              <a:buFont typeface="Wingdings" pitchFamily="2" charset="2"/>
              <a:buChar char="l"/>
              <a:defRPr/>
            </a:pPr>
            <a:r>
              <a:rPr lang="en-US" sz="3200" dirty="0">
                <a:solidFill>
                  <a:schemeClr val="bg1"/>
                </a:solidFill>
                <a:ea typeface="Arial Unicode MS" pitchFamily="34" charset="-128"/>
                <a:cs typeface="Arial Unicode MS" pitchFamily="34" charset="-128"/>
              </a:rPr>
              <a:t>Give advantage of strength</a:t>
            </a:r>
          </a:p>
          <a:p>
            <a:pPr marL="342900" indent="-342900">
              <a:spcBef>
                <a:spcPct val="20000"/>
              </a:spcBef>
              <a:buClr>
                <a:schemeClr val="hlink"/>
              </a:buClr>
              <a:buSzPct val="75000"/>
              <a:buFont typeface="Wingdings" pitchFamily="2" charset="2"/>
              <a:buChar char="l"/>
              <a:defRPr/>
            </a:pPr>
            <a:endParaRPr lang="en-US" sz="2000" dirty="0">
              <a:solidFill>
                <a:schemeClr val="bg1"/>
              </a:solidFill>
              <a:effectLst>
                <a:outerShdw blurRad="38100" dist="38100" dir="2700000" algn="tl">
                  <a:srgbClr val="010199"/>
                </a:outerShdw>
              </a:effectLst>
              <a:ea typeface="Arial Unicode MS" pitchFamily="34" charset="-128"/>
              <a:cs typeface="Arial Unicode MS" pitchFamily="34" charset="-128"/>
            </a:endParaRPr>
          </a:p>
        </p:txBody>
      </p:sp>
      <p:sp>
        <p:nvSpPr>
          <p:cNvPr id="2" name="Rectangle 2"/>
          <p:cNvSpPr>
            <a:spLocks noChangeArrowheads="1"/>
          </p:cNvSpPr>
          <p:nvPr/>
        </p:nvSpPr>
        <p:spPr bwMode="auto">
          <a:xfrm>
            <a:off x="5410200" y="1411288"/>
            <a:ext cx="3352800" cy="530225"/>
          </a:xfrm>
          <a:prstGeom prst="rect">
            <a:avLst/>
          </a:prstGeom>
          <a:noFill/>
          <a:ln w="9525">
            <a:noFill/>
            <a:miter lim="800000"/>
            <a:headEnd/>
            <a:tailEnd/>
          </a:ln>
        </p:spPr>
        <p:txBody>
          <a:bodyPr anchor="ctr" anchorCtr="1"/>
          <a:lstStyle/>
          <a:p>
            <a:pPr algn="ctr">
              <a:defRPr/>
            </a:pPr>
            <a:r>
              <a:rPr lang="en-US" sz="2800" dirty="0">
                <a:solidFill>
                  <a:schemeClr val="accent2"/>
                </a:solidFill>
              </a:rPr>
              <a:t>Push up</a:t>
            </a:r>
            <a:endParaRPr lang="en-AU" sz="2800" dirty="0">
              <a:solidFill>
                <a:schemeClr val="accent2"/>
              </a:solidFill>
            </a:endParaRPr>
          </a:p>
        </p:txBody>
      </p:sp>
      <p:sp>
        <p:nvSpPr>
          <p:cNvPr id="3" name="Rectangle 2"/>
          <p:cNvSpPr>
            <a:spLocks noChangeArrowheads="1"/>
          </p:cNvSpPr>
          <p:nvPr/>
        </p:nvSpPr>
        <p:spPr bwMode="auto">
          <a:xfrm>
            <a:off x="2336800" y="2857500"/>
            <a:ext cx="2133600" cy="530225"/>
          </a:xfrm>
          <a:prstGeom prst="rect">
            <a:avLst/>
          </a:prstGeom>
          <a:noFill/>
          <a:ln w="9525">
            <a:noFill/>
            <a:miter lim="800000"/>
            <a:headEnd/>
            <a:tailEnd/>
          </a:ln>
        </p:spPr>
        <p:txBody>
          <a:bodyPr anchor="ctr" anchorCtr="1"/>
          <a:lstStyle/>
          <a:p>
            <a:pPr>
              <a:defRPr/>
            </a:pPr>
            <a:r>
              <a:rPr lang="en-US" sz="2800" dirty="0">
                <a:solidFill>
                  <a:schemeClr val="accent2"/>
                </a:solidFill>
              </a:rPr>
              <a:t>Calf raise</a:t>
            </a:r>
            <a:endParaRPr lang="en-AU" sz="2800" dirty="0">
              <a:solidFill>
                <a:schemeClr val="accent2"/>
              </a:solidFill>
            </a:endParaRPr>
          </a:p>
        </p:txBody>
      </p:sp>
      <p:pic>
        <p:nvPicPr>
          <p:cNvPr id="38928" name="Picture 2"/>
          <p:cNvPicPr>
            <a:picLocks noChangeAspect="1" noChangeArrowheads="1"/>
          </p:cNvPicPr>
          <p:nvPr/>
        </p:nvPicPr>
        <p:blipFill>
          <a:blip r:embed="rId4"/>
          <a:srcRect/>
          <a:stretch>
            <a:fillRect/>
          </a:stretch>
        </p:blipFill>
        <p:spPr bwMode="auto">
          <a:xfrm>
            <a:off x="346075" y="1295400"/>
            <a:ext cx="1981200" cy="39624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57200" y="228600"/>
            <a:ext cx="8229600" cy="685800"/>
          </a:xfrm>
          <a:prstGeom prst="rect">
            <a:avLst/>
          </a:prstGeom>
          <a:noFill/>
          <a:ln w="9525">
            <a:noFill/>
            <a:miter lim="800000"/>
            <a:headEnd/>
            <a:tailEnd/>
          </a:ln>
        </p:spPr>
        <p:txBody>
          <a:bodyPr anchor="ctr" anchorCtr="1"/>
          <a:lstStyle/>
          <a:p>
            <a:pPr algn="ctr"/>
            <a:r>
              <a:rPr lang="en-US" sz="4400" b="1">
                <a:solidFill>
                  <a:srgbClr val="FF0000"/>
                </a:solidFill>
              </a:rPr>
              <a:t>Third class levers</a:t>
            </a:r>
            <a:endParaRPr lang="en-AU" sz="4400" b="1">
              <a:solidFill>
                <a:srgbClr val="FF0000"/>
              </a:solidFill>
            </a:endParaRPr>
          </a:p>
        </p:txBody>
      </p:sp>
      <p:sp>
        <p:nvSpPr>
          <p:cNvPr id="39939" name="Rectangle 3"/>
          <p:cNvSpPr>
            <a:spLocks noChangeArrowheads="1"/>
          </p:cNvSpPr>
          <p:nvPr/>
        </p:nvSpPr>
        <p:spPr bwMode="auto">
          <a:xfrm>
            <a:off x="0" y="914400"/>
            <a:ext cx="9144000" cy="609600"/>
          </a:xfrm>
          <a:prstGeom prst="rect">
            <a:avLst/>
          </a:prstGeom>
          <a:noFill/>
          <a:ln w="9525">
            <a:noFill/>
            <a:miter lim="800000"/>
            <a:headEnd/>
            <a:tailEnd/>
          </a:ln>
        </p:spPr>
        <p:txBody>
          <a:bodyPr/>
          <a:lstStyle/>
          <a:p>
            <a:pPr marL="342900" indent="-342900">
              <a:spcBef>
                <a:spcPct val="20000"/>
              </a:spcBef>
              <a:buClr>
                <a:schemeClr val="hlink"/>
              </a:buClr>
              <a:buSzPct val="75000"/>
              <a:buFont typeface="Wingdings" pitchFamily="2" charset="2"/>
              <a:buChar char="l"/>
            </a:pPr>
            <a:r>
              <a:rPr lang="en-AU" altLang="en-US" sz="3200" b="1" dirty="0">
                <a:solidFill>
                  <a:schemeClr val="bg1"/>
                </a:solidFill>
                <a:cs typeface="Times New Roman" pitchFamily="18" charset="0"/>
              </a:rPr>
              <a:t>The </a:t>
            </a:r>
            <a:r>
              <a:rPr lang="en-US" altLang="en-US" sz="3200" b="1" dirty="0">
                <a:solidFill>
                  <a:schemeClr val="bg1"/>
                </a:solidFill>
                <a:cs typeface="Times New Roman" pitchFamily="18" charset="0"/>
              </a:rPr>
              <a:t>force is between the fulcrum and the load</a:t>
            </a:r>
            <a:endParaRPr lang="en-AU" altLang="en-US" sz="3200" b="1" dirty="0">
              <a:solidFill>
                <a:schemeClr val="bg1"/>
              </a:solidFill>
              <a:cs typeface="Times New Roman" pitchFamily="18" charset="0"/>
            </a:endParaRPr>
          </a:p>
        </p:txBody>
      </p:sp>
      <p:pic>
        <p:nvPicPr>
          <p:cNvPr id="39940" name="Picture 7" descr="http://oak.cats.ohiou.edu/~williar4/html/HapEd/NASA/SimpMach/cl3lever.gif"/>
          <p:cNvPicPr>
            <a:picLocks noChangeAspect="1" noChangeArrowheads="1"/>
          </p:cNvPicPr>
          <p:nvPr/>
        </p:nvPicPr>
        <p:blipFill>
          <a:blip r:embed="rId2"/>
          <a:srcRect/>
          <a:stretch>
            <a:fillRect/>
          </a:stretch>
        </p:blipFill>
        <p:spPr bwMode="auto">
          <a:xfrm>
            <a:off x="2438400" y="1676400"/>
            <a:ext cx="3429000" cy="1947863"/>
          </a:xfrm>
          <a:prstGeom prst="rect">
            <a:avLst/>
          </a:prstGeom>
          <a:noFill/>
          <a:ln w="9525">
            <a:noFill/>
            <a:miter lim="800000"/>
            <a:headEnd/>
            <a:tailEnd/>
          </a:ln>
        </p:spPr>
      </p:pic>
      <p:pic>
        <p:nvPicPr>
          <p:cNvPr id="39941" name="Picture 8" descr="http://automata.co.uk/Images/leavers-3.gif"/>
          <p:cNvPicPr>
            <a:picLocks noChangeAspect="1" noChangeArrowheads="1"/>
          </p:cNvPicPr>
          <p:nvPr/>
        </p:nvPicPr>
        <p:blipFill>
          <a:blip r:embed="rId3" r:link="rId4"/>
          <a:srcRect/>
          <a:stretch>
            <a:fillRect/>
          </a:stretch>
        </p:blipFill>
        <p:spPr bwMode="auto">
          <a:xfrm>
            <a:off x="228600" y="2581275"/>
            <a:ext cx="1828800" cy="1693863"/>
          </a:xfrm>
          <a:prstGeom prst="rect">
            <a:avLst/>
          </a:prstGeom>
          <a:noFill/>
          <a:ln w="9525">
            <a:noFill/>
            <a:miter lim="800000"/>
            <a:headEnd/>
            <a:tailEnd/>
          </a:ln>
        </p:spPr>
      </p:pic>
      <p:pic>
        <p:nvPicPr>
          <p:cNvPr id="39942" name="Picture 9" descr="http://learn.uci.edu/media/OC08/11004/OC0811004_L6Class3Levers.gif"/>
          <p:cNvPicPr>
            <a:picLocks noChangeAspect="1" noChangeArrowheads="1"/>
          </p:cNvPicPr>
          <p:nvPr/>
        </p:nvPicPr>
        <p:blipFill>
          <a:blip r:embed="rId5" r:link="rId6"/>
          <a:srcRect b="8846"/>
          <a:stretch>
            <a:fillRect/>
          </a:stretch>
        </p:blipFill>
        <p:spPr bwMode="auto">
          <a:xfrm>
            <a:off x="1090613" y="4648200"/>
            <a:ext cx="7391400" cy="1989138"/>
          </a:xfrm>
          <a:prstGeom prst="rect">
            <a:avLst/>
          </a:prstGeom>
          <a:noFill/>
          <a:ln w="9525">
            <a:noFill/>
            <a:miter lim="800000"/>
            <a:headEnd/>
            <a:tailEnd/>
          </a:ln>
        </p:spPr>
      </p:pic>
      <p:pic>
        <p:nvPicPr>
          <p:cNvPr id="39943" name="Picture 10" descr="http://www.factmonster.com/images/ency196levers003.jpg"/>
          <p:cNvPicPr>
            <a:picLocks noChangeAspect="1" noChangeArrowheads="1"/>
          </p:cNvPicPr>
          <p:nvPr/>
        </p:nvPicPr>
        <p:blipFill>
          <a:blip r:embed="rId7"/>
          <a:srcRect/>
          <a:stretch>
            <a:fillRect/>
          </a:stretch>
        </p:blipFill>
        <p:spPr bwMode="auto">
          <a:xfrm>
            <a:off x="6286500" y="2667000"/>
            <a:ext cx="2857500" cy="178276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ChangeArrowheads="1"/>
          </p:cNvSpPr>
          <p:nvPr/>
        </p:nvSpPr>
        <p:spPr bwMode="auto">
          <a:xfrm>
            <a:off x="1285875" y="2300288"/>
            <a:ext cx="9144000" cy="0"/>
          </a:xfrm>
          <a:prstGeom prst="rect">
            <a:avLst/>
          </a:prstGeom>
          <a:noFill/>
          <a:ln w="9525">
            <a:noFill/>
            <a:miter lim="800000"/>
            <a:headEnd/>
            <a:tailEnd/>
          </a:ln>
        </p:spPr>
        <p:txBody>
          <a:bodyPr>
            <a:spAutoFit/>
          </a:bodyPr>
          <a:lstStyle/>
          <a:p>
            <a:endParaRPr lang="en-US" altLang="en-US">
              <a:latin typeface="Arial" pitchFamily="34" charset="0"/>
            </a:endParaRPr>
          </a:p>
        </p:txBody>
      </p:sp>
      <p:sp>
        <p:nvSpPr>
          <p:cNvPr id="40963" name="Rectangle 9"/>
          <p:cNvSpPr>
            <a:spLocks noChangeArrowheads="1"/>
          </p:cNvSpPr>
          <p:nvPr/>
        </p:nvSpPr>
        <p:spPr bwMode="auto">
          <a:xfrm>
            <a:off x="3143250" y="2105025"/>
            <a:ext cx="9144000" cy="0"/>
          </a:xfrm>
          <a:prstGeom prst="rect">
            <a:avLst/>
          </a:prstGeom>
          <a:noFill/>
          <a:ln w="9525">
            <a:noFill/>
            <a:miter lim="800000"/>
            <a:headEnd/>
            <a:tailEnd/>
          </a:ln>
        </p:spPr>
        <p:txBody>
          <a:bodyPr>
            <a:spAutoFit/>
          </a:bodyPr>
          <a:lstStyle/>
          <a:p>
            <a:endParaRPr lang="en-US" altLang="en-US">
              <a:latin typeface="Arial" pitchFamily="34" charset="0"/>
            </a:endParaRPr>
          </a:p>
        </p:txBody>
      </p:sp>
      <p:sp>
        <p:nvSpPr>
          <p:cNvPr id="40964" name="Rectangle 2"/>
          <p:cNvSpPr>
            <a:spLocks noChangeArrowheads="1"/>
          </p:cNvSpPr>
          <p:nvPr/>
        </p:nvSpPr>
        <p:spPr bwMode="auto">
          <a:xfrm>
            <a:off x="904875" y="228600"/>
            <a:ext cx="8229600" cy="685800"/>
          </a:xfrm>
          <a:prstGeom prst="rect">
            <a:avLst/>
          </a:prstGeom>
          <a:noFill/>
          <a:ln w="9525">
            <a:noFill/>
            <a:miter lim="800000"/>
            <a:headEnd/>
            <a:tailEnd/>
          </a:ln>
        </p:spPr>
        <p:txBody>
          <a:bodyPr anchor="ctr" anchorCtr="1"/>
          <a:lstStyle/>
          <a:p>
            <a:pPr algn="ctr"/>
            <a:r>
              <a:rPr lang="en-US" sz="3600" b="1">
                <a:solidFill>
                  <a:srgbClr val="FF0000"/>
                </a:solidFill>
              </a:rPr>
              <a:t>Third class levers in the human body</a:t>
            </a:r>
            <a:endParaRPr lang="en-AU" sz="3600" b="1">
              <a:solidFill>
                <a:srgbClr val="FF0000"/>
              </a:solidFill>
            </a:endParaRPr>
          </a:p>
        </p:txBody>
      </p:sp>
      <p:sp>
        <p:nvSpPr>
          <p:cNvPr id="40965" name="Rectangle 14"/>
          <p:cNvSpPr>
            <a:spLocks noChangeArrowheads="1"/>
          </p:cNvSpPr>
          <p:nvPr/>
        </p:nvSpPr>
        <p:spPr bwMode="auto">
          <a:xfrm>
            <a:off x="0" y="2881313"/>
            <a:ext cx="9144000" cy="0"/>
          </a:xfrm>
          <a:prstGeom prst="rect">
            <a:avLst/>
          </a:prstGeom>
          <a:noFill/>
          <a:ln w="9525">
            <a:noFill/>
            <a:miter lim="800000"/>
            <a:headEnd/>
            <a:tailEnd/>
          </a:ln>
        </p:spPr>
        <p:txBody>
          <a:bodyPr>
            <a:spAutoFit/>
          </a:bodyPr>
          <a:lstStyle/>
          <a:p>
            <a:endParaRPr lang="en-US" altLang="en-US">
              <a:latin typeface="Arial" pitchFamily="34" charset="0"/>
            </a:endParaRPr>
          </a:p>
        </p:txBody>
      </p:sp>
      <p:sp>
        <p:nvSpPr>
          <p:cNvPr id="2" name="Rectangle 2"/>
          <p:cNvSpPr>
            <a:spLocks noChangeArrowheads="1"/>
          </p:cNvSpPr>
          <p:nvPr/>
        </p:nvSpPr>
        <p:spPr bwMode="auto">
          <a:xfrm>
            <a:off x="1600200" y="1447800"/>
            <a:ext cx="2133600" cy="530225"/>
          </a:xfrm>
          <a:prstGeom prst="rect">
            <a:avLst/>
          </a:prstGeom>
          <a:noFill/>
          <a:ln w="9525">
            <a:noFill/>
            <a:miter lim="800000"/>
            <a:headEnd/>
            <a:tailEnd/>
          </a:ln>
        </p:spPr>
        <p:txBody>
          <a:bodyPr anchor="ctr" anchorCtr="1"/>
          <a:lstStyle/>
          <a:p>
            <a:pPr>
              <a:defRPr/>
            </a:pPr>
            <a:r>
              <a:rPr lang="en-US" sz="2800" dirty="0">
                <a:solidFill>
                  <a:schemeClr val="accent2"/>
                </a:solidFill>
              </a:rPr>
              <a:t>Bicep curl</a:t>
            </a:r>
            <a:endParaRPr lang="en-AU" sz="2800" dirty="0">
              <a:solidFill>
                <a:schemeClr val="accent2"/>
              </a:solidFill>
            </a:endParaRPr>
          </a:p>
        </p:txBody>
      </p:sp>
      <p:pic>
        <p:nvPicPr>
          <p:cNvPr id="40967" name="Picture 20" descr="http://dailyburn.com/images/exercises/bb_standing_leg_curl.jpg"/>
          <p:cNvPicPr>
            <a:picLocks noChangeAspect="1" noChangeArrowheads="1"/>
          </p:cNvPicPr>
          <p:nvPr/>
        </p:nvPicPr>
        <p:blipFill>
          <a:blip r:embed="rId2"/>
          <a:srcRect/>
          <a:stretch>
            <a:fillRect/>
          </a:stretch>
        </p:blipFill>
        <p:spPr bwMode="auto">
          <a:xfrm>
            <a:off x="4953000" y="1752600"/>
            <a:ext cx="3581400" cy="3505200"/>
          </a:xfrm>
          <a:prstGeom prst="rect">
            <a:avLst/>
          </a:prstGeom>
          <a:noFill/>
          <a:ln w="9525">
            <a:noFill/>
            <a:miter lim="800000"/>
            <a:headEnd/>
            <a:tailEnd/>
          </a:ln>
        </p:spPr>
      </p:pic>
      <p:sp>
        <p:nvSpPr>
          <p:cNvPr id="40968" name="Rectangle 21"/>
          <p:cNvSpPr>
            <a:spLocks noChangeArrowheads="1"/>
          </p:cNvSpPr>
          <p:nvPr/>
        </p:nvSpPr>
        <p:spPr bwMode="auto">
          <a:xfrm>
            <a:off x="8001000" y="3657600"/>
            <a:ext cx="838200" cy="381000"/>
          </a:xfrm>
          <a:prstGeom prst="rect">
            <a:avLst/>
          </a:prstGeom>
          <a:noFill/>
          <a:ln w="9525">
            <a:solidFill>
              <a:schemeClr val="tx1"/>
            </a:solidFill>
            <a:miter lim="800000"/>
            <a:headEnd/>
            <a:tailEnd/>
          </a:ln>
        </p:spPr>
        <p:txBody>
          <a:bodyPr wrap="none" anchor="ctr"/>
          <a:lstStyle/>
          <a:p>
            <a:pPr algn="ctr"/>
            <a:r>
              <a:rPr lang="en-US" altLang="en-US">
                <a:latin typeface="Arial" pitchFamily="34" charset="0"/>
              </a:rPr>
              <a:t>Fulcrum</a:t>
            </a:r>
            <a:endParaRPr lang="en-AU" altLang="en-US">
              <a:latin typeface="Arial" pitchFamily="34" charset="0"/>
            </a:endParaRPr>
          </a:p>
        </p:txBody>
      </p:sp>
      <p:sp>
        <p:nvSpPr>
          <p:cNvPr id="40969" name="Line 22"/>
          <p:cNvSpPr>
            <a:spLocks noChangeShapeType="1"/>
          </p:cNvSpPr>
          <p:nvPr/>
        </p:nvSpPr>
        <p:spPr bwMode="auto">
          <a:xfrm flipH="1" flipV="1">
            <a:off x="7162800" y="3429000"/>
            <a:ext cx="838200" cy="533400"/>
          </a:xfrm>
          <a:prstGeom prst="line">
            <a:avLst/>
          </a:prstGeom>
          <a:noFill/>
          <a:ln w="12700">
            <a:solidFill>
              <a:schemeClr val="tx1"/>
            </a:solidFill>
            <a:round/>
            <a:headEnd/>
            <a:tailEnd type="triangle" w="med" len="med"/>
          </a:ln>
        </p:spPr>
        <p:txBody>
          <a:bodyPr/>
          <a:lstStyle/>
          <a:p>
            <a:endParaRPr lang="en-US"/>
          </a:p>
        </p:txBody>
      </p:sp>
      <p:sp>
        <p:nvSpPr>
          <p:cNvPr id="40970" name="Rectangle 23"/>
          <p:cNvSpPr>
            <a:spLocks noChangeArrowheads="1"/>
          </p:cNvSpPr>
          <p:nvPr/>
        </p:nvSpPr>
        <p:spPr bwMode="auto">
          <a:xfrm>
            <a:off x="8001000" y="2895600"/>
            <a:ext cx="838200" cy="381000"/>
          </a:xfrm>
          <a:prstGeom prst="rect">
            <a:avLst/>
          </a:prstGeom>
          <a:noFill/>
          <a:ln w="9525">
            <a:solidFill>
              <a:schemeClr val="tx1"/>
            </a:solidFill>
            <a:miter lim="800000"/>
            <a:headEnd/>
            <a:tailEnd/>
          </a:ln>
        </p:spPr>
        <p:txBody>
          <a:bodyPr wrap="none" anchor="ctr"/>
          <a:lstStyle/>
          <a:p>
            <a:pPr algn="ctr"/>
            <a:r>
              <a:rPr lang="en-US" altLang="en-US">
                <a:latin typeface="Arial" pitchFamily="34" charset="0"/>
              </a:rPr>
              <a:t>Effort</a:t>
            </a:r>
            <a:endParaRPr lang="en-AU" altLang="en-US">
              <a:latin typeface="Arial" pitchFamily="34" charset="0"/>
            </a:endParaRPr>
          </a:p>
        </p:txBody>
      </p:sp>
      <p:sp>
        <p:nvSpPr>
          <p:cNvPr id="40971" name="Line 24"/>
          <p:cNvSpPr>
            <a:spLocks noChangeShapeType="1"/>
          </p:cNvSpPr>
          <p:nvPr/>
        </p:nvSpPr>
        <p:spPr bwMode="auto">
          <a:xfrm flipH="1">
            <a:off x="7315200" y="3124200"/>
            <a:ext cx="609600" cy="76200"/>
          </a:xfrm>
          <a:prstGeom prst="line">
            <a:avLst/>
          </a:prstGeom>
          <a:noFill/>
          <a:ln w="12700">
            <a:solidFill>
              <a:schemeClr val="tx1"/>
            </a:solidFill>
            <a:round/>
            <a:headEnd/>
            <a:tailEnd type="triangle" w="med" len="med"/>
          </a:ln>
        </p:spPr>
        <p:txBody>
          <a:bodyPr/>
          <a:lstStyle/>
          <a:p>
            <a:endParaRPr lang="en-US"/>
          </a:p>
        </p:txBody>
      </p:sp>
      <p:sp>
        <p:nvSpPr>
          <p:cNvPr id="40972" name="Rectangle 25"/>
          <p:cNvSpPr>
            <a:spLocks noChangeArrowheads="1"/>
          </p:cNvSpPr>
          <p:nvPr/>
        </p:nvSpPr>
        <p:spPr bwMode="auto">
          <a:xfrm>
            <a:off x="8001000" y="2286000"/>
            <a:ext cx="838200" cy="381000"/>
          </a:xfrm>
          <a:prstGeom prst="rect">
            <a:avLst/>
          </a:prstGeom>
          <a:noFill/>
          <a:ln w="9525">
            <a:solidFill>
              <a:schemeClr val="tx1"/>
            </a:solidFill>
            <a:miter lim="800000"/>
            <a:headEnd/>
            <a:tailEnd/>
          </a:ln>
        </p:spPr>
        <p:txBody>
          <a:bodyPr wrap="none" anchor="ctr"/>
          <a:lstStyle/>
          <a:p>
            <a:pPr algn="ctr"/>
            <a:r>
              <a:rPr lang="en-US" altLang="en-US">
                <a:latin typeface="Arial" pitchFamily="34" charset="0"/>
              </a:rPr>
              <a:t>Load</a:t>
            </a:r>
            <a:endParaRPr lang="en-AU" altLang="en-US">
              <a:latin typeface="Arial" pitchFamily="34" charset="0"/>
            </a:endParaRPr>
          </a:p>
        </p:txBody>
      </p:sp>
      <p:sp>
        <p:nvSpPr>
          <p:cNvPr id="40973" name="Line 26"/>
          <p:cNvSpPr>
            <a:spLocks noChangeShapeType="1"/>
          </p:cNvSpPr>
          <p:nvPr/>
        </p:nvSpPr>
        <p:spPr bwMode="auto">
          <a:xfrm flipH="1">
            <a:off x="7543800" y="2743200"/>
            <a:ext cx="457200" cy="685800"/>
          </a:xfrm>
          <a:prstGeom prst="line">
            <a:avLst/>
          </a:prstGeom>
          <a:noFill/>
          <a:ln w="12700">
            <a:solidFill>
              <a:schemeClr val="tx1"/>
            </a:solidFill>
            <a:round/>
            <a:headEnd/>
            <a:tailEnd type="triangle" w="med" len="med"/>
          </a:ln>
        </p:spPr>
        <p:txBody>
          <a:bodyPr/>
          <a:lstStyle/>
          <a:p>
            <a:endParaRPr lang="en-US"/>
          </a:p>
        </p:txBody>
      </p:sp>
      <p:sp>
        <p:nvSpPr>
          <p:cNvPr id="3" name="Rectangle 2"/>
          <p:cNvSpPr>
            <a:spLocks noChangeArrowheads="1"/>
          </p:cNvSpPr>
          <p:nvPr/>
        </p:nvSpPr>
        <p:spPr bwMode="auto">
          <a:xfrm>
            <a:off x="5257800" y="5486400"/>
            <a:ext cx="3200400" cy="530225"/>
          </a:xfrm>
          <a:prstGeom prst="rect">
            <a:avLst/>
          </a:prstGeom>
          <a:noFill/>
          <a:ln w="9525">
            <a:noFill/>
            <a:miter lim="800000"/>
            <a:headEnd/>
            <a:tailEnd/>
          </a:ln>
        </p:spPr>
        <p:txBody>
          <a:bodyPr anchor="ctr" anchorCtr="1"/>
          <a:lstStyle/>
          <a:p>
            <a:pPr>
              <a:defRPr/>
            </a:pPr>
            <a:r>
              <a:rPr lang="en-US" sz="2800" dirty="0">
                <a:solidFill>
                  <a:schemeClr val="accent2"/>
                </a:solidFill>
              </a:rPr>
              <a:t>Standing leg curl</a:t>
            </a:r>
            <a:endParaRPr lang="en-AU" sz="2800" dirty="0">
              <a:solidFill>
                <a:schemeClr val="accent2"/>
              </a:solidFill>
            </a:endParaRPr>
          </a:p>
        </p:txBody>
      </p:sp>
      <p:pic>
        <p:nvPicPr>
          <p:cNvPr id="20" name="Picture 5"/>
          <p:cNvPicPr>
            <a:picLocks noChangeAspect="1" noChangeArrowheads="1"/>
          </p:cNvPicPr>
          <p:nvPr/>
        </p:nvPicPr>
        <p:blipFill>
          <a:blip r:embed="rId3"/>
          <a:srcRect/>
          <a:stretch>
            <a:fillRect/>
          </a:stretch>
        </p:blipFill>
        <p:spPr bwMode="auto">
          <a:xfrm>
            <a:off x="1295400" y="2286000"/>
            <a:ext cx="3352800" cy="3652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219200" y="0"/>
            <a:ext cx="7315200" cy="685800"/>
          </a:xfrm>
          <a:prstGeom prst="rect">
            <a:avLst/>
          </a:prstGeom>
          <a:noFill/>
          <a:ln w="9525">
            <a:noFill/>
            <a:miter lim="800000"/>
            <a:headEnd/>
            <a:tailEnd/>
          </a:ln>
        </p:spPr>
        <p:txBody>
          <a:bodyPr anchor="ctr" anchorCtr="1"/>
          <a:lstStyle/>
          <a:p>
            <a:pPr algn="ctr"/>
            <a:r>
              <a:rPr lang="en-US" sz="4400" b="1" dirty="0">
                <a:solidFill>
                  <a:srgbClr val="FF0000"/>
                </a:solidFill>
              </a:rPr>
              <a:t>Third class levers</a:t>
            </a:r>
            <a:endParaRPr lang="en-AU" sz="4400" b="1" dirty="0">
              <a:solidFill>
                <a:srgbClr val="FF0000"/>
              </a:solidFill>
            </a:endParaRPr>
          </a:p>
        </p:txBody>
      </p:sp>
      <p:sp>
        <p:nvSpPr>
          <p:cNvPr id="41987" name="Text Box 6"/>
          <p:cNvSpPr txBox="1">
            <a:spLocks noChangeArrowheads="1"/>
          </p:cNvSpPr>
          <p:nvPr/>
        </p:nvSpPr>
        <p:spPr bwMode="auto">
          <a:xfrm>
            <a:off x="1600200" y="914400"/>
            <a:ext cx="7696200" cy="5521512"/>
          </a:xfrm>
          <a:prstGeom prst="rect">
            <a:avLst/>
          </a:prstGeom>
          <a:noFill/>
          <a:ln w="9525">
            <a:noFill/>
            <a:miter lim="800000"/>
            <a:headEnd/>
            <a:tailEnd/>
          </a:ln>
        </p:spPr>
        <p:txBody>
          <a:bodyPr wrap="square">
            <a:spAutoFit/>
          </a:bodyPr>
          <a:lstStyle/>
          <a:p>
            <a:pPr>
              <a:lnSpc>
                <a:spcPct val="90000"/>
              </a:lnSpc>
              <a:spcBef>
                <a:spcPct val="20000"/>
              </a:spcBef>
              <a:buClr>
                <a:schemeClr val="hlink"/>
              </a:buClr>
              <a:buSzPct val="75000"/>
              <a:buFont typeface="Wingdings" pitchFamily="2" charset="2"/>
              <a:buChar char="l"/>
            </a:pPr>
            <a:r>
              <a:rPr lang="en-US" sz="3600" b="1" dirty="0">
                <a:solidFill>
                  <a:srgbClr val="FFFF00"/>
                </a:solidFill>
                <a:latin typeface="Times New Roman" pitchFamily="18" charset="0"/>
                <a:cs typeface="Times New Roman" pitchFamily="18" charset="0"/>
              </a:rPr>
              <a:t> </a:t>
            </a:r>
            <a:r>
              <a:rPr lang="en-US" sz="3600" dirty="0">
                <a:solidFill>
                  <a:srgbClr val="FFFF00"/>
                </a:solidFill>
                <a:latin typeface="Times New Roman" pitchFamily="18" charset="0"/>
                <a:cs typeface="Times New Roman" pitchFamily="18" charset="0"/>
              </a:rPr>
              <a:t>Produce speed &amp; range of motion movements</a:t>
            </a:r>
          </a:p>
          <a:p>
            <a:pPr>
              <a:lnSpc>
                <a:spcPct val="90000"/>
              </a:lnSpc>
              <a:spcBef>
                <a:spcPct val="20000"/>
              </a:spcBef>
              <a:buClr>
                <a:schemeClr val="hlink"/>
              </a:buClr>
              <a:buSzPct val="75000"/>
              <a:buFont typeface="Wingdings" pitchFamily="2" charset="2"/>
              <a:buChar char="l"/>
            </a:pPr>
            <a:r>
              <a:rPr lang="en-US" sz="3600" dirty="0">
                <a:solidFill>
                  <a:srgbClr val="FFFF00"/>
                </a:solidFill>
                <a:latin typeface="Times New Roman" pitchFamily="18" charset="0"/>
                <a:cs typeface="Times New Roman" pitchFamily="18" charset="0"/>
              </a:rPr>
              <a:t>  No force advantage</a:t>
            </a:r>
          </a:p>
          <a:p>
            <a:pPr>
              <a:lnSpc>
                <a:spcPct val="90000"/>
              </a:lnSpc>
              <a:spcBef>
                <a:spcPct val="20000"/>
              </a:spcBef>
              <a:buClr>
                <a:schemeClr val="hlink"/>
              </a:buClr>
              <a:buSzPct val="75000"/>
              <a:buFont typeface="Wingdings" pitchFamily="2" charset="2"/>
              <a:buChar char="l"/>
            </a:pPr>
            <a:r>
              <a:rPr lang="en-US" sz="3600" dirty="0">
                <a:solidFill>
                  <a:srgbClr val="FFFF00"/>
                </a:solidFill>
                <a:latin typeface="Times New Roman" pitchFamily="18" charset="0"/>
                <a:cs typeface="Times New Roman" pitchFamily="18" charset="0"/>
              </a:rPr>
              <a:t> Requires a great deal of force to move even a small resistance</a:t>
            </a:r>
          </a:p>
          <a:p>
            <a:pPr>
              <a:lnSpc>
                <a:spcPct val="90000"/>
              </a:lnSpc>
              <a:spcBef>
                <a:spcPct val="20000"/>
              </a:spcBef>
              <a:buClr>
                <a:schemeClr val="hlink"/>
              </a:buClr>
              <a:buSzPct val="75000"/>
              <a:buFont typeface="Wingdings" pitchFamily="2" charset="2"/>
              <a:buChar char="l"/>
            </a:pPr>
            <a:r>
              <a:rPr lang="en-US" sz="3600" dirty="0" smtClean="0">
                <a:solidFill>
                  <a:srgbClr val="FFFF00"/>
                </a:solidFill>
                <a:latin typeface="Times New Roman" pitchFamily="18" charset="0"/>
                <a:cs typeface="Times New Roman" pitchFamily="18" charset="0"/>
              </a:rPr>
              <a:t> </a:t>
            </a:r>
            <a:r>
              <a:rPr lang="en-US" sz="3600" dirty="0">
                <a:solidFill>
                  <a:srgbClr val="FFFF00"/>
                </a:solidFill>
                <a:latin typeface="Times New Roman" pitchFamily="18" charset="0"/>
                <a:cs typeface="Times New Roman" pitchFamily="18" charset="0"/>
              </a:rPr>
              <a:t>Most common in human body – most movements produced by third class levers</a:t>
            </a:r>
          </a:p>
          <a:p>
            <a:pPr lvl="1">
              <a:lnSpc>
                <a:spcPct val="90000"/>
              </a:lnSpc>
              <a:spcBef>
                <a:spcPct val="20000"/>
              </a:spcBef>
              <a:buClr>
                <a:schemeClr val="hlink"/>
              </a:buClr>
              <a:buSzPct val="75000"/>
              <a:buFont typeface="Wingdings" pitchFamily="2" charset="2"/>
              <a:buChar char="l"/>
            </a:pPr>
            <a:r>
              <a:rPr lang="en-US" sz="3600" dirty="0">
                <a:solidFill>
                  <a:srgbClr val="FFFF00"/>
                </a:solidFill>
                <a:latin typeface="Times New Roman" pitchFamily="18" charset="0"/>
                <a:cs typeface="Times New Roman" pitchFamily="18" charset="0"/>
              </a:rPr>
              <a:t> therefore movements adapted more to speed</a:t>
            </a:r>
            <a:endParaRPr lang="en-AU" sz="3600" dirty="0">
              <a:solidFill>
                <a:srgbClr val="FFFF0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txBox="1">
            <a:spLocks noChangeArrowheads="1"/>
          </p:cNvSpPr>
          <p:nvPr/>
        </p:nvSpPr>
        <p:spPr bwMode="auto">
          <a:xfrm>
            <a:off x="152400" y="762000"/>
            <a:ext cx="8782050" cy="996949"/>
          </a:xfrm>
          <a:prstGeom prst="rect">
            <a:avLst/>
          </a:prstGeom>
          <a:noFill/>
          <a:ln w="9525">
            <a:noFill/>
            <a:miter lim="800000"/>
            <a:headEnd/>
            <a:tailEnd/>
          </a:ln>
        </p:spPr>
        <p:txBody>
          <a:bodyPr/>
          <a:lstStyle/>
          <a:p>
            <a:pPr indent="3175" algn="just" eaLnBrk="0" hangingPunct="0">
              <a:spcBef>
                <a:spcPct val="20000"/>
              </a:spcBef>
              <a:buClr>
                <a:srgbClr val="0BD0D9"/>
              </a:buClr>
              <a:buSzPct val="95000"/>
            </a:pPr>
            <a:r>
              <a:rPr lang="en-US" sz="3200" dirty="0">
                <a:solidFill>
                  <a:schemeClr val="bg1"/>
                </a:solidFill>
                <a:latin typeface="Aharoni" pitchFamily="2" charset="-79"/>
                <a:cs typeface="Aharoni" pitchFamily="2" charset="-79"/>
              </a:rPr>
              <a:t>It is the ratio of force (effort) arm to resistance (load) arm</a:t>
            </a:r>
          </a:p>
        </p:txBody>
      </p:sp>
      <p:sp>
        <p:nvSpPr>
          <p:cNvPr id="46083" name="Rectangle 2"/>
          <p:cNvSpPr txBox="1">
            <a:spLocks noChangeArrowheads="1"/>
          </p:cNvSpPr>
          <p:nvPr/>
        </p:nvSpPr>
        <p:spPr bwMode="auto">
          <a:xfrm>
            <a:off x="2413000" y="188913"/>
            <a:ext cx="5126038" cy="647700"/>
          </a:xfrm>
          <a:prstGeom prst="rect">
            <a:avLst/>
          </a:prstGeom>
          <a:noFill/>
          <a:ln w="9525">
            <a:noFill/>
            <a:miter lim="800000"/>
            <a:headEnd/>
            <a:tailEnd/>
          </a:ln>
        </p:spPr>
        <p:txBody>
          <a:bodyPr/>
          <a:lstStyle/>
          <a:p>
            <a:pPr eaLnBrk="0" hangingPunct="0"/>
            <a:r>
              <a:rPr lang="en-US" sz="3200">
                <a:solidFill>
                  <a:srgbClr val="FF0000"/>
                </a:solidFill>
                <a:latin typeface="Impact" pitchFamily="34" charset="0"/>
              </a:rPr>
              <a:t>Mechanical Advantage  (M A)</a:t>
            </a:r>
          </a:p>
        </p:txBody>
      </p:sp>
      <p:grpSp>
        <p:nvGrpSpPr>
          <p:cNvPr id="2" name="Group 1"/>
          <p:cNvGrpSpPr/>
          <p:nvPr/>
        </p:nvGrpSpPr>
        <p:grpSpPr>
          <a:xfrm>
            <a:off x="1143000" y="2133600"/>
            <a:ext cx="6781800" cy="3692714"/>
            <a:chOff x="1143000" y="2133600"/>
            <a:chExt cx="6781800" cy="3692714"/>
          </a:xfrm>
        </p:grpSpPr>
        <p:graphicFrame>
          <p:nvGraphicFramePr>
            <p:cNvPr id="46085" name="Object 6"/>
            <p:cNvGraphicFramePr>
              <a:graphicFrameLocks noChangeAspect="1"/>
            </p:cNvGraphicFramePr>
            <p:nvPr>
              <p:extLst>
                <p:ext uri="{D42A27DB-BD31-4B8C-83A1-F6EECF244321}">
                  <p14:modId xmlns:p14="http://schemas.microsoft.com/office/powerpoint/2010/main" val="2461056772"/>
                </p:ext>
              </p:extLst>
            </p:nvPr>
          </p:nvGraphicFramePr>
          <p:xfrm>
            <a:off x="2057400" y="2133600"/>
            <a:ext cx="4751388" cy="1092200"/>
          </p:xfrm>
          <a:graphic>
            <a:graphicData uri="http://schemas.openxmlformats.org/presentationml/2006/ole">
              <mc:AlternateContent xmlns:mc="http://schemas.openxmlformats.org/markup-compatibility/2006">
                <mc:Choice xmlns:v="urn:schemas-microsoft-com:vml" Requires="v">
                  <p:oleObj spid="_x0000_s3099" name="Equation" r:id="rId3" imgW="1879560" imgH="431640" progId="Equation.3">
                    <p:embed/>
                  </p:oleObj>
                </mc:Choice>
                <mc:Fallback>
                  <p:oleObj name="Equation" r:id="rId3" imgW="1879560" imgH="431640" progId="Equation.3">
                    <p:embed/>
                    <p:pic>
                      <p:nvPicPr>
                        <p:cNvPr id="0" name="Object 6"/>
                        <p:cNvPicPr>
                          <a:picLocks noChangeAspect="1" noChangeArrowheads="1"/>
                        </p:cNvPicPr>
                        <p:nvPr/>
                      </p:nvPicPr>
                      <p:blipFill>
                        <a:blip r:embed="rId4"/>
                        <a:srcRect/>
                        <a:stretch>
                          <a:fillRect/>
                        </a:stretch>
                      </p:blipFill>
                      <p:spPr bwMode="auto">
                        <a:xfrm>
                          <a:off x="2057400" y="2133600"/>
                          <a:ext cx="4751388" cy="1092200"/>
                        </a:xfrm>
                        <a:prstGeom prst="rect">
                          <a:avLst/>
                        </a:prstGeom>
                        <a:solidFill>
                          <a:schemeClr val="bg1"/>
                        </a:solidFill>
                        <a:ln>
                          <a:solidFill>
                            <a:schemeClr val="accent6">
                              <a:lumMod val="60000"/>
                              <a:lumOff val="40000"/>
                            </a:schemeClr>
                          </a:solidFill>
                        </a:ln>
                      </p:spPr>
                    </p:pic>
                  </p:oleObj>
                </mc:Fallback>
              </mc:AlternateContent>
            </a:graphicData>
          </a:graphic>
        </p:graphicFrame>
        <p:pic>
          <p:nvPicPr>
            <p:cNvPr id="3076" name="Picture 4"/>
            <p:cNvPicPr>
              <a:picLocks noChangeAspect="1" noChangeArrowheads="1"/>
            </p:cNvPicPr>
            <p:nvPr/>
          </p:nvPicPr>
          <p:blipFill>
            <a:blip r:embed="rId5"/>
            <a:srcRect/>
            <a:stretch>
              <a:fillRect/>
            </a:stretch>
          </p:blipFill>
          <p:spPr bwMode="auto">
            <a:xfrm>
              <a:off x="1200150" y="3411618"/>
              <a:ext cx="6724650" cy="2414696"/>
            </a:xfrm>
            <a:prstGeom prst="rect">
              <a:avLst/>
            </a:prstGeom>
            <a:noFill/>
            <a:ln w="9525">
              <a:noFill/>
              <a:miter lim="800000"/>
              <a:headEnd/>
              <a:tailEnd/>
            </a:ln>
            <a:effectLst/>
          </p:spPr>
        </p:pic>
        <p:sp>
          <p:nvSpPr>
            <p:cNvPr id="14" name="Line 7"/>
            <p:cNvSpPr>
              <a:spLocks noChangeShapeType="1"/>
            </p:cNvSpPr>
            <p:nvPr/>
          </p:nvSpPr>
          <p:spPr bwMode="auto">
            <a:xfrm>
              <a:off x="3505200" y="3429000"/>
              <a:ext cx="0" cy="2397314"/>
            </a:xfrm>
            <a:prstGeom prst="line">
              <a:avLst/>
            </a:prstGeom>
            <a:noFill/>
            <a:ln w="38100">
              <a:solidFill>
                <a:srgbClr val="FF0000"/>
              </a:solidFill>
              <a:prstDash val="dash"/>
              <a:round/>
              <a:headEnd/>
              <a:tailEnd/>
            </a:ln>
          </p:spPr>
          <p:txBody>
            <a:bodyPr/>
            <a:lstStyle/>
            <a:p>
              <a:endParaRPr lang="en-US"/>
            </a:p>
          </p:txBody>
        </p:sp>
        <p:sp>
          <p:nvSpPr>
            <p:cNvPr id="15" name="Line 9"/>
            <p:cNvSpPr>
              <a:spLocks noChangeShapeType="1"/>
            </p:cNvSpPr>
            <p:nvPr/>
          </p:nvSpPr>
          <p:spPr bwMode="auto">
            <a:xfrm>
              <a:off x="5791200" y="3429000"/>
              <a:ext cx="0" cy="2353526"/>
            </a:xfrm>
            <a:prstGeom prst="line">
              <a:avLst/>
            </a:prstGeom>
            <a:noFill/>
            <a:ln w="38100">
              <a:solidFill>
                <a:srgbClr val="FF0000"/>
              </a:solidFill>
              <a:prstDash val="dash"/>
              <a:round/>
              <a:headEnd/>
              <a:tailEnd/>
            </a:ln>
          </p:spPr>
          <p:txBody>
            <a:bodyPr/>
            <a:lstStyle/>
            <a:p>
              <a:endParaRPr lang="en-US"/>
            </a:p>
          </p:txBody>
        </p:sp>
        <p:sp>
          <p:nvSpPr>
            <p:cNvPr id="16" name="Rectangle 10"/>
            <p:cNvSpPr>
              <a:spLocks noChangeArrowheads="1"/>
            </p:cNvSpPr>
            <p:nvPr/>
          </p:nvSpPr>
          <p:spPr bwMode="auto">
            <a:xfrm>
              <a:off x="1143000" y="5074640"/>
              <a:ext cx="1981199" cy="707886"/>
            </a:xfrm>
            <a:prstGeom prst="rect">
              <a:avLst/>
            </a:prstGeom>
            <a:noFill/>
            <a:ln w="9525">
              <a:noFill/>
              <a:miter lim="800000"/>
              <a:headEnd/>
              <a:tailEnd/>
            </a:ln>
          </p:spPr>
          <p:txBody>
            <a:bodyPr wrap="square">
              <a:spAutoFit/>
            </a:bodyPr>
            <a:lstStyle/>
            <a:p>
              <a:pPr algn="ctr" eaLnBrk="0" hangingPunct="0">
                <a:spcBef>
                  <a:spcPct val="20000"/>
                </a:spcBef>
                <a:buClr>
                  <a:srgbClr val="0BD0D9"/>
                </a:buClr>
                <a:buSzPct val="95000"/>
                <a:buFont typeface="Wingdings 2" pitchFamily="18" charset="2"/>
                <a:buNone/>
              </a:pPr>
              <a:r>
                <a:rPr lang="en-US" sz="2000" b="1" dirty="0">
                  <a:solidFill>
                    <a:schemeClr val="tx2"/>
                  </a:solidFill>
                  <a:latin typeface="Agency FB" pitchFamily="34" charset="0"/>
                </a:rPr>
                <a:t>1</a:t>
              </a:r>
              <a:r>
                <a:rPr lang="en-US" sz="2000" b="1" baseline="30000" dirty="0">
                  <a:solidFill>
                    <a:schemeClr val="tx2"/>
                  </a:solidFill>
                  <a:latin typeface="Agency FB" pitchFamily="34" charset="0"/>
                </a:rPr>
                <a:t>st</a:t>
              </a:r>
              <a:r>
                <a:rPr lang="en-US" sz="2000" b="1" dirty="0">
                  <a:solidFill>
                    <a:schemeClr val="tx2"/>
                  </a:solidFill>
                  <a:latin typeface="Agency FB" pitchFamily="34" charset="0"/>
                </a:rPr>
                <a:t> class:  M.A can be &gt;,&lt;, or = 1</a:t>
              </a:r>
            </a:p>
          </p:txBody>
        </p:sp>
        <p:sp>
          <p:nvSpPr>
            <p:cNvPr id="17" name="Rectangle 11"/>
            <p:cNvSpPr>
              <a:spLocks noChangeArrowheads="1"/>
            </p:cNvSpPr>
            <p:nvPr/>
          </p:nvSpPr>
          <p:spPr bwMode="auto">
            <a:xfrm>
              <a:off x="3899346" y="5227040"/>
              <a:ext cx="1556836" cy="400110"/>
            </a:xfrm>
            <a:prstGeom prst="rect">
              <a:avLst/>
            </a:prstGeom>
            <a:noFill/>
            <a:ln w="9525">
              <a:noFill/>
              <a:miter lim="800000"/>
              <a:headEnd/>
              <a:tailEnd/>
            </a:ln>
          </p:spPr>
          <p:txBody>
            <a:bodyPr wrap="none">
              <a:spAutoFit/>
            </a:bodyPr>
            <a:lstStyle/>
            <a:p>
              <a:pPr algn="ctr" eaLnBrk="0" hangingPunct="0">
                <a:spcBef>
                  <a:spcPct val="20000"/>
                </a:spcBef>
                <a:buClr>
                  <a:srgbClr val="0BD0D9"/>
                </a:buClr>
                <a:buSzPct val="95000"/>
                <a:buFont typeface="Wingdings 2" pitchFamily="18" charset="2"/>
                <a:buNone/>
              </a:pPr>
              <a:r>
                <a:rPr lang="en-US" sz="2000" b="1" dirty="0">
                  <a:solidFill>
                    <a:schemeClr val="tx2"/>
                  </a:solidFill>
                  <a:latin typeface="Agency FB" pitchFamily="34" charset="0"/>
                </a:rPr>
                <a:t>2</a:t>
              </a:r>
              <a:r>
                <a:rPr lang="en-US" sz="2000" b="1" baseline="30000" dirty="0">
                  <a:solidFill>
                    <a:schemeClr val="tx2"/>
                  </a:solidFill>
                  <a:latin typeface="Agency FB" pitchFamily="34" charset="0"/>
                </a:rPr>
                <a:t>nd</a:t>
              </a:r>
              <a:r>
                <a:rPr lang="en-US" sz="2000" b="1" dirty="0">
                  <a:solidFill>
                    <a:schemeClr val="tx2"/>
                  </a:solidFill>
                  <a:latin typeface="Agency FB" pitchFamily="34" charset="0"/>
                </a:rPr>
                <a:t> class:  M.A&gt;1</a:t>
              </a:r>
            </a:p>
          </p:txBody>
        </p:sp>
        <p:sp>
          <p:nvSpPr>
            <p:cNvPr id="18" name="Rectangle 12"/>
            <p:cNvSpPr>
              <a:spLocks noChangeArrowheads="1"/>
            </p:cNvSpPr>
            <p:nvPr/>
          </p:nvSpPr>
          <p:spPr bwMode="auto">
            <a:xfrm>
              <a:off x="6324600" y="5227040"/>
              <a:ext cx="1555234" cy="400110"/>
            </a:xfrm>
            <a:prstGeom prst="rect">
              <a:avLst/>
            </a:prstGeom>
            <a:noFill/>
            <a:ln w="9525">
              <a:noFill/>
              <a:miter lim="800000"/>
              <a:headEnd/>
              <a:tailEnd/>
            </a:ln>
          </p:spPr>
          <p:txBody>
            <a:bodyPr wrap="none">
              <a:spAutoFit/>
            </a:bodyPr>
            <a:lstStyle/>
            <a:p>
              <a:pPr eaLnBrk="0" hangingPunct="0">
                <a:spcBef>
                  <a:spcPct val="20000"/>
                </a:spcBef>
                <a:buClr>
                  <a:srgbClr val="0BD0D9"/>
                </a:buClr>
                <a:buSzPct val="95000"/>
                <a:buFont typeface="Wingdings 2" pitchFamily="18" charset="2"/>
                <a:buNone/>
              </a:pPr>
              <a:r>
                <a:rPr lang="en-US" sz="2000" b="1" dirty="0">
                  <a:solidFill>
                    <a:schemeClr val="tx2"/>
                  </a:solidFill>
                  <a:latin typeface="Agency FB" pitchFamily="34" charset="0"/>
                </a:rPr>
                <a:t>3</a:t>
              </a:r>
              <a:r>
                <a:rPr lang="en-US" sz="2000" b="1" baseline="30000" dirty="0">
                  <a:solidFill>
                    <a:schemeClr val="tx2"/>
                  </a:solidFill>
                  <a:latin typeface="Agency FB" pitchFamily="34" charset="0"/>
                </a:rPr>
                <a:t>rd</a:t>
              </a:r>
              <a:r>
                <a:rPr lang="en-US" sz="2000" b="1" dirty="0">
                  <a:solidFill>
                    <a:schemeClr val="tx2"/>
                  </a:solidFill>
                  <a:latin typeface="Agency FB" pitchFamily="34" charset="0"/>
                </a:rPr>
                <a:t> class:  M.A&lt;1</a:t>
              </a:r>
            </a:p>
          </p:txBody>
        </p:sp>
      </p:grpSp>
      <p:sp>
        <p:nvSpPr>
          <p:cNvPr id="3" name="Slide Number Placeholder 2"/>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9200" y="914400"/>
            <a:ext cx="7924800" cy="498598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742950" indent="-742950">
              <a:buFont typeface="+mj-lt"/>
              <a:buAutoNum type="arabicPeriod"/>
            </a:pPr>
            <a:r>
              <a:rPr lang="en-US" sz="4500" b="1" dirty="0" smtClean="0">
                <a:ln w="11430"/>
                <a:solidFill>
                  <a:srgbClr val="00B050"/>
                </a:solidFill>
                <a:latin typeface="Times New Roman" pitchFamily="18" charset="0"/>
                <a:cs typeface="Times New Roman" pitchFamily="18" charset="0"/>
              </a:rPr>
              <a:t>Introduction</a:t>
            </a:r>
          </a:p>
          <a:p>
            <a:pPr marL="742950" indent="-742950">
              <a:buFont typeface="+mj-lt"/>
              <a:buAutoNum type="arabicPeriod"/>
            </a:pPr>
            <a:r>
              <a:rPr lang="en-US" sz="4500" b="1" dirty="0" smtClean="0">
                <a:ln w="11430"/>
                <a:solidFill>
                  <a:srgbClr val="00B050"/>
                </a:solidFill>
                <a:latin typeface="Times New Roman" pitchFamily="18" charset="0"/>
                <a:cs typeface="Times New Roman" pitchFamily="18" charset="0"/>
              </a:rPr>
              <a:t>Equilibrium</a:t>
            </a:r>
            <a:endParaRPr lang="en-US" sz="4500" b="1" dirty="0">
              <a:ln w="11430"/>
              <a:solidFill>
                <a:srgbClr val="00B050"/>
              </a:solidFill>
              <a:latin typeface="Times New Roman" pitchFamily="18" charset="0"/>
              <a:cs typeface="Times New Roman" pitchFamily="18" charset="0"/>
            </a:endParaRPr>
          </a:p>
          <a:p>
            <a:pPr marL="742950" indent="-742950">
              <a:buFont typeface="+mj-lt"/>
              <a:buAutoNum type="arabicPeriod"/>
            </a:pPr>
            <a:r>
              <a:rPr lang="en-US" sz="4500" b="1" dirty="0" smtClean="0">
                <a:ln w="11430"/>
                <a:solidFill>
                  <a:srgbClr val="00B050"/>
                </a:solidFill>
                <a:latin typeface="Times New Roman" pitchFamily="18" charset="0"/>
                <a:cs typeface="Times New Roman" pitchFamily="18" charset="0"/>
              </a:rPr>
              <a:t>Torque</a:t>
            </a:r>
            <a:endParaRPr lang="en-US" sz="4500" b="1" dirty="0">
              <a:ln w="11430"/>
              <a:solidFill>
                <a:srgbClr val="00B050"/>
              </a:solidFill>
              <a:latin typeface="Times New Roman" pitchFamily="18" charset="0"/>
              <a:cs typeface="Times New Roman" pitchFamily="18" charset="0"/>
            </a:endParaRPr>
          </a:p>
          <a:p>
            <a:pPr marL="742950" indent="-742950">
              <a:buFont typeface="+mj-lt"/>
              <a:buAutoNum type="arabicPeriod"/>
            </a:pPr>
            <a:r>
              <a:rPr lang="en-US" sz="4500" b="1" dirty="0" smtClean="0">
                <a:ln w="11430"/>
                <a:solidFill>
                  <a:srgbClr val="00B050"/>
                </a:solidFill>
                <a:latin typeface="Times New Roman" pitchFamily="18" charset="0"/>
                <a:cs typeface="Times New Roman" pitchFamily="18" charset="0"/>
              </a:rPr>
              <a:t>The </a:t>
            </a:r>
            <a:r>
              <a:rPr lang="en-US" sz="4500" b="1" dirty="0">
                <a:ln w="11430"/>
                <a:solidFill>
                  <a:srgbClr val="00B050"/>
                </a:solidFill>
                <a:latin typeface="Times New Roman" pitchFamily="18" charset="0"/>
                <a:cs typeface="Times New Roman" pitchFamily="18" charset="0"/>
              </a:rPr>
              <a:t>principle of </a:t>
            </a:r>
            <a:r>
              <a:rPr lang="en-US" sz="4500" b="1" dirty="0" smtClean="0">
                <a:ln w="11430"/>
                <a:solidFill>
                  <a:srgbClr val="00B050"/>
                </a:solidFill>
                <a:latin typeface="Times New Roman" pitchFamily="18" charset="0"/>
                <a:cs typeface="Times New Roman" pitchFamily="18" charset="0"/>
              </a:rPr>
              <a:t>Moments</a:t>
            </a:r>
          </a:p>
          <a:p>
            <a:pPr marL="742950" indent="-742950">
              <a:buFont typeface="+mj-lt"/>
              <a:buAutoNum type="arabicPeriod"/>
            </a:pPr>
            <a:r>
              <a:rPr lang="en-US" sz="4500" b="1" dirty="0" smtClean="0">
                <a:ln w="11430"/>
                <a:solidFill>
                  <a:srgbClr val="00B050"/>
                </a:solidFill>
                <a:latin typeface="Times New Roman" pitchFamily="18" charset="0"/>
                <a:cs typeface="Times New Roman" pitchFamily="18" charset="0"/>
              </a:rPr>
              <a:t>Center </a:t>
            </a:r>
            <a:r>
              <a:rPr lang="en-US" sz="4500" b="1" dirty="0">
                <a:ln w="11430"/>
                <a:solidFill>
                  <a:srgbClr val="00B050"/>
                </a:solidFill>
                <a:latin typeface="Times New Roman" pitchFamily="18" charset="0"/>
                <a:cs typeface="Times New Roman" pitchFamily="18" charset="0"/>
              </a:rPr>
              <a:t>of Gravity/ Center of Mass, </a:t>
            </a:r>
            <a:r>
              <a:rPr lang="en-US" sz="4500" b="1" dirty="0" smtClean="0">
                <a:ln w="11430"/>
                <a:solidFill>
                  <a:srgbClr val="00B050"/>
                </a:solidFill>
                <a:latin typeface="Times New Roman" pitchFamily="18" charset="0"/>
                <a:cs typeface="Times New Roman" pitchFamily="18" charset="0"/>
              </a:rPr>
              <a:t>Stability</a:t>
            </a:r>
          </a:p>
          <a:p>
            <a:pPr marL="742950" indent="-742950">
              <a:buFont typeface="+mj-lt"/>
              <a:buAutoNum type="arabicPeriod"/>
            </a:pPr>
            <a:r>
              <a:rPr lang="en-US" sz="4800" b="1" dirty="0" smtClean="0">
                <a:solidFill>
                  <a:srgbClr val="00B050"/>
                </a:solidFill>
                <a:latin typeface="Times New Roman" pitchFamily="18" charset="0"/>
                <a:cs typeface="Times New Roman" pitchFamily="18" charset="0"/>
              </a:rPr>
              <a:t>Stability</a:t>
            </a:r>
            <a:endParaRPr lang="en-US" sz="4500" b="1" dirty="0" smtClean="0">
              <a:ln w="11430"/>
              <a:solidFill>
                <a:srgbClr val="00B050"/>
              </a:solidFill>
              <a:latin typeface="Times New Roman" pitchFamily="18" charset="0"/>
              <a:cs typeface="Times New Roman" pitchFamily="18" charset="0"/>
            </a:endParaRPr>
          </a:p>
        </p:txBody>
      </p:sp>
      <p:sp>
        <p:nvSpPr>
          <p:cNvPr id="2" name="Rectangle 1"/>
          <p:cNvSpPr/>
          <p:nvPr/>
        </p:nvSpPr>
        <p:spPr>
          <a:xfrm>
            <a:off x="849682" y="143210"/>
            <a:ext cx="5820824" cy="707886"/>
          </a:xfrm>
          <a:prstGeom prst="rect">
            <a:avLst/>
          </a:prstGeom>
        </p:spPr>
        <p:txBody>
          <a:bodyPr wrap="none">
            <a:spAutoFit/>
          </a:bodyPr>
          <a:lstStyle/>
          <a:p>
            <a:r>
              <a:rPr lang="en-US" sz="4000" b="1" dirty="0">
                <a:ln w="11430"/>
                <a:solidFill>
                  <a:srgbClr val="FF9900"/>
                </a:solidFill>
                <a:effectLst>
                  <a:outerShdw blurRad="80000" dist="40000" dir="5040000" algn="tl">
                    <a:srgbClr val="000000">
                      <a:alpha val="30000"/>
                    </a:srgbClr>
                  </a:outerShdw>
                </a:effectLst>
                <a:latin typeface="Stencil" pitchFamily="82" charset="0"/>
              </a:rPr>
              <a:t>Topics to be covered</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93797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0" y="1035050"/>
            <a:ext cx="9001125" cy="2300288"/>
          </a:xfrm>
        </p:spPr>
        <p:txBody>
          <a:bodyPr>
            <a:normAutofit lnSpcReduction="10000"/>
          </a:bodyPr>
          <a:lstStyle/>
          <a:p>
            <a:pPr algn="just" eaLnBrk="1" fontAlgn="t" hangingPunct="1">
              <a:buFont typeface="Wingdings 2" pitchFamily="18" charset="2"/>
              <a:buChar char=""/>
              <a:defRPr/>
            </a:pPr>
            <a:r>
              <a:rPr lang="en-US" sz="2400" dirty="0" smtClean="0">
                <a:solidFill>
                  <a:srgbClr val="FFFF00"/>
                </a:solidFill>
              </a:rPr>
              <a:t>In the human body, all bones act as levers and each joint can serve as a fulcrum.</a:t>
            </a:r>
          </a:p>
          <a:p>
            <a:pPr marL="273050" lvl="1" indent="-273050" algn="just" eaLnBrk="1" fontAlgn="t" hangingPunct="1">
              <a:buFont typeface="Wingdings 2" pitchFamily="18" charset="2"/>
              <a:buChar char=""/>
              <a:defRPr/>
            </a:pPr>
            <a:r>
              <a:rPr lang="en-US" sz="2400" dirty="0" smtClean="0">
                <a:solidFill>
                  <a:srgbClr val="FFFF00"/>
                </a:solidFill>
              </a:rPr>
              <a:t>When lifting your head, your neck works as a first-class lever.</a:t>
            </a:r>
          </a:p>
          <a:p>
            <a:pPr marL="273050" lvl="1" indent="-273050" algn="just" eaLnBrk="1" fontAlgn="t" hangingPunct="1">
              <a:buFont typeface="Wingdings 2" pitchFamily="18" charset="2"/>
              <a:buChar char=""/>
              <a:defRPr/>
            </a:pPr>
            <a:r>
              <a:rPr lang="en-US" sz="2400" dirty="0" smtClean="0">
                <a:solidFill>
                  <a:srgbClr val="FFFF00"/>
                </a:solidFill>
              </a:rPr>
              <a:t>When you stand on your toes, the foot acts as second-class lever.</a:t>
            </a:r>
          </a:p>
          <a:p>
            <a:pPr marL="273050" lvl="1" indent="-273050" algn="just" eaLnBrk="1" fontAlgn="t" hangingPunct="1">
              <a:buFont typeface="Wingdings 2" pitchFamily="18" charset="2"/>
              <a:buChar char=""/>
              <a:defRPr/>
            </a:pPr>
            <a:r>
              <a:rPr lang="en-US" sz="2400" dirty="0" smtClean="0">
                <a:solidFill>
                  <a:srgbClr val="FFFF00"/>
                </a:solidFill>
              </a:rPr>
              <a:t>When you are lifting something, your arm works as a third-class lever.</a:t>
            </a:r>
          </a:p>
        </p:txBody>
      </p:sp>
      <p:sp>
        <p:nvSpPr>
          <p:cNvPr id="5" name="Rectangle 4"/>
          <p:cNvSpPr/>
          <p:nvPr/>
        </p:nvSpPr>
        <p:spPr>
          <a:xfrm>
            <a:off x="1676400" y="0"/>
            <a:ext cx="7315200" cy="923925"/>
          </a:xfrm>
          <a:prstGeom prst="rect">
            <a:avLst/>
          </a:prstGeom>
          <a:solidFill>
            <a:srgbClr val="CCFFFF"/>
          </a:solidFill>
          <a:ln/>
        </p:spPr>
        <p:style>
          <a:lnRef idx="2">
            <a:schemeClr val="accent4">
              <a:shade val="50000"/>
            </a:schemeClr>
          </a:lnRef>
          <a:fillRef idx="1">
            <a:schemeClr val="accent4"/>
          </a:fillRef>
          <a:effectRef idx="0">
            <a:schemeClr val="accent4"/>
          </a:effectRef>
          <a:fontRef idx="minor">
            <a:schemeClr val="lt1"/>
          </a:fontRef>
        </p:style>
        <p:txBody>
          <a:bodyPr anchor="ctr">
            <a:spAutoFit/>
          </a:bodyPr>
          <a:lstStyle/>
          <a:p>
            <a:pPr algn="ctr">
              <a:lnSpc>
                <a:spcPct val="150000"/>
              </a:lnSpc>
              <a:spcBef>
                <a:spcPts val="0"/>
              </a:spcBef>
              <a:buFont typeface="Arial" pitchFamily="34" charset="0"/>
              <a:buNone/>
              <a:defRPr/>
            </a:pPr>
            <a:r>
              <a:rPr lang="en-US" sz="3600" dirty="0">
                <a:solidFill>
                  <a:schemeClr val="tx1"/>
                </a:solidFill>
                <a:latin typeface="Impact" pitchFamily="34" charset="0"/>
                <a:cs typeface="Aharoni" pitchFamily="2" charset="-79"/>
              </a:rPr>
              <a:t>Summary of levers in the human body</a:t>
            </a:r>
          </a:p>
        </p:txBody>
      </p:sp>
      <p:pic>
        <p:nvPicPr>
          <p:cNvPr id="27650" name="Picture 2"/>
          <p:cNvPicPr>
            <a:picLocks noChangeAspect="1" noChangeArrowheads="1"/>
          </p:cNvPicPr>
          <p:nvPr/>
        </p:nvPicPr>
        <p:blipFill>
          <a:blip r:embed="rId2"/>
          <a:srcRect/>
          <a:stretch>
            <a:fillRect/>
          </a:stretch>
        </p:blipFill>
        <p:spPr bwMode="auto">
          <a:xfrm>
            <a:off x="357159" y="3429000"/>
            <a:ext cx="2184539"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651" name="Picture 3"/>
          <p:cNvPicPr>
            <a:picLocks noChangeAspect="1" noChangeArrowheads="1"/>
          </p:cNvPicPr>
          <p:nvPr/>
        </p:nvPicPr>
        <p:blipFill>
          <a:blip r:embed="rId3"/>
          <a:srcRect/>
          <a:stretch>
            <a:fillRect/>
          </a:stretch>
        </p:blipFill>
        <p:spPr bwMode="auto">
          <a:xfrm>
            <a:off x="3357555" y="3429000"/>
            <a:ext cx="1685925"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653" name="Picture 5"/>
          <p:cNvPicPr>
            <a:picLocks noChangeAspect="1" noChangeArrowheads="1"/>
          </p:cNvPicPr>
          <p:nvPr/>
        </p:nvPicPr>
        <p:blipFill>
          <a:blip r:embed="rId4"/>
          <a:srcRect/>
          <a:stretch>
            <a:fillRect/>
          </a:stretch>
        </p:blipFill>
        <p:spPr bwMode="auto">
          <a:xfrm>
            <a:off x="5857885" y="3357562"/>
            <a:ext cx="3000396" cy="35004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Slide Number Placeholder 1"/>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sunrise"/>
          <p:cNvPicPr>
            <a:picLocks noChangeAspect="1" noChangeArrowheads="1"/>
          </p:cNvPicPr>
          <p:nvPr/>
        </p:nvPicPr>
        <p:blipFill>
          <a:blip r:embed="rId2">
            <a:extLst>
              <a:ext uri="{28A0092B-C50C-407E-A947-70E740481C1C}">
                <a14:useLocalDpi xmlns:a14="http://schemas.microsoft.com/office/drawing/2010/main" val="0"/>
              </a:ext>
            </a:extLst>
          </a:blip>
          <a:srcRect r="8003" b="-2710"/>
          <a:stretch>
            <a:fillRect/>
          </a:stretch>
        </p:blipFill>
        <p:spPr bwMode="auto">
          <a:xfrm>
            <a:off x="-180975" y="0"/>
            <a:ext cx="9505950"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5"/>
          <p:cNvSpPr txBox="1">
            <a:spLocks noChangeArrowheads="1"/>
          </p:cNvSpPr>
          <p:nvPr/>
        </p:nvSpPr>
        <p:spPr bwMode="auto">
          <a:xfrm>
            <a:off x="755650" y="700088"/>
            <a:ext cx="5400675" cy="14335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a:spcBef>
                <a:spcPct val="50000"/>
              </a:spcBef>
            </a:pPr>
            <a:r>
              <a:rPr lang="en-US" sz="8800" i="1">
                <a:solidFill>
                  <a:srgbClr val="FFFFFF"/>
                </a:solidFill>
                <a:cs typeface="Times New Roman" pitchFamily="18" charset="0"/>
              </a:rPr>
              <a:t>Thank You</a:t>
            </a:r>
          </a:p>
        </p:txBody>
      </p:sp>
      <p:sp>
        <p:nvSpPr>
          <p:cNvPr id="50182" name="Text Box 6"/>
          <p:cNvSpPr txBox="1">
            <a:spLocks noChangeArrowheads="1"/>
          </p:cNvSpPr>
          <p:nvPr/>
        </p:nvSpPr>
        <p:spPr bwMode="auto">
          <a:xfrm>
            <a:off x="2700338" y="3148013"/>
            <a:ext cx="5400675" cy="14335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a:spcBef>
                <a:spcPct val="50000"/>
              </a:spcBef>
            </a:pPr>
            <a:r>
              <a:rPr lang="en-US" sz="8800" i="1">
                <a:solidFill>
                  <a:srgbClr val="FFFFFF"/>
                </a:solidFill>
                <a:cs typeface="Times New Roman" pitchFamily="18" charset="0"/>
              </a:rPr>
              <a:t>Questions?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36764952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0181"/>
                                        </p:tgtEl>
                                      </p:cBhvr>
                                    </p:animEffect>
                                    <p:set>
                                      <p:cBhvr>
                                        <p:cTn id="7" dur="1" fill="hold">
                                          <p:stCondLst>
                                            <p:cond delay="499"/>
                                          </p:stCondLst>
                                        </p:cTn>
                                        <p:tgtEl>
                                          <p:spTgt spid="50181"/>
                                        </p:tgtEl>
                                        <p:attrNameLst>
                                          <p:attrName>style.visibility</p:attrName>
                                        </p:attrNameLst>
                                      </p:cBhvr>
                                      <p:to>
                                        <p:strVal val="hidden"/>
                                      </p:to>
                                    </p:set>
                                  </p:childTnLst>
                                </p:cTn>
                              </p:par>
                              <p:par>
                                <p:cTn id="8" presetID="23" presetClass="entr" presetSubtype="16" fill="hold" grpId="0" nodeType="withEffect">
                                  <p:stCondLst>
                                    <p:cond delay="0"/>
                                  </p:stCondLst>
                                  <p:childTnLst>
                                    <p:set>
                                      <p:cBhvr>
                                        <p:cTn id="9" dur="1" fill="hold">
                                          <p:stCondLst>
                                            <p:cond delay="0"/>
                                          </p:stCondLst>
                                        </p:cTn>
                                        <p:tgtEl>
                                          <p:spTgt spid="50182"/>
                                        </p:tgtEl>
                                        <p:attrNameLst>
                                          <p:attrName>style.visibility</p:attrName>
                                        </p:attrNameLst>
                                      </p:cBhvr>
                                      <p:to>
                                        <p:strVal val="visible"/>
                                      </p:to>
                                    </p:set>
                                    <p:anim calcmode="lin" valueType="num">
                                      <p:cBhvr>
                                        <p:cTn id="10" dur="500" fill="hold"/>
                                        <p:tgtEl>
                                          <p:spTgt spid="50182"/>
                                        </p:tgtEl>
                                        <p:attrNameLst>
                                          <p:attrName>ppt_w</p:attrName>
                                        </p:attrNameLst>
                                      </p:cBhvr>
                                      <p:tavLst>
                                        <p:tav tm="0">
                                          <p:val>
                                            <p:fltVal val="0"/>
                                          </p:val>
                                        </p:tav>
                                        <p:tav tm="100000">
                                          <p:val>
                                            <p:strVal val="#ppt_w"/>
                                          </p:val>
                                        </p:tav>
                                      </p:tavLst>
                                    </p:anim>
                                    <p:anim calcmode="lin" valueType="num">
                                      <p:cBhvr>
                                        <p:cTn id="11" dur="500" fill="hold"/>
                                        <p:tgtEl>
                                          <p:spTgt spid="501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
        <p:nvSpPr>
          <p:cNvPr id="5" name="Rectangle 4"/>
          <p:cNvSpPr/>
          <p:nvPr/>
        </p:nvSpPr>
        <p:spPr>
          <a:xfrm>
            <a:off x="2133600" y="29227"/>
            <a:ext cx="4432624"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000" b="1" dirty="0" smtClean="0">
                <a:ln w="11430"/>
                <a:solidFill>
                  <a:srgbClr val="FF9900"/>
                </a:solidFill>
                <a:effectLst>
                  <a:outerShdw blurRad="80000" dist="40000" dir="5040000" algn="tl">
                    <a:srgbClr val="000000">
                      <a:alpha val="30000"/>
                    </a:srgbClr>
                  </a:outerShdw>
                </a:effectLst>
                <a:latin typeface="Stencil" pitchFamily="82" charset="0"/>
              </a:rPr>
              <a:t>1- </a:t>
            </a:r>
            <a:r>
              <a:rPr lang="en-US" sz="4000" b="1" dirty="0">
                <a:ln w="11430"/>
                <a:solidFill>
                  <a:srgbClr val="FF9900"/>
                </a:solidFill>
                <a:effectLst>
                  <a:outerShdw blurRad="80000" dist="40000" dir="5040000" algn="tl">
                    <a:srgbClr val="000000">
                      <a:alpha val="30000"/>
                    </a:srgbClr>
                  </a:outerShdw>
                </a:effectLst>
                <a:latin typeface="Stencil" pitchFamily="82" charset="0"/>
              </a:rPr>
              <a:t>Introduction</a:t>
            </a:r>
          </a:p>
        </p:txBody>
      </p:sp>
      <p:sp>
        <p:nvSpPr>
          <p:cNvPr id="7" name="Rectangle 6"/>
          <p:cNvSpPr/>
          <p:nvPr/>
        </p:nvSpPr>
        <p:spPr>
          <a:xfrm>
            <a:off x="1143000" y="609600"/>
            <a:ext cx="7772400" cy="5970865"/>
          </a:xfrm>
          <a:prstGeom prst="rect">
            <a:avLst/>
          </a:prstGeom>
        </p:spPr>
        <p:txBody>
          <a:bodyPr wrap="square">
            <a:spAutoFit/>
          </a:bodyPr>
          <a:lstStyle/>
          <a:p>
            <a:pPr algn="just">
              <a:spcBef>
                <a:spcPts val="1200"/>
              </a:spcBef>
            </a:pPr>
            <a:r>
              <a:rPr lang="en-US" sz="3200" dirty="0" smtClean="0">
                <a:solidFill>
                  <a:srgbClr val="00B050"/>
                </a:solidFill>
                <a:latin typeface="Times New Roman" pitchFamily="18" charset="0"/>
                <a:cs typeface="Times New Roman" pitchFamily="18" charset="0"/>
              </a:rPr>
              <a:t>	</a:t>
            </a:r>
            <a:r>
              <a:rPr lang="en-US" sz="3200" dirty="0" smtClean="0">
                <a:solidFill>
                  <a:srgbClr val="FFFF00"/>
                </a:solidFill>
                <a:latin typeface="Times New Roman" pitchFamily="18" charset="0"/>
                <a:cs typeface="Times New Roman" pitchFamily="18" charset="0"/>
              </a:rPr>
              <a:t>Statics is the study of stability in systems. </a:t>
            </a:r>
          </a:p>
          <a:p>
            <a:pPr algn="just">
              <a:spcBef>
                <a:spcPts val="1200"/>
              </a:spcBef>
            </a:pPr>
            <a:r>
              <a:rPr lang="en-US" sz="3200" dirty="0">
                <a:solidFill>
                  <a:srgbClr val="FFFF00"/>
                </a:solidFill>
                <a:latin typeface="Times New Roman" pitchFamily="18" charset="0"/>
                <a:cs typeface="Times New Roman" pitchFamily="18" charset="0"/>
              </a:rPr>
              <a:t>	</a:t>
            </a:r>
            <a:r>
              <a:rPr lang="en-US" sz="3200" dirty="0" smtClean="0">
                <a:solidFill>
                  <a:srgbClr val="FFFF00"/>
                </a:solidFill>
                <a:latin typeface="Times New Roman" pitchFamily="18" charset="0"/>
                <a:cs typeface="Times New Roman" pitchFamily="18" charset="0"/>
              </a:rPr>
              <a:t>Generally, we are primarily interested in the stability of an object or objects under the influence of gravity. </a:t>
            </a:r>
          </a:p>
          <a:p>
            <a:pPr algn="just">
              <a:spcBef>
                <a:spcPts val="1200"/>
              </a:spcBef>
            </a:pPr>
            <a:r>
              <a:rPr lang="en-US" sz="3200" dirty="0">
                <a:solidFill>
                  <a:srgbClr val="FFFF00"/>
                </a:solidFill>
                <a:latin typeface="Times New Roman" pitchFamily="18" charset="0"/>
                <a:cs typeface="Times New Roman" pitchFamily="18" charset="0"/>
              </a:rPr>
              <a:t>	</a:t>
            </a:r>
            <a:r>
              <a:rPr lang="en-US" sz="3200" dirty="0" smtClean="0">
                <a:solidFill>
                  <a:srgbClr val="FFFF00"/>
                </a:solidFill>
                <a:latin typeface="Times New Roman" pitchFamily="18" charset="0"/>
                <a:cs typeface="Times New Roman" pitchFamily="18" charset="0"/>
              </a:rPr>
              <a:t>Statics is of center importance in biomechanics. </a:t>
            </a:r>
          </a:p>
          <a:p>
            <a:pPr algn="just">
              <a:spcBef>
                <a:spcPts val="1200"/>
              </a:spcBef>
            </a:pPr>
            <a:r>
              <a:rPr lang="en-US" sz="3200" dirty="0">
                <a:solidFill>
                  <a:srgbClr val="FFFF00"/>
                </a:solidFill>
                <a:latin typeface="Times New Roman" pitchFamily="18" charset="0"/>
                <a:cs typeface="Times New Roman" pitchFamily="18" charset="0"/>
              </a:rPr>
              <a:t>	</a:t>
            </a:r>
            <a:r>
              <a:rPr lang="en-US" sz="3200" dirty="0" smtClean="0">
                <a:solidFill>
                  <a:srgbClr val="FFFF00"/>
                </a:solidFill>
                <a:latin typeface="Times New Roman" pitchFamily="18" charset="0"/>
                <a:cs typeface="Times New Roman" pitchFamily="18" charset="0"/>
              </a:rPr>
              <a:t>Statics also provides the basis for understanding the body shapes necessary to allow fish and other  aquatic animals to remain upright while swimming.</a:t>
            </a:r>
            <a:endParaRPr lang="en-US" sz="32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410108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05000" y="0"/>
            <a:ext cx="541020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9900"/>
                </a:solidFill>
                <a:latin typeface="Stencil" pitchFamily="82" charset="0"/>
                <a:cs typeface="Times New Roman" pitchFamily="18" charset="0"/>
              </a:rPr>
              <a:t>2. Equilibrium</a:t>
            </a:r>
            <a:endParaRPr lang="en-US" b="1" dirty="0">
              <a:solidFill>
                <a:srgbClr val="FF9900"/>
              </a:solidFill>
              <a:latin typeface="Stencil" pitchFamily="82" charset="0"/>
            </a:endParaRPr>
          </a:p>
        </p:txBody>
      </p:sp>
      <p:sp>
        <p:nvSpPr>
          <p:cNvPr id="9" name="Rectangle 8"/>
          <p:cNvSpPr/>
          <p:nvPr/>
        </p:nvSpPr>
        <p:spPr>
          <a:xfrm>
            <a:off x="1219200" y="3979019"/>
            <a:ext cx="7696200" cy="2708434"/>
          </a:xfrm>
          <a:prstGeom prst="rect">
            <a:avLst/>
          </a:prstGeom>
        </p:spPr>
        <p:txBody>
          <a:bodyPr wrap="square">
            <a:spAutoFit/>
          </a:bodyPr>
          <a:lstStyle/>
          <a:p>
            <a:pPr algn="just"/>
            <a:r>
              <a:rPr lang="en-US" sz="3400" dirty="0" smtClean="0">
                <a:solidFill>
                  <a:srgbClr val="FFFF00"/>
                </a:solidFill>
                <a:latin typeface="Times New Roman" pitchFamily="18" charset="0"/>
                <a:cs typeface="Times New Roman" pitchFamily="18" charset="0"/>
              </a:rPr>
              <a:t>A system is in </a:t>
            </a:r>
            <a:r>
              <a:rPr lang="en-US" sz="3400" u="sng" dirty="0" smtClean="0">
                <a:solidFill>
                  <a:srgbClr val="FFFF00"/>
                </a:solidFill>
                <a:latin typeface="Times New Roman" pitchFamily="18" charset="0"/>
                <a:cs typeface="Times New Roman" pitchFamily="18" charset="0"/>
              </a:rPr>
              <a:t>dynamic equilibrium</a:t>
            </a:r>
            <a:r>
              <a:rPr lang="en-US" sz="3400" dirty="0" smtClean="0">
                <a:solidFill>
                  <a:srgbClr val="FFFF00"/>
                </a:solidFill>
                <a:latin typeface="Times New Roman" pitchFamily="18" charset="0"/>
                <a:cs typeface="Times New Roman" pitchFamily="18" charset="0"/>
              </a:rPr>
              <a:t> when it is in equilibrium and also in motion, which implies that the system is travelling at constant velocity and or rotating at a constant rate.</a:t>
            </a:r>
            <a:endParaRPr lang="en-US" sz="3400" dirty="0">
              <a:solidFill>
                <a:srgbClr val="FFFF00"/>
              </a:solidFill>
              <a:latin typeface="Times New Roman" pitchFamily="18" charset="0"/>
              <a:cs typeface="Times New Roman" pitchFamily="18" charset="0"/>
            </a:endParaRPr>
          </a:p>
        </p:txBody>
      </p:sp>
      <p:sp>
        <p:nvSpPr>
          <p:cNvPr id="10" name="Rectangle 9"/>
          <p:cNvSpPr/>
          <p:nvPr/>
        </p:nvSpPr>
        <p:spPr>
          <a:xfrm>
            <a:off x="0" y="2743200"/>
            <a:ext cx="9144000" cy="1200329"/>
          </a:xfrm>
          <a:prstGeom prst="rect">
            <a:avLst/>
          </a:prstGeom>
        </p:spPr>
        <p:txBody>
          <a:bodyPr wrap="square">
            <a:spAutoFit/>
          </a:bodyPr>
          <a:lstStyle/>
          <a:p>
            <a:pPr algn="just"/>
            <a:r>
              <a:rPr lang="en-US" sz="3600" dirty="0" smtClean="0">
                <a:solidFill>
                  <a:srgbClr val="FFFF00"/>
                </a:solidFill>
                <a:latin typeface="Times New Roman" pitchFamily="18" charset="0"/>
                <a:cs typeface="Times New Roman" pitchFamily="18" charset="0"/>
              </a:rPr>
              <a:t>A system is in </a:t>
            </a:r>
            <a:r>
              <a:rPr lang="en-US" sz="3600" u="sng" dirty="0" smtClean="0">
                <a:solidFill>
                  <a:srgbClr val="FFFF00"/>
                </a:solidFill>
                <a:latin typeface="Times New Roman" pitchFamily="18" charset="0"/>
                <a:cs typeface="Times New Roman" pitchFamily="18" charset="0"/>
              </a:rPr>
              <a:t>static equilibrium</a:t>
            </a:r>
            <a:r>
              <a:rPr lang="en-US" sz="3600" dirty="0" smtClean="0">
                <a:solidFill>
                  <a:srgbClr val="FFFF00"/>
                </a:solidFill>
                <a:latin typeface="Times New Roman" pitchFamily="18" charset="0"/>
                <a:cs typeface="Times New Roman" pitchFamily="18" charset="0"/>
              </a:rPr>
              <a:t> when it is in equilibrium and stationary.</a:t>
            </a:r>
          </a:p>
        </p:txBody>
      </p:sp>
      <p:sp>
        <p:nvSpPr>
          <p:cNvPr id="11" name="Rectangle 10"/>
          <p:cNvSpPr/>
          <p:nvPr/>
        </p:nvSpPr>
        <p:spPr>
          <a:xfrm>
            <a:off x="0" y="914400"/>
            <a:ext cx="9144000" cy="1754326"/>
          </a:xfrm>
          <a:prstGeom prst="rect">
            <a:avLst/>
          </a:prstGeom>
        </p:spPr>
        <p:txBody>
          <a:bodyPr wrap="square">
            <a:spAutoFit/>
          </a:bodyPr>
          <a:lstStyle/>
          <a:p>
            <a:pPr algn="just"/>
            <a:r>
              <a:rPr lang="en-US" sz="3600" dirty="0" smtClean="0">
                <a:solidFill>
                  <a:srgbClr val="FFFF00"/>
                </a:solidFill>
                <a:latin typeface="Times New Roman" pitchFamily="18" charset="0"/>
                <a:cs typeface="Times New Roman" pitchFamily="18" charset="0"/>
              </a:rPr>
              <a:t>A system is said to be in equilibrium when the </a:t>
            </a:r>
            <a:r>
              <a:rPr lang="en-US" sz="3600" u="sng" dirty="0" smtClean="0">
                <a:solidFill>
                  <a:srgbClr val="FFFF00"/>
                </a:solidFill>
                <a:latin typeface="Times New Roman" pitchFamily="18" charset="0"/>
                <a:cs typeface="Times New Roman" pitchFamily="18" charset="0"/>
              </a:rPr>
              <a:t>net force </a:t>
            </a:r>
            <a:r>
              <a:rPr lang="en-US" sz="3600" dirty="0" smtClean="0">
                <a:solidFill>
                  <a:srgbClr val="FFFF00"/>
                </a:solidFill>
                <a:latin typeface="Times New Roman" pitchFamily="18" charset="0"/>
                <a:cs typeface="Times New Roman" pitchFamily="18" charset="0"/>
              </a:rPr>
              <a:t>on that system is </a:t>
            </a:r>
            <a:r>
              <a:rPr lang="en-US" sz="3600" u="sng" dirty="0" smtClean="0">
                <a:solidFill>
                  <a:srgbClr val="FFFF00"/>
                </a:solidFill>
                <a:latin typeface="Times New Roman" pitchFamily="18" charset="0"/>
                <a:cs typeface="Times New Roman" pitchFamily="18" charset="0"/>
              </a:rPr>
              <a:t>zero</a:t>
            </a:r>
            <a:r>
              <a:rPr lang="en-US" sz="3600" dirty="0" smtClean="0">
                <a:solidFill>
                  <a:srgbClr val="FFFF00"/>
                </a:solidFill>
                <a:latin typeface="Times New Roman" pitchFamily="18" charset="0"/>
                <a:cs typeface="Times New Roman" pitchFamily="18" charset="0"/>
              </a:rPr>
              <a:t> and the </a:t>
            </a:r>
            <a:r>
              <a:rPr lang="en-US" sz="3600" u="sng" dirty="0" smtClean="0">
                <a:solidFill>
                  <a:srgbClr val="FFFF00"/>
                </a:solidFill>
                <a:latin typeface="Times New Roman" pitchFamily="18" charset="0"/>
                <a:cs typeface="Times New Roman" pitchFamily="18" charset="0"/>
              </a:rPr>
              <a:t>net torque</a:t>
            </a:r>
            <a:r>
              <a:rPr lang="en-US" sz="3600" dirty="0" smtClean="0">
                <a:solidFill>
                  <a:srgbClr val="FFFF00"/>
                </a:solidFill>
                <a:latin typeface="Times New Roman" pitchFamily="18" charset="0"/>
                <a:cs typeface="Times New Roman" pitchFamily="18" charset="0"/>
              </a:rPr>
              <a:t> on the system is also </a:t>
            </a:r>
            <a:r>
              <a:rPr lang="en-US" sz="3600" u="sng" dirty="0" smtClean="0">
                <a:solidFill>
                  <a:srgbClr val="FFFF00"/>
                </a:solidFill>
                <a:latin typeface="Times New Roman" pitchFamily="18" charset="0"/>
                <a:cs typeface="Times New Roman" pitchFamily="18" charset="0"/>
              </a:rPr>
              <a:t>zero</a:t>
            </a:r>
            <a:r>
              <a:rPr lang="en-US" sz="3600" dirty="0" smtClean="0">
                <a:solidFill>
                  <a:srgbClr val="FFFF00"/>
                </a:solidFill>
                <a:latin typeface="Times New Roman" pitchFamily="18" charset="0"/>
                <a:cs typeface="Times New Roman" pitchFamily="18" charset="0"/>
              </a:rPr>
              <a:t>.</a:t>
            </a:r>
          </a:p>
        </p:txBody>
      </p:sp>
    </p:spTree>
    <p:extLst>
      <p:ext uri="{BB962C8B-B14F-4D97-AF65-F5344CB8AC3E}">
        <p14:creationId xmlns:p14="http://schemas.microsoft.com/office/powerpoint/2010/main" val="3554984498"/>
      </p:ext>
    </p:extLst>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4294967295"/>
          </p:nvPr>
        </p:nvSpPr>
        <p:spPr>
          <a:xfrm>
            <a:off x="6215063" y="1816100"/>
            <a:ext cx="2928937" cy="1285875"/>
          </a:xfrm>
        </p:spPr>
        <p:txBody>
          <a:bodyPr/>
          <a:lstStyle/>
          <a:p>
            <a:pPr marL="1588" indent="-1588" algn="just" eaLnBrk="1" hangingPunct="1">
              <a:buFont typeface="Wingdings" pitchFamily="2" charset="2"/>
              <a:buNone/>
            </a:pPr>
            <a:r>
              <a:rPr lang="en-US" sz="3600" dirty="0" smtClean="0">
                <a:latin typeface="Constantia" pitchFamily="18" charset="0"/>
                <a:cs typeface="Times New Roman" pitchFamily="18" charset="0"/>
              </a:rPr>
              <a:t>Rotational Equilibrium</a:t>
            </a:r>
          </a:p>
        </p:txBody>
      </p:sp>
      <p:sp>
        <p:nvSpPr>
          <p:cNvPr id="19459" name="Content Placeholder 2"/>
          <p:cNvSpPr txBox="1">
            <a:spLocks/>
          </p:cNvSpPr>
          <p:nvPr/>
        </p:nvSpPr>
        <p:spPr bwMode="auto">
          <a:xfrm>
            <a:off x="827088" y="1816100"/>
            <a:ext cx="292893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just" eaLnBrk="1" hangingPunct="1">
              <a:spcBef>
                <a:spcPct val="20000"/>
              </a:spcBef>
              <a:buFont typeface="Arial" pitchFamily="34" charset="0"/>
              <a:buNone/>
            </a:pPr>
            <a:r>
              <a:rPr lang="en-US" sz="3600" dirty="0">
                <a:latin typeface="Constantia" pitchFamily="18" charset="0"/>
                <a:cs typeface="Times New Roman" pitchFamily="18" charset="0"/>
              </a:rPr>
              <a:t>Translational</a:t>
            </a:r>
          </a:p>
          <a:p>
            <a:pPr algn="just" eaLnBrk="1" hangingPunct="1">
              <a:spcBef>
                <a:spcPct val="20000"/>
              </a:spcBef>
              <a:buFont typeface="Arial" pitchFamily="34" charset="0"/>
              <a:buNone/>
            </a:pPr>
            <a:r>
              <a:rPr lang="en-US" sz="3600" dirty="0">
                <a:latin typeface="Constantia" pitchFamily="18" charset="0"/>
                <a:cs typeface="Times New Roman" pitchFamily="18" charset="0"/>
              </a:rPr>
              <a:t>Equilibrium</a:t>
            </a:r>
          </a:p>
        </p:txBody>
      </p:sp>
      <p:sp>
        <p:nvSpPr>
          <p:cNvPr id="19460" name="Content Placeholder 2"/>
          <p:cNvSpPr txBox="1">
            <a:spLocks/>
          </p:cNvSpPr>
          <p:nvPr/>
        </p:nvSpPr>
        <p:spPr bwMode="auto">
          <a:xfrm>
            <a:off x="142875" y="3071813"/>
            <a:ext cx="38957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just" eaLnBrk="1" hangingPunct="1">
              <a:spcBef>
                <a:spcPct val="20000"/>
              </a:spcBef>
              <a:buFont typeface="Arial" pitchFamily="34" charset="0"/>
              <a:buNone/>
            </a:pPr>
            <a:r>
              <a:rPr lang="en-US" sz="2800" b="1" dirty="0" smtClean="0">
                <a:solidFill>
                  <a:srgbClr val="00B050"/>
                </a:solidFill>
                <a:latin typeface="Constantia" pitchFamily="18" charset="0"/>
                <a:cs typeface="Times New Roman" pitchFamily="18" charset="0"/>
              </a:rPr>
              <a:t>Dynamic equilibrium</a:t>
            </a:r>
            <a:endParaRPr lang="en-US" sz="2800" b="1" dirty="0">
              <a:solidFill>
                <a:srgbClr val="00B050"/>
              </a:solidFill>
              <a:latin typeface="Constantia" pitchFamily="18" charset="0"/>
              <a:cs typeface="Times New Roman" pitchFamily="18" charset="0"/>
            </a:endParaRPr>
          </a:p>
        </p:txBody>
      </p:sp>
      <p:sp>
        <p:nvSpPr>
          <p:cNvPr id="19461" name="AutoShape 4"/>
          <p:cNvSpPr>
            <a:spLocks noChangeArrowheads="1"/>
          </p:cNvSpPr>
          <p:nvPr/>
        </p:nvSpPr>
        <p:spPr bwMode="auto">
          <a:xfrm rot="5400000">
            <a:off x="1342286" y="2163764"/>
            <a:ext cx="1008062" cy="733425"/>
          </a:xfrm>
          <a:prstGeom prst="notchedRightArrow">
            <a:avLst>
              <a:gd name="adj1" fmla="val 50000"/>
              <a:gd name="adj2" fmla="val 69957"/>
            </a:avLst>
          </a:prstGeom>
          <a:solidFill>
            <a:srgbClr val="99CC00"/>
          </a:solidFill>
          <a:ln w="22225" cap="sq" algn="ctr">
            <a:solidFill>
              <a:schemeClr val="tx1"/>
            </a:solidFill>
            <a:miter lim="800000"/>
            <a:headEnd/>
            <a:tailEnd/>
          </a:ln>
        </p:spPr>
        <p:txBody>
          <a:bodyPr anchor="ctr">
            <a:spAutoFit/>
          </a:bodyPr>
          <a:lstStyle/>
          <a:p>
            <a:endParaRPr lang="ar-SA"/>
          </a:p>
        </p:txBody>
      </p:sp>
      <p:sp>
        <p:nvSpPr>
          <p:cNvPr id="19462" name="AutoShape 4"/>
          <p:cNvSpPr>
            <a:spLocks noChangeArrowheads="1"/>
          </p:cNvSpPr>
          <p:nvPr/>
        </p:nvSpPr>
        <p:spPr bwMode="auto">
          <a:xfrm rot="5400000">
            <a:off x="1415255" y="3772586"/>
            <a:ext cx="1008062" cy="733425"/>
          </a:xfrm>
          <a:prstGeom prst="notchedRightArrow">
            <a:avLst>
              <a:gd name="adj1" fmla="val 50000"/>
              <a:gd name="adj2" fmla="val 69957"/>
            </a:avLst>
          </a:prstGeom>
          <a:solidFill>
            <a:srgbClr val="99CC00"/>
          </a:solidFill>
          <a:ln w="22225" cap="sq" algn="ctr">
            <a:solidFill>
              <a:schemeClr val="tx1"/>
            </a:solidFill>
            <a:miter lim="800000"/>
            <a:headEnd/>
            <a:tailEnd/>
          </a:ln>
        </p:spPr>
        <p:txBody>
          <a:bodyPr anchor="ctr">
            <a:spAutoFit/>
          </a:bodyPr>
          <a:lstStyle/>
          <a:p>
            <a:endParaRPr lang="ar-SA"/>
          </a:p>
        </p:txBody>
      </p:sp>
      <p:sp>
        <p:nvSpPr>
          <p:cNvPr id="19463" name="Text Box 8"/>
          <p:cNvSpPr txBox="1">
            <a:spLocks noChangeArrowheads="1"/>
          </p:cNvSpPr>
          <p:nvPr/>
        </p:nvSpPr>
        <p:spPr bwMode="auto">
          <a:xfrm>
            <a:off x="142875" y="4643330"/>
            <a:ext cx="40719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en-US" sz="3600" b="1" u="sng" dirty="0">
                <a:solidFill>
                  <a:srgbClr val="00B050"/>
                </a:solidFill>
                <a:latin typeface="Constantia" pitchFamily="18" charset="0"/>
                <a:cs typeface="Times New Roman" pitchFamily="18" charset="0"/>
              </a:rPr>
              <a:t>Net Force </a:t>
            </a:r>
            <a:endParaRPr lang="en-US" sz="3600" b="1" u="sng" dirty="0" smtClean="0">
              <a:solidFill>
                <a:srgbClr val="00B050"/>
              </a:solidFill>
              <a:latin typeface="Constantia" pitchFamily="18" charset="0"/>
              <a:cs typeface="Times New Roman" pitchFamily="18" charset="0"/>
            </a:endParaRPr>
          </a:p>
          <a:p>
            <a:pPr algn="ctr" eaLnBrk="1" hangingPunct="1"/>
            <a:r>
              <a:rPr lang="en-US" sz="3600" b="1" u="sng" dirty="0" smtClean="0">
                <a:solidFill>
                  <a:srgbClr val="00B050"/>
                </a:solidFill>
                <a:latin typeface="Constantia" pitchFamily="18" charset="0"/>
                <a:cs typeface="Times New Roman" pitchFamily="18" charset="0"/>
              </a:rPr>
              <a:t>(</a:t>
            </a:r>
            <a:r>
              <a:rPr lang="el-GR" sz="3600" b="1" u="sng" dirty="0">
                <a:solidFill>
                  <a:srgbClr val="00B050"/>
                </a:solidFill>
                <a:latin typeface="Constantia" pitchFamily="18" charset="0"/>
                <a:cs typeface="Times New Roman" pitchFamily="18" charset="0"/>
              </a:rPr>
              <a:t>Σ</a:t>
            </a:r>
            <a:r>
              <a:rPr lang="en-US" sz="3600" b="1" u="sng" dirty="0">
                <a:solidFill>
                  <a:srgbClr val="00B050"/>
                </a:solidFill>
                <a:latin typeface="Constantia" pitchFamily="18" charset="0"/>
                <a:cs typeface="Times New Roman" pitchFamily="18" charset="0"/>
              </a:rPr>
              <a:t>F) = 0</a:t>
            </a:r>
          </a:p>
        </p:txBody>
      </p:sp>
      <p:sp>
        <p:nvSpPr>
          <p:cNvPr id="19464" name="Content Placeholder 2"/>
          <p:cNvSpPr txBox="1">
            <a:spLocks/>
          </p:cNvSpPr>
          <p:nvPr/>
        </p:nvSpPr>
        <p:spPr bwMode="auto">
          <a:xfrm>
            <a:off x="5334000" y="3034507"/>
            <a:ext cx="34290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spcBef>
                <a:spcPts val="575"/>
              </a:spcBef>
              <a:buClr>
                <a:schemeClr val="accent1"/>
              </a:buClr>
              <a:buSzPct val="85000"/>
            </a:pPr>
            <a:r>
              <a:rPr lang="en-US" sz="2600" b="1" dirty="0" smtClean="0">
                <a:solidFill>
                  <a:srgbClr val="00B050"/>
                </a:solidFill>
                <a:latin typeface="Constantia" pitchFamily="18" charset="0"/>
                <a:cs typeface="Times New Roman" pitchFamily="18" charset="0"/>
              </a:rPr>
              <a:t>Static</a:t>
            </a:r>
            <a:r>
              <a:rPr lang="en-US" sz="2600" dirty="0" smtClean="0">
                <a:solidFill>
                  <a:srgbClr val="00B050"/>
                </a:solidFill>
                <a:latin typeface="Constantia" pitchFamily="18" charset="0"/>
                <a:cs typeface="Times New Roman" pitchFamily="18" charset="0"/>
              </a:rPr>
              <a:t> </a:t>
            </a:r>
            <a:r>
              <a:rPr lang="en-US" sz="2800" b="1" dirty="0">
                <a:solidFill>
                  <a:srgbClr val="00B050"/>
                </a:solidFill>
                <a:latin typeface="Constantia" pitchFamily="18" charset="0"/>
                <a:cs typeface="Times New Roman" pitchFamily="18" charset="0"/>
              </a:rPr>
              <a:t>equilibrium</a:t>
            </a:r>
          </a:p>
          <a:p>
            <a:pPr eaLnBrk="1" hangingPunct="1">
              <a:spcBef>
                <a:spcPts val="575"/>
              </a:spcBef>
              <a:buClr>
                <a:schemeClr val="accent1"/>
              </a:buClr>
              <a:buSzPct val="85000"/>
              <a:buFont typeface="Arial" pitchFamily="34" charset="0"/>
              <a:buNone/>
            </a:pPr>
            <a:endParaRPr lang="en-US" sz="2600" dirty="0">
              <a:solidFill>
                <a:srgbClr val="0000FF"/>
              </a:solidFill>
              <a:latin typeface="Constantia" pitchFamily="18" charset="0"/>
              <a:cs typeface="Times New Roman" pitchFamily="18" charset="0"/>
            </a:endParaRPr>
          </a:p>
        </p:txBody>
      </p:sp>
      <p:sp>
        <p:nvSpPr>
          <p:cNvPr id="19465" name="AutoShape 4"/>
          <p:cNvSpPr>
            <a:spLocks noChangeArrowheads="1"/>
          </p:cNvSpPr>
          <p:nvPr/>
        </p:nvSpPr>
        <p:spPr bwMode="auto">
          <a:xfrm rot="5400000">
            <a:off x="6811168" y="2163763"/>
            <a:ext cx="1008062" cy="733425"/>
          </a:xfrm>
          <a:prstGeom prst="notchedRightArrow">
            <a:avLst>
              <a:gd name="adj1" fmla="val 50000"/>
              <a:gd name="adj2" fmla="val 69957"/>
            </a:avLst>
          </a:prstGeom>
          <a:solidFill>
            <a:srgbClr val="99CC00"/>
          </a:solidFill>
          <a:ln w="22225" cap="sq" algn="ctr">
            <a:solidFill>
              <a:schemeClr val="tx1"/>
            </a:solidFill>
            <a:miter lim="800000"/>
            <a:headEnd/>
            <a:tailEnd/>
          </a:ln>
        </p:spPr>
        <p:txBody>
          <a:bodyPr anchor="ctr">
            <a:spAutoFit/>
          </a:bodyPr>
          <a:lstStyle/>
          <a:p>
            <a:endParaRPr lang="ar-SA"/>
          </a:p>
        </p:txBody>
      </p:sp>
      <p:sp>
        <p:nvSpPr>
          <p:cNvPr id="19466" name="AutoShape 4"/>
          <p:cNvSpPr>
            <a:spLocks noChangeArrowheads="1"/>
          </p:cNvSpPr>
          <p:nvPr/>
        </p:nvSpPr>
        <p:spPr bwMode="auto">
          <a:xfrm rot="5400000">
            <a:off x="6811168" y="3798062"/>
            <a:ext cx="1008063" cy="733425"/>
          </a:xfrm>
          <a:prstGeom prst="notchedRightArrow">
            <a:avLst>
              <a:gd name="adj1" fmla="val 50000"/>
              <a:gd name="adj2" fmla="val 69957"/>
            </a:avLst>
          </a:prstGeom>
          <a:solidFill>
            <a:srgbClr val="99CC00"/>
          </a:solidFill>
          <a:ln w="22225" cap="sq" algn="ctr">
            <a:solidFill>
              <a:schemeClr val="tx1"/>
            </a:solidFill>
            <a:miter lim="800000"/>
            <a:headEnd/>
            <a:tailEnd/>
          </a:ln>
        </p:spPr>
        <p:txBody>
          <a:bodyPr anchor="ctr">
            <a:spAutoFit/>
          </a:bodyPr>
          <a:lstStyle/>
          <a:p>
            <a:endParaRPr lang="ar-SA"/>
          </a:p>
        </p:txBody>
      </p:sp>
      <p:sp>
        <p:nvSpPr>
          <p:cNvPr id="19467" name="Text Box 8"/>
          <p:cNvSpPr txBox="1">
            <a:spLocks noChangeArrowheads="1"/>
          </p:cNvSpPr>
          <p:nvPr/>
        </p:nvSpPr>
        <p:spPr bwMode="auto">
          <a:xfrm>
            <a:off x="5486400" y="4695185"/>
            <a:ext cx="3276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en-US" sz="3600" b="1" u="sng" dirty="0">
                <a:solidFill>
                  <a:srgbClr val="00B050"/>
                </a:solidFill>
                <a:latin typeface="Constantia" pitchFamily="18" charset="0"/>
                <a:cs typeface="Times New Roman" pitchFamily="18" charset="0"/>
              </a:rPr>
              <a:t>Net Torque </a:t>
            </a:r>
            <a:endParaRPr lang="en-US" sz="3600" b="1" u="sng" dirty="0" smtClean="0">
              <a:solidFill>
                <a:srgbClr val="00B050"/>
              </a:solidFill>
              <a:latin typeface="Constantia" pitchFamily="18" charset="0"/>
              <a:cs typeface="Times New Roman" pitchFamily="18" charset="0"/>
            </a:endParaRPr>
          </a:p>
          <a:p>
            <a:pPr algn="ctr" eaLnBrk="1" hangingPunct="1"/>
            <a:r>
              <a:rPr lang="en-US" sz="3600" b="1" u="sng" dirty="0" smtClean="0">
                <a:solidFill>
                  <a:srgbClr val="00B050"/>
                </a:solidFill>
                <a:latin typeface="Constantia" pitchFamily="18" charset="0"/>
                <a:cs typeface="Times New Roman" pitchFamily="18" charset="0"/>
              </a:rPr>
              <a:t>(</a:t>
            </a:r>
            <a:r>
              <a:rPr lang="el-GR" sz="3600" b="1" u="sng" dirty="0">
                <a:solidFill>
                  <a:srgbClr val="00B050"/>
                </a:solidFill>
                <a:latin typeface="Constantia" pitchFamily="18" charset="0"/>
                <a:cs typeface="Times New Roman" pitchFamily="18" charset="0"/>
              </a:rPr>
              <a:t>Σ τ</a:t>
            </a:r>
            <a:r>
              <a:rPr lang="en-US" sz="3600" b="1" u="sng" dirty="0">
                <a:solidFill>
                  <a:srgbClr val="00B050"/>
                </a:solidFill>
                <a:latin typeface="Constantia" pitchFamily="18" charset="0"/>
                <a:cs typeface="Times New Roman" pitchFamily="18" charset="0"/>
              </a:rPr>
              <a:t>) = 0</a:t>
            </a:r>
          </a:p>
        </p:txBody>
      </p:sp>
      <p:sp>
        <p:nvSpPr>
          <p:cNvPr id="16" name="Right Brace 15"/>
          <p:cNvSpPr/>
          <p:nvPr/>
        </p:nvSpPr>
        <p:spPr>
          <a:xfrm rot="16200000">
            <a:off x="4131469" y="-1367631"/>
            <a:ext cx="977900" cy="5389562"/>
          </a:xfrm>
          <a:prstGeom prst="rightBrace">
            <a:avLst>
              <a:gd name="adj1" fmla="val 8333"/>
              <a:gd name="adj2" fmla="val 48529"/>
            </a:avLst>
          </a:prstGeom>
          <a:ln w="38100">
            <a:solidFill>
              <a:srgbClr val="FF99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ar-SA" b="1" dirty="0">
              <a:solidFill>
                <a:srgbClr val="FF9900"/>
              </a:solidFill>
            </a:endParaRPr>
          </a:p>
        </p:txBody>
      </p:sp>
      <p:sp>
        <p:nvSpPr>
          <p:cNvPr id="19469" name="Rectangle 1"/>
          <p:cNvSpPr>
            <a:spLocks noChangeArrowheads="1"/>
          </p:cNvSpPr>
          <p:nvPr/>
        </p:nvSpPr>
        <p:spPr bwMode="auto">
          <a:xfrm>
            <a:off x="2667000" y="0"/>
            <a:ext cx="366158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dirty="0" smtClean="0">
                <a:solidFill>
                  <a:srgbClr val="FF9900"/>
                </a:solidFill>
                <a:latin typeface="Stencil" pitchFamily="82" charset="0"/>
                <a:cs typeface="Times New Roman" pitchFamily="18" charset="0"/>
              </a:rPr>
              <a:t>Equilibrium</a:t>
            </a:r>
            <a:endParaRPr lang="en-US" sz="4200" b="1" dirty="0">
              <a:solidFill>
                <a:srgbClr val="FF9900"/>
              </a:solidFill>
              <a:latin typeface="Stencil" pitchFamily="82" charset="0"/>
            </a:endParaRPr>
          </a:p>
        </p:txBody>
      </p:sp>
      <p:sp>
        <p:nvSpPr>
          <p:cNvPr id="14" name="Content Placeholder 2"/>
          <p:cNvSpPr txBox="1">
            <a:spLocks/>
          </p:cNvSpPr>
          <p:nvPr/>
        </p:nvSpPr>
        <p:spPr bwMode="auto">
          <a:xfrm>
            <a:off x="2090737" y="1553509"/>
            <a:ext cx="5033963" cy="94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just" eaLnBrk="1" hangingPunct="1">
              <a:spcBef>
                <a:spcPct val="20000"/>
              </a:spcBef>
              <a:buFont typeface="Arial" pitchFamily="34" charset="0"/>
              <a:buNone/>
            </a:pPr>
            <a:r>
              <a:rPr lang="en-US" sz="2800" b="1" dirty="0" smtClean="0">
                <a:solidFill>
                  <a:srgbClr val="00B050"/>
                </a:solidFill>
                <a:cs typeface="Times New Roman" pitchFamily="18" charset="0"/>
              </a:rPr>
              <a:t>A system is said to be in equilibrium when</a:t>
            </a:r>
            <a:endParaRPr lang="en-US" sz="2800" b="1" dirty="0">
              <a:solidFill>
                <a:srgbClr val="00B050"/>
              </a:solidFill>
              <a:cs typeface="Times New Roman"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99656339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32359" y="135731"/>
            <a:ext cx="56007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spcBef>
                <a:spcPts val="575"/>
              </a:spcBef>
              <a:buClr>
                <a:schemeClr val="accent1"/>
              </a:buClr>
              <a:buSzPct val="85000"/>
            </a:pPr>
            <a:r>
              <a:rPr lang="en-US" sz="3200" b="1" dirty="0" smtClean="0">
                <a:solidFill>
                  <a:srgbClr val="00B050"/>
                </a:solidFill>
                <a:cs typeface="Times New Roman" pitchFamily="18" charset="0"/>
              </a:rPr>
              <a:t>Static</a:t>
            </a:r>
            <a:r>
              <a:rPr lang="en-US" sz="3200" dirty="0" smtClean="0">
                <a:solidFill>
                  <a:srgbClr val="00B050"/>
                </a:solidFill>
                <a:cs typeface="Times New Roman" pitchFamily="18" charset="0"/>
              </a:rPr>
              <a:t> </a:t>
            </a:r>
            <a:r>
              <a:rPr lang="en-US" sz="3200" b="1" dirty="0" smtClean="0">
                <a:solidFill>
                  <a:srgbClr val="00B050"/>
                </a:solidFill>
                <a:cs typeface="Times New Roman" pitchFamily="18" charset="0"/>
              </a:rPr>
              <a:t>equilibrium occurs when</a:t>
            </a:r>
            <a:endParaRPr lang="en-US" sz="3200" b="1" dirty="0">
              <a:solidFill>
                <a:srgbClr val="00B050"/>
              </a:solidFill>
              <a:cs typeface="Times New Roman" pitchFamily="18" charset="0"/>
            </a:endParaRPr>
          </a:p>
          <a:p>
            <a:pPr eaLnBrk="1" hangingPunct="1">
              <a:spcBef>
                <a:spcPts val="575"/>
              </a:spcBef>
              <a:buClr>
                <a:schemeClr val="accent1"/>
              </a:buClr>
              <a:buSzPct val="85000"/>
              <a:buFont typeface="Arial" pitchFamily="34" charset="0"/>
              <a:buNone/>
            </a:pPr>
            <a:endParaRPr lang="en-US" sz="2600" dirty="0">
              <a:solidFill>
                <a:srgbClr val="0000FF"/>
              </a:solidFill>
              <a:latin typeface="Constantia" pitchFamily="18" charset="0"/>
              <a:cs typeface="Times New Roman" pitchFamily="18" charset="0"/>
            </a:endParaRPr>
          </a:p>
        </p:txBody>
      </p:sp>
      <p:sp>
        <p:nvSpPr>
          <p:cNvPr id="4" name="Content Placeholder 2"/>
          <p:cNvSpPr txBox="1">
            <a:spLocks/>
          </p:cNvSpPr>
          <p:nvPr/>
        </p:nvSpPr>
        <p:spPr bwMode="auto">
          <a:xfrm>
            <a:off x="3041905" y="2125249"/>
            <a:ext cx="3429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marL="457200" indent="-457200" eaLnBrk="1" hangingPunct="1">
              <a:spcBef>
                <a:spcPts val="575"/>
              </a:spcBef>
              <a:buClr>
                <a:srgbClr val="00B050"/>
              </a:buClr>
              <a:buSzPct val="85000"/>
              <a:buFont typeface="Wingdings" pitchFamily="2" charset="2"/>
              <a:buChar char="v"/>
            </a:pPr>
            <a:r>
              <a:rPr lang="en-US" sz="2600" dirty="0" smtClean="0">
                <a:solidFill>
                  <a:srgbClr val="00B050"/>
                </a:solidFill>
                <a:latin typeface="Constantia" pitchFamily="18" charset="0"/>
                <a:cs typeface="Times New Roman" pitchFamily="18" charset="0"/>
              </a:rPr>
              <a:t>When seesaw is perfectly balanced</a:t>
            </a:r>
            <a:endParaRPr lang="en-US" sz="2600" dirty="0">
              <a:solidFill>
                <a:srgbClr val="00B050"/>
              </a:solidFill>
              <a:latin typeface="Constantia" pitchFamily="18" charset="0"/>
              <a:cs typeface="Times New Roman" pitchFamily="18" charset="0"/>
            </a:endParaRPr>
          </a:p>
        </p:txBody>
      </p:sp>
      <p:pic>
        <p:nvPicPr>
          <p:cNvPr id="5" name="Picture 11" descr="http://www.scorea.com/eng/examhall/enotes/AS61517/see_sa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3290" y="715962"/>
            <a:ext cx="25908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841867"/>
            <a:ext cx="1981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a:off x="6248401" y="5105400"/>
            <a:ext cx="2864286"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marL="457200" indent="-457200" eaLnBrk="1" hangingPunct="1">
              <a:spcBef>
                <a:spcPts val="575"/>
              </a:spcBef>
              <a:buClr>
                <a:srgbClr val="00B050"/>
              </a:buClr>
              <a:buSzPct val="85000"/>
              <a:buFont typeface="Wingdings" pitchFamily="2" charset="2"/>
              <a:buChar char="v"/>
            </a:pPr>
            <a:r>
              <a:rPr lang="en-US" sz="2600" dirty="0" smtClean="0">
                <a:solidFill>
                  <a:srgbClr val="00B050"/>
                </a:solidFill>
                <a:latin typeface="Constantia" pitchFamily="18" charset="0"/>
                <a:cs typeface="Times New Roman" pitchFamily="18" charset="0"/>
              </a:rPr>
              <a:t>Stands on tip toes</a:t>
            </a:r>
            <a:endParaRPr lang="en-US" sz="2600" dirty="0">
              <a:solidFill>
                <a:srgbClr val="00B050"/>
              </a:solidFill>
              <a:latin typeface="Constantia" pitchFamily="18" charset="0"/>
              <a:cs typeface="Times New Roman" pitchFamily="18" charset="0"/>
            </a:endParaRPr>
          </a:p>
        </p:txBody>
      </p:sp>
      <p:pic>
        <p:nvPicPr>
          <p:cNvPr id="8" name="Picture 5"/>
          <p:cNvPicPr>
            <a:picLocks noChangeAspect="1" noChangeArrowheads="1"/>
          </p:cNvPicPr>
          <p:nvPr/>
        </p:nvPicPr>
        <p:blipFill>
          <a:blip r:embed="rId4"/>
          <a:srcRect/>
          <a:stretch>
            <a:fillRect/>
          </a:stretch>
        </p:blipFill>
        <p:spPr bwMode="auto">
          <a:xfrm>
            <a:off x="32359" y="731728"/>
            <a:ext cx="2558441" cy="31544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angle 9"/>
          <p:cNvSpPr/>
          <p:nvPr/>
        </p:nvSpPr>
        <p:spPr>
          <a:xfrm>
            <a:off x="-19833" y="3901270"/>
            <a:ext cx="2597186" cy="892552"/>
          </a:xfrm>
          <a:prstGeom prst="rect">
            <a:avLst/>
          </a:prstGeom>
        </p:spPr>
        <p:txBody>
          <a:bodyPr wrap="none">
            <a:spAutoFit/>
          </a:bodyPr>
          <a:lstStyle/>
          <a:p>
            <a:pPr marL="457200" indent="-457200">
              <a:buFont typeface="Wingdings" pitchFamily="2" charset="2"/>
              <a:buChar char="v"/>
            </a:pPr>
            <a:r>
              <a:rPr lang="en-US" sz="2600" dirty="0">
                <a:solidFill>
                  <a:srgbClr val="00B050"/>
                </a:solidFill>
                <a:latin typeface="Times New Roman" pitchFamily="18" charset="0"/>
                <a:cs typeface="Times New Roman" pitchFamily="18" charset="0"/>
              </a:rPr>
              <a:t>When you are </a:t>
            </a:r>
            <a:endParaRPr lang="en-US" sz="2600" dirty="0" smtClean="0">
              <a:solidFill>
                <a:srgbClr val="00B050"/>
              </a:solidFill>
              <a:latin typeface="Times New Roman" pitchFamily="18" charset="0"/>
              <a:cs typeface="Times New Roman" pitchFamily="18" charset="0"/>
            </a:endParaRPr>
          </a:p>
          <a:p>
            <a:r>
              <a:rPr lang="en-US" sz="2600" dirty="0" smtClean="0">
                <a:solidFill>
                  <a:srgbClr val="00B050"/>
                </a:solidFill>
                <a:latin typeface="Times New Roman" pitchFamily="18" charset="0"/>
                <a:cs typeface="Times New Roman" pitchFamily="18" charset="0"/>
              </a:rPr>
              <a:t>lifting </a:t>
            </a:r>
            <a:r>
              <a:rPr lang="en-US" sz="2600" dirty="0">
                <a:solidFill>
                  <a:srgbClr val="00B050"/>
                </a:solidFill>
                <a:latin typeface="Times New Roman" pitchFamily="18" charset="0"/>
                <a:cs typeface="Times New Roman" pitchFamily="18" charset="0"/>
              </a:rPr>
              <a:t>something</a:t>
            </a:r>
          </a:p>
        </p:txBody>
      </p:sp>
      <p:pic>
        <p:nvPicPr>
          <p:cNvPr id="11" name="Picture 2"/>
          <p:cNvPicPr>
            <a:picLocks noChangeAspect="1" noChangeArrowheads="1"/>
          </p:cNvPicPr>
          <p:nvPr/>
        </p:nvPicPr>
        <p:blipFill>
          <a:blip r:embed="rId5"/>
          <a:srcRect/>
          <a:stretch>
            <a:fillRect/>
          </a:stretch>
        </p:blipFill>
        <p:spPr bwMode="auto">
          <a:xfrm>
            <a:off x="3581400" y="3079322"/>
            <a:ext cx="2184539" cy="30166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ectangle 11"/>
          <p:cNvSpPr/>
          <p:nvPr/>
        </p:nvSpPr>
        <p:spPr>
          <a:xfrm>
            <a:off x="3165002" y="6248399"/>
            <a:ext cx="3746538" cy="492443"/>
          </a:xfrm>
          <a:prstGeom prst="rect">
            <a:avLst/>
          </a:prstGeom>
        </p:spPr>
        <p:txBody>
          <a:bodyPr wrap="none">
            <a:spAutoFit/>
          </a:bodyPr>
          <a:lstStyle/>
          <a:p>
            <a:pPr marL="457200" indent="-457200">
              <a:buFont typeface="Wingdings" pitchFamily="2" charset="2"/>
              <a:buChar char="v"/>
            </a:pPr>
            <a:r>
              <a:rPr lang="en-US" sz="2600" dirty="0">
                <a:solidFill>
                  <a:srgbClr val="00B050"/>
                </a:solidFill>
                <a:latin typeface="Times New Roman" pitchFamily="18" charset="0"/>
                <a:cs typeface="Times New Roman" pitchFamily="18" charset="0"/>
              </a:rPr>
              <a:t>When lifting your head</a:t>
            </a:r>
          </a:p>
        </p:txBody>
      </p:sp>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86354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19200" y="3505200"/>
            <a:ext cx="4568868" cy="3046988"/>
          </a:xfrm>
          <a:prstGeom prst="rect">
            <a:avLst/>
          </a:prstGeom>
        </p:spPr>
        <p:txBody>
          <a:bodyPr wrap="square">
            <a:spAutoFit/>
          </a:bodyPr>
          <a:lstStyle/>
          <a:p>
            <a:r>
              <a:rPr lang="en-US" sz="3200" dirty="0" smtClean="0">
                <a:solidFill>
                  <a:srgbClr val="00B050"/>
                </a:solidFill>
                <a:latin typeface="Times New Roman" pitchFamily="18" charset="0"/>
                <a:cs typeface="Times New Roman" pitchFamily="18" charset="0"/>
              </a:rPr>
              <a:t>	</a:t>
            </a:r>
            <a:r>
              <a:rPr lang="en-US" sz="3200" dirty="0" smtClean="0">
                <a:solidFill>
                  <a:srgbClr val="FFFF00"/>
                </a:solidFill>
                <a:latin typeface="Times New Roman" pitchFamily="18" charset="0"/>
                <a:cs typeface="Times New Roman" pitchFamily="18" charset="0"/>
              </a:rPr>
              <a:t>A </a:t>
            </a:r>
            <a:r>
              <a:rPr lang="en-US" sz="3200" dirty="0">
                <a:solidFill>
                  <a:srgbClr val="FFFF00"/>
                </a:solidFill>
                <a:latin typeface="Times New Roman" pitchFamily="18" charset="0"/>
                <a:cs typeface="Times New Roman" pitchFamily="18" charset="0"/>
              </a:rPr>
              <a:t>system is in </a:t>
            </a:r>
            <a:r>
              <a:rPr lang="en-US" sz="3200" dirty="0" smtClean="0">
                <a:solidFill>
                  <a:srgbClr val="FFFF00"/>
                </a:solidFill>
                <a:latin typeface="Times New Roman" pitchFamily="18" charset="0"/>
                <a:cs typeface="Times New Roman" pitchFamily="18" charset="0"/>
              </a:rPr>
              <a:t>an </a:t>
            </a:r>
            <a:r>
              <a:rPr lang="en-US" sz="3200" b="1" i="1" u="sng" dirty="0" smtClean="0">
                <a:solidFill>
                  <a:srgbClr val="FFFF00"/>
                </a:solidFill>
                <a:latin typeface="Times New Roman" pitchFamily="18" charset="0"/>
                <a:cs typeface="Times New Roman" pitchFamily="18" charset="0"/>
              </a:rPr>
              <a:t>unstable </a:t>
            </a:r>
            <a:r>
              <a:rPr lang="en-US" sz="3200" b="1" i="1" u="sng" dirty="0">
                <a:solidFill>
                  <a:srgbClr val="FFFF00"/>
                </a:solidFill>
                <a:latin typeface="Times New Roman" pitchFamily="18" charset="0"/>
                <a:cs typeface="Times New Roman" pitchFamily="18" charset="0"/>
              </a:rPr>
              <a:t>equilibrium </a:t>
            </a:r>
            <a:r>
              <a:rPr lang="en-US" sz="3200" dirty="0">
                <a:solidFill>
                  <a:srgbClr val="FFFF00"/>
                </a:solidFill>
                <a:latin typeface="Times New Roman" pitchFamily="18" charset="0"/>
                <a:cs typeface="Times New Roman" pitchFamily="18" charset="0"/>
              </a:rPr>
              <a:t>if it will </a:t>
            </a:r>
            <a:r>
              <a:rPr lang="en-US" sz="3200" dirty="0" smtClean="0">
                <a:solidFill>
                  <a:srgbClr val="FFFF00"/>
                </a:solidFill>
                <a:latin typeface="Times New Roman" pitchFamily="18" charset="0"/>
                <a:cs typeface="Times New Roman" pitchFamily="18" charset="0"/>
              </a:rPr>
              <a:t>not return </a:t>
            </a:r>
            <a:r>
              <a:rPr lang="en-US" sz="3200" dirty="0">
                <a:solidFill>
                  <a:srgbClr val="FFFF00"/>
                </a:solidFill>
                <a:latin typeface="Times New Roman" pitchFamily="18" charset="0"/>
                <a:cs typeface="Times New Roman" pitchFamily="18" charset="0"/>
              </a:rPr>
              <a:t>to </a:t>
            </a:r>
            <a:r>
              <a:rPr lang="en-US" sz="3200" dirty="0" smtClean="0">
                <a:solidFill>
                  <a:srgbClr val="FFFF00"/>
                </a:solidFill>
                <a:latin typeface="Times New Roman" pitchFamily="18" charset="0"/>
                <a:cs typeface="Times New Roman" pitchFamily="18" charset="0"/>
              </a:rPr>
              <a:t>this equilibrium having </a:t>
            </a:r>
            <a:r>
              <a:rPr lang="en-US" sz="3200" dirty="0">
                <a:solidFill>
                  <a:srgbClr val="FFFF00"/>
                </a:solidFill>
                <a:latin typeface="Times New Roman" pitchFamily="18" charset="0"/>
                <a:cs typeface="Times New Roman" pitchFamily="18" charset="0"/>
              </a:rPr>
              <a:t>been </a:t>
            </a:r>
            <a:r>
              <a:rPr lang="en-US" sz="3200" dirty="0" smtClean="0">
                <a:solidFill>
                  <a:srgbClr val="FFFF00"/>
                </a:solidFill>
                <a:latin typeface="Times New Roman" pitchFamily="18" charset="0"/>
                <a:cs typeface="Times New Roman" pitchFamily="18" charset="0"/>
              </a:rPr>
              <a:t>subject to a small </a:t>
            </a:r>
            <a:r>
              <a:rPr lang="en-US" sz="3200" dirty="0">
                <a:solidFill>
                  <a:srgbClr val="FFFF00"/>
                </a:solidFill>
                <a:latin typeface="Times New Roman" pitchFamily="18" charset="0"/>
                <a:cs typeface="Times New Roman" pitchFamily="18" charset="0"/>
              </a:rPr>
              <a:t>displacement</a:t>
            </a:r>
            <a:r>
              <a:rPr lang="en-US" sz="3200" dirty="0" smtClean="0">
                <a:solidFill>
                  <a:srgbClr val="FFFF00"/>
                </a:solidFill>
                <a:latin typeface="Times New Roman" pitchFamily="18" charset="0"/>
                <a:cs typeface="Times New Roman" pitchFamily="18" charset="0"/>
              </a:rPr>
              <a:t>.</a:t>
            </a:r>
            <a:endParaRPr lang="en-US" sz="3200" dirty="0">
              <a:solidFill>
                <a:srgbClr val="FFFF00"/>
              </a:solidFill>
              <a:latin typeface="Times New Roman" pitchFamily="18" charset="0"/>
              <a:cs typeface="Times New Roman" pitchFamily="18"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7770" y="516195"/>
            <a:ext cx="245745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340796" y="304800"/>
            <a:ext cx="4094968" cy="3046988"/>
          </a:xfrm>
          <a:prstGeom prst="rect">
            <a:avLst/>
          </a:prstGeom>
        </p:spPr>
        <p:txBody>
          <a:bodyPr wrap="square">
            <a:spAutoFit/>
          </a:bodyPr>
          <a:lstStyle/>
          <a:p>
            <a:r>
              <a:rPr lang="en-US" sz="3200" dirty="0" smtClean="0">
                <a:solidFill>
                  <a:srgbClr val="FFFF00"/>
                </a:solidFill>
                <a:latin typeface="Times New Roman" pitchFamily="18" charset="0"/>
                <a:cs typeface="Times New Roman" pitchFamily="18" charset="0"/>
              </a:rPr>
              <a:t>	A </a:t>
            </a:r>
            <a:r>
              <a:rPr lang="en-US" sz="3200" dirty="0">
                <a:solidFill>
                  <a:srgbClr val="FFFF00"/>
                </a:solidFill>
                <a:latin typeface="Times New Roman" pitchFamily="18" charset="0"/>
                <a:cs typeface="Times New Roman" pitchFamily="18" charset="0"/>
              </a:rPr>
              <a:t>system is in </a:t>
            </a:r>
            <a:r>
              <a:rPr lang="en-US" sz="3200" b="1" i="1" u="sng" dirty="0">
                <a:solidFill>
                  <a:srgbClr val="FFFF00"/>
                </a:solidFill>
                <a:latin typeface="Times New Roman" pitchFamily="18" charset="0"/>
                <a:cs typeface="Times New Roman" pitchFamily="18" charset="0"/>
              </a:rPr>
              <a:t>stable equilibrium </a:t>
            </a:r>
            <a:r>
              <a:rPr lang="en-US" sz="3200" dirty="0">
                <a:solidFill>
                  <a:srgbClr val="FFFF00"/>
                </a:solidFill>
                <a:latin typeface="Times New Roman" pitchFamily="18" charset="0"/>
                <a:cs typeface="Times New Roman" pitchFamily="18" charset="0"/>
              </a:rPr>
              <a:t>if it will return to equilibrium after it has been small displacement.</a:t>
            </a:r>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166" y="3668970"/>
            <a:ext cx="253365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950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1949</TotalTime>
  <Words>1031</Words>
  <Application>Microsoft Office PowerPoint</Application>
  <PresentationFormat>On-screen Show (4:3)</PresentationFormat>
  <Paragraphs>216</Paragraphs>
  <Slides>41</Slides>
  <Notes>3</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57" baseType="lpstr">
      <vt:lpstr>Arial Unicode MS</vt:lpstr>
      <vt:lpstr>Agency FB</vt:lpstr>
      <vt:lpstr>Aharoni</vt:lpstr>
      <vt:lpstr>Arial</vt:lpstr>
      <vt:lpstr>Calibri</vt:lpstr>
      <vt:lpstr>Constantia</vt:lpstr>
      <vt:lpstr>Impact</vt:lpstr>
      <vt:lpstr>Stencil</vt:lpstr>
      <vt:lpstr>Symbol</vt:lpstr>
      <vt:lpstr>Times New Roman</vt:lpstr>
      <vt:lpstr>Verdana</vt:lpstr>
      <vt:lpstr>Wingdings</vt:lpstr>
      <vt:lpstr>Wingdings 2</vt:lpstr>
      <vt:lpstr>Office Theme</vt:lpstr>
      <vt:lpstr>Acrobat Document</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Stability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Ghazala Yunus</cp:lastModifiedBy>
  <cp:revision>86</cp:revision>
  <dcterms:created xsi:type="dcterms:W3CDTF">2006-08-16T00:00:00Z</dcterms:created>
  <dcterms:modified xsi:type="dcterms:W3CDTF">2018-01-22T09:03:19Z</dcterms:modified>
</cp:coreProperties>
</file>