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66" r:id="rId4"/>
    <p:sldId id="269" r:id="rId5"/>
    <p:sldId id="268" r:id="rId6"/>
    <p:sldId id="258" r:id="rId7"/>
    <p:sldId id="259" r:id="rId8"/>
    <p:sldId id="270" r:id="rId9"/>
    <p:sldId id="271" r:id="rId10"/>
    <p:sldId id="272" r:id="rId11"/>
    <p:sldId id="274" r:id="rId12"/>
    <p:sldId id="275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061D"/>
    <a:srgbClr val="FF3B3B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1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0.m4a"/><Relationship Id="rId7" Type="http://schemas.openxmlformats.org/officeDocument/2006/relationships/image" Target="../media/image13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1.jp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4821" y="2019868"/>
            <a:ext cx="6976150" cy="1908215"/>
          </a:xfrm>
          <a:prstGeom prst="rect">
            <a:avLst/>
          </a:prstGeom>
          <a:solidFill>
            <a:srgbClr val="92D050"/>
          </a:solidFill>
          <a:ln w="666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rtl="1"/>
            <a:endParaRPr lang="ar-BH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r>
              <a:rPr lang="ar-BH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أعيش مع الآخرين</a:t>
            </a:r>
          </a:p>
          <a:p>
            <a:pPr algn="ctr" rt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t="10776" r="14802" b="14967"/>
          <a:stretch/>
        </p:blipFill>
        <p:spPr>
          <a:xfrm>
            <a:off x="-1" y="3460970"/>
            <a:ext cx="3357349" cy="3397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291" y="5160116"/>
            <a:ext cx="7733211" cy="707886"/>
          </a:xfrm>
          <a:prstGeom prst="rect">
            <a:avLst/>
          </a:prstGeom>
          <a:noFill/>
          <a:ln w="38100">
            <a:noFill/>
            <a:prstDash val="lgDashDotDot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التربية للمواطنة للصف الأول الابتدائي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263" y="365125"/>
            <a:ext cx="7735887" cy="980349"/>
          </a:xfr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ar-BH" sz="4000" dirty="0" smtClean="0"/>
              <a:t>أتعايش </a:t>
            </a:r>
            <a:r>
              <a:rPr lang="ar-BH" sz="4000" dirty="0" smtClean="0"/>
              <a:t>مع </a:t>
            </a:r>
            <a:r>
              <a:rPr lang="ar-BH" sz="4000" dirty="0" smtClean="0"/>
              <a:t>أفراد الحي </a:t>
            </a:r>
            <a:r>
              <a:rPr lang="ar-BH" sz="4000" dirty="0" smtClean="0"/>
              <a:t>الذي أسكن فيه</a:t>
            </a:r>
            <a:endParaRPr lang="en-US" sz="4000" dirty="0"/>
          </a:p>
        </p:txBody>
      </p:sp>
      <p:pic>
        <p:nvPicPr>
          <p:cNvPr id="6" name="التعريف بالنفس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77" end="66005.4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7263" y="1525179"/>
            <a:ext cx="7735887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6" b="97500" l="2667" r="90000">
                        <a14:foregroundMark x1="58333" y1="25526" x2="58333" y2="25526"/>
                        <a14:foregroundMark x1="60444" y1="39605" x2="60444" y2="39605"/>
                        <a14:foregroundMark x1="66556" y1="41053" x2="66556" y2="41053"/>
                        <a14:foregroundMark x1="71778" y1="39605" x2="71778" y2="39605"/>
                        <a14:foregroundMark x1="40000" y1="30658" x2="40000" y2="30658"/>
                        <a14:foregroundMark x1="31444" y1="50132" x2="31444" y2="50132"/>
                        <a14:foregroundMark x1="28889" y1="50132" x2="28889" y2="50132"/>
                        <a14:foregroundMark x1="57778" y1="57500" x2="57778" y2="57500"/>
                        <a14:foregroundMark x1="47667" y1="62237" x2="47667" y2="62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2637" y="2849245"/>
            <a:ext cx="2885933" cy="302727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3541" y="735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36364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94111" y="1989164"/>
            <a:ext cx="5460274" cy="772887"/>
            <a:chOff x="1894111" y="2350226"/>
            <a:chExt cx="5460274" cy="77288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1894111" y="2403568"/>
              <a:ext cx="5042263" cy="6662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400" b="1" dirty="0" smtClean="0"/>
                <a:t>كرة السلة</a:t>
              </a:r>
              <a:endParaRPr lang="en-US" sz="2400" b="1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6518362" y="2350226"/>
              <a:ext cx="836023" cy="7728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94111" y="3303891"/>
            <a:ext cx="5460274" cy="772887"/>
            <a:chOff x="1894111" y="2350226"/>
            <a:chExt cx="5460274" cy="77288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1894111" y="2403568"/>
              <a:ext cx="5042263" cy="6662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400" b="1" dirty="0" smtClean="0"/>
                <a:t>كرة القدم</a:t>
              </a:r>
              <a:endParaRPr lang="en-US" sz="2400" b="1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518362" y="2350226"/>
              <a:ext cx="836023" cy="7728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 smtClean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33" y="2875763"/>
            <a:ext cx="1373868" cy="149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0" y="1642985"/>
            <a:ext cx="1431559" cy="156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3"/>
          <p:cNvSpPr/>
          <p:nvPr/>
        </p:nvSpPr>
        <p:spPr>
          <a:xfrm>
            <a:off x="8912347" y="474337"/>
            <a:ext cx="1476103" cy="42672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/>
              <a:t>نشاط </a:t>
            </a:r>
            <a:r>
              <a:rPr lang="ar-BH" b="1" dirty="0" smtClean="0"/>
              <a:t>3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900934" y="428617"/>
            <a:ext cx="5909398" cy="5181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400" b="1" dirty="0" smtClean="0"/>
              <a:t>ما اللعبة المشتركة بين أفراد الحي؟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4773" t="26042" r="35212" b="42708"/>
          <a:stretch/>
        </p:blipFill>
        <p:spPr>
          <a:xfrm>
            <a:off x="7697773" y="1642985"/>
            <a:ext cx="3905250" cy="3105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302" y="428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8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94111" y="3317215"/>
            <a:ext cx="5460274" cy="772887"/>
            <a:chOff x="1894111" y="2350226"/>
            <a:chExt cx="5460274" cy="77288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1894111" y="2403568"/>
              <a:ext cx="5042263" cy="6662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400" b="1" dirty="0" smtClean="0"/>
                <a:t>لا</a:t>
              </a:r>
              <a:endParaRPr lang="en-US" sz="2400" b="1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6518362" y="2350226"/>
              <a:ext cx="836023" cy="7728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 smtClean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94111" y="1892046"/>
            <a:ext cx="5460274" cy="772887"/>
            <a:chOff x="1894111" y="2350226"/>
            <a:chExt cx="5460274" cy="77288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1894111" y="2403568"/>
              <a:ext cx="5042263" cy="6662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2400" b="1" dirty="0" smtClean="0"/>
                <a:t>نعم</a:t>
              </a:r>
              <a:endParaRPr lang="en-US" sz="2400" b="1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518362" y="2350226"/>
              <a:ext cx="836023" cy="7728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 smtClean="0">
                  <a:solidFill>
                    <a:schemeClr val="tx1"/>
                  </a:solidFill>
                </a:rPr>
                <a:t>1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33" y="1399612"/>
            <a:ext cx="1373868" cy="149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44" y="2745894"/>
            <a:ext cx="1431559" cy="156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3"/>
          <p:cNvSpPr/>
          <p:nvPr/>
        </p:nvSpPr>
        <p:spPr>
          <a:xfrm>
            <a:off x="8912347" y="474337"/>
            <a:ext cx="1476103" cy="42672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/>
              <a:t>نشاط </a:t>
            </a:r>
            <a:r>
              <a:rPr lang="ar-BH" b="1" dirty="0" smtClean="0"/>
              <a:t>4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900934" y="428617"/>
            <a:ext cx="5909398" cy="5181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400" b="1" dirty="0" smtClean="0"/>
              <a:t>هل يوجد اختلاف بين هوايات أفراد الحي؟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4773" t="26042" r="35212" b="42708"/>
          <a:stretch/>
        </p:blipFill>
        <p:spPr>
          <a:xfrm>
            <a:off x="7697773" y="1642985"/>
            <a:ext cx="3905250" cy="3105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919" y="382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19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55" r="-472" b="13497"/>
          <a:stretch/>
        </p:blipFill>
        <p:spPr>
          <a:xfrm>
            <a:off x="5445457" y="982638"/>
            <a:ext cx="6746543" cy="545910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465575" y="705170"/>
            <a:ext cx="4500538" cy="4587751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solidFill>
              <a:srgbClr val="92D05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نحن نتشابه ونختلف، وباختلافنا </a:t>
            </a:r>
            <a:r>
              <a:rPr lang="ar-BH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نكمل بعضنا بعضا.</a:t>
            </a:r>
            <a:endParaRPr lang="en-US" sz="4000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" end="3265.99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37143" r="10445" b="24381"/>
          <a:stretch/>
        </p:blipFill>
        <p:spPr>
          <a:xfrm>
            <a:off x="352698" y="1267097"/>
            <a:ext cx="11456126" cy="5590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3148147" y="600892"/>
            <a:ext cx="4963887" cy="1136469"/>
          </a:xfrm>
          <a:prstGeom prst="roundRect">
            <a:avLst/>
          </a:prstGeom>
          <a:ln w="57150"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نحن فريق التعاون.</a:t>
            </a:r>
          </a:p>
          <a:p>
            <a:pPr algn="ctr" rtl="1"/>
            <a:r>
              <a:rPr lang="ar-B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كرة القدم هوايتنا المفضلة.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7.8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37143" r="10445" b="24381"/>
          <a:stretch/>
        </p:blipFill>
        <p:spPr>
          <a:xfrm>
            <a:off x="352698" y="1267098"/>
            <a:ext cx="11456126" cy="5146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873827" y="509452"/>
            <a:ext cx="5499464" cy="992778"/>
          </a:xfrm>
          <a:prstGeom prst="roundRect">
            <a:avLst/>
          </a:prstGeom>
          <a:ln w="38100"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أطوالنا مختلفة وأوزاننا مختلفة أيضا.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4.53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87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01724" y="580230"/>
            <a:ext cx="1476103" cy="4267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/>
              <a:t>نشاط </a:t>
            </a:r>
            <a:r>
              <a:rPr lang="ar-BH" b="1" dirty="0" smtClean="0"/>
              <a:t>1</a:t>
            </a:r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27417" y="435265"/>
            <a:ext cx="4598812" cy="716650"/>
          </a:xfr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rtl="1"/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ar-BH" sz="3200" b="1" dirty="0" smtClean="0">
                <a:latin typeface="Times New Roman" panose="02020603050405020304" pitchFamily="18" charset="0"/>
              </a:rPr>
              <a:t>  أ</a:t>
            </a:r>
            <a:r>
              <a:rPr lang="ar-BH" sz="3200" b="1" dirty="0" smtClean="0">
                <a:latin typeface="Calibri" panose="020F0502020204030204" pitchFamily="34" charset="0"/>
              </a:rPr>
              <a:t>صل</a:t>
            </a:r>
            <a:r>
              <a:rPr lang="ar-BH" sz="32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BH" sz="3200" b="1" dirty="0">
                <a:latin typeface="Calibri" panose="020F0502020204030204" pitchFamily="34" charset="0"/>
                <a:ea typeface="Calibri" panose="020F0502020204030204" pitchFamily="34" charset="0"/>
              </a:rPr>
              <a:t>العبارة </a:t>
            </a:r>
            <a:r>
              <a:rPr lang="ar-BH" sz="32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بما يناسبها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b="1" u="sng" dirty="0"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37143" r="10445" b="24381"/>
          <a:stretch/>
        </p:blipFill>
        <p:spPr>
          <a:xfrm>
            <a:off x="352698" y="435266"/>
            <a:ext cx="3148148" cy="5769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811926" y="1985552"/>
            <a:ext cx="3105292" cy="951617"/>
          </a:xfrm>
          <a:prstGeom prst="rec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endParaRPr lang="ar-BH" sz="2400" b="1" dirty="0" smtClean="0">
              <a:solidFill>
                <a:schemeClr val="tx1"/>
              </a:solidFill>
            </a:endParaRPr>
          </a:p>
          <a:p>
            <a:pPr algn="ctr" rtl="1"/>
            <a:r>
              <a:rPr lang="ar-BH" sz="3100" b="1" dirty="0" smtClean="0">
                <a:solidFill>
                  <a:schemeClr val="tx1"/>
                </a:solidFill>
              </a:rPr>
              <a:t>يشترك فريق التعاون في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u="sng" dirty="0">
              <a:latin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811926" y="4124469"/>
            <a:ext cx="3105292" cy="951617"/>
          </a:xfrm>
          <a:prstGeom prst="rec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endParaRPr lang="ar-BH" sz="2400" b="1" dirty="0" smtClean="0">
              <a:solidFill>
                <a:schemeClr val="tx1"/>
              </a:solidFill>
            </a:endParaRPr>
          </a:p>
          <a:p>
            <a:pPr algn="ctr" rtl="1"/>
            <a:r>
              <a:rPr lang="ar-BH" sz="3100" b="1" dirty="0" smtClean="0">
                <a:solidFill>
                  <a:schemeClr val="tx1"/>
                </a:solidFill>
              </a:rPr>
              <a:t>يختلف فريق التعاون في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u="sng" dirty="0">
              <a:latin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27417" y="2011679"/>
            <a:ext cx="3105292" cy="951617"/>
          </a:xfrm>
          <a:prstGeom prst="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endParaRPr lang="ar-BH" sz="2400" b="1" dirty="0" smtClean="0">
              <a:solidFill>
                <a:schemeClr val="tx1"/>
              </a:solidFill>
            </a:endParaRPr>
          </a:p>
          <a:p>
            <a:pPr algn="ctr" rtl="1"/>
            <a:r>
              <a:rPr lang="ar-BH" sz="3100" b="1" dirty="0" smtClean="0">
                <a:solidFill>
                  <a:schemeClr val="tx1"/>
                </a:solidFill>
              </a:rPr>
              <a:t>الأطوال والأوزان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u="sng" dirty="0">
              <a:latin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827417" y="4205932"/>
            <a:ext cx="3105292" cy="951617"/>
          </a:xfrm>
          <a:prstGeom prst="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endParaRPr lang="ar-BH" sz="2400" b="1" dirty="0" smtClean="0">
              <a:solidFill>
                <a:schemeClr val="tx1"/>
              </a:solidFill>
            </a:endParaRPr>
          </a:p>
          <a:p>
            <a:pPr algn="ctr" rtl="1"/>
            <a:r>
              <a:rPr lang="ar-BH" sz="3100" b="1" dirty="0" smtClean="0">
                <a:solidFill>
                  <a:schemeClr val="tx1"/>
                </a:solidFill>
              </a:rPr>
              <a:t>هواية كرة القدم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u="sng" dirty="0">
              <a:latin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" end="380.84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2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01724" y="580230"/>
            <a:ext cx="1476103" cy="4267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b="1" dirty="0"/>
              <a:t>نشاط </a:t>
            </a:r>
            <a:r>
              <a:rPr lang="ar-BH" b="1" dirty="0" smtClean="0"/>
              <a:t>1</a:t>
            </a:r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27417" y="435265"/>
            <a:ext cx="4598812" cy="716650"/>
          </a:xfr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rtl="1"/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ar-BH" sz="3200" b="1" dirty="0" smtClean="0">
                <a:latin typeface="Times New Roman" panose="02020603050405020304" pitchFamily="18" charset="0"/>
              </a:rPr>
              <a:t>  أ</a:t>
            </a:r>
            <a:r>
              <a:rPr lang="ar-BH" sz="3200" b="1" dirty="0" smtClean="0">
                <a:latin typeface="Calibri" panose="020F0502020204030204" pitchFamily="34" charset="0"/>
              </a:rPr>
              <a:t>صل</a:t>
            </a:r>
            <a:r>
              <a:rPr lang="ar-BH" sz="32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BH" sz="3200" b="1" dirty="0">
                <a:latin typeface="Calibri" panose="020F0502020204030204" pitchFamily="34" charset="0"/>
                <a:ea typeface="Calibri" panose="020F0502020204030204" pitchFamily="34" charset="0"/>
              </a:rPr>
              <a:t>العبارة </a:t>
            </a:r>
            <a:r>
              <a:rPr lang="ar-BH" sz="32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بما يناسبها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b="1" u="sng" dirty="0"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37143" r="10445" b="24381"/>
          <a:stretch/>
        </p:blipFill>
        <p:spPr>
          <a:xfrm>
            <a:off x="352698" y="435266"/>
            <a:ext cx="3148148" cy="5769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811926" y="1985552"/>
            <a:ext cx="3105292" cy="951617"/>
          </a:xfrm>
          <a:prstGeom prst="rec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endParaRPr lang="ar-BH" sz="2400" b="1" dirty="0" smtClean="0">
              <a:solidFill>
                <a:schemeClr val="tx1"/>
              </a:solidFill>
            </a:endParaRPr>
          </a:p>
          <a:p>
            <a:pPr algn="ctr" rtl="1"/>
            <a:r>
              <a:rPr lang="ar-BH" sz="3100" b="1" dirty="0" smtClean="0">
                <a:solidFill>
                  <a:schemeClr val="tx1"/>
                </a:solidFill>
              </a:rPr>
              <a:t>يشترك فريق التعاون في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u="sng" dirty="0">
              <a:latin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811926" y="4124469"/>
            <a:ext cx="3105292" cy="951617"/>
          </a:xfrm>
          <a:prstGeom prst="rec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endParaRPr lang="ar-BH" sz="2400" b="1" dirty="0" smtClean="0">
              <a:solidFill>
                <a:schemeClr val="tx1"/>
              </a:solidFill>
            </a:endParaRPr>
          </a:p>
          <a:p>
            <a:pPr algn="ctr" rtl="1"/>
            <a:r>
              <a:rPr lang="ar-BH" sz="3100" b="1" dirty="0" smtClean="0">
                <a:solidFill>
                  <a:schemeClr val="tx1"/>
                </a:solidFill>
              </a:rPr>
              <a:t>يختلف فريق التعاون في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u="sng" dirty="0">
              <a:latin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27417" y="2011679"/>
            <a:ext cx="3105292" cy="951617"/>
          </a:xfrm>
          <a:prstGeom prst="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endParaRPr lang="ar-BH" sz="2400" b="1" dirty="0" smtClean="0">
              <a:solidFill>
                <a:schemeClr val="tx1"/>
              </a:solidFill>
            </a:endParaRPr>
          </a:p>
          <a:p>
            <a:pPr algn="ctr" rtl="1"/>
            <a:r>
              <a:rPr lang="ar-BH" sz="3100" b="1" dirty="0" smtClean="0">
                <a:solidFill>
                  <a:schemeClr val="tx1"/>
                </a:solidFill>
              </a:rPr>
              <a:t>الأطوال والأوزان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u="sng" dirty="0">
              <a:latin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827417" y="4205932"/>
            <a:ext cx="3105292" cy="951617"/>
          </a:xfrm>
          <a:prstGeom prst="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endParaRPr lang="ar-BH" sz="2400" b="1" dirty="0" smtClean="0">
              <a:solidFill>
                <a:schemeClr val="tx1"/>
              </a:solidFill>
            </a:endParaRPr>
          </a:p>
          <a:p>
            <a:pPr algn="ctr" rtl="1"/>
            <a:r>
              <a:rPr lang="ar-BH" sz="3100" b="1" dirty="0" smtClean="0">
                <a:solidFill>
                  <a:schemeClr val="tx1"/>
                </a:solidFill>
              </a:rPr>
              <a:t>هواية كرة القدم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u="sng" dirty="0">
              <a:latin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7" idx="1"/>
            <a:endCxn id="13" idx="3"/>
          </p:cNvCxnSpPr>
          <p:nvPr/>
        </p:nvCxnSpPr>
        <p:spPr>
          <a:xfrm flipH="1">
            <a:off x="6932709" y="2461361"/>
            <a:ext cx="1879217" cy="222038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1"/>
            <a:endCxn id="12" idx="3"/>
          </p:cNvCxnSpPr>
          <p:nvPr/>
        </p:nvCxnSpPr>
        <p:spPr>
          <a:xfrm flipH="1" flipV="1">
            <a:off x="6932709" y="2487488"/>
            <a:ext cx="1879217" cy="211279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3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17524" r="10711" b="50666"/>
          <a:stretch/>
        </p:blipFill>
        <p:spPr>
          <a:xfrm>
            <a:off x="692331" y="1672045"/>
            <a:ext cx="10920549" cy="4781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717074" y="640080"/>
            <a:ext cx="5643155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لكل منا طعامه المفضل.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0645" y="689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161" y="496388"/>
            <a:ext cx="9786257" cy="998357"/>
          </a:xfrm>
          <a:ln w="38100">
            <a:solidFill>
              <a:schemeClr val="tx1"/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 rtl="1"/>
            <a:r>
              <a:rPr lang="ar-BH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نحن نتشابه ونختلف، وباختلافنا يكمل بعضنا بعضا لإنجاح الفريق.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63116" r="11614"/>
          <a:stretch/>
        </p:blipFill>
        <p:spPr>
          <a:xfrm>
            <a:off x="300445" y="2103120"/>
            <a:ext cx="11573691" cy="4284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82" y="690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36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13164" r="3985" b="17137"/>
          <a:stretch/>
        </p:blipFill>
        <p:spPr>
          <a:xfrm>
            <a:off x="4242965" y="1280160"/>
            <a:ext cx="3354623" cy="5200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771245" y="2357846"/>
            <a:ext cx="3273790" cy="3174274"/>
            <a:chOff x="8169273" y="158223"/>
            <a:chExt cx="3273790" cy="2468880"/>
          </a:xfrm>
        </p:grpSpPr>
        <p:sp>
          <p:nvSpPr>
            <p:cNvPr id="7" name="Cloud Callout 6"/>
            <p:cNvSpPr/>
            <p:nvPr/>
          </p:nvSpPr>
          <p:spPr>
            <a:xfrm>
              <a:off x="8169273" y="158223"/>
              <a:ext cx="3273790" cy="2468880"/>
            </a:xfrm>
            <a:prstGeom prst="cloudCallout">
              <a:avLst>
                <a:gd name="adj1" fmla="val -82762"/>
                <a:gd name="adj2" fmla="val -47913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46" b="40260" l="10101" r="30404">
                          <a14:foregroundMark x1="23838" y1="29942" x2="23838" y2="29942"/>
                          <a14:foregroundMark x1="25556" y1="30231" x2="25556" y2="30231"/>
                          <a14:foregroundMark x1="27677" y1="30880" x2="27677" y2="30880"/>
                          <a14:foregroundMark x1="28384" y1="31602" x2="28384" y2="31602"/>
                          <a14:foregroundMark x1="25960" y1="38456" x2="25960" y2="38456"/>
                          <a14:foregroundMark x1="26162" y1="37951" x2="26162" y2="37951"/>
                          <a14:foregroundMark x1="26162" y1="37951" x2="26162" y2="37951"/>
                          <a14:foregroundMark x1="28788" y1="39105" x2="28788" y2="39105"/>
                          <a14:foregroundMark x1="28788" y1="39105" x2="28788" y2="39105"/>
                          <a14:foregroundMark x1="27677" y1="36869" x2="27677" y2="36869"/>
                          <a14:foregroundMark x1="27071" y1="37374" x2="27071" y2="37374"/>
                          <a14:foregroundMark x1="24949" y1="38384" x2="24949" y2="38384"/>
                          <a14:foregroundMark x1="20101" y1="39177" x2="20101" y2="39177"/>
                          <a14:foregroundMark x1="18384" y1="38745" x2="18384" y2="38745"/>
                          <a14:foregroundMark x1="16162" y1="39322" x2="16162" y2="39322"/>
                          <a14:foregroundMark x1="15354" y1="36508" x2="15354" y2="36508"/>
                          <a14:foregroundMark x1="12626" y1="36291" x2="12626" y2="36291"/>
                          <a14:foregroundMark x1="14343" y1="36724" x2="14343" y2="36724"/>
                          <a14:foregroundMark x1="12929" y1="36219" x2="12929" y2="36219"/>
                          <a14:foregroundMark x1="16061" y1="28932" x2="16061" y2="28932"/>
                          <a14:foregroundMark x1="16970" y1="28932" x2="16970" y2="28932"/>
                          <a14:foregroundMark x1="16970" y1="28932" x2="16970" y2="28932"/>
                          <a14:foregroundMark x1="13939" y1="32323" x2="13939" y2="32323"/>
                          <a14:foregroundMark x1="13939" y1="32323" x2="13939" y2="32323"/>
                          <a14:foregroundMark x1="29899" y1="34632" x2="29899" y2="34632"/>
                          <a14:foregroundMark x1="28990" y1="32179" x2="28990" y2="32179"/>
                          <a14:foregroundMark x1="29192" y1="31890" x2="29192" y2="31890"/>
                          <a14:foregroundMark x1="29192" y1="31890" x2="29192" y2="31890"/>
                          <a14:foregroundMark x1="26162" y1="32035" x2="26162" y2="32035"/>
                          <a14:foregroundMark x1="26162" y1="32035" x2="26162" y2="32035"/>
                          <a14:foregroundMark x1="24141" y1="32468" x2="24141" y2="32468"/>
                          <a14:foregroundMark x1="24141" y1="32468" x2="24141" y2="32468"/>
                          <a14:foregroundMark x1="24141" y1="32468" x2="24141" y2="32468"/>
                          <a14:foregroundMark x1="23434" y1="32107" x2="23434" y2="32107"/>
                          <a14:foregroundMark x1="23434" y1="32107" x2="23434" y2="32107"/>
                          <a14:foregroundMark x1="29899" y1="31385" x2="29899" y2="31385"/>
                          <a14:foregroundMark x1="29899" y1="30952" x2="29899" y2="30952"/>
                          <a14:foregroundMark x1="29596" y1="30664" x2="29596" y2="30664"/>
                          <a14:foregroundMark x1="30101" y1="30447" x2="30101" y2="30447"/>
                          <a14:foregroundMark x1="27374" y1="32684" x2="27374" y2="32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2" t="25544" r="69017" b="59001"/>
            <a:stretch/>
          </p:blipFill>
          <p:spPr>
            <a:xfrm>
              <a:off x="8765177" y="463731"/>
              <a:ext cx="2486845" cy="166047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22454" y="2409713"/>
            <a:ext cx="3122022" cy="3312903"/>
            <a:chOff x="326572" y="143691"/>
            <a:chExt cx="2924742" cy="2483412"/>
          </a:xfrm>
        </p:grpSpPr>
        <p:sp>
          <p:nvSpPr>
            <p:cNvPr id="8" name="Cloud Callout 7"/>
            <p:cNvSpPr/>
            <p:nvPr/>
          </p:nvSpPr>
          <p:spPr>
            <a:xfrm flipH="1">
              <a:off x="326572" y="143691"/>
              <a:ext cx="2924742" cy="2483412"/>
            </a:xfrm>
            <a:prstGeom prst="cloudCallout">
              <a:avLst>
                <a:gd name="adj1" fmla="val -76156"/>
                <a:gd name="adj2" fmla="val -48394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Content Placeholder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296" b="30231" l="33131" r="56970">
                          <a14:foregroundMark x1="41111" y1="17027" x2="41111" y2="17027"/>
                          <a14:foregroundMark x1="42929" y1="17677" x2="42929" y2="17677"/>
                          <a14:foregroundMark x1="35051" y1="22583" x2="35051" y2="22583"/>
                          <a14:foregroundMark x1="50808" y1="22944" x2="50808" y2="22944"/>
                          <a14:backgroundMark x1="48384" y1="29582" x2="48384" y2="29582"/>
                          <a14:backgroundMark x1="49293" y1="27561" x2="49293" y2="27561"/>
                          <a14:backgroundMark x1="52424" y1="27778" x2="52424" y2="27778"/>
                          <a14:backgroundMark x1="52424" y1="27778" x2="52424" y2="27778"/>
                          <a14:backgroundMark x1="55455" y1="16667" x2="55455" y2="16667"/>
                          <a14:backgroundMark x1="53030" y1="15945" x2="53030" y2="15945"/>
                          <a14:backgroundMark x1="54646" y1="16162" x2="54646" y2="16162"/>
                          <a14:backgroundMark x1="33535" y1="27201" x2="33535" y2="27201"/>
                          <a14:backgroundMark x1="33636" y1="27994" x2="33636" y2="27994"/>
                          <a14:backgroundMark x1="34040" y1="28427" x2="34040" y2="28427"/>
                          <a14:backgroundMark x1="34444" y1="28716" x2="34444" y2="28716"/>
                          <a14:backgroundMark x1="56263" y1="17316" x2="56263" y2="17316"/>
                          <a14:backgroundMark x1="44646" y1="20851" x2="44646" y2="20851"/>
                          <a14:backgroundMark x1="47677" y1="20274" x2="47677" y2="20274"/>
                          <a14:backgroundMark x1="37677" y1="26840" x2="37677" y2="26840"/>
                          <a14:backgroundMark x1="40101" y1="28644" x2="40101" y2="28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6" t="14487" r="42734" b="67806"/>
            <a:stretch/>
          </p:blipFill>
          <p:spPr>
            <a:xfrm>
              <a:off x="741114" y="463731"/>
              <a:ext cx="2095657" cy="1905725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10018060" y="316389"/>
            <a:ext cx="1866184" cy="42672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cs typeface="+mj-cs"/>
              </a:rPr>
              <a:t>نشاط </a:t>
            </a:r>
            <a:r>
              <a:rPr lang="ar-BH" sz="2000" b="1" dirty="0" smtClean="0">
                <a:cs typeface="+mj-cs"/>
              </a:rPr>
              <a:t>2</a:t>
            </a:r>
            <a:endParaRPr lang="en-US" sz="2000" b="1" dirty="0">
              <a:cs typeface="+mj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68880" y="224949"/>
            <a:ext cx="5909398" cy="5181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400" b="1" dirty="0" smtClean="0"/>
              <a:t>أحدد أوجه التشابه والاختلاف بين: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57906" y="1316850"/>
            <a:ext cx="1476103" cy="4267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cs typeface="+mj-cs"/>
              </a:rPr>
              <a:t>هيا</a:t>
            </a:r>
            <a:endParaRPr lang="en-US" sz="3200" b="1" dirty="0">
              <a:cs typeface="+mj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45412" y="1280160"/>
            <a:ext cx="1476103" cy="4267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cs typeface="+mj-cs"/>
              </a:rPr>
              <a:t>عامر</a:t>
            </a:r>
            <a:endParaRPr lang="en-US" sz="3200" b="1" dirty="0"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0800" y="706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6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13164" r="3985" b="17137"/>
          <a:stretch/>
        </p:blipFill>
        <p:spPr>
          <a:xfrm flipH="1">
            <a:off x="-1" y="270669"/>
            <a:ext cx="2986741" cy="631685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0408140" y="316389"/>
            <a:ext cx="1476103" cy="42672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/>
              <a:t>نشاط </a:t>
            </a:r>
            <a:r>
              <a:rPr lang="ar-BH" b="1" dirty="0" smtClean="0"/>
              <a:t>2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3396727" y="270669"/>
            <a:ext cx="5909398" cy="5181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400" b="1" dirty="0" smtClean="0"/>
              <a:t>أحدد أوجه التشابه والاختلاف بينهما.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80784" r="15779" b="9803"/>
          <a:stretch/>
        </p:blipFill>
        <p:spPr>
          <a:xfrm>
            <a:off x="3093557" y="1116106"/>
            <a:ext cx="7047019" cy="12935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086835" y="2622176"/>
            <a:ext cx="3797408" cy="3664042"/>
            <a:chOff x="8086835" y="2622176"/>
            <a:chExt cx="3797408" cy="3664042"/>
          </a:xfrm>
        </p:grpSpPr>
        <p:sp>
          <p:nvSpPr>
            <p:cNvPr id="5" name="Rounded Rectangle 4"/>
            <p:cNvSpPr/>
            <p:nvPr/>
          </p:nvSpPr>
          <p:spPr>
            <a:xfrm>
              <a:off x="8086835" y="2884112"/>
              <a:ext cx="2554941" cy="340210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0140576" y="2622176"/>
              <a:ext cx="1743667" cy="69217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400" b="1" dirty="0" smtClean="0">
                  <a:solidFill>
                    <a:schemeClr val="tx1"/>
                  </a:solidFill>
                  <a:cs typeface="+mj-cs"/>
                </a:rPr>
                <a:t>أوجه التشابه</a:t>
              </a:r>
              <a:endParaRPr lang="en-US" sz="2400" b="1" dirty="0">
                <a:solidFill>
                  <a:schemeClr val="tx1"/>
                </a:solidFill>
                <a:cs typeface="+mj-cs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6" t="81665" r="29627" b="10605"/>
          <a:stretch/>
        </p:blipFill>
        <p:spPr>
          <a:xfrm>
            <a:off x="8779815" y="4714524"/>
            <a:ext cx="1089213" cy="1062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0" t="81665" r="55184" b="10996"/>
          <a:stretch/>
        </p:blipFill>
        <p:spPr>
          <a:xfrm>
            <a:off x="8806710" y="3468779"/>
            <a:ext cx="1062318" cy="10085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24242" y="2736919"/>
            <a:ext cx="3808932" cy="3554232"/>
            <a:chOff x="3524242" y="2736919"/>
            <a:chExt cx="3808932" cy="3554232"/>
          </a:xfrm>
        </p:grpSpPr>
        <p:sp>
          <p:nvSpPr>
            <p:cNvPr id="21" name="Rounded Rectangle 20"/>
            <p:cNvSpPr/>
            <p:nvPr/>
          </p:nvSpPr>
          <p:spPr>
            <a:xfrm>
              <a:off x="3524242" y="2889045"/>
              <a:ext cx="2554941" cy="340210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589507" y="2736919"/>
              <a:ext cx="1743667" cy="69217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400" b="1" dirty="0" smtClean="0">
                  <a:solidFill>
                    <a:schemeClr val="tx1"/>
                  </a:solidFill>
                  <a:cs typeface="+mj-cs"/>
                </a:rPr>
                <a:t>أوجه الاختلاف</a:t>
              </a:r>
              <a:endParaRPr lang="en-US" sz="2400" b="1" dirty="0">
                <a:solidFill>
                  <a:schemeClr val="tx1"/>
                </a:solidFill>
                <a:cs typeface="+mj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5" t="81469" r="16381" b="10194"/>
          <a:stretch/>
        </p:blipFill>
        <p:spPr>
          <a:xfrm>
            <a:off x="3752410" y="3624353"/>
            <a:ext cx="954742" cy="9318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81272" r="81712" b="10097"/>
          <a:stretch/>
        </p:blipFill>
        <p:spPr>
          <a:xfrm>
            <a:off x="4944616" y="3624353"/>
            <a:ext cx="954742" cy="9347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82056" r="69315" b="10997"/>
          <a:stretch/>
        </p:blipFill>
        <p:spPr>
          <a:xfrm>
            <a:off x="4910752" y="4803370"/>
            <a:ext cx="954742" cy="9667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82545" r="42706" b="11388"/>
          <a:stretch/>
        </p:blipFill>
        <p:spPr>
          <a:xfrm>
            <a:off x="3740401" y="4795894"/>
            <a:ext cx="954742" cy="98899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" end="1083.90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6191" y="2104881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7" end="517.52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9183" y="2236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numSld="999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1118</TotalTime>
  <Words>158</Words>
  <Application>Microsoft Office PowerPoint</Application>
  <PresentationFormat>Widescreen</PresentationFormat>
  <Paragraphs>50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   أصل العبارة بما يناسبها </vt:lpstr>
      <vt:lpstr>   أصل العبارة بما يناسبها </vt:lpstr>
      <vt:lpstr>PowerPoint Presentation</vt:lpstr>
      <vt:lpstr>نحن نتشابه ونختلف، وباختلافنا يكمل بعضنا بعضا لإنجاح الفريق.</vt:lpstr>
      <vt:lpstr>PowerPoint Presentation</vt:lpstr>
      <vt:lpstr>PowerPoint Presentation</vt:lpstr>
      <vt:lpstr>أتعايش مع أفراد الحي الذي أسكن فيه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user</cp:lastModifiedBy>
  <cp:revision>85</cp:revision>
  <dcterms:created xsi:type="dcterms:W3CDTF">2020-03-04T10:47:58Z</dcterms:created>
  <dcterms:modified xsi:type="dcterms:W3CDTF">2020-03-16T07:54:21Z</dcterms:modified>
</cp:coreProperties>
</file>