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852" r:id="rId1"/>
  </p:sldMasterIdLst>
  <p:sldIdLst>
    <p:sldId id="256" r:id="rId2"/>
    <p:sldId id="321" r:id="rId3"/>
    <p:sldId id="276" r:id="rId4"/>
    <p:sldId id="277" r:id="rId5"/>
    <p:sldId id="278" r:id="rId6"/>
    <p:sldId id="279" r:id="rId7"/>
    <p:sldId id="280" r:id="rId8"/>
    <p:sldId id="281" r:id="rId9"/>
    <p:sldId id="282" r:id="rId10"/>
    <p:sldId id="322" r:id="rId11"/>
    <p:sldId id="283" r:id="rId12"/>
    <p:sldId id="284" r:id="rId13"/>
    <p:sldId id="285" r:id="rId14"/>
    <p:sldId id="286" r:id="rId15"/>
    <p:sldId id="328" r:id="rId16"/>
  </p:sldIdLst>
  <p:sldSz cx="9144000" cy="6858000" type="screen4x3"/>
  <p:notesSz cx="6858000" cy="9144000"/>
  <p:embeddedFontLst>
    <p:embeddedFont>
      <p:font typeface="Arial Rounded MT Bold" panose="020F0704030504030204" pitchFamily="34" charset="0"/>
      <p:regular r:id="rId17"/>
    </p:embeddedFont>
    <p:embeddedFont>
      <p:font typeface="Comic Sans MS" panose="030F0702030302020204" pitchFamily="66" charset="0"/>
      <p:regular r:id="rId18"/>
      <p:bold r:id="rId19"/>
      <p:italic r:id="rId20"/>
      <p:boldItalic r:id="rId21"/>
    </p:embeddedFont>
    <p:embeddedFont>
      <p:font typeface="Rockwell" panose="02060603020205020403" pitchFamily="18" charset="0"/>
      <p:regular r:id="rId22"/>
      <p:bold r:id="rId23"/>
      <p:italic r:id="rId24"/>
      <p:boldItalic r:id="rId25"/>
    </p:embeddedFont>
    <p:embeddedFont>
      <p:font typeface="Rockwell Condensed" panose="02060603050405020104" pitchFamily="18" charset="0"/>
      <p:regular r:id="rId26"/>
      <p:bold r:id="rId27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0" d="100"/>
          <a:sy n="90" d="100"/>
        </p:scale>
        <p:origin x="143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4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5800" y="1346947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685800" y="4282763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685800" y="1484779"/>
            <a:ext cx="7772400" cy="274320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7234780" y="4107023"/>
            <a:ext cx="914400" cy="914400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670" y="1432223"/>
            <a:ext cx="759333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6400" b="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386" y="4389120"/>
            <a:ext cx="5918454" cy="1069848"/>
          </a:xfrm>
        </p:spPr>
        <p:txBody>
          <a:bodyPr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ar-SA"/>
              <a:t>انقر لتحرير نمط العنوان الثانوي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smtClean="0"/>
              <a:t>7/28/2020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2805" y="6272785"/>
            <a:ext cx="474573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44280" y="4227195"/>
            <a:ext cx="895401" cy="640080"/>
          </a:xfrm>
        </p:spPr>
        <p:txBody>
          <a:bodyPr/>
          <a:lstStyle>
            <a:lvl1pPr>
              <a:defRPr sz="2800" b="1"/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12158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smtClean="0"/>
              <a:t>7/28/2020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5080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533400"/>
            <a:ext cx="1914525" cy="5638800"/>
          </a:xfrm>
        </p:spPr>
        <p:txBody>
          <a:bodyPr vert="eaVert"/>
          <a:lstStyle>
            <a:lvl1pPr>
              <a:defRPr b="0"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0100" y="533400"/>
            <a:ext cx="5629275" cy="5638800"/>
          </a:xfrm>
        </p:spPr>
        <p:txBody>
          <a:bodyPr vert="eaVert"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smtClean="0"/>
              <a:t>7/28/2020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40383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smtClean="0"/>
              <a:t>7/28/2020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4764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9144000" cy="194001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346" y="1225296"/>
            <a:ext cx="696087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6400" b="0"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330" y="5020056"/>
            <a:ext cx="6789420" cy="1066800"/>
          </a:xfrm>
        </p:spPr>
        <p:txBody>
          <a:bodyPr anchor="t">
            <a:normAutofit/>
          </a:bodyPr>
          <a:lstStyle>
            <a:lvl1pPr marL="0" indent="0">
              <a:buNone/>
              <a:defRPr sz="18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1" y="6272785"/>
            <a:ext cx="1983232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6F822A4-8DA6-4447-9B1F-C5DB58435268}" type="datetimeFigureOut">
              <a:rPr lang="en-US" smtClean="0"/>
              <a:t>7/28/2020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36099" y="6272784"/>
            <a:ext cx="4745736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633862" y="2430623"/>
            <a:ext cx="914400" cy="914400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450" y="2508607"/>
            <a:ext cx="891224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41485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2218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smtClean="0"/>
              <a:t>7/28/2020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31821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0793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0793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smtClean="0"/>
              <a:t>7/28/2020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2491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77919A6-33EB-49BD-A62F-1FA56B9F9712}" type="datetimeFigureOut">
              <a:rPr lang="en-US" smtClean="0"/>
              <a:t>7/28/2020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53170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smtClean="0"/>
              <a:t>7/28/2020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60542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685800"/>
            <a:ext cx="5033772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smtClean="0"/>
              <a:t>7/28/2020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0570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6227805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smtClean="0"/>
              <a:t>7/28/2020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8514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484632"/>
            <a:ext cx="7772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21408"/>
            <a:ext cx="7772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2368" y="6272785"/>
            <a:ext cx="2455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8664C608-40B1-4030-A28D-5B74BC98ADCE}" type="datetimeFigureOut">
              <a:rPr lang="en-US" smtClean="0"/>
              <a:t>7/28/2020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272785"/>
            <a:ext cx="47457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3346" y="6272785"/>
            <a:ext cx="4800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 spc="-7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4242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hf sldNum="0" hdr="0" ftr="0" dt="0"/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200" b="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r" defTabSz="914400" rtl="1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r" defTabSz="914400" rtl="1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r" defTabSz="914400" rtl="1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r" defTabSz="914400" rtl="1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r" defTabSz="914400" rtl="1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r" defTabSz="914400" rtl="1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r" defTabSz="914400" rtl="1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r" defTabSz="914400" rtl="1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r" defTabSz="914400" rtl="1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t="-5000" r="-1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sz="9600" dirty="0">
                <a:solidFill>
                  <a:schemeClr val="accent1">
                    <a:lumMod val="50000"/>
                  </a:schemeClr>
                </a:solidFill>
              </a:rPr>
              <a:t>Super goal 3 </a:t>
            </a:r>
            <a:endParaRPr lang="ar-SA" sz="96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0031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t="-6000" r="-2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04497" y="2145267"/>
            <a:ext cx="8163910" cy="1609344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8800" dirty="0"/>
              <a:t>expansion 1 </a:t>
            </a:r>
            <a:endParaRPr lang="ar-SA" sz="8800" dirty="0"/>
          </a:p>
        </p:txBody>
      </p:sp>
    </p:spTree>
    <p:extLst>
      <p:ext uri="{BB962C8B-B14F-4D97-AF65-F5344CB8AC3E}">
        <p14:creationId xmlns:p14="http://schemas.microsoft.com/office/powerpoint/2010/main" val="280085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>
            <a:extLst>
              <a:ext uri="{FF2B5EF4-FFF2-40B4-BE49-F238E27FC236}">
                <a16:creationId xmlns:a16="http://schemas.microsoft.com/office/drawing/2014/main" id="{20F307C9-957C-4BFA-8DB7-AF3FD6F61F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285" y="215524"/>
            <a:ext cx="8638703" cy="6540117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4855779" y="2922821"/>
            <a:ext cx="4193628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Comic Sans MS" panose="030F0702030302020204" pitchFamily="66" charset="0"/>
              </a:rPr>
              <a:t>Patrick takes the bus to school </a:t>
            </a:r>
          </a:p>
          <a:p>
            <a:r>
              <a:rPr lang="en-US" dirty="0">
                <a:solidFill>
                  <a:srgbClr val="002060"/>
                </a:solidFill>
                <a:latin typeface="Comic Sans MS" panose="030F0702030302020204" pitchFamily="66" charset="0"/>
              </a:rPr>
              <a:t>Patrick doesn’t ride his bike to school </a:t>
            </a:r>
            <a:endParaRPr lang="ar-SA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370056" y="6050736"/>
            <a:ext cx="4555453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Comic Sans MS" panose="030F0702030302020204" pitchFamily="66" charset="0"/>
              </a:rPr>
              <a:t>They eat in the restaurant on Thursdays </a:t>
            </a:r>
          </a:p>
          <a:p>
            <a:r>
              <a:rPr lang="en-US" dirty="0">
                <a:solidFill>
                  <a:srgbClr val="002060"/>
                </a:solidFill>
                <a:latin typeface="Comic Sans MS" panose="030F0702030302020204" pitchFamily="66" charset="0"/>
              </a:rPr>
              <a:t>They don’t eat at home on Thursdays </a:t>
            </a:r>
            <a:endParaRPr lang="ar-SA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5144816" y="6064383"/>
            <a:ext cx="3557748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Comic Sans MS" panose="030F0702030302020204" pitchFamily="66" charset="0"/>
              </a:rPr>
              <a:t>Jamal plays basketball </a:t>
            </a:r>
          </a:p>
          <a:p>
            <a:r>
              <a:rPr lang="en-US" dirty="0">
                <a:solidFill>
                  <a:srgbClr val="002060"/>
                </a:solidFill>
                <a:latin typeface="Comic Sans MS" panose="030F0702030302020204" pitchFamily="66" charset="0"/>
              </a:rPr>
              <a:t>Jamal doesn’t play volleyball </a:t>
            </a:r>
            <a:endParaRPr lang="ar-SA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8702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A6402720-9E84-4ABD-8426-B1D94C3B8D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08" y="191069"/>
            <a:ext cx="8866309" cy="6496334"/>
          </a:xfrm>
          <a:prstGeom prst="rect">
            <a:avLst/>
          </a:prstGeom>
        </p:spPr>
      </p:pic>
      <p:sp>
        <p:nvSpPr>
          <p:cNvPr id="4" name="مربع نص 3"/>
          <p:cNvSpPr txBox="1"/>
          <p:nvPr/>
        </p:nvSpPr>
        <p:spPr>
          <a:xfrm>
            <a:off x="230071" y="2215569"/>
            <a:ext cx="449315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Comic Sans MS" panose="030F0702030302020204" pitchFamily="66" charset="0"/>
              </a:rPr>
              <a:t>They play videogames after school </a:t>
            </a:r>
          </a:p>
          <a:p>
            <a:r>
              <a:rPr lang="en-US" dirty="0">
                <a:solidFill>
                  <a:srgbClr val="002060"/>
                </a:solidFill>
                <a:latin typeface="Comic Sans MS" panose="030F0702030302020204" pitchFamily="66" charset="0"/>
              </a:rPr>
              <a:t>They don’t play football after school </a:t>
            </a:r>
          </a:p>
        </p:txBody>
      </p:sp>
      <p:sp>
        <p:nvSpPr>
          <p:cNvPr id="6" name="مربع نص 5"/>
          <p:cNvSpPr txBox="1"/>
          <p:nvPr/>
        </p:nvSpPr>
        <p:spPr>
          <a:xfrm>
            <a:off x="5049046" y="2199807"/>
            <a:ext cx="3909847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Comic Sans MS" panose="030F0702030302020204" pitchFamily="66" charset="0"/>
              </a:rPr>
              <a:t>Edward exercise at the gym </a:t>
            </a:r>
          </a:p>
          <a:p>
            <a:r>
              <a:rPr lang="en-US" dirty="0">
                <a:solidFill>
                  <a:srgbClr val="002060"/>
                </a:solidFill>
                <a:latin typeface="Comic Sans MS" panose="030F0702030302020204" pitchFamily="66" charset="0"/>
              </a:rPr>
              <a:t>Edward doesn’t exercise at home </a:t>
            </a:r>
          </a:p>
        </p:txBody>
      </p:sp>
      <p:sp>
        <p:nvSpPr>
          <p:cNvPr id="7" name="مربع نص 6"/>
          <p:cNvSpPr txBox="1"/>
          <p:nvPr/>
        </p:nvSpPr>
        <p:spPr>
          <a:xfrm>
            <a:off x="844924" y="4091662"/>
            <a:ext cx="449315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Comic Sans MS" panose="030F0702030302020204" pitchFamily="66" charset="0"/>
              </a:rPr>
              <a:t>Khalid often studies in the library </a:t>
            </a:r>
          </a:p>
        </p:txBody>
      </p:sp>
      <p:sp>
        <p:nvSpPr>
          <p:cNvPr id="8" name="مربع نص 7"/>
          <p:cNvSpPr txBox="1"/>
          <p:nvPr/>
        </p:nvSpPr>
        <p:spPr>
          <a:xfrm>
            <a:off x="997324" y="4696005"/>
            <a:ext cx="449315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Nawal never walks to school </a:t>
            </a:r>
          </a:p>
        </p:txBody>
      </p:sp>
      <p:sp>
        <p:nvSpPr>
          <p:cNvPr id="9" name="مربع نص 8"/>
          <p:cNvSpPr txBox="1"/>
          <p:nvPr/>
        </p:nvSpPr>
        <p:spPr>
          <a:xfrm>
            <a:off x="902731" y="5295095"/>
            <a:ext cx="449315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My friend seldom cleans his room </a:t>
            </a:r>
          </a:p>
        </p:txBody>
      </p:sp>
      <p:sp>
        <p:nvSpPr>
          <p:cNvPr id="10" name="مربع نص 9"/>
          <p:cNvSpPr txBox="1"/>
          <p:nvPr/>
        </p:nvSpPr>
        <p:spPr>
          <a:xfrm>
            <a:off x="997324" y="5883671"/>
            <a:ext cx="528143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Hanan always practices English with he friends </a:t>
            </a:r>
          </a:p>
        </p:txBody>
      </p:sp>
    </p:spTree>
    <p:extLst>
      <p:ext uri="{BB962C8B-B14F-4D97-AF65-F5344CB8AC3E}">
        <p14:creationId xmlns:p14="http://schemas.microsoft.com/office/powerpoint/2010/main" val="2711548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build="p"/>
      <p:bldP spid="7" grpId="0"/>
      <p:bldP spid="8" grpId="0"/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778" y="323416"/>
            <a:ext cx="8565931" cy="6340143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1860346" y="1671151"/>
            <a:ext cx="449315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Where are you from ? </a:t>
            </a:r>
          </a:p>
        </p:txBody>
      </p:sp>
      <p:sp>
        <p:nvSpPr>
          <p:cNvPr id="4" name="مربع نص 3"/>
          <p:cNvSpPr txBox="1"/>
          <p:nvPr/>
        </p:nvSpPr>
        <p:spPr>
          <a:xfrm>
            <a:off x="1771009" y="2296515"/>
            <a:ext cx="405172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And where do you live ? </a:t>
            </a:r>
          </a:p>
        </p:txBody>
      </p:sp>
      <p:sp>
        <p:nvSpPr>
          <p:cNvPr id="5" name="مربع نص 4"/>
          <p:cNvSpPr txBox="1"/>
          <p:nvPr/>
        </p:nvSpPr>
        <p:spPr>
          <a:xfrm>
            <a:off x="1823561" y="2906115"/>
            <a:ext cx="449315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Who do you live with ? </a:t>
            </a:r>
          </a:p>
        </p:txBody>
      </p:sp>
      <p:sp>
        <p:nvSpPr>
          <p:cNvPr id="6" name="مربع نص 5"/>
          <p:cNvSpPr txBox="1"/>
          <p:nvPr/>
        </p:nvSpPr>
        <p:spPr>
          <a:xfrm>
            <a:off x="1965451" y="4130569"/>
            <a:ext cx="449315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What do you want to be ? </a:t>
            </a:r>
          </a:p>
        </p:txBody>
      </p:sp>
      <p:sp>
        <p:nvSpPr>
          <p:cNvPr id="7" name="مربع نص 6"/>
          <p:cNvSpPr txBox="1"/>
          <p:nvPr/>
        </p:nvSpPr>
        <p:spPr>
          <a:xfrm>
            <a:off x="2827295" y="5665073"/>
            <a:ext cx="175521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When ? </a:t>
            </a:r>
          </a:p>
        </p:txBody>
      </p:sp>
    </p:spTree>
    <p:extLst>
      <p:ext uri="{BB962C8B-B14F-4D97-AF65-F5344CB8AC3E}">
        <p14:creationId xmlns:p14="http://schemas.microsoft.com/office/powerpoint/2010/main" val="3207576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>
            <a:extLst>
              <a:ext uri="{FF2B5EF4-FFF2-40B4-BE49-F238E27FC236}">
                <a16:creationId xmlns:a16="http://schemas.microsoft.com/office/drawing/2014/main" id="{55452190-04E5-470A-8854-0300B69225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440" y="668739"/>
            <a:ext cx="8297229" cy="5745709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1716325" y="5048732"/>
            <a:ext cx="2900855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  <a:latin typeface="Comic Sans MS" panose="030F0702030302020204" pitchFamily="66" charset="0"/>
              </a:rPr>
              <a:t>Are they eating ? </a:t>
            </a:r>
          </a:p>
          <a:p>
            <a:r>
              <a:rPr lang="en-US" sz="2000" dirty="0">
                <a:solidFill>
                  <a:srgbClr val="002060"/>
                </a:solidFill>
                <a:latin typeface="Comic Sans MS" panose="030F0702030302020204" pitchFamily="66" charset="0"/>
              </a:rPr>
              <a:t>No , they are not </a:t>
            </a:r>
            <a:endParaRPr lang="ar-SA" sz="20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5285831" y="3777058"/>
            <a:ext cx="3452658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  <a:latin typeface="Comic Sans MS" panose="030F0702030302020204" pitchFamily="66" charset="0"/>
              </a:rPr>
              <a:t>Is he talking on his phone ?</a:t>
            </a:r>
          </a:p>
          <a:p>
            <a:r>
              <a:rPr lang="en-US" sz="2000" dirty="0">
                <a:solidFill>
                  <a:srgbClr val="002060"/>
                </a:solidFill>
                <a:latin typeface="Comic Sans MS" panose="030F0702030302020204" pitchFamily="66" charset="0"/>
              </a:rPr>
              <a:t>No , he is not </a:t>
            </a:r>
            <a:endParaRPr lang="ar-SA" sz="20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5268036" y="5001515"/>
            <a:ext cx="3734072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  <a:latin typeface="Comic Sans MS" panose="030F0702030302020204" pitchFamily="66" charset="0"/>
              </a:rPr>
              <a:t>Are they playing basketball ? </a:t>
            </a:r>
          </a:p>
          <a:p>
            <a:r>
              <a:rPr lang="en-US" sz="2000" dirty="0">
                <a:solidFill>
                  <a:srgbClr val="002060"/>
                </a:solidFill>
                <a:latin typeface="Comic Sans MS" panose="030F0702030302020204" pitchFamily="66" charset="0"/>
              </a:rPr>
              <a:t>Yes , they are </a:t>
            </a:r>
            <a:endParaRPr lang="ar-SA" sz="20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4292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t="-5000" r="-1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>
          <a:xfrm>
            <a:off x="859697" y="1151966"/>
            <a:ext cx="5427639" cy="3951662"/>
          </a:xfrm>
        </p:spPr>
        <p:txBody>
          <a:bodyPr>
            <a:normAutofit/>
          </a:bodyPr>
          <a:lstStyle/>
          <a:p>
            <a:pPr algn="ctr" rtl="0">
              <a:buNone/>
            </a:pP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Rounded MT Bold" panose="020F0704030504030204" pitchFamily="34" charset="0"/>
              </a:rPr>
              <a:t>See you later </a:t>
            </a:r>
          </a:p>
          <a:p>
            <a:pPr algn="ctr" rtl="0">
              <a:buNone/>
            </a:pP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Rounded MT Bold" panose="020F0704030504030204" pitchFamily="34" charset="0"/>
              </a:rPr>
              <a:t>Take care </a:t>
            </a:r>
          </a:p>
          <a:p>
            <a:pPr algn="ctr" rtl="0">
              <a:buNone/>
            </a:pPr>
            <a:endParaRPr lang="en-US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algn="ctr" rtl="0">
              <a:buNone/>
            </a:pP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Rounded MT Bold" panose="020F0704030504030204" pitchFamily="34" charset="0"/>
              </a:rPr>
              <a:t>Teacher :</a:t>
            </a:r>
            <a:endParaRPr lang="en-US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algn="ctr" rtl="0">
              <a:buNone/>
            </a:pP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Rounded MT Bold" panose="020F0704030504030204" pitchFamily="34" charset="0"/>
              </a:rPr>
              <a:t>Badr Sayid Al-Shehri </a:t>
            </a: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502" b="97106" l="8228" r="96519">
                        <a14:foregroundMark x1="32595" y1="4502" x2="42089" y2="17042"/>
                        <a14:foregroundMark x1="25316" y1="13023" x2="25316" y2="13023"/>
                        <a14:foregroundMark x1="27848" y1="9164" x2="20253" y2="17203"/>
                        <a14:foregroundMark x1="20253" y1="17203" x2="19304" y2="22186"/>
                        <a14:foregroundMark x1="8544" y1="40193" x2="8544" y2="40193"/>
                        <a14:foregroundMark x1="87658" y1="32958" x2="87658" y2="32958"/>
                        <a14:foregroundMark x1="96835" y1="35370" x2="96835" y2="35370"/>
                        <a14:foregroundMark x1="39557" y1="91158" x2="39557" y2="91158"/>
                        <a14:foregroundMark x1="43987" y1="94212" x2="47468" y2="97106"/>
                        <a14:foregroundMark x1="18038" y1="96785" x2="25000" y2="956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932967" y="1543096"/>
            <a:ext cx="2721302" cy="5051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75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t="-6000" r="-2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96007" y="2145267"/>
            <a:ext cx="7772400" cy="1609344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8800" dirty="0"/>
              <a:t>Unit 4 </a:t>
            </a:r>
            <a:endParaRPr lang="ar-SA" sz="8800" dirty="0"/>
          </a:p>
        </p:txBody>
      </p:sp>
    </p:spTree>
    <p:extLst>
      <p:ext uri="{BB962C8B-B14F-4D97-AF65-F5344CB8AC3E}">
        <p14:creationId xmlns:p14="http://schemas.microsoft.com/office/powerpoint/2010/main" val="3739883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صورة 7">
            <a:extLst>
              <a:ext uri="{FF2B5EF4-FFF2-40B4-BE49-F238E27FC236}">
                <a16:creationId xmlns:a16="http://schemas.microsoft.com/office/drawing/2014/main" id="{433D9AAE-55E9-46F1-998E-88794FAC5D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0126" y="185737"/>
            <a:ext cx="8761862" cy="6486525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1208691" y="4247277"/>
            <a:ext cx="470863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dirty="0">
                <a:latin typeface="Comic Sans MS" panose="030F0702030302020204" pitchFamily="66" charset="0"/>
              </a:rPr>
              <a:t>He always work out on his bike </a:t>
            </a:r>
            <a:endParaRPr lang="ar-SA" sz="2000" dirty="0">
              <a:latin typeface="Comic Sans MS" panose="030F0702030302020204" pitchFamily="66" charset="0"/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1087823" y="4788558"/>
            <a:ext cx="470863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They often hang out with friends </a:t>
            </a:r>
            <a:endParaRPr lang="ar-SA" sz="2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1129865" y="5282546"/>
            <a:ext cx="303223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dirty="0">
                <a:solidFill>
                  <a:srgbClr val="002060"/>
                </a:solidFill>
                <a:latin typeface="Comic Sans MS" panose="030F0702030302020204" pitchFamily="66" charset="0"/>
              </a:rPr>
              <a:t>She sometimes paint </a:t>
            </a:r>
            <a:endParaRPr lang="ar-SA" sz="20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1192926" y="5808061"/>
            <a:ext cx="376795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dirty="0">
                <a:solidFill>
                  <a:srgbClr val="003300"/>
                </a:solidFill>
                <a:latin typeface="Comic Sans MS" panose="030F0702030302020204" pitchFamily="66" charset="0"/>
              </a:rPr>
              <a:t>They usually travel and ski </a:t>
            </a:r>
            <a:endParaRPr lang="ar-SA" sz="2000" dirty="0">
              <a:solidFill>
                <a:srgbClr val="00330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1192927" y="6312553"/>
            <a:ext cx="391510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He always play basketball </a:t>
            </a:r>
            <a:endParaRPr lang="ar-SA" sz="2000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035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1908C9CB-1F2C-4FAF-A1C2-399E851F2F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420" y="209338"/>
            <a:ext cx="8789159" cy="6493526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989228" y="3751373"/>
            <a:ext cx="385006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He knows how to cook </a:t>
            </a:r>
            <a:endParaRPr lang="ar-SA" sz="2400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941932" y="4372960"/>
            <a:ext cx="488566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latin typeface="Comic Sans MS" panose="030F0702030302020204" pitchFamily="66" charset="0"/>
              </a:rPr>
              <a:t>He knows how to design houses  </a:t>
            </a:r>
            <a:endParaRPr lang="ar-SA" sz="2400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957698" y="4991594"/>
            <a:ext cx="441951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They know how to play golf </a:t>
            </a:r>
            <a:endParaRPr lang="ar-SA" sz="24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989229" y="5625988"/>
            <a:ext cx="436696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003300"/>
                </a:solidFill>
                <a:latin typeface="Comic Sans MS" panose="030F0702030302020204" pitchFamily="66" charset="0"/>
              </a:rPr>
              <a:t>He knows how to teach </a:t>
            </a:r>
            <a:endParaRPr lang="ar-SA" sz="2400" dirty="0">
              <a:solidFill>
                <a:srgbClr val="00330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1010250" y="6246097"/>
            <a:ext cx="436696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He knows how to take photos </a:t>
            </a:r>
            <a:endParaRPr lang="ar-SA" sz="2400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3603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676" y="599090"/>
            <a:ext cx="8776138" cy="6095999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2380595" y="3999188"/>
            <a:ext cx="3862548" cy="584775"/>
          </a:xfrm>
          <a:prstGeom prst="rect">
            <a:avLst/>
          </a:prstGeom>
          <a:solidFill>
            <a:srgbClr val="FF0000"/>
          </a:solidFill>
        </p:spPr>
        <p:txBody>
          <a:bodyPr wrap="square" rtlCol="1">
            <a:spAutoFit/>
          </a:bodyPr>
          <a:lstStyle/>
          <a:p>
            <a:pPr algn="ctr"/>
            <a:r>
              <a:rPr lang="ar-SA" sz="3200" b="1" dirty="0">
                <a:solidFill>
                  <a:schemeClr val="bg1"/>
                </a:solidFill>
              </a:rPr>
              <a:t>كل طالب يجيب عن نفسه </a:t>
            </a:r>
          </a:p>
        </p:txBody>
      </p:sp>
    </p:spTree>
    <p:extLst>
      <p:ext uri="{BB962C8B-B14F-4D97-AF65-F5344CB8AC3E}">
        <p14:creationId xmlns:p14="http://schemas.microsoft.com/office/powerpoint/2010/main" val="3681880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331" y="210206"/>
            <a:ext cx="8565931" cy="6421821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3767955" y="3736431"/>
            <a:ext cx="169114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  <a:latin typeface="Comic Sans MS" panose="030F0702030302020204" pitchFamily="66" charset="0"/>
              </a:rPr>
              <a:t>everyday </a:t>
            </a:r>
            <a:endParaRPr lang="ar-SA" sz="2000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2270235" y="4050717"/>
            <a:ext cx="512079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dirty="0">
                <a:solidFill>
                  <a:srgbClr val="7030A0"/>
                </a:solidFill>
                <a:latin typeface="Comic Sans MS" panose="030F0702030302020204" pitchFamily="66" charset="0"/>
              </a:rPr>
              <a:t>How often do you speak English </a:t>
            </a:r>
            <a:endParaRPr lang="ar-SA" sz="2000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3279225" y="4345008"/>
            <a:ext cx="1538435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dirty="0">
                <a:solidFill>
                  <a:srgbClr val="002060"/>
                </a:solidFill>
                <a:latin typeface="Comic Sans MS" panose="030F0702030302020204" pitchFamily="66" charset="0"/>
              </a:rPr>
              <a:t>everyday </a:t>
            </a:r>
            <a:endParaRPr lang="ar-SA" sz="20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2291254" y="4628785"/>
            <a:ext cx="502394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How often do you visit your relatives  </a:t>
            </a:r>
            <a:endParaRPr lang="ar-SA" sz="2000" dirty="0">
              <a:solidFill>
                <a:schemeClr val="accent5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3289738" y="4954608"/>
            <a:ext cx="276620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twice a week  </a:t>
            </a:r>
            <a:endParaRPr lang="ar-SA" sz="2000" dirty="0">
              <a:solidFill>
                <a:schemeClr val="accent4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مربع نص 7"/>
          <p:cNvSpPr txBox="1"/>
          <p:nvPr/>
        </p:nvSpPr>
        <p:spPr>
          <a:xfrm>
            <a:off x="2280744" y="5259404"/>
            <a:ext cx="276620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How often  </a:t>
            </a:r>
            <a:endParaRPr lang="ar-SA" sz="2000" dirty="0">
              <a:solidFill>
                <a:schemeClr val="accent2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مربع نص 8"/>
          <p:cNvSpPr txBox="1"/>
          <p:nvPr/>
        </p:nvSpPr>
        <p:spPr>
          <a:xfrm>
            <a:off x="3174122" y="5585225"/>
            <a:ext cx="208026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dirty="0">
                <a:solidFill>
                  <a:srgbClr val="003300"/>
                </a:solidFill>
                <a:latin typeface="Comic Sans MS" panose="030F0702030302020204" pitchFamily="66" charset="0"/>
              </a:rPr>
              <a:t>everyday </a:t>
            </a:r>
            <a:endParaRPr lang="ar-SA" sz="2000" dirty="0">
              <a:solidFill>
                <a:srgbClr val="003300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مربع نص 9"/>
          <p:cNvSpPr txBox="1"/>
          <p:nvPr/>
        </p:nvSpPr>
        <p:spPr>
          <a:xfrm>
            <a:off x="2280743" y="5879515"/>
            <a:ext cx="503605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How often do you clean your room  </a:t>
            </a:r>
            <a:endParaRPr lang="ar-SA" sz="2000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مربع نص 10"/>
          <p:cNvSpPr txBox="1"/>
          <p:nvPr/>
        </p:nvSpPr>
        <p:spPr>
          <a:xfrm>
            <a:off x="3268715" y="6194824"/>
            <a:ext cx="208026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once a week  </a:t>
            </a:r>
            <a:endParaRPr lang="ar-SA" sz="2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6646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14" y="315310"/>
            <a:ext cx="8818179" cy="6337737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840828" y="2706418"/>
            <a:ext cx="658355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We often eat at the food court in the mall  </a:t>
            </a:r>
            <a:endParaRPr lang="ar-SA" sz="2400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814552" y="3626071"/>
            <a:ext cx="658355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Jamal is always late for school </a:t>
            </a:r>
            <a:endParaRPr lang="ar-SA" sz="24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825062" y="4550979"/>
            <a:ext cx="658355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They never hang out with other people </a:t>
            </a:r>
            <a:endParaRPr lang="ar-SA" sz="2400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951188" y="5475887"/>
            <a:ext cx="658355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What do you sometimes do after school ?</a:t>
            </a:r>
            <a:endParaRPr lang="ar-SA" sz="24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988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587F900C-298B-4971-8E97-27B2B7DCD3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357" y="129851"/>
            <a:ext cx="8936787" cy="6543904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831572" y="5083871"/>
            <a:ext cx="662151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T </a:t>
            </a:r>
          </a:p>
          <a:p>
            <a:r>
              <a:rPr lang="en-US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F </a:t>
            </a:r>
          </a:p>
          <a:p>
            <a:r>
              <a:rPr lang="en-US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F </a:t>
            </a:r>
            <a:endParaRPr lang="ar-SA" sz="2400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4987147" y="5101674"/>
            <a:ext cx="509764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F </a:t>
            </a:r>
          </a:p>
          <a:p>
            <a:r>
              <a:rPr lang="en-US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F  </a:t>
            </a:r>
            <a:endParaRPr lang="ar-SA" sz="2400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3721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14" y="399393"/>
            <a:ext cx="8923283" cy="6285186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2690648" y="4929352"/>
            <a:ext cx="5034455" cy="954107"/>
          </a:xfrm>
          <a:prstGeom prst="rect">
            <a:avLst/>
          </a:prstGeom>
          <a:solidFill>
            <a:srgbClr val="FF0000"/>
          </a:solidFill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>
                <a:solidFill>
                  <a:schemeClr val="bg1">
                    <a:lumMod val="95000"/>
                  </a:schemeClr>
                </a:solidFill>
              </a:rPr>
              <a:t>قم بكتابة مقال بسيط عن ما تفعله خلال وقت فراغك مع استعمال أدوات التكرار</a:t>
            </a:r>
          </a:p>
        </p:txBody>
      </p:sp>
    </p:spTree>
    <p:extLst>
      <p:ext uri="{BB962C8B-B14F-4D97-AF65-F5344CB8AC3E}">
        <p14:creationId xmlns:p14="http://schemas.microsoft.com/office/powerpoint/2010/main" val="4245864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نوع الخشب">
  <a:themeElements>
    <a:clrScheme name="واجهة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نوع الخشب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نوع الخشب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نوع خشب</Template>
  <TotalTime>1134</TotalTime>
  <Words>291</Words>
  <Application>Microsoft Office PowerPoint</Application>
  <PresentationFormat>عرض على الشاشة (4:3)</PresentationFormat>
  <Paragraphs>63</Paragraphs>
  <Slides>15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15</vt:i4>
      </vt:variant>
    </vt:vector>
  </HeadingPairs>
  <TitlesOfParts>
    <vt:vector size="21" baseType="lpstr">
      <vt:lpstr>Wingdings</vt:lpstr>
      <vt:lpstr>Rockwell Condensed</vt:lpstr>
      <vt:lpstr>Comic Sans MS</vt:lpstr>
      <vt:lpstr>Rockwell</vt:lpstr>
      <vt:lpstr>Arial Rounded MT Bold</vt:lpstr>
      <vt:lpstr>نوع الخشب</vt:lpstr>
      <vt:lpstr>Super goal 3 </vt:lpstr>
      <vt:lpstr>Unit 4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expansion 1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Super goal 3</dc:title>
  <dc:creator>ڪپړۑآء اڷٲﻣير</dc:creator>
  <cp:lastModifiedBy>ڪپړۑآء اڷٲﻣير</cp:lastModifiedBy>
  <cp:revision>73</cp:revision>
  <dcterms:created xsi:type="dcterms:W3CDTF">2019-05-10T08:01:25Z</dcterms:created>
  <dcterms:modified xsi:type="dcterms:W3CDTF">2020-07-28T14:14:11Z</dcterms:modified>
</cp:coreProperties>
</file>