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2" r:id="rId2"/>
    <p:sldMasterId id="2147483653" r:id="rId3"/>
    <p:sldMasterId id="2147483701" r:id="rId4"/>
    <p:sldMasterId id="2147483714" r:id="rId5"/>
    <p:sldMasterId id="2147483726" r:id="rId6"/>
    <p:sldMasterId id="2147483739" r:id="rId7"/>
  </p:sldMasterIdLst>
  <p:notesMasterIdLst>
    <p:notesMasterId r:id="rId35"/>
  </p:notesMasterIdLst>
  <p:handoutMasterIdLst>
    <p:handoutMasterId r:id="rId36"/>
  </p:handoutMasterIdLst>
  <p:sldIdLst>
    <p:sldId id="455" r:id="rId8"/>
    <p:sldId id="428" r:id="rId9"/>
    <p:sldId id="442" r:id="rId10"/>
    <p:sldId id="443" r:id="rId11"/>
    <p:sldId id="444" r:id="rId12"/>
    <p:sldId id="445" r:id="rId13"/>
    <p:sldId id="446" r:id="rId14"/>
    <p:sldId id="447" r:id="rId15"/>
    <p:sldId id="448" r:id="rId16"/>
    <p:sldId id="449" r:id="rId17"/>
    <p:sldId id="450" r:id="rId18"/>
    <p:sldId id="451" r:id="rId19"/>
    <p:sldId id="452" r:id="rId20"/>
    <p:sldId id="453" r:id="rId21"/>
    <p:sldId id="454" r:id="rId22"/>
    <p:sldId id="430" r:id="rId23"/>
    <p:sldId id="431" r:id="rId24"/>
    <p:sldId id="432" r:id="rId25"/>
    <p:sldId id="433" r:id="rId26"/>
    <p:sldId id="434" r:id="rId27"/>
    <p:sldId id="435" r:id="rId28"/>
    <p:sldId id="436" r:id="rId29"/>
    <p:sldId id="437" r:id="rId30"/>
    <p:sldId id="438" r:id="rId31"/>
    <p:sldId id="439" r:id="rId32"/>
    <p:sldId id="440" r:id="rId33"/>
    <p:sldId id="427" r:id="rId34"/>
  </p:sldIdLst>
  <p:sldSz cx="9144000" cy="6858000" type="screen4x3"/>
  <p:notesSz cx="9601200" cy="731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9" autoAdjust="0"/>
    <p:restoredTop sz="86370" autoAdjust="0"/>
  </p:normalViewPr>
  <p:slideViewPr>
    <p:cSldViewPr>
      <p:cViewPr>
        <p:scale>
          <a:sx n="100" d="100"/>
          <a:sy n="100" d="100"/>
        </p:scale>
        <p:origin x="-954" y="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6" d="100"/>
          <a:sy n="106" d="100"/>
        </p:scale>
        <p:origin x="-624" y="-96"/>
      </p:cViewPr>
      <p:guideLst>
        <p:guide orient="horz" pos="2304"/>
        <p:guide pos="30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160967" cy="36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744" y="1"/>
            <a:ext cx="4160967" cy="36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8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786"/>
            <a:ext cx="4160967" cy="36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8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744" y="6948786"/>
            <a:ext cx="4160967" cy="36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090C6870-7D1C-405D-9974-90C0710EAC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6409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160967" cy="36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744" y="1"/>
            <a:ext cx="4160967" cy="36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3388" y="549275"/>
            <a:ext cx="3656012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67" y="3474393"/>
            <a:ext cx="7680066" cy="3291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86"/>
            <a:ext cx="4160967" cy="36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744" y="6948786"/>
            <a:ext cx="4160967" cy="36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57FA40F1-FC42-4DC0-90AC-9A4DBC9739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7085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63B001-986B-4778-AA19-D18C17623F3A}" type="slidenum">
              <a:rPr lang="en-US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1"/>
            <a:ext cx="6858000" cy="2381250"/>
          </a:xfr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4800" dirty="0">
                <a:solidFill>
                  <a:schemeClr val="bg1"/>
                </a:solidFill>
                <a:effectLst/>
                <a:latin typeface="+mj-lt"/>
                <a:ea typeface="+mj-ea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5410200" cy="1371600"/>
          </a:xfrm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lang="en-US" sz="3600" dirty="0">
                <a:solidFill>
                  <a:schemeClr val="bg1"/>
                </a:solidFill>
                <a:effectLst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274638"/>
            <a:ext cx="20002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74638"/>
            <a:ext cx="58483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924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600200"/>
            <a:ext cx="3924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274638"/>
            <a:ext cx="20002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74638"/>
            <a:ext cx="58483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9243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600200"/>
            <a:ext cx="39243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924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600200"/>
            <a:ext cx="3924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274638"/>
            <a:ext cx="20002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74638"/>
            <a:ext cx="58483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7055-E40D-42EF-8DB6-5B748C5E8BDF}" type="datetimeFigureOut">
              <a:rPr lang="en-US" smtClean="0"/>
              <a:pPr/>
              <a:t>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C41E-BB75-4A1B-997F-00F994A87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7055-E40D-42EF-8DB6-5B748C5E8BDF}" type="datetimeFigureOut">
              <a:rPr lang="en-US" smtClean="0"/>
              <a:pPr/>
              <a:t>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C41E-BB75-4A1B-997F-00F994A87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7055-E40D-42EF-8DB6-5B748C5E8BDF}" type="datetimeFigureOut">
              <a:rPr lang="en-US" smtClean="0"/>
              <a:pPr/>
              <a:t>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C41E-BB75-4A1B-997F-00F994A87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7055-E40D-42EF-8DB6-5B748C5E8BDF}" type="datetimeFigureOut">
              <a:rPr lang="en-US" smtClean="0"/>
              <a:pPr/>
              <a:t>6/10/2016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C41E-BB75-4A1B-997F-00F994A87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7055-E40D-42EF-8DB6-5B748C5E8BDF}" type="datetimeFigureOut">
              <a:rPr lang="en-US" smtClean="0"/>
              <a:pPr/>
              <a:t>6/10/2016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C41E-BB75-4A1B-997F-00F994A87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924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600200"/>
            <a:ext cx="3924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7055-E40D-42EF-8DB6-5B748C5E8BDF}" type="datetimeFigureOut">
              <a:rPr lang="en-US" smtClean="0"/>
              <a:pPr/>
              <a:t>6/10/2016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C41E-BB75-4A1B-997F-00F994A87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7055-E40D-42EF-8DB6-5B748C5E8BDF}" type="datetimeFigureOut">
              <a:rPr lang="en-US" smtClean="0"/>
              <a:pPr/>
              <a:t>6/10/2016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C41E-BB75-4A1B-997F-00F994A87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7055-E40D-42EF-8DB6-5B748C5E8BDF}" type="datetimeFigureOut">
              <a:rPr lang="en-US" smtClean="0"/>
              <a:pPr/>
              <a:t>6/10/2016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C41E-BB75-4A1B-997F-00F994A87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7055-E40D-42EF-8DB6-5B748C5E8BDF}" type="datetimeFigureOut">
              <a:rPr lang="en-US" smtClean="0"/>
              <a:pPr/>
              <a:t>6/10/2016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C41E-BB75-4A1B-997F-00F994A87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7055-E40D-42EF-8DB6-5B748C5E8BDF}" type="datetimeFigureOut">
              <a:rPr lang="en-US" smtClean="0"/>
              <a:pPr/>
              <a:t>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C41E-BB75-4A1B-997F-00F994A87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7055-E40D-42EF-8DB6-5B748C5E8BDF}" type="datetimeFigureOut">
              <a:rPr lang="en-US" smtClean="0"/>
              <a:pPr/>
              <a:t>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C41E-BB75-4A1B-997F-00F994A87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41609FB-7B25-4903-B329-91A1CB3FA9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1"/>
            <a:ext cx="6858000" cy="2381250"/>
          </a:xfr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4800" dirty="0">
                <a:solidFill>
                  <a:schemeClr val="bg1"/>
                </a:solidFill>
                <a:effectLst/>
                <a:latin typeface="+mj-lt"/>
                <a:ea typeface="+mj-ea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5410200" cy="1371600"/>
          </a:xfrm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lang="en-US" sz="3600" dirty="0">
                <a:solidFill>
                  <a:schemeClr val="bg1"/>
                </a:solidFill>
                <a:effectLst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924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600200"/>
            <a:ext cx="3924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274638"/>
            <a:ext cx="20002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74638"/>
            <a:ext cx="58483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924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600200"/>
            <a:ext cx="3924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274638"/>
            <a:ext cx="20002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74638"/>
            <a:ext cx="58483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9243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600200"/>
            <a:ext cx="39243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924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600200"/>
            <a:ext cx="3924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274638"/>
            <a:ext cx="20002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74638"/>
            <a:ext cx="58483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8000">
              <a:srgbClr val="5E9EFF"/>
            </a:gs>
            <a:gs pos="29000">
              <a:srgbClr val="85C2FF"/>
            </a:gs>
            <a:gs pos="81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74638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8001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+mj-lt"/>
          <a:ea typeface="+mj-ea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ahom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ahom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ahom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ahoma" pitchFamily="34" charset="0"/>
          <a:cs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bg1"/>
          </a:solidFill>
          <a:latin typeface="+mn-lt"/>
          <a:ea typeface="+mn-ea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cs typeface="Tahoma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8000">
              <a:srgbClr val="5E9EFF"/>
            </a:gs>
            <a:gs pos="29000">
              <a:srgbClr val="85C2FF"/>
            </a:gs>
            <a:gs pos="81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74638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8001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Rectangle 5"/>
          <p:cNvSpPr txBox="1">
            <a:spLocks noChangeArrowheads="1"/>
          </p:cNvSpPr>
          <p:nvPr userDrawn="1"/>
        </p:nvSpPr>
        <p:spPr bwMode="auto">
          <a:xfrm>
            <a:off x="3048000" y="6477000"/>
            <a:ext cx="685800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A961A517-4C62-4158-8847-11C73F387474}" type="slidenum">
              <a:rPr lang="en-US" sz="16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pPr algn="ctr">
                <a:defRPr/>
              </a:pPr>
              <a:t>‹#›</a:t>
            </a:fld>
            <a:endParaRPr lang="en-US" sz="16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ahom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ahom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ahom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ahoma" pitchFamily="34" charset="0"/>
          <a:cs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cs typeface="Tahoma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8000">
              <a:srgbClr val="5E9EFF"/>
            </a:gs>
            <a:gs pos="29000">
              <a:srgbClr val="85C2FF"/>
            </a:gs>
            <a:gs pos="81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74638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8001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Rectangle 5"/>
          <p:cNvSpPr txBox="1">
            <a:spLocks noChangeArrowheads="1"/>
          </p:cNvSpPr>
          <p:nvPr userDrawn="1"/>
        </p:nvSpPr>
        <p:spPr bwMode="auto">
          <a:xfrm>
            <a:off x="3048000" y="6477000"/>
            <a:ext cx="685800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CE12D911-EF8E-48E8-A9ED-21D8BDFFA145}" type="slidenum">
              <a:rPr lang="en-US" sz="16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pPr algn="ctr">
                <a:defRPr/>
              </a:pPr>
              <a:t>‹#›</a:t>
            </a:fld>
            <a:endParaRPr lang="en-US" sz="16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+mj-lt"/>
          <a:ea typeface="+mj-ea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ahom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ahom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ahom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ahom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bg1"/>
          </a:solidFill>
          <a:latin typeface="+mn-lt"/>
          <a:ea typeface="+mn-ea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cs typeface="Tahom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07055-E40D-42EF-8DB6-5B748C5E8BDF}" type="datetimeFigureOut">
              <a:rPr lang="en-US" smtClean="0"/>
              <a:pPr/>
              <a:t>6/10/2016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EC41E-BB75-4A1B-997F-00F994A87B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5E9EFF">
                <a:lumMod val="0"/>
                <a:lumOff val="100000"/>
              </a:srgbClr>
            </a:gs>
            <a:gs pos="43000">
              <a:srgbClr val="85C2FF"/>
            </a:gs>
            <a:gs pos="10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74638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8001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+mj-lt"/>
          <a:ea typeface="+mj-ea"/>
          <a:cs typeface="Tahoma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ahoma" pitchFamily="34" charset="0"/>
          <a:cs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ahoma" pitchFamily="34" charset="0"/>
          <a:cs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ahoma" pitchFamily="34" charset="0"/>
          <a:cs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ahoma" pitchFamily="34" charset="0"/>
          <a:cs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600">
          <a:solidFill>
            <a:schemeClr val="bg1"/>
          </a:solidFill>
          <a:latin typeface="+mn-lt"/>
          <a:ea typeface="+mn-ea"/>
          <a:cs typeface="Tahoma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cs typeface="Tahoma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cs typeface="Tahoma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cs typeface="Tahom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cs typeface="Tahom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5E9EFF">
                <a:lumMod val="0"/>
                <a:lumOff val="100000"/>
              </a:srgbClr>
            </a:gs>
            <a:gs pos="43000">
              <a:srgbClr val="85C2FF"/>
            </a:gs>
            <a:gs pos="10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74638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8001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3048000" y="6477000"/>
            <a:ext cx="685800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A961A517-4C62-4158-8847-11C73F387474}" type="slidenum">
              <a:rPr lang="en-US" sz="16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pPr algn="ctr">
                <a:defRPr/>
              </a:pPr>
              <a:t>‹#›</a:t>
            </a:fld>
            <a:endParaRPr lang="en-US" sz="16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Tahoma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ahoma" pitchFamily="34" charset="0"/>
          <a:cs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ahoma" pitchFamily="34" charset="0"/>
          <a:cs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ahoma" pitchFamily="34" charset="0"/>
          <a:cs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ahoma" pitchFamily="34" charset="0"/>
          <a:cs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Tahoma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cs typeface="Tahoma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cs typeface="Tahoma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cs typeface="Tahom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cs typeface="Tahom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5E9EFF">
                <a:lumMod val="0"/>
                <a:lumOff val="100000"/>
              </a:srgbClr>
            </a:gs>
            <a:gs pos="43000">
              <a:srgbClr val="85C2FF"/>
            </a:gs>
            <a:gs pos="10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74638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8001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3048000" y="6477000"/>
            <a:ext cx="685800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CE12D911-EF8E-48E8-A9ED-21D8BDFFA145}" type="slidenum">
              <a:rPr lang="en-US" sz="16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pPr algn="ctr">
                <a:defRPr/>
              </a:pPr>
              <a:t>‹#›</a:t>
            </a:fld>
            <a:endParaRPr lang="en-US" sz="16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+mj-lt"/>
          <a:ea typeface="+mj-ea"/>
          <a:cs typeface="Tahoma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ahoma" pitchFamily="34" charset="0"/>
          <a:cs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ahoma" pitchFamily="34" charset="0"/>
          <a:cs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ahoma" pitchFamily="34" charset="0"/>
          <a:cs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ahoma" pitchFamily="34" charset="0"/>
          <a:cs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ahoma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ahoma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ahoma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600">
          <a:solidFill>
            <a:schemeClr val="bg1"/>
          </a:solidFill>
          <a:latin typeface="+mn-lt"/>
          <a:ea typeface="+mn-ea"/>
          <a:cs typeface="Tahoma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cs typeface="Tahoma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cs typeface="Tahoma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cs typeface="Tahom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cs typeface="Tahom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pPr marL="0" indent="0" algn="ctr" rtl="1">
              <a:buNone/>
            </a:pPr>
            <a:r>
              <a:rPr lang="ar-SA" dirty="0" smtClean="0"/>
              <a:t>مبادئ الرياضيات </a:t>
            </a:r>
          </a:p>
          <a:p>
            <a:pPr marL="0" indent="0" algn="ctr" rtl="1">
              <a:buNone/>
            </a:pPr>
            <a:r>
              <a:rPr lang="ar-SA" sz="2800" dirty="0" smtClean="0"/>
              <a:t>الاسبوع الثالث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C41E-BB75-4A1B-997F-00F994A87BF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8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09600"/>
                <a:ext cx="8229600" cy="5715000"/>
              </a:xfrm>
            </p:spPr>
            <p:txBody>
              <a:bodyPr>
                <a:normAutofit/>
              </a:bodyPr>
              <a:lstStyle/>
              <a:p>
                <a:pPr marL="0" indent="0" algn="r" rtl="1">
                  <a:buNone/>
                </a:pPr>
                <a:r>
                  <a:rPr lang="ar-SA" sz="2000" u="sng" dirty="0" smtClean="0">
                    <a:solidFill>
                      <a:srgbClr val="0070C0"/>
                    </a:solidFill>
                  </a:rPr>
                  <a:t>نصف الفترة (</a:t>
                </a:r>
                <a14:m>
                  <m:oMath xmlns:m="http://schemas.openxmlformats.org/officeDocument/2006/math">
                    <m:r>
                      <a:rPr lang="en-US" sz="2000" b="0" i="1" u="sng" smtClean="0">
                        <a:solidFill>
                          <a:srgbClr val="0070C0"/>
                        </a:solidFill>
                        <a:latin typeface="Cambria Math"/>
                      </a:rPr>
                      <m:t>𝐻𝑎𝑙𝑓</m:t>
                    </m:r>
                    <m:r>
                      <a:rPr lang="en-US" sz="2000" b="0" i="1" u="sng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2000" b="0" i="1" u="sng" smtClean="0">
                        <a:solidFill>
                          <a:srgbClr val="0070C0"/>
                        </a:solidFill>
                        <a:latin typeface="Cambria Math"/>
                      </a:rPr>
                      <m:t>𝐼𝑛𝑡𝑒𝑟𝑣𝑎𝑙𝑠</m:t>
                    </m:r>
                  </m:oMath>
                </a14:m>
                <a:r>
                  <a:rPr lang="ar-SA" sz="2000" u="sng" dirty="0" smtClean="0">
                    <a:solidFill>
                      <a:srgbClr val="0070C0"/>
                    </a:solidFill>
                  </a:rPr>
                  <a:t>)</a:t>
                </a:r>
                <a:r>
                  <a:rPr lang="ar-SA" sz="2000" dirty="0" smtClean="0">
                    <a:solidFill>
                      <a:srgbClr val="0070C0"/>
                    </a:solidFill>
                  </a:rPr>
                  <a:t>:</a:t>
                </a:r>
              </a:p>
              <a:p>
                <a:pPr marL="0" indent="0" algn="r" rtl="1">
                  <a:buNone/>
                </a:pPr>
                <a:r>
                  <a:rPr lang="ar-SA" sz="2000" dirty="0" smtClean="0"/>
                  <a:t>المجموعة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𝐴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ar-SA" sz="2000" dirty="0" smtClean="0"/>
                  <a:t> مجموعة جزئية من الأعداد الحقيقية حيث: </a:t>
                </a:r>
              </a:p>
              <a:p>
                <a:pPr marL="0" indent="0" algn="r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𝐴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ℝ</m:t>
                          </m:r>
                        </m:e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&gt;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000" dirty="0" smtClean="0"/>
              </a:p>
              <a:p>
                <a:pPr marL="0" indent="0" algn="r" rtl="1">
                  <a:buNone/>
                </a:pPr>
                <a:r>
                  <a:rPr lang="ar-SA" sz="2000" dirty="0" smtClean="0"/>
                  <a:t>والتي تمثل على خط الأعداد الحقيقية كما في الشكل:</a:t>
                </a:r>
              </a:p>
              <a:p>
                <a:pPr marL="0" indent="0" algn="r" rtl="1">
                  <a:buNone/>
                </a:pPr>
                <a:endParaRPr lang="en-US" sz="2000" dirty="0" smtClean="0"/>
              </a:p>
              <a:p>
                <a:pPr marL="0" indent="0" algn="r" rtl="1">
                  <a:buNone/>
                </a:pPr>
                <a:endParaRPr lang="en-US" sz="2000" dirty="0"/>
              </a:p>
              <a:p>
                <a:pPr marL="0" indent="0" algn="r" rtl="1">
                  <a:buNone/>
                </a:pPr>
                <a:r>
                  <a:rPr lang="ar-SA" sz="2000" dirty="0" smtClean="0"/>
                  <a:t>وتسمى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𝐴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ar-SA" sz="2000" dirty="0" smtClean="0"/>
                  <a:t> فترة نصف مفتوحة من اليسار ونرمز لها بالرمز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SA" sz="20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/>
                          </a:rPr>
                          <m:t>,∞</m:t>
                        </m:r>
                      </m:e>
                    </m:d>
                  </m:oMath>
                </a14:m>
                <a:r>
                  <a:rPr lang="ar-SA" sz="2000" dirty="0" smtClean="0"/>
                  <a:t>. </a:t>
                </a:r>
              </a:p>
              <a:p>
                <a:pPr marL="0" indent="0" algn="ctr" rtl="1">
                  <a:buNone/>
                </a:pPr>
                <a:r>
                  <a:rPr lang="ar-SA" sz="2000" dirty="0" smtClean="0"/>
                  <a:t>والجدول التالي يبين أشكال هذه الفترات </a:t>
                </a:r>
              </a:p>
              <a:p>
                <a:pPr marL="0" indent="0" algn="ctr" rtl="1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09600"/>
                <a:ext cx="8229600" cy="5715000"/>
              </a:xfrm>
              <a:blipFill rotWithShape="1">
                <a:blip r:embed="rId2"/>
                <a:stretch>
                  <a:fillRect t="-426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4725" y="5648325"/>
            <a:ext cx="549275" cy="396875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FFFEC41E-BB75-4A1B-997F-00F994A87BFD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8" y="2133600"/>
            <a:ext cx="5648325" cy="447675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657600"/>
            <a:ext cx="61245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870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0600"/>
                <a:ext cx="8229600" cy="5135563"/>
              </a:xfrm>
            </p:spPr>
            <p:txBody>
              <a:bodyPr>
                <a:normAutofit/>
              </a:bodyPr>
              <a:lstStyle/>
              <a:p>
                <a:pPr marL="0" indent="0" algn="r" rtl="1">
                  <a:buNone/>
                </a:pPr>
                <a:r>
                  <a:rPr lang="ar-SA" sz="2000" dirty="0" smtClean="0">
                    <a:solidFill>
                      <a:srgbClr val="FF0000"/>
                    </a:solidFill>
                  </a:rPr>
                  <a:t>مثال(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Example</a:t>
                </a:r>
                <a:r>
                  <a:rPr lang="ar-SA" sz="2000" dirty="0" smtClean="0">
                    <a:solidFill>
                      <a:srgbClr val="FF0000"/>
                    </a:solidFill>
                  </a:rPr>
                  <a:t>)</a:t>
                </a:r>
                <a:r>
                  <a:rPr lang="ar-JO" sz="2000" dirty="0" smtClean="0">
                    <a:solidFill>
                      <a:srgbClr val="FF0000"/>
                    </a:solidFill>
                  </a:rPr>
                  <a:t>4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:</a:t>
                </a:r>
              </a:p>
              <a:p>
                <a:pPr marL="0" indent="0" algn="r" rtl="1">
                  <a:buNone/>
                </a:pPr>
                <a:r>
                  <a:rPr lang="ar-SA" sz="2000" dirty="0" smtClean="0"/>
                  <a:t>مثل الفترات التالية على خط الأعداد الحقيقية: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1</m:t>
                    </m:r>
                    <m:r>
                      <a:rPr lang="en-US" sz="2000" b="0" i="1" smtClean="0"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ar-SA" sz="20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/>
                          </a:rPr>
                          <m:t>,∞</m:t>
                        </m:r>
                      </m:e>
                    </m:d>
                  </m:oMath>
                </a14:m>
                <a:r>
                  <a:rPr lang="en-US" sz="2000" dirty="0" smtClean="0"/>
                  <a:t>                                        2.</a:t>
                </a:r>
                <a:r>
                  <a:rPr lang="ar-SA" sz="20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ar-SA" sz="20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  <m:r>
                          <a:rPr lang="en-US" sz="2000" b="0" i="1" smtClean="0"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2000" dirty="0" smtClean="0"/>
                  <a:t>                                    3.</a:t>
                </a:r>
                <a:r>
                  <a:rPr lang="ar-SA" sz="20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endChr m:val=""/>
                        <m:ctrlPr>
                          <a:rPr lang="ar-SA" sz="20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/>
                          </a:rPr>
                          <m:t>5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d>
                      <m:dPr>
                        <m:begChr m:val=""/>
                        <m:endChr m:val="]"/>
                        <m:ctrlPr>
                          <a:rPr lang="ar-SA" sz="20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4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     </m:t>
                    </m:r>
                  </m:oMath>
                </a14:m>
                <a:r>
                  <a:rPr lang="en-US" sz="20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 4.</a:t>
                </a:r>
                <a:r>
                  <a:rPr lang="ar-SA" sz="20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SA" sz="20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∞</m:t>
                        </m:r>
                        <m:r>
                          <a:rPr lang="en-US" sz="2000" b="0" i="1" smtClean="0"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/>
                          </a:rPr>
                          <m:t>5</m:t>
                        </m:r>
                      </m:e>
                    </m:d>
                  </m:oMath>
                </a14:m>
                <a:r>
                  <a:rPr lang="en-US" sz="2000" dirty="0" smtClean="0"/>
                  <a:t>                                       5. </a:t>
                </a:r>
                <a14:m>
                  <m:oMath xmlns:m="http://schemas.openxmlformats.org/officeDocument/2006/math">
                    <m:d>
                      <m:dPr>
                        <m:endChr m:val=""/>
                        <m:ctrlPr>
                          <a:rPr lang="en-US" sz="20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∞,</m:t>
                        </m:r>
                      </m:e>
                    </m:d>
                    <m:d>
                      <m:dPr>
                        <m:begChr m:val=""/>
                        <m:endChr m:val="]"/>
                        <m:ctrlPr>
                          <a:rPr lang="en-US" sz="20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000" dirty="0" smtClean="0"/>
                  <a:t>                               6.</a:t>
                </a:r>
                <a:r>
                  <a:rPr lang="ar-SA" sz="20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SA" sz="20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/>
                          </a:rPr>
                          <m:t>6</m:t>
                        </m:r>
                      </m:e>
                    </m:d>
                  </m:oMath>
                </a14:m>
                <a:endParaRPr lang="en-US" sz="2000" dirty="0" smtClean="0"/>
              </a:p>
              <a:p>
                <a:pPr marL="0" indent="0" algn="r" rtl="1">
                  <a:buNone/>
                </a:pPr>
                <a:endParaRPr lang="en-US" sz="2000" dirty="0" smtClean="0">
                  <a:solidFill>
                    <a:srgbClr val="FF0000"/>
                  </a:solidFill>
                </a:endParaRPr>
              </a:p>
              <a:p>
                <a:pPr marL="0" indent="0" algn="r" rtl="1">
                  <a:buNone/>
                </a:pPr>
                <a:endParaRPr lang="en-US" sz="2000" dirty="0" smtClean="0">
                  <a:solidFill>
                    <a:srgbClr val="FF0000"/>
                  </a:solidFill>
                </a:endParaRPr>
              </a:p>
              <a:p>
                <a:pPr marL="0" indent="0" algn="r" rtl="1">
                  <a:buNone/>
                </a:pPr>
                <a:r>
                  <a:rPr lang="ar-SA" sz="2000" dirty="0" smtClean="0">
                    <a:solidFill>
                      <a:srgbClr val="FF0000"/>
                    </a:solidFill>
                  </a:rPr>
                  <a:t>مثال(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Example</a:t>
                </a:r>
                <a:r>
                  <a:rPr lang="ar-SA" sz="2000" dirty="0" smtClean="0">
                    <a:solidFill>
                      <a:srgbClr val="FF0000"/>
                    </a:solidFill>
                  </a:rPr>
                  <a:t>)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ar-JO" sz="2000" dirty="0" smtClean="0">
                    <a:solidFill>
                      <a:srgbClr val="FF0000"/>
                    </a:solidFill>
                  </a:rPr>
                  <a:t>5: </a:t>
                </a:r>
                <a:endParaRPr lang="en-US" sz="2000" dirty="0" smtClean="0">
                  <a:solidFill>
                    <a:srgbClr val="FF0000"/>
                  </a:solidFill>
                </a:endParaRPr>
              </a:p>
              <a:p>
                <a:pPr marL="0" indent="0" algn="r" rtl="1">
                  <a:buNone/>
                </a:pPr>
                <a:r>
                  <a:rPr lang="ar-SA" sz="2000" dirty="0" smtClean="0"/>
                  <a:t>أكتب المتباينات التالية على صورة فترات:</a:t>
                </a:r>
                <a:endParaRPr lang="en-US" sz="20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1</m:t>
                    </m:r>
                    <m:r>
                      <a:rPr lang="en-US" sz="2000" b="0" i="1" smtClean="0">
                        <a:latin typeface="Cambria Math"/>
                      </a:rPr>
                      <m:t>.   −</m:t>
                    </m:r>
                    <m:r>
                      <a:rPr lang="en-US" sz="2000" b="0" i="1" smtClean="0">
                        <a:latin typeface="Cambria Math"/>
                      </a:rPr>
                      <m:t>3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9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                  </m:t>
                    </m:r>
                  </m:oMath>
                </a14:m>
                <a:r>
                  <a:rPr lang="en-US" sz="2000" dirty="0" smtClean="0"/>
                  <a:t> 2.</a:t>
                </a:r>
                <a:r>
                  <a:rPr lang="ar-SA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</a:rPr>
                      <m:t>   </m:t>
                    </m:r>
                    <m:r>
                      <a:rPr lang="en-US" sz="2000" b="0" i="1" smtClean="0">
                        <a:latin typeface="Cambria Math"/>
                      </a:rPr>
                      <m:t>5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8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                       </m:t>
                    </m:r>
                  </m:oMath>
                </a14:m>
                <a:r>
                  <a:rPr lang="en-US" sz="2000" dirty="0" smtClean="0"/>
                  <a:t>3.</a:t>
                </a:r>
                <a:r>
                  <a:rPr lang="ar-SA" sz="2000" dirty="0" smtClean="0"/>
                  <a:t> </a:t>
                </a:r>
                <a:r>
                  <a:rPr lang="en-US" sz="2000" dirty="0" smtClean="0"/>
                  <a:t>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≥−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3</m:t>
                    </m:r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 4.</a:t>
                </a:r>
                <a:r>
                  <a:rPr lang="ar-SA" sz="2000" dirty="0" smtClean="0"/>
                  <a:t> </a:t>
                </a:r>
                <a:r>
                  <a:rPr lang="en-US" sz="2000" dirty="0" smtClean="0"/>
                  <a:t>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4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                              </m:t>
                    </m:r>
                  </m:oMath>
                </a14:m>
                <a:r>
                  <a:rPr lang="en-US" sz="2000" dirty="0" smtClean="0"/>
                  <a:t>5.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</a:rPr>
                      <m:t>  </m:t>
                    </m:r>
                    <m:r>
                      <a:rPr lang="en-US" sz="2000" b="0" i="1" smtClean="0">
                        <a:latin typeface="Cambria Math"/>
                      </a:rPr>
                      <m:t>−</m:t>
                    </m:r>
                    <m:r>
                      <a:rPr lang="en-US" sz="2000" b="0" i="1" smtClean="0">
                        <a:latin typeface="Cambria Math"/>
                      </a:rPr>
                      <m:t>4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≤−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                 </m:t>
                    </m:r>
                  </m:oMath>
                </a14:m>
                <a:r>
                  <a:rPr lang="en-US" sz="2000" dirty="0" smtClean="0"/>
                  <a:t>6.</a:t>
                </a:r>
                <a:r>
                  <a:rPr lang="ar-SA" sz="2000" dirty="0" smtClean="0"/>
                  <a:t> 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ea typeface="Cambria Math"/>
                      </a:rPr>
                      <m:t>x</m:t>
                    </m:r>
                    <m:r>
                      <a:rPr lang="en-US" sz="200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endParaRPr lang="en-US" sz="2000" dirty="0" smtClean="0"/>
              </a:p>
              <a:p>
                <a:pPr marL="0" indent="0" rtl="1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0600"/>
                <a:ext cx="8229600" cy="5135563"/>
              </a:xfrm>
              <a:blipFill rotWithShape="1">
                <a:blip r:embed="rId2"/>
                <a:stretch>
                  <a:fillRect l="-74" t="-713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4725" y="5648325"/>
            <a:ext cx="549275" cy="396875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FFFEC41E-BB75-4A1B-997F-00F994A87BF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4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685800"/>
                <a:ext cx="8229600" cy="762000"/>
              </a:xfrm>
            </p:spPr>
            <p:txBody>
              <a:bodyPr>
                <a:normAutofit fontScale="90000"/>
              </a:bodyPr>
              <a:lstStyle/>
              <a:p>
                <a:pPr rtl="1"/>
                <a:r>
                  <a:rPr lang="ar-SA" sz="3200" dirty="0" smtClean="0">
                    <a:solidFill>
                      <a:srgbClr val="002060"/>
                    </a:solidFill>
                    <a:effectLst/>
                  </a:rPr>
                  <a:t>القيمة المطلقة</a:t>
                </a:r>
                <a:r>
                  <a:rPr lang="en-US" sz="3200" dirty="0" smtClean="0">
                    <a:solidFill>
                      <a:srgbClr val="002060"/>
                    </a:solidFill>
                    <a:effectLst/>
                  </a:rPr>
                  <a:t/>
                </a:r>
                <a:br>
                  <a:rPr lang="en-US" sz="3200" dirty="0" smtClean="0">
                    <a:solidFill>
                      <a:srgbClr val="002060"/>
                    </a:solidFill>
                    <a:effectLst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2060"/>
                          </a:solidFill>
                          <a:effectLst/>
                          <a:latin typeface="Cambria Math"/>
                        </a:rPr>
                        <m:t>𝐴𝑏𝑠𝑜𝑙𝑢𝑡𝑒</m:t>
                      </m:r>
                      <m:r>
                        <a:rPr lang="en-US" sz="3200" b="0" i="1" smtClean="0">
                          <a:solidFill>
                            <a:srgbClr val="002060"/>
                          </a:solidFill>
                          <a:effectLst/>
                          <a:latin typeface="Cambria Math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002060"/>
                          </a:solidFill>
                          <a:effectLst/>
                          <a:latin typeface="Cambria Math"/>
                        </a:rPr>
                        <m:t>𝑉𝑎𝑙𝑢𝑒</m:t>
                      </m:r>
                      <m:r>
                        <a:rPr lang="en-US" sz="3200" b="0" i="1" smtClean="0">
                          <a:solidFill>
                            <a:srgbClr val="002060"/>
                          </a:solidFill>
                          <a:effectLst/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3200" dirty="0">
                  <a:solidFill>
                    <a:srgbClr val="00206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685800"/>
                <a:ext cx="8229600" cy="762000"/>
              </a:xfrm>
              <a:blipFill rotWithShape="1">
                <a:blip r:embed="rId2"/>
                <a:stretch>
                  <a:fillRect t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1"/>
                <a:ext cx="8229600" cy="5334000"/>
              </a:xfrm>
            </p:spPr>
            <p:txBody>
              <a:bodyPr>
                <a:normAutofit/>
              </a:bodyPr>
              <a:lstStyle/>
              <a:p>
                <a:pPr marL="0" indent="0" algn="r" rtl="1">
                  <a:buNone/>
                </a:pPr>
                <a:r>
                  <a:rPr lang="ar-SA" sz="2000" dirty="0" smtClean="0"/>
                  <a:t>القيمة المطلقة لأي عدد حقيقي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ar-SA" sz="2000" dirty="0" smtClean="0"/>
                  <a:t> يرمز لها بالرمز</a:t>
                </a:r>
                <a:r>
                  <a:rPr lang="en-US" sz="2000" dirty="0" smtClean="0"/>
                  <a:t> </a:t>
                </a:r>
                <a:r>
                  <a:rPr lang="ar-SA" sz="2000" dirty="0" smtClean="0"/>
                  <a:t>|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ar-SA" sz="2000" dirty="0" smtClean="0"/>
                  <a:t>|</a:t>
                </a:r>
                <a:r>
                  <a:rPr lang="en-US" sz="2000" dirty="0" smtClean="0"/>
                  <a:t> </a:t>
                </a:r>
                <a:r>
                  <a:rPr lang="ar-SA" sz="2000" dirty="0" smtClean="0"/>
                  <a:t> وتعرف على أنها العدد محذوف منه </a:t>
                </a:r>
              </a:p>
              <a:p>
                <a:pPr marL="0" indent="0" algn="r" rtl="1">
                  <a:buNone/>
                </a:pPr>
                <a:r>
                  <a:rPr lang="ar-SA" sz="2000" dirty="0" smtClean="0"/>
                  <a:t>الإشارة السالبة  إن وجدت:</a:t>
                </a:r>
              </a:p>
              <a:p>
                <a:pPr marL="0" indent="0" algn="ctr" rtl="1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−&amp;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,  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&lt;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0</m:t>
                            </m:r>
                          </m:e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&amp;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,  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≥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r>
                  <a:rPr lang="ar-SA" sz="2000" dirty="0" smtClean="0"/>
                  <a:t>|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ar-SA" sz="2000" dirty="0" smtClean="0"/>
                  <a:t>|</a:t>
                </a:r>
                <a:endParaRPr lang="en-US" sz="2000" dirty="0" smtClean="0"/>
              </a:p>
              <a:p>
                <a:pPr marL="0" indent="0" algn="r" rtl="1">
                  <a:buNone/>
                </a:pPr>
                <a:r>
                  <a:rPr lang="ar-SA" sz="2000" dirty="0" smtClean="0">
                    <a:solidFill>
                      <a:srgbClr val="FF0000"/>
                    </a:solidFill>
                  </a:rPr>
                  <a:t>مثال(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Example</a:t>
                </a:r>
                <a:r>
                  <a:rPr lang="ar-SA" sz="2000" dirty="0" smtClean="0">
                    <a:solidFill>
                      <a:srgbClr val="FF0000"/>
                    </a:solidFill>
                  </a:rPr>
                  <a:t>)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ar-JO" sz="2000" dirty="0" smtClean="0">
                    <a:solidFill>
                      <a:srgbClr val="FF0000"/>
                    </a:solidFill>
                  </a:rPr>
                  <a:t>6:</a:t>
                </a:r>
                <a:endParaRPr lang="ar-SA" sz="2000" dirty="0" smtClean="0">
                  <a:solidFill>
                    <a:srgbClr val="FF0000"/>
                  </a:solidFill>
                </a:endParaRPr>
              </a:p>
              <a:p>
                <a:pPr marL="0" indent="0" algn="r" rtl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ar-SA" sz="19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ar-SA" sz="1900" b="0" i="1" smtClean="0">
                              <a:latin typeface="Cambria Math"/>
                            </a:rPr>
                            <m:t>5</m:t>
                          </m:r>
                        </m:e>
                      </m:d>
                      <m:r>
                        <a:rPr lang="ar-SA" sz="1900" b="0" i="1" smtClean="0">
                          <a:latin typeface="Cambria Math"/>
                        </a:rPr>
                        <m:t>=</m:t>
                      </m:r>
                      <m:r>
                        <a:rPr lang="ar-SA" sz="19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5</m:t>
                      </m:r>
                      <m:r>
                        <a:rPr lang="en-US" sz="1900" b="0" i="1" smtClean="0">
                          <a:latin typeface="Cambria Math"/>
                        </a:rPr>
                        <m:t>,  </m:t>
                      </m:r>
                      <m:d>
                        <m:dPr>
                          <m:begChr m:val="|"/>
                          <m:endChr m:val="|"/>
                          <m:ctrlPr>
                            <a:rPr lang="ar-SA" sz="19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900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1900" b="0" i="1" smtClean="0">
                          <a:latin typeface="Cambria Math"/>
                        </a:rPr>
                        <m:t>=</m:t>
                      </m:r>
                      <m:r>
                        <a:rPr lang="en-US" sz="19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0</m:t>
                      </m:r>
                      <m:r>
                        <a:rPr lang="en-US" sz="1900" b="0" i="1" smtClean="0">
                          <a:latin typeface="Cambria Math"/>
                        </a:rPr>
                        <m:t>,  </m:t>
                      </m:r>
                      <m:d>
                        <m:dPr>
                          <m:begChr m:val="|"/>
                          <m:endChr m:val="|"/>
                          <m:ctrlPr>
                            <a:rPr lang="ar-SA" sz="19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9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900" b="0" i="1" smtClean="0">
                              <a:latin typeface="Cambria Math"/>
                            </a:rPr>
                            <m:t>3</m:t>
                          </m:r>
                        </m:e>
                      </m:d>
                      <m:r>
                        <a:rPr lang="en-US" sz="1900" b="0" i="1" smtClean="0">
                          <a:latin typeface="Cambria Math"/>
                        </a:rPr>
                        <m:t>=</m:t>
                      </m:r>
                      <m:r>
                        <a:rPr lang="en-US" sz="19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3</m:t>
                      </m:r>
                      <m:r>
                        <a:rPr lang="en-US" sz="1900" b="0" i="0" smtClean="0">
                          <a:latin typeface="Cambria Math"/>
                        </a:rPr>
                        <m:t>,</m:t>
                      </m:r>
                      <m:r>
                        <a:rPr lang="en-US" sz="1900" b="0" i="1" smtClean="0">
                          <a:latin typeface="Cambria Math"/>
                        </a:rPr>
                        <m:t>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9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900" b="0" i="1" smtClean="0">
                              <a:latin typeface="Cambria Math"/>
                            </a:rPr>
                            <m:t>6</m:t>
                          </m:r>
                          <m:r>
                            <a:rPr lang="en-US" sz="19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900" b="0" i="1" smtClean="0">
                              <a:latin typeface="Cambria Math"/>
                            </a:rPr>
                            <m:t>7</m:t>
                          </m:r>
                        </m:e>
                      </m:d>
                      <m:r>
                        <a:rPr lang="en-US" sz="1900" b="0" i="1" smtClean="0">
                          <a:latin typeface="Cambria Math"/>
                        </a:rPr>
                        <m:t>=</m:t>
                      </m:r>
                      <m:r>
                        <a:rPr lang="en-US" sz="19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1900" b="0" i="1" smtClean="0">
                          <a:latin typeface="Cambria Math"/>
                        </a:rPr>
                        <m:t>,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9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9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ar-SA" sz="1900" i="1" dirty="0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900" b="0" i="1" dirty="0" smtClean="0">
                                  <a:latin typeface="Cambria Math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en-US" sz="1900" b="0" i="1" dirty="0" smtClean="0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en-US" sz="19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9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9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6</m:t>
                          </m:r>
                        </m:num>
                        <m:den>
                          <m:r>
                            <a:rPr lang="en-US" sz="19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1900" dirty="0" smtClean="0"/>
              </a:p>
              <a:p>
                <a:pPr marL="0" indent="0" algn="r" rtl="1">
                  <a:buNone/>
                </a:pPr>
                <a:endParaRPr lang="en-US" sz="2000" u="sng" dirty="0" smtClean="0">
                  <a:solidFill>
                    <a:srgbClr val="7030A0"/>
                  </a:solidFill>
                </a:endParaRPr>
              </a:p>
              <a:p>
                <a:pPr marL="0" indent="0" algn="r" rtl="1">
                  <a:buNone/>
                </a:pPr>
                <a:r>
                  <a:rPr lang="ar-SA" sz="2000" u="sng" dirty="0" smtClean="0">
                    <a:solidFill>
                      <a:srgbClr val="0070C0"/>
                    </a:solidFill>
                  </a:rPr>
                  <a:t>خصائص القيمة المطلقة</a:t>
                </a:r>
                <a:r>
                  <a:rPr lang="ar-SA" sz="2000" dirty="0" smtClean="0">
                    <a:solidFill>
                      <a:srgbClr val="0070C0"/>
                    </a:solidFill>
                  </a:rPr>
                  <a:t>:</a:t>
                </a:r>
                <a:endParaRPr lang="en-US" sz="2000" dirty="0" smtClean="0">
                  <a:solidFill>
                    <a:srgbClr val="0070C0"/>
                  </a:solidFill>
                </a:endParaRPr>
              </a:p>
              <a:p>
                <a:pPr marL="0" indent="0" algn="r" rtl="1">
                  <a:buNone/>
                </a:pPr>
                <a:r>
                  <a:rPr lang="ar-SA" sz="2000" dirty="0" smtClean="0">
                    <a:solidFill>
                      <a:schemeClr val="tx1"/>
                    </a:solidFill>
                  </a:rPr>
                  <a:t>إذا كان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𝑏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 ∈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ar-SA" sz="2000" dirty="0" smtClean="0">
                    <a:solidFill>
                      <a:schemeClr val="tx1"/>
                    </a:solidFill>
                  </a:rPr>
                  <a:t> فإن:</a:t>
                </a:r>
              </a:p>
              <a:p>
                <a:pPr marL="0" indent="0" algn="l">
                  <a:buNone/>
                </a:pPr>
                <a:r>
                  <a:rPr lang="en-US" sz="2000" b="0" dirty="0" smtClean="0"/>
                  <a:t>1.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sz="2000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0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sz="2000" b="0" dirty="0" smtClean="0">
                  <a:ea typeface="Cambria Math"/>
                </a:endParaRPr>
              </a:p>
              <a:p>
                <a:pPr marL="0" indent="0" algn="l">
                  <a:buNone/>
                </a:pPr>
                <a:endParaRPr lang="en-US" sz="2000" b="0" dirty="0" smtClean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sz="2000" b="0" dirty="0" smtClean="0"/>
                  <a:t>2.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0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⇔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0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sz="2000" b="0" dirty="0" smtClean="0">
                  <a:ea typeface="Cambria Math"/>
                </a:endParaRPr>
              </a:p>
              <a:p>
                <a:pPr marL="0" indent="0">
                  <a:buNone/>
                </a:pPr>
                <a:endParaRPr lang="en-US" sz="2000" b="0" dirty="0" smtClean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sz="2000" b="0" dirty="0" smtClean="0"/>
                  <a:t>3.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2000" b="0" i="1" smtClean="0">
                            <a:latin typeface="Cambria Math"/>
                          </a:rPr>
                          <m:t>.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𝑎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endParaRPr lang="en-US" sz="2000" b="0" dirty="0" smtClean="0">
                  <a:ea typeface="Cambria Math"/>
                </a:endParaRPr>
              </a:p>
              <a:p>
                <a:pPr marL="0" indent="0">
                  <a:buNone/>
                </a:pPr>
                <a:endParaRPr lang="en-US" sz="2000" b="0" dirty="0" smtClean="0">
                  <a:ea typeface="Cambria Math"/>
                </a:endParaRPr>
              </a:p>
              <a:p>
                <a:pPr marL="0" indent="0" algn="l">
                  <a:buNone/>
                </a:pPr>
                <a:endParaRPr lang="en-US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1"/>
                <a:ext cx="8229600" cy="5334000"/>
              </a:xfrm>
              <a:blipFill rotWithShape="1">
                <a:blip r:embed="rId3"/>
                <a:stretch>
                  <a:fillRect l="-741" t="-686" r="-741" b="-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5A9E8-50DB-46FE-9CCF-DFE6CC14C2C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51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4754563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AutoNum type="arabicPeriod" startAt="4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𝑎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den>
                    </m:f>
                    <m:r>
                      <a:rPr lang="en-US" sz="2800" i="1">
                        <a:latin typeface="Cambria Math"/>
                      </a:rPr>
                      <m:t>     , </m:t>
                    </m:r>
                    <m:r>
                      <a:rPr lang="en-US" sz="2800" i="1">
                        <a:latin typeface="Cambria Math"/>
                      </a:rPr>
                      <m:t>𝑏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endParaRPr lang="en-US" sz="2800" dirty="0" smtClean="0">
                  <a:ea typeface="Cambria Math"/>
                </a:endParaRPr>
              </a:p>
              <a:p>
                <a:pPr marL="0" indent="0">
                  <a:buNone/>
                </a:pPr>
                <a:endParaRPr lang="en-US" sz="2800" dirty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sz="2800" dirty="0" smtClean="0"/>
                  <a:t>5.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𝑎</m:t>
                        </m:r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𝑏</m:t>
                        </m:r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𝑎</m:t>
                        </m:r>
                      </m:e>
                    </m:d>
                  </m:oMath>
                </a14:m>
                <a:endParaRPr lang="en-US" sz="2800" dirty="0">
                  <a:ea typeface="Cambria Math"/>
                </a:endParaRPr>
              </a:p>
              <a:p>
                <a:pPr marL="0" indent="0">
                  <a:buNone/>
                </a:pPr>
                <a:endParaRPr lang="en-US" sz="2800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2800" i="1" dirty="0">
                    <a:latin typeface="Cambria Math"/>
                  </a:rPr>
                  <a:t>6</a:t>
                </a:r>
                <a:r>
                  <a:rPr lang="en-US" sz="2800" i="1" dirty="0" smtClean="0">
                    <a:latin typeface="Cambria Math"/>
                  </a:rPr>
                  <a:t>.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𝑎</m:t>
                        </m:r>
                        <m:r>
                          <a:rPr lang="en-US" sz="2800" i="1"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sz="2800">
                        <a:latin typeface="Cambria Math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endParaRPr lang="en-US" sz="2800" dirty="0">
                  <a:ea typeface="Cambria Math"/>
                </a:endParaRPr>
              </a:p>
              <a:p>
                <a:pPr marL="0" indent="0">
                  <a:buNone/>
                </a:pPr>
                <a:endParaRPr lang="en-US" sz="2800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2800" i="1" dirty="0">
                    <a:latin typeface="Cambria Math"/>
                  </a:rPr>
                  <a:t>7</a:t>
                </a:r>
                <a:r>
                  <a:rPr lang="en-US" sz="2800" i="1" dirty="0" smtClean="0">
                    <a:latin typeface="Cambria Math"/>
                  </a:rPr>
                  <a:t>.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𝑎</m:t>
                        </m:r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≥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4754563"/>
              </a:xfrm>
              <a:blipFill rotWithShape="1"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5A9E8-50DB-46FE-9CCF-DFE6CC14C2C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3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0600"/>
                <a:ext cx="8229600" cy="5516563"/>
              </a:xfrm>
            </p:spPr>
            <p:txBody>
              <a:bodyPr>
                <a:normAutofit/>
              </a:bodyPr>
              <a:lstStyle/>
              <a:p>
                <a:pPr marL="0" indent="0" algn="r" rtl="1">
                  <a:buNone/>
                </a:pPr>
                <a:r>
                  <a:rPr lang="ar-SA" sz="2000" dirty="0" smtClean="0">
                    <a:solidFill>
                      <a:srgbClr val="FF0000"/>
                    </a:solidFill>
                  </a:rPr>
                  <a:t>مثال(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Example</a:t>
                </a:r>
                <a:r>
                  <a:rPr lang="ar-SA" sz="2000" dirty="0" smtClean="0">
                    <a:solidFill>
                      <a:srgbClr val="FF0000"/>
                    </a:solidFill>
                  </a:rPr>
                  <a:t>)</a:t>
                </a:r>
                <a:r>
                  <a:rPr lang="ar-JO" sz="2000" dirty="0" smtClean="0">
                    <a:solidFill>
                      <a:srgbClr val="FF0000"/>
                    </a:solidFill>
                  </a:rPr>
                  <a:t>7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:</a:t>
                </a:r>
                <a:endParaRPr lang="ar-SA" sz="2000" dirty="0" smtClean="0">
                  <a:solidFill>
                    <a:srgbClr val="FF0000"/>
                  </a:solidFill>
                </a:endParaRPr>
              </a:p>
              <a:p>
                <a:pPr marL="0" indent="0" algn="r" rtl="1">
                  <a:buNone/>
                </a:pPr>
                <a:r>
                  <a:rPr lang="ar-SA" sz="2000" dirty="0" smtClean="0"/>
                  <a:t>احسب قيمة كل مما يلي:</a:t>
                </a:r>
              </a:p>
              <a:p>
                <a:pPr marL="457200" indent="-457200" algn="l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ar-SA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3</m:t>
                        </m:r>
                        <m:r>
                          <a:rPr lang="en-US" sz="20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/>
                          </a:rPr>
                          <m:t>7</m:t>
                        </m:r>
                      </m:e>
                    </m:d>
                    <m:r>
                      <a:rPr lang="ar-SA" sz="2000" b="0" i="1" smtClean="0">
                        <a:latin typeface="Cambria Math"/>
                      </a:rPr>
                      <m:t>=</m:t>
                    </m:r>
                    <m:r>
                      <a:rPr lang="ar-SA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4</m:t>
                    </m:r>
                  </m:oMath>
                </a14:m>
                <a:r>
                  <a:rPr lang="ar-SA" sz="2000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:pPr marL="457200" indent="-457200" algn="l">
                  <a:buFont typeface="+mj-lt"/>
                  <a:buAutoNum type="arabicPeriod"/>
                </a:pPr>
                <a:endParaRPr lang="ar-SA" sz="2000" dirty="0" smtClean="0"/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ar-SA" sz="2000" b="0" i="1" smtClean="0">
                        <a:latin typeface="Cambria Math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ar-SA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ar-SA" sz="2000" b="0" i="1" smtClean="0">
                            <a:latin typeface="Cambria Math"/>
                          </a:rPr>
                          <m:t>12</m:t>
                        </m:r>
                        <m:r>
                          <a:rPr lang="en-US" sz="2000" i="1">
                            <a:latin typeface="Cambria Math"/>
                          </a:rPr>
                          <m:t>−</m:t>
                        </m:r>
                        <m:r>
                          <a:rPr lang="ar-SA" sz="2000" b="0" i="1" smtClean="0">
                            <a:latin typeface="Cambria Math"/>
                          </a:rPr>
                          <m:t>5</m:t>
                        </m:r>
                      </m:e>
                    </m:d>
                    <m:r>
                      <a:rPr lang="ar-SA" sz="2000" b="0" i="1" smtClean="0">
                        <a:latin typeface="Cambria Math"/>
                      </a:rPr>
                      <m:t>=</m:t>
                    </m:r>
                    <m:r>
                      <a:rPr lang="ar-SA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ar-SA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7</m:t>
                    </m:r>
                  </m:oMath>
                </a14:m>
                <a:endParaRPr lang="ar-SA" sz="2000" dirty="0" smtClean="0">
                  <a:solidFill>
                    <a:srgbClr val="FF0000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ar-SA" sz="2000" dirty="0"/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ar-SA" sz="200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ar-SA" sz="20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ar-SA" sz="20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ar-SA" sz="2000" b="0" i="1" smtClean="0">
                                <a:latin typeface="Cambria Math"/>
                              </a:rPr>
                              <m:t>5</m:t>
                            </m:r>
                            <m:r>
                              <a:rPr lang="ar-SA" sz="20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ar-SA" sz="2000" b="0" i="1" smtClean="0"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ar-SA" sz="20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ar-SA" sz="20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ar-SA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ar-SA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ar-SA" sz="2000" b="0" i="1" smtClean="0">
                            <a:latin typeface="Cambria Math"/>
                          </a:rPr>
                          <m:t>|−</m:t>
                        </m:r>
                        <m:r>
                          <a:rPr lang="ar-SA" sz="2000" b="0" i="1" smtClean="0">
                            <a:latin typeface="Cambria Math"/>
                          </a:rPr>
                          <m:t>2</m:t>
                        </m:r>
                        <m:r>
                          <a:rPr lang="ar-SA" sz="2000" b="0" i="1" smtClean="0">
                            <a:latin typeface="Cambria Math"/>
                          </a:rPr>
                          <m:t>|</m:t>
                        </m:r>
                      </m:num>
                      <m:den>
                        <m:r>
                          <a:rPr lang="ar-SA" sz="2000" b="0" i="1" smtClean="0">
                            <a:latin typeface="Cambria Math"/>
                          </a:rPr>
                          <m:t>|−</m:t>
                        </m:r>
                        <m:r>
                          <a:rPr lang="ar-SA" sz="2000" b="0" i="1" smtClean="0">
                            <a:latin typeface="Cambria Math"/>
                          </a:rPr>
                          <m:t>2</m:t>
                        </m:r>
                        <m:r>
                          <a:rPr lang="ar-SA" sz="2000" b="0" i="1" smtClean="0">
                            <a:latin typeface="Cambria Math"/>
                          </a:rPr>
                          <m:t>|</m:t>
                        </m:r>
                      </m:den>
                    </m:f>
                    <m:r>
                      <a:rPr lang="ar-SA" sz="2000" b="0" i="1" smtClean="0">
                        <a:latin typeface="Cambria Math"/>
                      </a:rPr>
                      <m:t>=</m:t>
                    </m:r>
                    <m:r>
                      <a:rPr lang="ar-SA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1</m:t>
                    </m:r>
                  </m:oMath>
                </a14:m>
                <a:endParaRPr lang="ar-SA" sz="2000" dirty="0" smtClean="0">
                  <a:solidFill>
                    <a:srgbClr val="FF0000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ar-SA" sz="2000" dirty="0"/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ar-SA" sz="20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ar-SA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ar-SA" sz="2000" i="1">
                                <a:latin typeface="Cambria Math"/>
                              </a:rPr>
                              <m:t>−</m:t>
                            </m:r>
                            <m:r>
                              <a:rPr lang="ar-SA" sz="2000" b="0" i="1" smtClean="0"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ar-SA" sz="2000" b="0" i="1" smtClean="0">
                                <a:latin typeface="Cambria Math"/>
                              </a:rPr>
                              <m:t>4</m:t>
                            </m:r>
                          </m:den>
                        </m:f>
                        <m:r>
                          <a:rPr lang="ar-SA" sz="2000" b="0" i="1" smtClean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ar-SA" sz="2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ar-SA" sz="2000" b="0" i="1" smtClean="0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ar-SA" sz="2000" b="0" i="1" smtClean="0">
                                <a:latin typeface="Cambria Math"/>
                              </a:rPr>
                              <m:t>5</m:t>
                            </m:r>
                          </m:den>
                        </m:f>
                      </m:e>
                    </m:d>
                    <m:r>
                      <a:rPr lang="ar-SA" sz="2000" b="0" i="1" smtClean="0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ar-SA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ar-SA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ar-SA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ar-SA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15</m:t>
                            </m:r>
                            <m:r>
                              <a:rPr lang="ar-SA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ar-SA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8</m:t>
                            </m:r>
                          </m:num>
                          <m:den>
                            <m:r>
                              <a:rPr lang="ar-SA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20</m:t>
                            </m:r>
                          </m:den>
                        </m:f>
                      </m:e>
                    </m:d>
                    <m:r>
                      <a:rPr lang="ar-SA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ar-SA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ar-SA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ar-SA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ar-SA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7</m:t>
                            </m:r>
                          </m:num>
                          <m:den>
                            <m:r>
                              <a:rPr lang="ar-SA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ar-SA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</m:den>
                        </m:f>
                      </m:e>
                    </m:d>
                    <m:r>
                      <a:rPr lang="ar-SA" sz="2000" b="0" i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ar-SA" sz="2000" i="1">
                        <a:solidFill>
                          <a:srgbClr val="FF0000"/>
                        </a:solidFill>
                        <a:latin typeface="Cambria Math"/>
                      </a:rPr>
                      <m:t>|</m:t>
                    </m:r>
                    <m:f>
                      <m:fPr>
                        <m:ctrlPr>
                          <a:rPr lang="ar-SA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ar-SA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ar-SA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ar-SA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den>
                    </m:f>
                    <m:r>
                      <a:rPr lang="ar-SA" sz="2000" i="1">
                        <a:solidFill>
                          <a:srgbClr val="FF0000"/>
                        </a:solidFill>
                        <a:latin typeface="Cambria Math"/>
                      </a:rPr>
                      <m:t>|</m:t>
                    </m:r>
                  </m:oMath>
                </a14:m>
                <a:endParaRPr lang="ar-SA" sz="2000" dirty="0">
                  <a:solidFill>
                    <a:srgbClr val="FF0000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ar-SA" sz="2000" dirty="0"/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ar-SA" sz="2000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ar-SA" sz="2000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ar-SA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ar-SA" sz="2000" b="0" i="1" smtClean="0">
                                <a:latin typeface="Cambria Math"/>
                              </a:rPr>
                              <m:t>4</m:t>
                            </m:r>
                            <m:r>
                              <a:rPr lang="ar-SA" sz="20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ar-SA" sz="2000" b="0" i="1" smtClean="0">
                                <a:latin typeface="Cambria Math"/>
                              </a:rPr>
                              <m:t>9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ar-SA" sz="2000" dirty="0"/>
                          <m:t> </m:t>
                        </m:r>
                      </m:num>
                      <m:den>
                        <m:r>
                          <a:rPr lang="ar-SA" sz="2000" b="0" i="1" smtClean="0"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ar-SA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ar-SA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ar-SA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ar-SA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ar-SA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endParaRPr lang="ar-SA" sz="2000" dirty="0"/>
              </a:p>
              <a:p>
                <a:pPr marL="457200" indent="-457200">
                  <a:buFont typeface="+mj-lt"/>
                  <a:buAutoNum type="arabicPeriod"/>
                </a:pPr>
                <a:endParaRPr lang="ar-SA" sz="2000" dirty="0" smtClean="0"/>
              </a:p>
              <a:p>
                <a:pPr marL="0" indent="0" algn="l">
                  <a:buNone/>
                </a:pPr>
                <a:endParaRPr lang="ar-SA" sz="2000" dirty="0" smtClean="0"/>
              </a:p>
              <a:p>
                <a:pPr marL="0" indent="0" algn="l">
                  <a:buNone/>
                </a:pPr>
                <a:endParaRPr lang="ar-SA" sz="2000" dirty="0" smtClean="0"/>
              </a:p>
              <a:p>
                <a:pPr marL="0" indent="0" algn="r" rtl="1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0600"/>
                <a:ext cx="8229600" cy="5516563"/>
              </a:xfrm>
              <a:blipFill rotWithShape="1">
                <a:blip r:embed="rId2"/>
                <a:stretch>
                  <a:fillRect l="-667" t="-664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4725" y="5648325"/>
            <a:ext cx="549275" cy="396875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FFFEC41E-BB75-4A1B-997F-00F994A87BF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86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229600" cy="5211763"/>
              </a:xfrm>
            </p:spPr>
            <p:txBody>
              <a:bodyPr>
                <a:normAutofit/>
              </a:bodyPr>
              <a:lstStyle/>
              <a:p>
                <a:pPr marL="0" indent="0" algn="r" rtl="1">
                  <a:buNone/>
                </a:pPr>
                <a:r>
                  <a:rPr lang="ar-SA" sz="2000" dirty="0" smtClean="0">
                    <a:solidFill>
                      <a:srgbClr val="0070C0"/>
                    </a:solidFill>
                  </a:rPr>
                  <a:t>المسافة بين نقطتين(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𝐷𝑖𝑠𝑡𝑎𝑛𝑐𝑒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𝐵𝑒𝑡𝑤𝑒𝑒𝑛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𝑇𝑤𝑜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𝑃𝑜𝑖𝑛𝑡𝑠</m:t>
                    </m:r>
                  </m:oMath>
                </a14:m>
                <a:r>
                  <a:rPr lang="ar-SA" sz="2000" dirty="0" smtClean="0">
                    <a:solidFill>
                      <a:srgbClr val="0070C0"/>
                    </a:solidFill>
                  </a:rPr>
                  <a:t>)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:</a:t>
                </a:r>
                <a:endParaRPr lang="ar-SA" sz="2000" dirty="0" smtClean="0">
                  <a:solidFill>
                    <a:srgbClr val="0070C0"/>
                  </a:solidFill>
                </a:endParaRPr>
              </a:p>
              <a:p>
                <a:pPr marL="0" indent="0" algn="r" rtl="1">
                  <a:buNone/>
                </a:pPr>
                <a:r>
                  <a:rPr lang="ar-SA" sz="2000" dirty="0" smtClean="0"/>
                  <a:t>لتكن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B</m:t>
                    </m:r>
                    <m:r>
                      <a:rPr lang="ar-SA" sz="2000" b="0" i="0" smtClean="0">
                        <a:latin typeface="Cambria Math"/>
                      </a:rPr>
                      <m:t> </m:t>
                    </m:r>
                    <m:r>
                      <a:rPr lang="ar-SA" sz="2000" b="0" i="0" smtClean="0">
                        <a:latin typeface="Cambria Math"/>
                      </a:rPr>
                      <m:t>و</m:t>
                    </m:r>
                    <m:r>
                      <a:rPr lang="ar-SA" sz="2000" b="0" i="0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𝐴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ar-SA" sz="2000" dirty="0" smtClean="0"/>
                  <a:t> نقطتين على خط الأعداد الحقيقية وتمثلان العددين </a:t>
                </a:r>
                <a14:m>
                  <m:oMath xmlns:m="http://schemas.openxmlformats.org/officeDocument/2006/math">
                    <m:r>
                      <a:rPr lang="ar-SA" sz="2000" b="0" i="0" smtClean="0">
                        <a:latin typeface="Cambria Math"/>
                      </a:rPr>
                      <m:t>و</m:t>
                    </m:r>
                    <m:r>
                      <a:rPr lang="ar-SA" sz="2000" b="0" i="0" smtClean="0">
                        <a:latin typeface="Cambria Math"/>
                      </a:rPr>
                      <m:t>  </m:t>
                    </m:r>
                    <m:r>
                      <a:rPr lang="en-US" sz="2000" b="0" i="1" smtClean="0">
                        <a:latin typeface="Cambria Math"/>
                      </a:rPr>
                      <m:t>𝑎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ar-SA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</a:rPr>
                      <m:t>𝑏</m:t>
                    </m:r>
                  </m:oMath>
                </a14:m>
                <a:r>
                  <a:rPr lang="ar-SA" sz="2000" dirty="0" smtClean="0"/>
                  <a:t> على الترتيب فإن </a:t>
                </a:r>
              </a:p>
              <a:p>
                <a:pPr marL="0" indent="0" algn="r" rtl="1">
                  <a:buNone/>
                </a:pPr>
                <a:r>
                  <a:rPr lang="ar-SA" sz="2000" dirty="0" smtClean="0"/>
                  <a:t>المسافة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2000" b="0" i="1" smtClean="0"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ar-SA" sz="2000" dirty="0" smtClean="0"/>
                  <a:t>بين النقطتين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B</m:t>
                    </m:r>
                    <m:r>
                      <a:rPr lang="ar-SA" sz="2000">
                        <a:latin typeface="Cambria Math"/>
                      </a:rPr>
                      <m:t> </m:t>
                    </m:r>
                    <m:r>
                      <a:rPr lang="ar-SA" sz="2000">
                        <a:latin typeface="Cambria Math"/>
                      </a:rPr>
                      <m:t>و</m:t>
                    </m:r>
                    <m:r>
                      <a:rPr lang="ar-SA" sz="2000">
                        <a:latin typeface="Cambria Math"/>
                      </a:rPr>
                      <m:t> </m:t>
                    </m:r>
                    <m:r>
                      <a:rPr lang="en-US" sz="2000" i="1">
                        <a:latin typeface="Cambria Math"/>
                      </a:rPr>
                      <m:t>𝐴</m:t>
                    </m:r>
                    <m:r>
                      <a:rPr lang="en-US" sz="2000" i="1">
                        <a:latin typeface="Cambria Math"/>
                      </a:rPr>
                      <m:t> </m:t>
                    </m:r>
                  </m:oMath>
                </a14:m>
                <a:r>
                  <a:rPr lang="ar-SA" sz="2000" dirty="0" smtClean="0"/>
                  <a:t> تعرف على أنها:</a:t>
                </a:r>
              </a:p>
              <a:p>
                <a:pPr marL="0" indent="0" algn="r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𝑎</m:t>
                          </m:r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r>
                            <a:rPr lang="en-US" sz="2000" i="1">
                              <a:latin typeface="Cambria Math"/>
                            </a:rPr>
                            <m:t>𝑏</m:t>
                          </m:r>
                        </m:e>
                      </m:d>
                      <m:r>
                        <a:rPr lang="ar-SA" sz="2000" b="0" i="1" smtClean="0">
                          <a:latin typeface="Cambria Math"/>
                        </a:rPr>
                        <m:t>=|</m:t>
                      </m:r>
                      <m:r>
                        <a:rPr lang="en-US" sz="2000" b="0" i="1" smtClean="0">
                          <a:latin typeface="Cambria Math"/>
                        </a:rPr>
                        <m:t>𝑏</m:t>
                      </m:r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r>
                        <a:rPr lang="en-US" sz="2000" b="0" i="1" smtClean="0">
                          <a:latin typeface="Cambria Math"/>
                        </a:rPr>
                        <m:t>𝑎</m:t>
                      </m:r>
                      <m:r>
                        <a:rPr lang="ar-SA" sz="2000" b="0" i="1" smtClean="0">
                          <a:latin typeface="Cambria Math"/>
                        </a:rPr>
                        <m:t>|=|</m:t>
                      </m:r>
                      <m:r>
                        <a:rPr lang="en-US" sz="2000" b="0" i="1" smtClean="0">
                          <a:latin typeface="Cambria Math"/>
                        </a:rPr>
                        <m:t>𝑎</m:t>
                      </m:r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r>
                        <a:rPr lang="en-US" sz="2000" b="0" i="1" smtClean="0">
                          <a:latin typeface="Cambria Math"/>
                        </a:rPr>
                        <m:t>𝑏</m:t>
                      </m:r>
                      <m:r>
                        <a:rPr lang="ar-SA" sz="2000" b="0" i="1" smtClean="0">
                          <a:latin typeface="Cambria Math"/>
                        </a:rPr>
                        <m:t>|</m:t>
                      </m:r>
                    </m:oMath>
                  </m:oMathPara>
                </a14:m>
                <a:endParaRPr lang="en-US" sz="2000" dirty="0" smtClean="0"/>
              </a:p>
              <a:p>
                <a:pPr marL="0" indent="0" algn="r" rtl="1">
                  <a:buNone/>
                </a:pPr>
                <a:r>
                  <a:rPr lang="ar-SA" sz="2000" dirty="0" smtClean="0">
                    <a:solidFill>
                      <a:srgbClr val="FF0000"/>
                    </a:solidFill>
                  </a:rPr>
                  <a:t>مثال(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Example</a:t>
                </a:r>
                <a:r>
                  <a:rPr lang="ar-SA" sz="2000" dirty="0" smtClean="0">
                    <a:solidFill>
                      <a:srgbClr val="FF0000"/>
                    </a:solidFill>
                  </a:rPr>
                  <a:t>)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ar-JO" sz="2000" dirty="0" smtClean="0">
                    <a:solidFill>
                      <a:srgbClr val="FF0000"/>
                    </a:solidFill>
                  </a:rPr>
                  <a:t>7:</a:t>
                </a:r>
                <a:endParaRPr lang="en-US" sz="2000" dirty="0" smtClean="0">
                  <a:solidFill>
                    <a:srgbClr val="FF0000"/>
                  </a:solidFill>
                </a:endParaRPr>
              </a:p>
              <a:p>
                <a:pPr marL="0" indent="0" algn="r" rtl="1">
                  <a:buNone/>
                </a:pPr>
                <a:r>
                  <a:rPr lang="ar-SA" sz="2000" dirty="0" smtClean="0"/>
                  <a:t>أوجد المسافة بين النقطتين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B</m:t>
                    </m:r>
                    <m:r>
                      <a:rPr lang="ar-SA" sz="2000">
                        <a:latin typeface="Cambria Math"/>
                      </a:rPr>
                      <m:t> </m:t>
                    </m:r>
                    <m:r>
                      <a:rPr lang="ar-SA" sz="2000">
                        <a:latin typeface="Cambria Math"/>
                      </a:rPr>
                      <m:t>و</m:t>
                    </m:r>
                    <m:r>
                      <a:rPr lang="ar-SA" sz="2000">
                        <a:latin typeface="Cambria Math"/>
                      </a:rPr>
                      <m:t> </m:t>
                    </m:r>
                    <m:r>
                      <a:rPr lang="en-US" sz="2000" i="1">
                        <a:latin typeface="Cambria Math"/>
                      </a:rPr>
                      <m:t>𝐴</m:t>
                    </m:r>
                    <m:r>
                      <a:rPr lang="en-US" sz="2000" i="1">
                        <a:latin typeface="Cambria Math"/>
                      </a:rPr>
                      <m:t> </m:t>
                    </m:r>
                  </m:oMath>
                </a14:m>
                <a:r>
                  <a:rPr lang="ar-SA" sz="2000" dirty="0" smtClean="0"/>
                  <a:t> اللتين تمثلان العددين </a:t>
                </a:r>
                <a:r>
                  <a:rPr lang="ar-SA" sz="2000" dirty="0"/>
                  <a:t> </a:t>
                </a:r>
                <a14:m>
                  <m:oMath xmlns:m="http://schemas.openxmlformats.org/officeDocument/2006/math">
                    <m:r>
                      <a:rPr lang="ar-SA" sz="2000">
                        <a:latin typeface="Cambria Math"/>
                      </a:rPr>
                      <m:t>و</m:t>
                    </m:r>
                    <m:r>
                      <a:rPr lang="ar-SA" sz="2000">
                        <a:latin typeface="Cambria Math"/>
                      </a:rPr>
                      <m:t>  </m:t>
                    </m:r>
                    <m:r>
                      <a:rPr lang="en-US" sz="2000" i="1">
                        <a:latin typeface="Cambria Math"/>
                      </a:rPr>
                      <m:t>𝑎</m:t>
                    </m:r>
                    <m:r>
                      <a:rPr lang="en-US" sz="2000" i="1">
                        <a:latin typeface="Cambria Math"/>
                      </a:rPr>
                      <m:t> </m:t>
                    </m:r>
                  </m:oMath>
                </a14:m>
                <a:r>
                  <a:rPr lang="ar-SA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</a:rPr>
                      <m:t>𝑏</m:t>
                    </m:r>
                  </m:oMath>
                </a14:m>
                <a:r>
                  <a:rPr lang="ar-SA" sz="2000" dirty="0"/>
                  <a:t> </a:t>
                </a:r>
                <a:r>
                  <a:rPr lang="ar-SA" sz="2000" dirty="0" smtClean="0"/>
                  <a:t>في كل مما يلي:</a:t>
                </a:r>
              </a:p>
              <a:p>
                <a:pPr marL="457200" indent="-457200" algn="l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𝑎</m:t>
                    </m:r>
                    <m:r>
                      <a:rPr lang="en-US" sz="2000" b="0" i="1" smtClean="0">
                        <a:latin typeface="Cambria Math"/>
                      </a:rPr>
                      <m:t>=−</m:t>
                    </m:r>
                    <m:r>
                      <a:rPr lang="en-US" sz="2000" b="0" i="1" smtClean="0">
                        <a:latin typeface="Cambria Math"/>
                      </a:rPr>
                      <m:t>3</m:t>
                    </m:r>
                    <m:r>
                      <a:rPr lang="en-US" sz="2000" b="0" i="1" smtClean="0">
                        <a:latin typeface="Cambria Math"/>
                      </a:rPr>
                      <m:t>,  </m:t>
                    </m:r>
                    <m:r>
                      <a:rPr lang="en-US" sz="2000" b="0" i="1" smtClean="0">
                        <a:latin typeface="Cambria Math"/>
                      </a:rPr>
                      <m:t>𝑏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9</m:t>
                    </m:r>
                  </m:oMath>
                </a14:m>
                <a:endParaRPr lang="en-US" sz="2000" b="0" dirty="0" smtClean="0"/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𝑎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3</m:t>
                    </m:r>
                    <m:r>
                      <a:rPr lang="en-US" sz="2000" i="1">
                        <a:latin typeface="Cambria Math"/>
                      </a:rPr>
                      <m:t>,  </m:t>
                    </m:r>
                    <m:r>
                      <a:rPr lang="en-US" sz="2000" i="1">
                        <a:latin typeface="Cambria Math"/>
                      </a:rPr>
                      <m:t>𝑏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14</m:t>
                    </m:r>
                  </m:oMath>
                </a14:m>
                <a:endParaRPr lang="en-US" sz="2000" dirty="0"/>
              </a:p>
              <a:p>
                <a:pPr marL="0" indent="0" algn="r" rtl="1">
                  <a:buNone/>
                </a:pPr>
                <a:r>
                  <a:rPr lang="ar-SA" sz="2000" dirty="0" smtClean="0">
                    <a:solidFill>
                      <a:srgbClr val="FF0000"/>
                    </a:solidFill>
                  </a:rPr>
                  <a:t>الحل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𝑆𝑜𝑙𝑢𝑡𝑖𝑜𝑛</m:t>
                        </m:r>
                      </m:e>
                    </m:d>
                  </m:oMath>
                </a14:m>
                <a:r>
                  <a:rPr lang="ar-SA" sz="2000" dirty="0" smtClean="0">
                    <a:solidFill>
                      <a:srgbClr val="FF0000"/>
                    </a:solidFill>
                  </a:rPr>
                  <a:t>:</a:t>
                </a:r>
              </a:p>
              <a:p>
                <a:pPr marL="457200" indent="-457200" algn="l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/>
                      </a:rPr>
                      <m:t>=−</m:t>
                    </m:r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/>
                      </a:rPr>
                      <m:t>3</m:t>
                    </m:r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/>
                      </a:rPr>
                      <m:t>,  </m:t>
                    </m:r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/>
                      </a:rPr>
                      <m:t>𝑏</m:t>
                    </m:r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/>
                      </a:rPr>
                      <m:t>9</m:t>
                    </m:r>
                  </m:oMath>
                </a14:m>
                <a:endParaRPr lang="ar-SA" sz="20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rgbClr val="FF0000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ar-SA" sz="20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ar-SA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ar-SA" sz="20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ar-SA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ar-SA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9</m:t>
                        </m:r>
                        <m:r>
                          <a:rPr lang="ar-SA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12</m:t>
                    </m:r>
                  </m:oMath>
                </a14:m>
                <a:endParaRPr lang="en-US" sz="2000" b="0" dirty="0" smtClean="0">
                  <a:solidFill>
                    <a:srgbClr val="FF0000"/>
                  </a:solidFill>
                </a:endParaRPr>
              </a:p>
              <a:p>
                <a:pPr marL="457200" indent="-457200">
                  <a:buAutoNum type="arabicPeriod" startAt="2"/>
                </a:pP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3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,  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𝑏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14</m:t>
                    </m:r>
                  </m:oMath>
                </a14:m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rgbClr val="FF0000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ar-SA" sz="20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ar-SA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ar-SA" sz="20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ar-SA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14</m:t>
                        </m:r>
                        <m:r>
                          <a:rPr lang="ar-SA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11</m:t>
                    </m:r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 algn="r" rtl="1">
                  <a:buNone/>
                </a:pPr>
                <a:endParaRPr lang="en-US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229600" cy="5211763"/>
              </a:xfrm>
              <a:blipFill rotWithShape="1">
                <a:blip r:embed="rId2"/>
                <a:stretch>
                  <a:fillRect l="-667" t="-702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4725" y="5648325"/>
            <a:ext cx="549275" cy="396875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FFFEC41E-BB75-4A1B-997F-00F994A87BF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7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0600"/>
                <a:ext cx="8229600" cy="4906963"/>
              </a:xfrm>
            </p:spPr>
            <p:txBody>
              <a:bodyPr>
                <a:normAutofit/>
              </a:bodyPr>
              <a:lstStyle/>
              <a:p>
                <a:pPr marL="0" indent="0" algn="r" rtl="1">
                  <a:buNone/>
                </a:pPr>
                <a:r>
                  <a:rPr lang="ar-SA" sz="2800" u="sng" dirty="0" smtClean="0">
                    <a:solidFill>
                      <a:srgbClr val="002060"/>
                    </a:solidFill>
                  </a:rPr>
                  <a:t>القوى والأسس</a:t>
                </a:r>
                <a:r>
                  <a:rPr lang="en-US" sz="2800" u="sng" dirty="0" smtClean="0">
                    <a:solidFill>
                      <a:srgbClr val="002060"/>
                    </a:solidFill>
                  </a:rPr>
                  <a:t>:</a:t>
                </a:r>
              </a:p>
              <a:p>
                <a:pPr marL="0" indent="0" algn="r" rtl="1">
                  <a:buNone/>
                </a:pPr>
                <a:r>
                  <a:rPr lang="ar-SA" sz="2000" dirty="0" smtClean="0"/>
                  <a:t>إذا كان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ar-SA" sz="2000" dirty="0" smtClean="0"/>
                  <a:t> عدداً حقيقياً وكان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ar-SA" sz="2000" dirty="0" smtClean="0"/>
                  <a:t> عدداً صحيحاً موجباً فإن: </a:t>
                </a:r>
              </a:p>
              <a:p>
                <a:pPr marL="0" indent="0" algn="r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limLow>
                        <m:limLow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groupChr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…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𝑎</m:t>
                              </m:r>
                            </m:e>
                          </m:groupChr>
                        </m:e>
                        <m:lim>
                          <m:r>
                            <a:rPr lang="ar-SA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</m:lim>
                      </m:limLow>
                    </m:oMath>
                  </m:oMathPara>
                </a14:m>
                <a:endParaRPr lang="en-US" sz="2000" dirty="0" smtClean="0"/>
              </a:p>
              <a:p>
                <a:pPr marL="0" indent="0" algn="r" rtl="1">
                  <a:buNone/>
                </a:pPr>
                <a:r>
                  <a:rPr lang="ar-SA" sz="2000" dirty="0" smtClean="0"/>
                  <a:t>حيث أن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SA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ar-SA" sz="20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ar-SA" sz="2000" dirty="0" smtClean="0"/>
                  <a:t> هي القوة النونية للعدد </a:t>
                </a:r>
                <a:r>
                  <a:rPr lang="ar-SA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𝑎</m:t>
                    </m:r>
                  </m:oMath>
                </a14:m>
                <a:r>
                  <a:rPr lang="ar-SA" sz="2000" dirty="0" smtClean="0"/>
                  <a:t> أو (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𝑎</m:t>
                    </m:r>
                  </m:oMath>
                </a14:m>
                <a:r>
                  <a:rPr lang="ar-SA" sz="2000" dirty="0" smtClean="0"/>
                  <a:t> أس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𝑛</m:t>
                    </m:r>
                  </m:oMath>
                </a14:m>
                <a:r>
                  <a:rPr lang="ar-SA" sz="2000" dirty="0" smtClean="0"/>
                  <a:t>) ونسمي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𝑎</m:t>
                    </m:r>
                  </m:oMath>
                </a14:m>
                <a:r>
                  <a:rPr lang="ar-SA" sz="2000" dirty="0" smtClean="0"/>
                  <a:t> الأساس و 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𝑛</m:t>
                    </m:r>
                  </m:oMath>
                </a14:m>
                <a:r>
                  <a:rPr lang="ar-SA" sz="2000" dirty="0" smtClean="0"/>
                  <a:t>الأ</a:t>
                </a:r>
                <a:r>
                  <a:rPr lang="ar-SA" sz="2000" dirty="0"/>
                  <a:t>س</a:t>
                </a:r>
                <a:r>
                  <a:rPr lang="ar-SA" sz="2000" dirty="0" smtClean="0"/>
                  <a:t>س.</a:t>
                </a:r>
                <a:endParaRPr lang="en-US" sz="2000" dirty="0" smtClean="0"/>
              </a:p>
              <a:p>
                <a:pPr marL="0" indent="0" algn="r" rtl="1">
                  <a:buNone/>
                </a:pPr>
                <a:endParaRPr lang="ar-SA" sz="2000" dirty="0" smtClean="0"/>
              </a:p>
              <a:p>
                <a:pPr marL="0" indent="0" algn="r" rtl="1">
                  <a:buNone/>
                </a:pPr>
                <a:r>
                  <a:rPr lang="ar-SA" sz="2000" dirty="0" smtClean="0">
                    <a:solidFill>
                      <a:srgbClr val="FF0000"/>
                    </a:solidFill>
                  </a:rPr>
                  <a:t>أمثلة (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Examples</a:t>
                </a:r>
                <a:r>
                  <a:rPr lang="ar-SA" sz="2000" dirty="0" smtClean="0">
                    <a:solidFill>
                      <a:srgbClr val="FF0000"/>
                    </a:solidFill>
                  </a:rPr>
                  <a:t>)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:</a:t>
                </a:r>
                <a:endParaRPr lang="ar-SA" sz="2000" dirty="0" smtClean="0">
                  <a:solidFill>
                    <a:srgbClr val="FF0000"/>
                  </a:solidFill>
                </a:endParaRPr>
              </a:p>
              <a:p>
                <a:pPr marL="0" indent="0" algn="r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SA" sz="2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ar-SA" sz="2000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ar-SA" sz="20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ar-SA" sz="2000" b="0" i="1" smtClean="0">
                          <a:latin typeface="Cambria Math"/>
                        </a:rPr>
                        <m:t>=</m:t>
                      </m:r>
                      <m:r>
                        <a:rPr lang="ar-SA" sz="2000" b="0" i="1" smtClean="0">
                          <a:latin typeface="Cambria Math"/>
                        </a:rPr>
                        <m:t>3</m:t>
                      </m:r>
                      <m:r>
                        <a:rPr lang="ar-SA" sz="2000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ar-SA" sz="2000" b="0" i="1" smtClean="0">
                          <a:latin typeface="Cambria Math"/>
                        </a:rPr>
                        <m:t>3</m:t>
                      </m:r>
                      <m:r>
                        <a:rPr lang="ar-SA" sz="20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ar-SA" sz="2000" b="0" i="1" smtClean="0">
                          <a:latin typeface="Cambria Math"/>
                        </a:rPr>
                        <m:t>3</m:t>
                      </m:r>
                      <m:r>
                        <a:rPr lang="ar-SA" sz="20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ar-SA" sz="2000" b="0" i="1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ar-SA" sz="2000" dirty="0" smtClean="0"/>
              </a:p>
              <a:p>
                <a:pPr marL="0" indent="0" algn="r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SA" sz="2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(−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=−</m:t>
                      </m:r>
                      <m:r>
                        <a:rPr lang="en-US" sz="2000" b="0" i="1" smtClean="0">
                          <a:latin typeface="Cambria Math"/>
                        </a:rPr>
                        <m:t>2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∙−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∙−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∙−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∙−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2</m:t>
                      </m:r>
                    </m:oMath>
                  </m:oMathPara>
                </a14:m>
                <a:endParaRPr lang="ar-SA" sz="2000" dirty="0" smtClean="0"/>
              </a:p>
              <a:p>
                <a:pPr marL="0" indent="0" algn="r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000" b="0" dirty="0" smtClean="0">
                  <a:ea typeface="Cambria Math"/>
                </a:endParaRPr>
              </a:p>
              <a:p>
                <a:pPr marL="0" indent="0" algn="r" rtl="1">
                  <a:buNone/>
                </a:pPr>
                <a:endParaRPr lang="en-US" sz="2000" b="0" dirty="0" smtClean="0">
                  <a:ea typeface="Cambria Math"/>
                </a:endParaRPr>
              </a:p>
              <a:p>
                <a:pPr marL="0" indent="0" algn="r" rtl="1">
                  <a:buNone/>
                </a:pPr>
                <a:r>
                  <a:rPr lang="ar-SA" sz="2000" dirty="0" smtClean="0">
                    <a:solidFill>
                      <a:srgbClr val="FF0000"/>
                    </a:solidFill>
                  </a:rPr>
                  <a:t>ملاحظة: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SA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ar-SA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ar-SA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ar-SA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ar-SA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=−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2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ar-SA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        </a:t>
                </a:r>
                <a:r>
                  <a:rPr lang="ar-SA" sz="2000" dirty="0" smtClean="0">
                    <a:solidFill>
                      <a:srgbClr val="FF0000"/>
                    </a:solidFill>
                  </a:rPr>
                  <a:t>بينما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SA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(−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=−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2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∙−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          </m:t>
                    </m:r>
                  </m:oMath>
                </a14:m>
                <a:endParaRPr lang="en-US" sz="2000" dirty="0" smtClean="0">
                  <a:solidFill>
                    <a:srgbClr val="FF0000"/>
                  </a:solidFill>
                </a:endParaRPr>
              </a:p>
              <a:p>
                <a:pPr marL="0" indent="0" algn="r" rtl="1">
                  <a:buNone/>
                </a:pPr>
                <a:endParaRPr lang="en-US" sz="20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0600"/>
                <a:ext cx="8229600" cy="4906963"/>
              </a:xfrm>
              <a:blipFill rotWithShape="1">
                <a:blip r:embed="rId2"/>
                <a:stretch>
                  <a:fillRect t="-1493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31DD21-2C96-4286-A72B-9A03A3C72F69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253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066800"/>
            <a:ext cx="8229600" cy="609600"/>
          </a:xfrm>
        </p:spPr>
        <p:txBody>
          <a:bodyPr>
            <a:normAutofit/>
          </a:bodyPr>
          <a:lstStyle/>
          <a:p>
            <a:pPr algn="r"/>
            <a:r>
              <a:rPr lang="ar-SA" sz="2800" u="sng" dirty="0" smtClean="0">
                <a:solidFill>
                  <a:srgbClr val="002060"/>
                </a:solidFill>
                <a:effectLst/>
              </a:rPr>
              <a:t>قوانين الأسس</a:t>
            </a:r>
            <a:r>
              <a:rPr lang="ar-SA" sz="2800" dirty="0" smtClean="0">
                <a:solidFill>
                  <a:srgbClr val="002060"/>
                </a:solidFill>
                <a:effectLst/>
              </a:rPr>
              <a:t>:</a:t>
            </a:r>
            <a:endParaRPr lang="en-US" sz="2800" u="sng" dirty="0">
              <a:solidFill>
                <a:srgbClr val="002060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905000"/>
                <a:ext cx="8153400" cy="4419600"/>
              </a:xfrm>
            </p:spPr>
            <p:txBody>
              <a:bodyPr>
                <a:normAutofit/>
              </a:bodyPr>
              <a:lstStyle/>
              <a:p>
                <a:pPr marL="0" indent="0" algn="r" rtl="1">
                  <a:buNone/>
                </a:pPr>
                <a:r>
                  <a:rPr lang="ar-SA" sz="2400" dirty="0" smtClean="0"/>
                  <a:t>إذا كان كل من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latin typeface="Cambria Math"/>
                      </a:rPr>
                      <m:t>, </m:t>
                    </m:r>
                    <m:r>
                      <a:rPr lang="en-US" sz="2400" b="0" i="1" smtClean="0">
                        <a:latin typeface="Cambria Math"/>
                      </a:rPr>
                      <m:t>𝑏</m:t>
                    </m:r>
                    <m:r>
                      <a:rPr lang="en-US" sz="2400" b="0" i="1" smtClean="0">
                        <a:latin typeface="Cambria Math"/>
                      </a:rPr>
                      <m:t> ∈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ar-SA" sz="2400" dirty="0" smtClean="0"/>
                  <a:t> وكان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𝑚</m:t>
                    </m:r>
                    <m:r>
                      <a:rPr lang="en-US" sz="2400" b="0" i="1" smtClean="0">
                        <a:latin typeface="Cambria Math"/>
                      </a:rPr>
                      <m:t>, </m:t>
                    </m:r>
                    <m:r>
                      <a:rPr lang="en-US" sz="2400" b="0" i="1" smtClean="0">
                        <a:latin typeface="Cambria Math"/>
                      </a:rPr>
                      <m:t>𝑛</m:t>
                    </m:r>
                    <m:r>
                      <a:rPr lang="en-US" sz="2400" b="0" i="1" smtClean="0">
                        <a:latin typeface="Cambria Math"/>
                      </a:rPr>
                      <m:t> ∈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ℕ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ar-SA" sz="2400" dirty="0" smtClean="0"/>
                  <a:t> فإن:</a:t>
                </a:r>
                <a:endParaRPr lang="en-US" sz="2400" dirty="0" smtClean="0"/>
              </a:p>
              <a:p>
                <a:pPr marL="0" indent="0" algn="r" rtl="1">
                  <a:buNone/>
                </a:pPr>
                <a:endParaRPr lang="ar-SA" sz="2400" dirty="0" smtClean="0"/>
              </a:p>
              <a:p>
                <a:pPr marL="457200" indent="-457200" algn="l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𝑚</m:t>
                        </m:r>
                      </m:sup>
                    </m:sSup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400" b="0" i="0" smtClean="0">
                        <a:latin typeface="Cambria Math"/>
                      </a:rPr>
                      <m:t>.</m:t>
                    </m:r>
                  </m:oMath>
                </a14:m>
                <a:endParaRPr lang="en-US" sz="2400" dirty="0" smtClean="0"/>
              </a:p>
              <a:p>
                <a:pPr marL="457200" indent="-457200" algn="l">
                  <a:buFont typeface="+mj-lt"/>
                  <a:buAutoNum type="arabicPeriod"/>
                </a:pPr>
                <a:endParaRPr lang="en-US" sz="2400" dirty="0" smtClean="0"/>
              </a:p>
              <a:p>
                <a:pPr marL="457200" indent="-457200" algn="l">
                  <a:buFont typeface="+mj-lt"/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𝑚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     , </m:t>
                    </m:r>
                    <m:r>
                      <a:rPr lang="en-US" sz="2400" b="0" i="1" smtClean="0"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0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sz="2400" b="0" i="1" dirty="0" smtClean="0">
                  <a:latin typeface="Cambria Math"/>
                  <a:ea typeface="Cambria Math"/>
                </a:endParaRPr>
              </a:p>
              <a:p>
                <a:pPr marL="457200" indent="-457200" algn="l">
                  <a:buFont typeface="+mj-lt"/>
                  <a:buAutoNum type="arabicPeriod"/>
                </a:pPr>
                <a:endParaRPr lang="en-US" sz="2400" b="0" i="1" dirty="0" smtClean="0">
                  <a:latin typeface="Cambria Math"/>
                  <a:ea typeface="Cambria Math"/>
                </a:endParaRP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𝑚</m:t>
                                </m:r>
                              </m:sup>
                            </m:sSup>
                          </m:e>
                        </m:d>
                        <m:r>
                          <m:rPr>
                            <m:nor/>
                          </m:rPr>
                          <a:rPr lang="en-US" sz="2400" dirty="0"/>
                          <m:t> 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 smtClean="0"/>
              </a:p>
              <a:p>
                <a:pPr marL="457200" indent="-457200">
                  <a:buFont typeface="+mj-lt"/>
                  <a:buAutoNum type="arabicPeriod"/>
                </a:pPr>
                <a:endParaRPr lang="en-US" sz="2400" dirty="0" smtClean="0"/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𝑎𝑏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905000"/>
                <a:ext cx="8153400" cy="4419600"/>
              </a:xfrm>
              <a:blipFill rotWithShape="1">
                <a:blip r:embed="rId2"/>
                <a:stretch>
                  <a:fillRect l="-1121" t="-2069" r="-1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CB73D6-6B95-40E6-93D5-907222A69BF8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0698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800"/>
                <a:ext cx="8229600" cy="54403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5.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𝑏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en-US" sz="2400" i="1">
                        <a:latin typeface="Cambria Math"/>
                      </a:rPr>
                      <m:t>       ,</m:t>
                    </m:r>
                    <m:r>
                      <a:rPr lang="en-US" sz="2400" i="1">
                        <a:latin typeface="Cambria Math"/>
                      </a:rPr>
                      <m:t>𝑏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0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smtClean="0"/>
                  <a:t>6.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>
                        <a:latin typeface="Cambria Math"/>
                      </a:rPr>
                      <m:t>1</m:t>
                    </m:r>
                    <m:r>
                      <a:rPr lang="en-US" sz="2400">
                        <a:latin typeface="Cambria Math"/>
                      </a:rPr>
                      <m:t>             ,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a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0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smtClean="0"/>
                  <a:t>7.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1" dirty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400" i="1" dirty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𝑎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i="1" dirty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400" i="1" dirty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en-US" sz="2400" i="1" dirty="0">
                        <a:latin typeface="Cambria Math"/>
                      </a:rPr>
                      <m:t>            , </m:t>
                    </m:r>
                    <m:r>
                      <a:rPr lang="en-US" sz="2400" i="1" dirty="0">
                        <a:latin typeface="Cambria Math"/>
                      </a:rPr>
                      <m:t>𝑎</m:t>
                    </m:r>
                    <m:r>
                      <a:rPr lang="en-US" sz="2400" i="1" dirty="0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sz="2400" i="1" dirty="0">
                        <a:latin typeface="Cambria Math"/>
                        <a:ea typeface="Cambria Math"/>
                      </a:rPr>
                      <m:t>0</m:t>
                    </m:r>
                    <m:r>
                      <a:rPr lang="en-US" sz="2400" i="1" dirty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800"/>
                <a:ext cx="8229600" cy="5440363"/>
              </a:xfrm>
              <a:blipFill rotWithShape="1"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DF1176-F2AA-4ACE-B79B-9AA976C20CF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2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066800"/>
                <a:ext cx="8229600" cy="5211763"/>
              </a:xfrm>
            </p:spPr>
            <p:txBody>
              <a:bodyPr>
                <a:normAutofit/>
              </a:bodyPr>
              <a:lstStyle/>
              <a:p>
                <a:pPr marL="0" indent="0" algn="r" rtl="1">
                  <a:buNone/>
                </a:pPr>
                <a:r>
                  <a:rPr lang="ar-SA" sz="2000" dirty="0" smtClean="0">
                    <a:solidFill>
                      <a:srgbClr val="FF0000"/>
                    </a:solidFill>
                  </a:rPr>
                  <a:t>مثال(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Example</a:t>
                </a:r>
                <a:r>
                  <a:rPr lang="ar-SA" sz="2000" dirty="0" smtClean="0">
                    <a:solidFill>
                      <a:srgbClr val="FF0000"/>
                    </a:solidFill>
                  </a:rPr>
                  <a:t>)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ar-JO" sz="2000" dirty="0" smtClean="0">
                    <a:solidFill>
                      <a:srgbClr val="FF0000"/>
                    </a:solidFill>
                  </a:rPr>
                  <a:t>1:</a:t>
                </a:r>
                <a:endParaRPr lang="en-US" sz="2000" dirty="0" smtClean="0">
                  <a:solidFill>
                    <a:srgbClr val="FF0000"/>
                  </a:solidFill>
                </a:endParaRPr>
              </a:p>
              <a:p>
                <a:pPr marL="0" indent="0" algn="r" rtl="1">
                  <a:buNone/>
                </a:pPr>
                <a:r>
                  <a:rPr lang="ar-SA" sz="2000" dirty="0" smtClean="0"/>
                  <a:t>أوجد ناتج ما يلي:</a:t>
                </a:r>
                <a:endParaRPr lang="en-US" sz="20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/>
                          </a:rPr>
                          <m:t>.   −</m:t>
                        </m:r>
                        <m:r>
                          <a:rPr lang="en-US" sz="2000" b="0" i="1" smtClean="0">
                            <a:latin typeface="Cambria Math"/>
                          </a:rPr>
                          <m:t>5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ar-SA" sz="2000" dirty="0" smtClean="0"/>
                  <a:t>  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                                    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</a:rPr>
                      <m:t>2</m:t>
                    </m:r>
                    <m:r>
                      <a:rPr lang="en-US" sz="2000" b="0" i="1" dirty="0" smtClean="0">
                        <a:latin typeface="Cambria Math"/>
                      </a:rPr>
                      <m:t>.    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b="0" i="1" dirty="0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1" dirty="0" smtClean="0">
                        <a:latin typeface="Cambria Math"/>
                      </a:rPr>
                      <m:t>                                   </m:t>
                    </m:r>
                    <m:r>
                      <a:rPr lang="en-US" sz="2000" b="0" i="1" dirty="0" smtClean="0">
                        <a:latin typeface="Cambria Math"/>
                      </a:rPr>
                      <m:t>3</m:t>
                    </m:r>
                    <m:r>
                      <a:rPr lang="en-US" sz="2000" b="0" i="1" dirty="0" smtClean="0">
                        <a:latin typeface="Cambria Math"/>
                      </a:rPr>
                      <m:t>.    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/>
                          </a:rPr>
                          <m:t>4</m:t>
                        </m:r>
                      </m:e>
                      <m:sup>
                        <m:r>
                          <a:rPr lang="en-US" sz="2000" b="0" i="1" dirty="0" smtClean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.     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×(−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                         </m:t>
                      </m:r>
                      <m:r>
                        <a:rPr lang="en-US" sz="2000" b="0" i="1" smtClean="0">
                          <a:latin typeface="Cambria Math"/>
                        </a:rPr>
                        <m:t>5</m:t>
                      </m:r>
                      <m:r>
                        <a:rPr lang="en-US" sz="2000" b="0" i="1" smtClean="0">
                          <a:latin typeface="Cambria Math"/>
                        </a:rPr>
                        <m:t>.    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7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12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7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14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                                   </m:t>
                      </m:r>
                      <m:r>
                        <a:rPr lang="en-US" sz="2000" b="0" i="1" smtClean="0">
                          <a:latin typeface="Cambria Math"/>
                        </a:rPr>
                        <m:t>6</m:t>
                      </m:r>
                      <m:r>
                        <a:rPr lang="en-US" sz="2000" b="0" i="1" smtClean="0">
                          <a:latin typeface="Cambria Math"/>
                        </a:rPr>
                        <m:t>.      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5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000" dirty="0" smtClean="0"/>
              </a:p>
              <a:p>
                <a:pPr marL="0" indent="0" algn="r" rtl="1">
                  <a:buNone/>
                </a:pPr>
                <a:endParaRPr lang="en-US" sz="2000" dirty="0" smtClean="0">
                  <a:solidFill>
                    <a:srgbClr val="FF0000"/>
                  </a:solidFill>
                </a:endParaRPr>
              </a:p>
              <a:p>
                <a:pPr marL="0" indent="0" algn="r" rtl="1">
                  <a:buNone/>
                </a:pPr>
                <a:r>
                  <a:rPr lang="ar-SA" sz="2000" dirty="0" smtClean="0">
                    <a:solidFill>
                      <a:srgbClr val="FF0000"/>
                    </a:solidFill>
                  </a:rPr>
                  <a:t>الحل(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Solution</a:t>
                </a:r>
                <a:r>
                  <a:rPr lang="ar-SA" sz="2000" dirty="0" smtClean="0">
                    <a:solidFill>
                      <a:srgbClr val="FF0000"/>
                    </a:solidFill>
                  </a:rPr>
                  <a:t>):</a:t>
                </a:r>
              </a:p>
              <a:p>
                <a:pPr marL="0" lv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.   −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</m:e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0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25</m:t>
                    </m:r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</a:rPr>
                  <a:t>                   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/>
                      </a:rPr>
                      <m:t>2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/>
                      </a:rPr>
                      <m:t>.    </m:t>
                    </m:r>
                    <m:sSup>
                      <m:sSupPr>
                        <m:ctrlPr>
                          <a:rPr lang="en-US" sz="2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0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0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00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i="1" dirty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dirty="0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2000" b="0" i="1" dirty="0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0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0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f>
                          <m:fPr>
                            <m:ctrlPr>
                              <a:rPr lang="en-US" sz="20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b="0" i="1" dirty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dirty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000" b="0" i="1" dirty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000" b="0" i="1" dirty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dirty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2000" b="0" i="1" dirty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den>
                    </m:f>
                    <m:r>
                      <a:rPr lang="en-US" sz="20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f>
                          <m:fPr>
                            <m:ctrlPr>
                              <a:rPr lang="en-US" sz="20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4</m:t>
                            </m:r>
                          </m:num>
                          <m:den>
                            <m:r>
                              <a:rPr lang="en-US" sz="20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9</m:t>
                            </m:r>
                          </m:den>
                        </m:f>
                      </m:den>
                    </m:f>
                    <m:r>
                      <a:rPr lang="en-US" sz="20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US" sz="20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/>
                      </a:rPr>
                      <m:t>     </m:t>
                    </m:r>
                  </m:oMath>
                </a14:m>
                <a:endParaRPr lang="en-US" sz="2000" i="1" dirty="0" smtClean="0">
                  <a:solidFill>
                    <a:prstClr val="black"/>
                  </a:solidFill>
                  <a:latin typeface="Cambria Math"/>
                </a:endParaRPr>
              </a:p>
              <a:p>
                <a:pPr marL="0" lvl="0" indent="0">
                  <a:buNone/>
                </a:pPr>
                <a:endParaRPr lang="en-US" sz="2000" i="1" dirty="0" smtClean="0">
                  <a:solidFill>
                    <a:prstClr val="black"/>
                  </a:solidFill>
                  <a:latin typeface="Cambria Math"/>
                </a:endParaRPr>
              </a:p>
              <a:p>
                <a:pPr marL="0" indent="0" algn="r" rtl="1">
                  <a:buNone/>
                </a:pPr>
                <a:endParaRPr lang="ar-SA" sz="2000" dirty="0" smtClean="0"/>
              </a:p>
              <a:p>
                <a:pPr marL="0" indent="0" algn="r" rtl="1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066800"/>
                <a:ext cx="8229600" cy="5211763"/>
              </a:xfrm>
              <a:blipFill rotWithShape="1">
                <a:blip r:embed="rId2"/>
                <a:stretch>
                  <a:fillRect t="-702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F1B413-E68F-4371-8704-8A65F7A050E8}" type="slidenum">
              <a:rPr lang="en-US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3190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المحتوى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r" rtl="1"/>
                <a:r>
                  <a:rPr lang="ar-SA" dirty="0"/>
                  <a:t>مجموعة الأعداد الحقيقية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ar-SA" i="1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en-US" dirty="0"/>
                  <a:t>) </a:t>
                </a:r>
                <a:endParaRPr lang="ar-SA" dirty="0"/>
              </a:p>
              <a:p>
                <a:pPr algn="r" rtl="1"/>
                <a:r>
                  <a:rPr lang="ar-SA" dirty="0"/>
                  <a:t>خصائص الأعداد الحقيقية</a:t>
                </a:r>
              </a:p>
              <a:p>
                <a:pPr algn="r" rtl="1"/>
                <a:r>
                  <a:rPr lang="ar-SA" dirty="0"/>
                  <a:t>خط الأعداد الحقيقية والفترات الحقيقية</a:t>
                </a:r>
                <a:endParaRPr lang="en-US" dirty="0"/>
              </a:p>
              <a:p>
                <a:pPr algn="r" rtl="1"/>
                <a:r>
                  <a:rPr lang="ar-SA" dirty="0"/>
                  <a:t>القيمة المطلقة</a:t>
                </a:r>
                <a:endParaRPr lang="en-US" dirty="0"/>
              </a:p>
              <a:p>
                <a:pPr algn="r" rtl="1"/>
                <a:r>
                  <a:rPr lang="ar-SA" dirty="0" smtClean="0"/>
                  <a:t>القوى </a:t>
                </a:r>
                <a:r>
                  <a:rPr lang="ar-SA" dirty="0"/>
                  <a:t>والأسس</a:t>
                </a:r>
              </a:p>
              <a:p>
                <a:pPr algn="r" rtl="1"/>
                <a:r>
                  <a:rPr lang="ar-SA" dirty="0"/>
                  <a:t>الجذور</a:t>
                </a:r>
                <a:endParaRPr lang="en-US" dirty="0"/>
              </a:p>
              <a:p>
                <a:pPr algn="r" rtl="1"/>
                <a:r>
                  <a:rPr lang="ar-SA" dirty="0"/>
                  <a:t>الأسس الحقيقية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022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C41E-BB75-4A1B-997F-00F994A87BF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1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066800"/>
                <a:ext cx="8763000" cy="5059363"/>
              </a:xfrm>
            </p:spPr>
            <p:txBody>
              <a:bodyPr>
                <a:normAutofit/>
              </a:bodyPr>
              <a:lstStyle/>
              <a:p>
                <a:pPr marL="514350" lvl="0" indent="-514350">
                  <a:buAutoNum type="arabicPeriod" startAt="3"/>
                </a:pPr>
                <a:r>
                  <a:rPr lang="en-US" sz="2400" dirty="0" smtClean="0">
                    <a:solidFill>
                      <a:prstClr val="black"/>
                    </a:solidFill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e>
                      <m:sup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</a:rPr>
                      <m:t>1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</a:rPr>
                      <m:t>                      </m:t>
                    </m:r>
                  </m:oMath>
                </a14:m>
                <a:endParaRPr lang="en-US" sz="2400" i="1" dirty="0" smtClean="0">
                  <a:solidFill>
                    <a:prstClr val="black"/>
                  </a:solidFill>
                  <a:latin typeface="Cambria Math"/>
                </a:endParaRPr>
              </a:p>
              <a:p>
                <a:pPr marL="0" lvl="0" indent="0">
                  <a:buNone/>
                </a:pPr>
                <a:endParaRPr lang="en-US" sz="2400" i="1" dirty="0" smtClean="0">
                  <a:solidFill>
                    <a:prstClr val="black"/>
                  </a:solidFill>
                  <a:latin typeface="Cambria Math"/>
                </a:endParaRP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4</m:t>
                          </m:r>
                          <m:r>
                            <a:rPr lang="en-US" sz="2400" i="1">
                              <a:latin typeface="Cambria Math"/>
                            </a:rPr>
                            <m:t>.     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×(−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4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9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16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144</m:t>
                      </m:r>
                    </m:oMath>
                  </m:oMathPara>
                </a14:m>
                <a:endParaRPr lang="en-US" sz="2400" dirty="0">
                  <a:ea typeface="Cambria Math"/>
                </a:endParaRPr>
              </a:p>
              <a:p>
                <a:pPr marL="0" lvl="0" indent="0">
                  <a:buNone/>
                </a:pPr>
                <a:endParaRPr lang="en-US" sz="2400" dirty="0">
                  <a:ea typeface="Cambria Math"/>
                </a:endParaRP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 </m:t>
                      </m:r>
                      <m:r>
                        <a:rPr lang="en-US" sz="2400" i="1">
                          <a:latin typeface="Cambria Math"/>
                        </a:rPr>
                        <m:t>5</m:t>
                      </m:r>
                      <m:r>
                        <a:rPr lang="en-US" sz="2400" i="1">
                          <a:latin typeface="Cambria Math"/>
                        </a:rPr>
                        <m:t>.    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7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12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7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14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7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12</m:t>
                          </m:r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r>
                            <a:rPr lang="en-US" sz="2400" i="1">
                              <a:latin typeface="Cambria Math"/>
                            </a:rPr>
                            <m:t>14</m:t>
                          </m:r>
                        </m:sup>
                      </m:sSup>
                      <m:r>
                        <a:rPr lang="en-US" sz="2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7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7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49</m:t>
                          </m:r>
                        </m:den>
                      </m:f>
                    </m:oMath>
                  </m:oMathPara>
                </a14:m>
                <a:endParaRPr lang="en-US" sz="2400" i="1" dirty="0">
                  <a:latin typeface="Cambria Math"/>
                </a:endParaRPr>
              </a:p>
              <a:p>
                <a:pPr marL="0" lvl="0" indent="0">
                  <a:buNone/>
                </a:pPr>
                <a:endParaRPr lang="en-US" sz="2400" i="1" dirty="0">
                  <a:latin typeface="Cambria Math"/>
                </a:endParaRP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 </m:t>
                      </m:r>
                      <m:r>
                        <a:rPr lang="en-US" sz="2400" i="1">
                          <a:latin typeface="Cambria Math"/>
                        </a:rPr>
                        <m:t>6</m:t>
                      </m:r>
                      <m:r>
                        <a:rPr lang="en-US" sz="2400" i="1">
                          <a:latin typeface="Cambria Math"/>
                        </a:rPr>
                        <m:t>.      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5</m:t>
                              </m:r>
                            </m:sup>
                          </m:sSup>
                          <m:r>
                            <a:rPr lang="en-US" sz="2400" i="1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40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5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81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066800"/>
                <a:ext cx="8763000" cy="5059363"/>
              </a:xfrm>
              <a:blipFill rotWithShape="1">
                <a:blip r:embed="rId2"/>
                <a:stretch>
                  <a:fillRect l="-1113" t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DF1176-F2AA-4ACE-B79B-9AA976C20CF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2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60437"/>
                <a:ext cx="8229600" cy="5516563"/>
              </a:xfrm>
            </p:spPr>
            <p:txBody>
              <a:bodyPr/>
              <a:lstStyle/>
              <a:p>
                <a:pPr marL="0" indent="0" algn="r" rtl="1">
                  <a:buNone/>
                </a:pPr>
                <a:r>
                  <a:rPr lang="ar-SA" sz="2400" u="sng" dirty="0" smtClean="0">
                    <a:solidFill>
                      <a:srgbClr val="0070C0"/>
                    </a:solidFill>
                  </a:rPr>
                  <a:t>الجذور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:</a:t>
                </a:r>
              </a:p>
              <a:p>
                <a:pPr marL="0" indent="0" algn="r" rtl="1">
                  <a:buNone/>
                </a:pPr>
                <a:r>
                  <a:rPr lang="ar-SA" sz="2000" dirty="0" smtClean="0">
                    <a:solidFill>
                      <a:schemeClr val="tx1"/>
                    </a:solidFill>
                  </a:rPr>
                  <a:t>إذا كان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𝑛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ar-SA" sz="2000" dirty="0" smtClean="0">
                    <a:solidFill>
                      <a:schemeClr val="tx1"/>
                    </a:solidFill>
                  </a:rPr>
                  <a:t> عدد زوجي و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𝑏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0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ar-SA" sz="2000" dirty="0" smtClean="0">
                    <a:solidFill>
                      <a:schemeClr val="tx1"/>
                    </a:solidFill>
                  </a:rPr>
                  <a:t> فإن 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ar-SA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deg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</m:e>
                    </m:ra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ar-SA" sz="2000" dirty="0" smtClean="0">
                    <a:solidFill>
                      <a:schemeClr val="tx1"/>
                    </a:solidFill>
                  </a:rPr>
                  <a:t> حيث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ar-SA" sz="2000" dirty="0" smtClean="0">
                    <a:solidFill>
                      <a:schemeClr val="tx1"/>
                    </a:solidFill>
                  </a:rPr>
                  <a:t> هو العدد الموجب الذي يحقق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SA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b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marL="0" indent="0" algn="r" rtl="1">
                  <a:buNone/>
                </a:pPr>
                <a:r>
                  <a:rPr lang="ar-SA" sz="2000" dirty="0" smtClean="0">
                    <a:solidFill>
                      <a:schemeClr val="tx1"/>
                    </a:solidFill>
                  </a:rPr>
                  <a:t>أما إذا كان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ar-SA" sz="2000" dirty="0" smtClean="0">
                    <a:solidFill>
                      <a:schemeClr val="tx1"/>
                    </a:solidFill>
                  </a:rPr>
                  <a:t> عدد فردي فإن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ar-SA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deg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</m:e>
                    </m:rad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ar-SA" sz="2000" dirty="0">
                    <a:solidFill>
                      <a:schemeClr val="tx1"/>
                    </a:solidFill>
                  </a:rPr>
                  <a:t> هو العدد الذي يحقق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SA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ar-SA" sz="2000" dirty="0" smtClean="0">
                    <a:solidFill>
                      <a:schemeClr val="tx1"/>
                    </a:solidFill>
                  </a:rPr>
                  <a:t> سواءً كان العدد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ar-SA" sz="2000" dirty="0" smtClean="0">
                    <a:solidFill>
                      <a:schemeClr val="tx1"/>
                    </a:solidFill>
                  </a:rPr>
                  <a:t> سالباً أو </a:t>
                </a:r>
              </a:p>
              <a:p>
                <a:pPr marL="0" indent="0" algn="r" rtl="1">
                  <a:buNone/>
                </a:pPr>
                <a:r>
                  <a:rPr lang="ar-SA" sz="2000" dirty="0" smtClean="0">
                    <a:solidFill>
                      <a:schemeClr val="tx1"/>
                    </a:solidFill>
                  </a:rPr>
                  <a:t>موجباً.</a:t>
                </a:r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marL="0" indent="0" algn="r" rtl="1">
                  <a:buNone/>
                </a:pPr>
                <a:endParaRPr lang="en-US" sz="2000" dirty="0"/>
              </a:p>
              <a:p>
                <a:pPr marL="0" indent="0" algn="r" rtl="1">
                  <a:buNone/>
                </a:pPr>
                <a:endParaRPr lang="ar-SA" sz="2000" dirty="0" smtClean="0">
                  <a:solidFill>
                    <a:schemeClr val="tx1"/>
                  </a:solidFill>
                </a:endParaRPr>
              </a:p>
              <a:p>
                <a:pPr marL="0" indent="0" algn="r" rtl="1">
                  <a:buNone/>
                </a:pPr>
                <a:r>
                  <a:rPr lang="ar-SA" sz="2000" dirty="0" smtClean="0">
                    <a:solidFill>
                      <a:srgbClr val="FF0000"/>
                    </a:solidFill>
                  </a:rPr>
                  <a:t>مثال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:2(Example)</a:t>
                </a:r>
                <a:endParaRPr lang="ar-SA" sz="2000" dirty="0" smtClean="0">
                  <a:solidFill>
                    <a:srgbClr val="FF0000"/>
                  </a:solidFill>
                </a:endParaRPr>
              </a:p>
              <a:p>
                <a:pPr marL="0" indent="0" algn="r" rtl="1">
                  <a:buNone/>
                </a:pPr>
                <a:r>
                  <a:rPr lang="ar-SA" sz="2000" dirty="0" smtClean="0"/>
                  <a:t>الجذر التربيعي للعدد </a:t>
                </a:r>
                <a14:m>
                  <m:oMath xmlns:m="http://schemas.openxmlformats.org/officeDocument/2006/math">
                    <m:r>
                      <a:rPr lang="ar-SA" sz="2000" b="0" i="1" smtClean="0">
                        <a:latin typeface="Cambria Math"/>
                      </a:rPr>
                      <m:t>25</m:t>
                    </m:r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ar-SA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ar-SA" sz="2000" dirty="0" smtClean="0"/>
                  <a:t>هو العدد </a:t>
                </a:r>
                <a14:m>
                  <m:oMath xmlns:m="http://schemas.openxmlformats.org/officeDocument/2006/math">
                    <m:r>
                      <a:rPr lang="ar-SA" sz="2000" b="0" i="1" smtClean="0">
                        <a:latin typeface="Cambria Math"/>
                      </a:rPr>
                      <m:t>5</m:t>
                    </m:r>
                  </m:oMath>
                </a14:m>
                <a:r>
                  <a:rPr lang="ar-SA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ar-SA" sz="2000" dirty="0" smtClean="0"/>
                  <a:t>فقط</a:t>
                </a:r>
                <a:r>
                  <a:rPr lang="ar-SA" sz="2000" dirty="0" smtClean="0">
                    <a:solidFill>
                      <a:srgbClr val="FF0000"/>
                    </a:solidFill>
                  </a:rPr>
                  <a:t>  </a:t>
                </a:r>
                <a:r>
                  <a:rPr lang="ar-SA" sz="2000" dirty="0" smtClean="0">
                    <a:solidFill>
                      <a:schemeClr val="tx1"/>
                    </a:solidFill>
                  </a:rPr>
                  <a:t>أما الجذر التربيعي للعدد </a:t>
                </a:r>
                <a14:m>
                  <m:oMath xmlns:m="http://schemas.openxmlformats.org/officeDocument/2006/math">
                    <m:r>
                      <a:rPr lang="ar-SA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ar-SA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25</m:t>
                    </m:r>
                    <m:r>
                      <a:rPr lang="ar-SA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ar-SA" sz="2000" dirty="0" smtClean="0">
                    <a:solidFill>
                      <a:schemeClr val="tx1"/>
                    </a:solidFill>
                  </a:rPr>
                  <a:t> فهو غير موجود</a:t>
                </a:r>
              </a:p>
              <a:p>
                <a:pPr marL="0" indent="0" algn="r" rtl="1">
                  <a:buNone/>
                </a:pPr>
                <a:r>
                  <a:rPr lang="ar-SA" sz="2000" dirty="0" smtClean="0"/>
                  <a:t>الجذر التكعيبي للعدد </a:t>
                </a:r>
                <a14:m>
                  <m:oMath xmlns:m="http://schemas.openxmlformats.org/officeDocument/2006/math">
                    <m:r>
                      <a:rPr lang="ar-SA" sz="2000" b="0" i="1" smtClean="0">
                        <a:latin typeface="Cambria Math"/>
                      </a:rPr>
                      <m:t>8</m:t>
                    </m:r>
                    <m:r>
                      <a:rPr lang="ar-SA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ar-SA" sz="2000" dirty="0" smtClean="0">
                    <a:solidFill>
                      <a:schemeClr val="tx1"/>
                    </a:solidFill>
                  </a:rPr>
                  <a:t> يساوي  </a:t>
                </a:r>
                <a14:m>
                  <m:oMath xmlns:m="http://schemas.openxmlformats.org/officeDocument/2006/math">
                    <m:r>
                      <a:rPr lang="ar-SA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ar-SA" sz="2000" dirty="0" smtClean="0">
                    <a:solidFill>
                      <a:schemeClr val="tx1"/>
                    </a:solidFill>
                  </a:rPr>
                  <a:t> والجذر التكعيبي للعدد </a:t>
                </a:r>
                <a14:m>
                  <m:oMath xmlns:m="http://schemas.openxmlformats.org/officeDocument/2006/math">
                    <m:r>
                      <a:rPr lang="ar-SA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ar-SA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8</m:t>
                    </m:r>
                    <m:r>
                      <a:rPr lang="ar-SA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ar-SA" sz="2000" dirty="0" smtClean="0">
                    <a:solidFill>
                      <a:schemeClr val="tx1"/>
                    </a:solidFill>
                  </a:rPr>
                  <a:t> يساوي </a:t>
                </a:r>
                <a14:m>
                  <m:oMath xmlns:m="http://schemas.openxmlformats.org/officeDocument/2006/math">
                    <m:r>
                      <a:rPr lang="ar-SA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ar-SA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</m:oMath>
                </a14:m>
                <a:endParaRPr lang="en-US" sz="2000" dirty="0" smtClean="0">
                  <a:solidFill>
                    <a:srgbClr val="FF0000"/>
                  </a:solidFill>
                </a:endParaRPr>
              </a:p>
              <a:p>
                <a:pPr marL="0" indent="0" algn="r" rtl="1">
                  <a:buNone/>
                </a:pPr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60437"/>
                <a:ext cx="8229600" cy="5516563"/>
              </a:xfrm>
              <a:blipFill rotWithShape="1">
                <a:blip r:embed="rId2"/>
                <a:stretch>
                  <a:fillRect t="-994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EB5643-24BA-463F-A966-33E098BFAAF6}" type="slidenum">
              <a:rPr lang="en-US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707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800"/>
                <a:ext cx="8229600" cy="4953000"/>
              </a:xfrm>
            </p:spPr>
            <p:txBody>
              <a:bodyPr>
                <a:normAutofit/>
              </a:bodyPr>
              <a:lstStyle/>
              <a:p>
                <a:pPr marL="0" indent="0" algn="r" rtl="1">
                  <a:buNone/>
                </a:pPr>
                <a:r>
                  <a:rPr lang="ar-SA" sz="2800" u="sng" dirty="0">
                    <a:solidFill>
                      <a:srgbClr val="0070C0"/>
                    </a:solidFill>
                  </a:rPr>
                  <a:t>قوانين الجذور</a:t>
                </a:r>
                <a:r>
                  <a:rPr lang="ar-SA" sz="2800" dirty="0">
                    <a:solidFill>
                      <a:srgbClr val="0070C0"/>
                    </a:solidFill>
                  </a:rPr>
                  <a:t>:</a:t>
                </a:r>
              </a:p>
              <a:p>
                <a:pPr marL="0" indent="0" algn="r" rtl="1">
                  <a:buNone/>
                </a:pPr>
                <a:r>
                  <a:rPr lang="ar-SA" sz="2400" dirty="0"/>
                  <a:t>إذا كان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𝑎</m:t>
                    </m:r>
                    <m:r>
                      <a:rPr lang="en-US" sz="2400" i="1">
                        <a:latin typeface="Cambria Math"/>
                      </a:rPr>
                      <m:t>, </m:t>
                    </m:r>
                    <m:r>
                      <a:rPr lang="en-US" sz="2400" i="1">
                        <a:latin typeface="Cambria Math"/>
                      </a:rPr>
                      <m:t>𝑏</m:t>
                    </m:r>
                    <m:r>
                      <a:rPr lang="en-US" sz="2400" i="1">
                        <a:latin typeface="Cambria Math"/>
                      </a:rPr>
                      <m:t> ∈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ar-SA" sz="2400" dirty="0"/>
                  <a:t> وكان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𝑛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r>
                  <a:rPr lang="ar-SA" sz="2400" dirty="0"/>
                  <a:t> عدداً صحيحاً موجباً</a:t>
                </a:r>
                <a:r>
                  <a:rPr lang="en-US" sz="2400" dirty="0"/>
                  <a:t> </a:t>
                </a:r>
                <a:r>
                  <a:rPr lang="ar-SA" sz="2400" dirty="0"/>
                  <a:t> فإن:</a:t>
                </a:r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rad>
                      <m:radPr>
                        <m:ctrlPr>
                          <a:rPr lang="ar-SA" sz="2400" i="1"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400" i="1">
                            <a:latin typeface="Cambria Math"/>
                          </a:rPr>
                          <m:t>𝑛</m:t>
                        </m:r>
                      </m:deg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</m:ra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ar-SA" sz="2400" i="1">
                        <a:latin typeface="Cambria Math"/>
                      </a:rPr>
                      <m:t> </m:t>
                    </m:r>
                    <m:rad>
                      <m:radPr>
                        <m:ctrlPr>
                          <a:rPr lang="en-US" sz="2400" i="1"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400" i="1">
                            <a:latin typeface="Cambria Math"/>
                          </a:rPr>
                          <m:t>𝑛</m:t>
                        </m:r>
                      </m:deg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</m:e>
                    </m:rad>
                    <m:r>
                      <a:rPr lang="en-US" sz="2400" i="1">
                        <a:latin typeface="Cambria Math"/>
                        <a:ea typeface="Cambria Math"/>
                      </a:rPr>
                      <m:t>∙</m:t>
                    </m:r>
                    <m:rad>
                      <m:radPr>
                        <m:ctrlPr>
                          <a:rPr lang="en-US" sz="2400" i="1"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400" i="1">
                            <a:latin typeface="Cambria Math"/>
                          </a:rPr>
                          <m:t>𝑛</m:t>
                        </m:r>
                      </m:deg>
                      <m:e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</m:rad>
                  </m:oMath>
                </a14:m>
                <a:endParaRPr lang="en-US" sz="2400" dirty="0" smtClean="0"/>
              </a:p>
              <a:p>
                <a:pPr marL="457200" indent="-457200">
                  <a:buAutoNum type="arabicPeriod"/>
                </a:pPr>
                <a:endParaRPr lang="ar-SA" sz="2400" dirty="0"/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rad>
                      <m:radPr>
                        <m:ctrlPr>
                          <a:rPr lang="ar-SA" sz="2400" i="1"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400" i="1">
                            <a:latin typeface="Cambria Math"/>
                          </a:rPr>
                          <m:t>𝑛</m:t>
                        </m:r>
                      </m:deg>
                      <m:e>
                        <m:f>
                          <m:fPr>
                            <m:ctrlPr>
                              <a:rPr lang="ar-SA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𝑏</m:t>
                            </m:r>
                          </m:den>
                        </m:f>
                      </m:e>
                    </m:rad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deg>
                          <m:e>
                            <m:r>
                              <a:rPr lang="en-US" sz="2400" i="1">
                                <a:latin typeface="Cambria Math"/>
                              </a:rPr>
                              <m:t>𝑎</m:t>
                            </m:r>
                          </m:e>
                        </m:rad>
                      </m:num>
                      <m:den>
                        <m:rad>
                          <m:ra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deg>
                          <m:e>
                            <m:r>
                              <a:rPr lang="en-US" sz="2400" i="1">
                                <a:latin typeface="Cambria Math"/>
                              </a:rPr>
                              <m:t>𝑏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/>
                  <a:t>   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𝑏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endParaRPr lang="ar-SA" sz="2400" dirty="0"/>
              </a:p>
              <a:p>
                <a:pPr marL="0" indent="0" algn="r" rtl="1">
                  <a:buNone/>
                </a:pPr>
                <a:r>
                  <a:rPr lang="ar-SA" sz="2600" dirty="0">
                    <a:solidFill>
                      <a:srgbClr val="0070C0"/>
                    </a:solidFill>
                  </a:rPr>
                  <a:t>ملاحظات:</a:t>
                </a:r>
              </a:p>
              <a:p>
                <a:pPr marL="0" indent="0" algn="r" rtl="1">
                  <a:buNone/>
                </a:pPr>
                <a:r>
                  <a:rPr lang="en-US" sz="2600" dirty="0"/>
                  <a:t> .1</a:t>
                </a:r>
                <a:r>
                  <a:rPr lang="ar-SA" sz="2600" dirty="0"/>
                  <a:t>إذا كان </a:t>
                </a:r>
                <a14:m>
                  <m:oMath xmlns:m="http://schemas.openxmlformats.org/officeDocument/2006/math">
                    <m:r>
                      <a:rPr lang="ar-SA" sz="2600">
                        <a:latin typeface="Cambria Math"/>
                      </a:rPr>
                      <m:t> </m:t>
                    </m:r>
                    <m:r>
                      <a:rPr lang="en-US" sz="2600" i="1">
                        <a:latin typeface="Cambria Math"/>
                      </a:rPr>
                      <m:t>𝑛</m:t>
                    </m:r>
                    <m:r>
                      <a:rPr lang="en-US" sz="2600" i="1">
                        <a:latin typeface="Cambria Math"/>
                      </a:rPr>
                      <m:t>=</m:t>
                    </m:r>
                    <m:r>
                      <a:rPr lang="en-US" sz="2600" i="1">
                        <a:latin typeface="Cambria Math"/>
                      </a:rPr>
                      <m:t>2</m:t>
                    </m:r>
                    <m:r>
                      <a:rPr lang="en-US" sz="2600" i="1">
                        <a:latin typeface="Cambria Math"/>
                      </a:rPr>
                      <m:t> </m:t>
                    </m:r>
                  </m:oMath>
                </a14:m>
                <a:r>
                  <a:rPr lang="ar-SA" sz="2600" dirty="0"/>
                  <a:t>فنكتب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ar-SA" sz="26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600" i="1">
                            <a:latin typeface="Cambria Math"/>
                          </a:rPr>
                          <m:t>𝑎</m:t>
                        </m:r>
                      </m:e>
                    </m:rad>
                  </m:oMath>
                </a14:m>
                <a:r>
                  <a:rPr lang="ar-SA" sz="2600" dirty="0"/>
                  <a:t>  بدلاً من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ar-SA" sz="2600" i="1"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600" i="1">
                            <a:latin typeface="Cambria Math"/>
                          </a:rPr>
                          <m:t>2</m:t>
                        </m:r>
                      </m:deg>
                      <m:e>
                        <m:r>
                          <a:rPr lang="en-US" sz="2600" i="1">
                            <a:latin typeface="Cambria Math"/>
                          </a:rPr>
                          <m:t>𝑎</m:t>
                        </m:r>
                      </m:e>
                    </m:rad>
                  </m:oMath>
                </a14:m>
                <a:r>
                  <a:rPr lang="ar-SA" sz="2600" dirty="0"/>
                  <a:t>.</a:t>
                </a:r>
              </a:p>
              <a:p>
                <a:pPr marL="0" indent="0" algn="r" rtl="1">
                  <a:buNone/>
                </a:pPr>
                <a:r>
                  <a:rPr lang="en-US" sz="2600" dirty="0"/>
                  <a:t>.2</a:t>
                </a:r>
                <a:r>
                  <a:rPr lang="ar-SA" sz="2600" dirty="0"/>
                  <a:t> لأي عدد حقيقي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𝑎</m:t>
                    </m:r>
                  </m:oMath>
                </a14:m>
                <a:r>
                  <a:rPr lang="ar-SA" sz="2600" dirty="0"/>
                  <a:t> فإن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6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 dirty="0">
                            <a:latin typeface="Cambria Math"/>
                          </a:rPr>
                          <m:t>𝑎</m:t>
                        </m:r>
                      </m:e>
                    </m:d>
                  </m:oMath>
                </a14:m>
                <a:r>
                  <a:rPr lang="ar-SA" sz="26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ar-SA" sz="2600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ar-SA" sz="2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ar-SA" sz="2600" dirty="0"/>
                  <a:t> .</a:t>
                </a:r>
              </a:p>
              <a:p>
                <a:pPr marL="0" indent="0" algn="r" rtl="1">
                  <a:buNone/>
                </a:pPr>
                <a:r>
                  <a:rPr lang="en-US" sz="2600" dirty="0"/>
                  <a:t>3</a:t>
                </a:r>
                <a:r>
                  <a:rPr lang="ar-SA" sz="2600" dirty="0"/>
                  <a:t>. </a:t>
                </a:r>
                <a14:m>
                  <m:oMath xmlns:m="http://schemas.openxmlformats.org/officeDocument/2006/math">
                    <m:r>
                      <a:rPr lang="ar-SA" sz="2600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ar-SA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ar-SA" sz="26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600" i="1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600" dirty="0"/>
                  <a:t> </a:t>
                </a:r>
                <a:r>
                  <a:rPr lang="ar-SA" sz="2600" dirty="0"/>
                  <a:t> تعني</a:t>
                </a:r>
                <a:r>
                  <a:rPr lang="en-US" sz="2600" dirty="0"/>
                  <a:t> </a:t>
                </a:r>
                <a:r>
                  <a:rPr lang="ar-SA" sz="2600" dirty="0"/>
                  <a:t> </a:t>
                </a:r>
                <a14:m>
                  <m:oMath xmlns:m="http://schemas.openxmlformats.org/officeDocument/2006/math">
                    <m:r>
                      <a:rPr lang="ar-SA" sz="2600" i="1">
                        <a:latin typeface="Cambria Math"/>
                      </a:rPr>
                      <m:t>−</m:t>
                    </m:r>
                    <m:rad>
                      <m:radPr>
                        <m:ctrlPr>
                          <a:rPr lang="ar-SA" sz="2600" i="1"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600" i="1">
                            <a:latin typeface="Cambria Math"/>
                          </a:rPr>
                          <m:t>𝑛</m:t>
                        </m:r>
                      </m:deg>
                      <m:e>
                        <m:r>
                          <a:rPr lang="en-US" sz="2600" i="1">
                            <a:latin typeface="Cambria Math"/>
                          </a:rPr>
                          <m:t>𝑎</m:t>
                        </m:r>
                      </m:e>
                    </m:rad>
                  </m:oMath>
                </a14:m>
                <a:r>
                  <a:rPr lang="ar-SA" sz="2600" dirty="0"/>
                  <a:t> بينما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SA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</a:rPr>
                          <m:t>(−</m:t>
                        </m:r>
                        <m:r>
                          <a:rPr lang="en-US" sz="2600" i="1">
                            <a:latin typeface="Cambria Math"/>
                          </a:rPr>
                          <m:t>𝑎</m:t>
                        </m:r>
                        <m:r>
                          <a:rPr lang="en-US" sz="2600" i="1">
                            <a:latin typeface="Cambria Math"/>
                          </a:rPr>
                          <m:t>)</m:t>
                        </m:r>
                      </m:e>
                      <m:sup>
                        <m:f>
                          <m:fPr>
                            <m:ctrlPr>
                              <a:rPr lang="ar-SA" sz="26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600" i="1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600" dirty="0"/>
                  <a:t> </a:t>
                </a:r>
                <a:r>
                  <a:rPr lang="ar-SA" sz="2600" dirty="0"/>
                  <a:t> تعني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ar-SA" sz="2600" i="1" dirty="0"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600" i="1" dirty="0">
                            <a:latin typeface="Cambria Math"/>
                          </a:rPr>
                          <m:t>𝑛</m:t>
                        </m:r>
                      </m:deg>
                      <m:e>
                        <m:r>
                          <a:rPr lang="en-US" sz="2600" i="1" dirty="0">
                            <a:latin typeface="Cambria Math"/>
                          </a:rPr>
                          <m:t>−</m:t>
                        </m:r>
                        <m:r>
                          <a:rPr lang="en-US" sz="2600" i="1" dirty="0">
                            <a:latin typeface="Cambria Math"/>
                          </a:rPr>
                          <m:t>𝑎</m:t>
                        </m:r>
                      </m:e>
                    </m:rad>
                    <m:r>
                      <a:rPr lang="en-US" sz="26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ar-SA" sz="2600" dirty="0"/>
                  <a:t> .</a:t>
                </a:r>
                <a:endParaRPr lang="en-US" sz="26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800"/>
                <a:ext cx="8229600" cy="4953000"/>
              </a:xfrm>
              <a:blipFill rotWithShape="1">
                <a:blip r:embed="rId2"/>
                <a:stretch>
                  <a:fillRect t="-1230" r="-1481" b="-2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DF1176-F2AA-4ACE-B79B-9AA976C20CF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0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62000"/>
                <a:ext cx="8229600" cy="5364163"/>
              </a:xfrm>
            </p:spPr>
            <p:txBody>
              <a:bodyPr>
                <a:normAutofit/>
              </a:bodyPr>
              <a:lstStyle/>
              <a:p>
                <a:pPr marL="0" indent="0" algn="r" rtl="1">
                  <a:buNone/>
                </a:pPr>
                <a:endParaRPr lang="ar-SA" sz="2000" dirty="0" smtClean="0">
                  <a:solidFill>
                    <a:schemeClr val="tx1"/>
                  </a:solidFill>
                </a:endParaRPr>
              </a:p>
              <a:p>
                <a:pPr marL="0" indent="0" algn="r" rtl="1">
                  <a:buNone/>
                </a:pPr>
                <a:r>
                  <a:rPr lang="ar-SA" sz="2000" dirty="0" smtClean="0">
                    <a:solidFill>
                      <a:srgbClr val="FF0000"/>
                    </a:solidFill>
                  </a:rPr>
                  <a:t>مثال(ُ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Example</a:t>
                </a:r>
                <a:r>
                  <a:rPr lang="ar-SA" sz="2000" dirty="0" smtClean="0">
                    <a:solidFill>
                      <a:srgbClr val="FF0000"/>
                    </a:solidFill>
                  </a:rPr>
                  <a:t>)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:3</a:t>
                </a:r>
              </a:p>
              <a:p>
                <a:pPr marL="0" indent="0" algn="r" rtl="1">
                  <a:buNone/>
                </a:pPr>
                <a:r>
                  <a:rPr lang="ar-SA" sz="2000" dirty="0" smtClean="0"/>
                  <a:t>أوجد قيمة الجذور التالية:</a:t>
                </a:r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/>
                          </a:rPr>
                          <m:t>25</m:t>
                        </m:r>
                      </m:e>
                      <m:sup>
                        <m:f>
                          <m:f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            </m:t>
                    </m:r>
                    <m:r>
                      <a:rPr lang="en-US" sz="2000" b="0" i="1" smtClean="0">
                        <a:latin typeface="Cambria Math"/>
                      </a:rPr>
                      <m:t>2</m:t>
                    </m:r>
                    <m:r>
                      <a:rPr lang="en-US" sz="2000" b="0" i="1" smtClean="0">
                        <a:latin typeface="Cambria Math"/>
                      </a:rPr>
                      <m:t>.    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(−</m:t>
                        </m:r>
                        <m:r>
                          <a:rPr lang="en-US" sz="2000" b="0" i="1" smtClean="0">
                            <a:latin typeface="Cambria Math"/>
                          </a:rPr>
                          <m:t>64</m:t>
                        </m:r>
                        <m:r>
                          <a:rPr lang="en-US" sz="2000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f>
                          <m:f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              </m:t>
                    </m:r>
                    <m:r>
                      <a:rPr lang="en-US" sz="2000" b="0" i="1" smtClean="0">
                        <a:latin typeface="Cambria Math"/>
                      </a:rPr>
                      <m:t>3</m:t>
                    </m:r>
                    <m:r>
                      <a:rPr lang="en-US" sz="2000" b="0" i="1" smtClean="0">
                        <a:latin typeface="Cambria Math"/>
                      </a:rPr>
                      <m:t>.     </m:t>
                    </m:r>
                    <m:rad>
                      <m:ra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000" b="0" i="1" smtClean="0">
                            <a:latin typeface="Cambria Math"/>
                          </a:rPr>
                          <m:t>4</m:t>
                        </m:r>
                      </m:deg>
                      <m:e>
                        <m:r>
                          <a:rPr lang="en-US" sz="2000" b="0" i="1" smtClean="0">
                            <a:latin typeface="Cambria Math"/>
                          </a:rPr>
                          <m:t>81</m:t>
                        </m:r>
                      </m:e>
                    </m:rad>
                  </m:oMath>
                </a14:m>
                <a:r>
                  <a:rPr lang="en-US" sz="2000" dirty="0" smtClean="0"/>
                  <a:t>             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</a:rPr>
                      <m:t>4</m:t>
                    </m:r>
                    <m:r>
                      <a:rPr lang="en-US" sz="2000" b="0" i="1" dirty="0" smtClean="0">
                        <a:latin typeface="Cambria Math"/>
                      </a:rPr>
                      <m:t>.   </m:t>
                    </m:r>
                    <m:rad>
                      <m:radPr>
                        <m:degHide m:val="on"/>
                        <m:ctrlPr>
                          <a:rPr lang="en-US" sz="2000" b="0" i="1" dirty="0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b="0" i="1" dirty="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dirty="0" smtClean="0">
                                <a:latin typeface="Cambria Math"/>
                              </a:rPr>
                              <m:t>9</m:t>
                            </m:r>
                          </m:num>
                          <m:den>
                            <m:r>
                              <a:rPr lang="en-US" sz="2000" b="0" i="1" dirty="0" smtClean="0">
                                <a:latin typeface="Cambria Math"/>
                              </a:rPr>
                              <m:t>49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000" dirty="0" smtClean="0"/>
                  <a:t>  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/>
                      </a:rPr>
                      <m:t>        </m:t>
                    </m:r>
                    <m:r>
                      <a:rPr lang="en-US" sz="2000" b="0" i="1" dirty="0" smtClean="0">
                        <a:latin typeface="Cambria Math"/>
                      </a:rPr>
                      <m:t>5</m:t>
                    </m:r>
                    <m:r>
                      <a:rPr lang="en-US" sz="2000" b="0" i="1" dirty="0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2000" dirty="0" smtClean="0"/>
                  <a:t>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dirty="0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000" b="0" i="1" dirty="0" smtClean="0">
                            <a:latin typeface="Cambria Math"/>
                          </a:rPr>
                          <m:t>3</m:t>
                        </m:r>
                      </m:e>
                    </m:rad>
                    <m:rad>
                      <m:radPr>
                        <m:degHide m:val="on"/>
                        <m:ctrlPr>
                          <a:rPr lang="en-US" sz="2000" i="1" dirty="0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000" b="0" i="1" dirty="0" smtClean="0">
                            <a:latin typeface="Cambria Math"/>
                          </a:rPr>
                          <m:t>12</m:t>
                        </m:r>
                      </m:e>
                    </m:rad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endParaRPr lang="ar-SA" sz="2000" dirty="0" smtClean="0"/>
              </a:p>
              <a:p>
                <a:pPr marL="0" indent="0" algn="r" rtl="1">
                  <a:buNone/>
                </a:pPr>
                <a:r>
                  <a:rPr lang="ar-SA" sz="2000" dirty="0" smtClean="0">
                    <a:solidFill>
                      <a:srgbClr val="FF0000"/>
                    </a:solidFill>
                  </a:rPr>
                  <a:t>الحل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𝑆𝑜𝑙𝑢𝑡𝑖𝑜𝑛</m:t>
                        </m:r>
                      </m:e>
                    </m:d>
                  </m:oMath>
                </a14:m>
                <a:r>
                  <a:rPr lang="ar-SA" sz="2000" dirty="0" smtClean="0">
                    <a:solidFill>
                      <a:srgbClr val="FF0000"/>
                    </a:solidFill>
                  </a:rPr>
                  <a:t>:</a:t>
                </a:r>
              </a:p>
              <a:p>
                <a:pPr marL="0" indent="0" rtl="1">
                  <a:buNone/>
                </a:pP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</a:rPr>
                      <m:t>1</m:t>
                    </m:r>
                    <m:r>
                      <a:rPr lang="en-US" sz="2000" i="1" smtClean="0">
                        <a:latin typeface="Cambria Math"/>
                      </a:rPr>
                      <m:t>.    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−</m:t>
                        </m:r>
                        <m:r>
                          <a:rPr lang="en-US" sz="2000" i="1">
                            <a:latin typeface="Cambria Math"/>
                          </a:rPr>
                          <m:t>25</m:t>
                        </m:r>
                      </m:e>
                      <m:sup>
                        <m:f>
                          <m:f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ar-SA" sz="2000" b="0" i="1" smtClean="0">
                        <a:latin typeface="Cambria Math"/>
                      </a:rPr>
                      <m:t>=</m:t>
                    </m:r>
                    <m:r>
                      <a:rPr lang="ar-SA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ar-SA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5</m:t>
                    </m:r>
                    <m:r>
                      <a:rPr lang="en-US" sz="2000" i="1">
                        <a:latin typeface="Cambria Math"/>
                      </a:rPr>
                      <m:t>   </m:t>
                    </m:r>
                    <m:r>
                      <a:rPr lang="ar-SA" sz="2000" b="0" i="1" smtClean="0">
                        <a:latin typeface="Cambria Math"/>
                      </a:rPr>
                      <m:t>                         </m:t>
                    </m:r>
                    <m:r>
                      <a:rPr lang="en-US" sz="2000" i="1">
                        <a:latin typeface="Cambria Math"/>
                      </a:rPr>
                      <m:t>   </m:t>
                    </m:r>
                    <m:r>
                      <a:rPr lang="en-US" sz="2000" i="1">
                        <a:latin typeface="Cambria Math"/>
                      </a:rPr>
                      <m:t>2</m:t>
                    </m:r>
                    <m:r>
                      <a:rPr lang="en-US" sz="2000" i="1">
                        <a:latin typeface="Cambria Math"/>
                      </a:rPr>
                      <m:t>.    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64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ar-SA" sz="2000" b="0" i="1" smtClean="0">
                        <a:latin typeface="Cambria Math"/>
                      </a:rPr>
                      <m:t>=</m:t>
                    </m:r>
                    <m:r>
                      <a:rPr lang="ar-SA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ar-SA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4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       </m:t>
                    </m:r>
                    <m:r>
                      <a:rPr lang="ar-SA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             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  </m:t>
                    </m:r>
                    <m:r>
                      <a:rPr lang="en-US" sz="2000" i="1">
                        <a:latin typeface="Cambria Math"/>
                      </a:rPr>
                      <m:t>3</m:t>
                    </m:r>
                    <m:r>
                      <a:rPr lang="en-US" sz="2000" i="1">
                        <a:latin typeface="Cambria Math"/>
                      </a:rPr>
                      <m:t>.     </m:t>
                    </m:r>
                    <m:rad>
                      <m:radPr>
                        <m:ctrlPr>
                          <a:rPr lang="en-US" sz="2000" i="1"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000" i="1">
                            <a:latin typeface="Cambria Math"/>
                          </a:rPr>
                          <m:t>4</m:t>
                        </m:r>
                      </m:deg>
                      <m:e>
                        <m:r>
                          <a:rPr lang="en-US" sz="2000" i="1">
                            <a:latin typeface="Cambria Math"/>
                          </a:rPr>
                          <m:t>81</m:t>
                        </m:r>
                      </m:e>
                    </m:rad>
                    <m:r>
                      <a:rPr lang="ar-SA" sz="2000" b="0" i="0" smtClean="0">
                        <a:latin typeface="Cambria Math"/>
                      </a:rPr>
                      <m:t>=</m:t>
                    </m:r>
                    <m:r>
                      <a:rPr lang="ar-SA" sz="2000" b="0" i="0" smtClean="0">
                        <a:solidFill>
                          <a:srgbClr val="FF0000"/>
                        </a:solidFill>
                        <a:latin typeface="Cambria Math"/>
                      </a:rPr>
                      <m:t>3</m:t>
                    </m:r>
                  </m:oMath>
                </a14:m>
                <a:r>
                  <a:rPr lang="en-US" sz="2000" dirty="0"/>
                  <a:t> </a:t>
                </a:r>
                <a:endParaRPr lang="en-US" sz="2000" dirty="0" smtClean="0"/>
              </a:p>
              <a:p>
                <a:pPr marL="0" indent="0" rtl="1">
                  <a:buNone/>
                </a:pPr>
                <a:r>
                  <a:rPr lang="en-US" sz="2000" dirty="0" smtClean="0"/>
                  <a:t> </a:t>
                </a:r>
              </a:p>
              <a:p>
                <a:pPr marL="0" indent="0" rtl="1">
                  <a:buNone/>
                </a:pPr>
                <a:r>
                  <a:rPr lang="en-US" sz="2000" dirty="0" smtClean="0"/>
                  <a:t>  </a:t>
                </a:r>
                <a14:m>
                  <m:oMath xmlns:m="http://schemas.openxmlformats.org/officeDocument/2006/math">
                    <m:r>
                      <a:rPr lang="ar-SA" sz="2000" b="0" i="0" dirty="0" smtClean="0">
                        <a:latin typeface="Cambria Math"/>
                      </a:rPr>
                      <m:t>4</m:t>
                    </m:r>
                    <m:r>
                      <a:rPr lang="en-US" sz="2000" i="1" dirty="0">
                        <a:latin typeface="Cambria Math"/>
                      </a:rPr>
                      <m:t>.   </m:t>
                    </m:r>
                    <m:rad>
                      <m:radPr>
                        <m:degHide m:val="on"/>
                        <m:ctrlPr>
                          <a:rPr lang="en-US" sz="2000" i="1" dirty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i="1" dirty="0">
                                <a:latin typeface="Cambria Math"/>
                              </a:rPr>
                              <m:t>9</m:t>
                            </m:r>
                          </m:num>
                          <m:den>
                            <m:r>
                              <a:rPr lang="en-US" sz="2000" i="1" dirty="0">
                                <a:latin typeface="Cambria Math"/>
                              </a:rPr>
                              <m:t>49</m:t>
                            </m:r>
                          </m:den>
                        </m:f>
                      </m:e>
                    </m:rad>
                    <m:r>
                      <a:rPr lang="ar-SA" sz="2000" b="0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ar-SA" sz="20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ar-SA" sz="20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ar-SA" sz="20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/>
                  <a:t>  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/>
                      </a:rPr>
                      <m:t>      </m:t>
                    </m:r>
                    <m:r>
                      <a:rPr lang="ar-SA" sz="2000" b="0" i="0" dirty="0" smtClean="0">
                        <a:latin typeface="Cambria Math"/>
                      </a:rPr>
                      <m:t>     </m:t>
                    </m:r>
                    <m:r>
                      <a:rPr lang="en-US" sz="2000" dirty="0">
                        <a:latin typeface="Cambria Math"/>
                      </a:rPr>
                      <m:t> </m:t>
                    </m:r>
                    <m:r>
                      <a:rPr lang="en-US" sz="2000" i="1" dirty="0">
                        <a:latin typeface="Cambria Math"/>
                      </a:rPr>
                      <m:t>5</m:t>
                    </m:r>
                    <m:r>
                      <a:rPr lang="en-US" sz="2000" i="1" dirty="0">
                        <a:latin typeface="Cambria Math"/>
                      </a:rPr>
                      <m:t>.</m:t>
                    </m:r>
                  </m:oMath>
                </a14:m>
                <a:r>
                  <a:rPr lang="en-US" sz="2000" dirty="0"/>
                  <a:t>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dirty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000" i="1" dirty="0">
                            <a:latin typeface="Cambria Math"/>
                          </a:rPr>
                          <m:t>3</m:t>
                        </m:r>
                      </m:e>
                    </m:rad>
                    <m:rad>
                      <m:radPr>
                        <m:degHide m:val="on"/>
                        <m:ctrlPr>
                          <a:rPr lang="en-US" sz="2000" i="1" dirty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000" i="1" dirty="0">
                            <a:latin typeface="Cambria Math"/>
                          </a:rPr>
                          <m:t>12</m:t>
                        </m:r>
                      </m:e>
                    </m:rad>
                    <m:r>
                      <a:rPr lang="ar-SA" sz="2000" b="0" i="1" dirty="0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ar-SA" sz="2000" b="0" i="1" dirty="0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ar-SA" sz="2000" b="0" i="1" dirty="0" smtClean="0">
                            <a:latin typeface="Cambria Math"/>
                          </a:rPr>
                          <m:t>36</m:t>
                        </m:r>
                      </m:e>
                    </m:rad>
                    <m:r>
                      <a:rPr lang="ar-SA" sz="2000" b="0" i="1" dirty="0" smtClean="0">
                        <a:latin typeface="Cambria Math"/>
                      </a:rPr>
                      <m:t>=</m:t>
                    </m:r>
                    <m:r>
                      <a:rPr lang="ar-SA" sz="20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6</m:t>
                    </m:r>
                  </m:oMath>
                </a14:m>
                <a:endParaRPr lang="ar-SA" sz="2000" dirty="0"/>
              </a:p>
              <a:p>
                <a:pPr marL="0" indent="0" algn="r" rtl="1">
                  <a:buNone/>
                </a:pP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62000"/>
                <a:ext cx="8229600" cy="5364163"/>
              </a:xfrm>
              <a:blipFill rotWithShape="1">
                <a:blip r:embed="rId2"/>
                <a:stretch>
                  <a:fillRect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EA92BA-A081-450E-B2D1-03DB6D362E6C}" type="slidenum">
              <a:rPr lang="en-US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258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229600" cy="5211763"/>
              </a:xfrm>
            </p:spPr>
            <p:txBody>
              <a:bodyPr/>
              <a:lstStyle/>
              <a:p>
                <a:pPr marL="0" indent="0" algn="r" rtl="1">
                  <a:buNone/>
                </a:pPr>
                <a:r>
                  <a:rPr lang="ar-SA" sz="2000" u="sng" dirty="0" smtClean="0">
                    <a:solidFill>
                      <a:srgbClr val="0070C0"/>
                    </a:solidFill>
                  </a:rPr>
                  <a:t>تعريف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SA" sz="2000" i="1" u="sng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u="sng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ar-SA" sz="2000" i="1" u="sng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u="sng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2000" b="0" i="1" u="sng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sup>
                    </m:sSup>
                    <m:r>
                      <a:rPr lang="en-US" sz="2000" b="0" i="0" u="sng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ar-SA" sz="2000" dirty="0" smtClean="0">
                    <a:solidFill>
                      <a:srgbClr val="0070C0"/>
                    </a:solidFill>
                  </a:rPr>
                  <a:t>:</a:t>
                </a:r>
                <a:endParaRPr lang="ar-SA" sz="2000" u="sng" dirty="0">
                  <a:solidFill>
                    <a:srgbClr val="0070C0"/>
                  </a:solidFill>
                </a:endParaRPr>
              </a:p>
              <a:p>
                <a:pPr marL="0" indent="0" algn="r" rtl="1">
                  <a:buNone/>
                </a:pPr>
                <a:r>
                  <a:rPr lang="ar-SA" sz="2000" dirty="0" smtClean="0">
                    <a:solidFill>
                      <a:schemeClr val="tx1"/>
                    </a:solidFill>
                  </a:rPr>
                  <a:t>إذا كان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ar-SA" sz="2000" dirty="0" smtClean="0">
                    <a:solidFill>
                      <a:schemeClr val="tx1"/>
                    </a:solidFill>
                  </a:rPr>
                  <a:t> عدداً حقيقياً وكان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𝑚</m:t>
                    </m:r>
                    <m:r>
                      <a:rPr lang="ar-SA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و</m:t>
                    </m:r>
                    <m:r>
                      <a:rPr lang="ar-SA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ar-SA" sz="2000" dirty="0" smtClean="0">
                    <a:solidFill>
                      <a:schemeClr val="tx1"/>
                    </a:solidFill>
                  </a:rPr>
                  <a:t> عددان طبيعيان بحيث أن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SA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ar-SA" sz="20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ar-SA" sz="2000" dirty="0" smtClean="0">
                    <a:solidFill>
                      <a:schemeClr val="tx1"/>
                    </a:solidFill>
                  </a:rPr>
                  <a:t> معرف , فنعرف العدد</a:t>
                </a:r>
                <a:r>
                  <a:rPr lang="ar-SA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SA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ar-SA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sup>
                    </m:sSup>
                    <m:r>
                      <a:rPr lang="en-US" sz="200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ar-SA" sz="2000" dirty="0" smtClean="0">
                    <a:solidFill>
                      <a:schemeClr val="tx1"/>
                    </a:solidFill>
                  </a:rPr>
                  <a:t> بأنه:</a:t>
                </a:r>
              </a:p>
              <a:p>
                <a:pPr marL="0" indent="0" algn="ctr" rtl="1">
                  <a:buNone/>
                </a:pPr>
                <a:endParaRPr lang="en-US" sz="2000" i="1" dirty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 algn="ctr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SA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p>
                          <m:f>
                            <m:fPr>
                              <m:ctrlPr>
                                <a:rPr lang="ar-SA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  <m:r>
                        <a:rPr lang="ar-SA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ctrlPr>
                            <a:rPr lang="ar-SA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deg>
                        <m:e>
                          <m:sSup>
                            <m:sSupPr>
                              <m:ctrlPr>
                                <a:rPr lang="ar-SA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marL="0" indent="0" algn="r" rtl="1">
                  <a:buNone/>
                </a:pPr>
                <a:r>
                  <a:rPr lang="ar-SA" sz="2000" dirty="0" smtClean="0">
                    <a:solidFill>
                      <a:schemeClr val="tx1"/>
                    </a:solidFill>
                  </a:rPr>
                  <a:t>لاحظ في هذه الحالة أن:</a:t>
                </a:r>
              </a:p>
              <a:p>
                <a:pPr marL="0" indent="0" algn="r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SA" sz="2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p>
                          <m:f>
                            <m:fPr>
                              <m:ctrlPr>
                                <a:rPr lang="ar-SA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  <m:r>
                        <a:rPr lang="ar-SA" sz="20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ar-SA" sz="2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ar-SA" sz="20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ar-SA" sz="20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ad>
                            <m:rad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deg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rad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𝑚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sz="2000" dirty="0" smtClean="0">
                  <a:solidFill>
                    <a:srgbClr val="FF0000"/>
                  </a:solidFill>
                </a:endParaRPr>
              </a:p>
              <a:p>
                <a:pPr marL="0" indent="0" algn="r" rtl="1">
                  <a:buNone/>
                </a:pPr>
                <a:endParaRPr lang="en-US" sz="2000" dirty="0">
                  <a:solidFill>
                    <a:srgbClr val="002060"/>
                  </a:solidFill>
                </a:endParaRPr>
              </a:p>
              <a:p>
                <a:pPr marL="0" indent="0" algn="r" rtl="1">
                  <a:buNone/>
                </a:pPr>
                <a:r>
                  <a:rPr lang="ar-JO" sz="2000" dirty="0" smtClean="0">
                    <a:solidFill>
                      <a:srgbClr val="FF0000"/>
                    </a:solidFill>
                  </a:rPr>
                  <a:t>مثال (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Example </a:t>
                </a:r>
                <a:r>
                  <a:rPr lang="ar-JO" sz="2000" dirty="0" smtClean="0">
                    <a:solidFill>
                      <a:srgbClr val="FF0000"/>
                    </a:solidFill>
                  </a:rPr>
                  <a:t> ) 4 : </a:t>
                </a:r>
                <a:endParaRPr lang="en-US" sz="2000" dirty="0" smtClean="0">
                  <a:solidFill>
                    <a:srgbClr val="FF0000"/>
                  </a:solidFill>
                </a:endParaRPr>
              </a:p>
              <a:p>
                <a:pPr marL="0" indent="0" algn="r" rtl="1">
                  <a:buNone/>
                </a:pPr>
                <a:r>
                  <a:rPr lang="ar-SA" sz="2000" dirty="0" smtClean="0"/>
                  <a:t>أوجد قيمة الجذور التالية:</a:t>
                </a:r>
                <a:endParaRPr lang="en-US" sz="20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1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.  </m:t>
                    </m:r>
                    <m:rad>
                      <m:ra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deg>
                      <m:e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.   </m:t>
                    </m:r>
                    <m:rad>
                      <m:radPr>
                        <m:degHide m:val="on"/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(−</m:t>
                            </m:r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4</m:t>
                            </m:r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6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solidFill>
                          <a:schemeClr val="tx1"/>
                        </a:solidFill>
                        <a:latin typeface="Cambria Math"/>
                      </a:rPr>
                      <m:t>          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3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.   </m:t>
                    </m:r>
                    <m:rad>
                      <m:radPr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deg>
                      <m:e>
                        <m:sSup>
                          <m:sSupPr>
                            <m:ctrlP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8</m:t>
                            </m:r>
                          </m:sup>
                        </m:sSup>
                      </m:e>
                    </m:rad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                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4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.    </m:t>
                    </m:r>
                    <m:sSup>
                      <m:sSupPr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f>
                          <m:fPr>
                            <m:ctrlP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5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.     </m:t>
                    </m:r>
                    <m:rad>
                      <m:radPr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deg>
                      <m:e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27</m:t>
                        </m:r>
                        <m:sSup>
                          <m:sSupPr>
                            <m:ctrlP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9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e>
                    </m:rad>
                  </m:oMath>
                </a14:m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229600" cy="5211763"/>
              </a:xfrm>
              <a:blipFill rotWithShape="1">
                <a:blip r:embed="rId2"/>
                <a:stretch>
                  <a:fillRect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763AB1-A1AD-4F87-A702-5882AF1B1AC2}" type="slidenum">
              <a:rPr lang="en-US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057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5364163"/>
              </a:xfrm>
            </p:spPr>
            <p:txBody>
              <a:bodyPr/>
              <a:lstStyle/>
              <a:p>
                <a:pPr marL="0" indent="0" algn="r" rtl="1">
                  <a:buNone/>
                </a:pPr>
                <a:r>
                  <a:rPr lang="ar-SA" sz="2000" dirty="0" smtClean="0">
                    <a:solidFill>
                      <a:srgbClr val="FF0000"/>
                    </a:solidFill>
                  </a:rPr>
                  <a:t>الحل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𝑆𝑜𝑙𝑢𝑡𝑖𝑜𝑛</m:t>
                        </m:r>
                      </m:e>
                    </m:d>
                  </m:oMath>
                </a14:m>
                <a:r>
                  <a:rPr lang="ar-SA" sz="2000" dirty="0" smtClean="0">
                    <a:solidFill>
                      <a:srgbClr val="FF0000"/>
                    </a:solidFill>
                  </a:rPr>
                  <a:t>:</a:t>
                </a:r>
                <a:endParaRPr lang="ar-SA" sz="2000" dirty="0">
                  <a:solidFill>
                    <a:srgbClr val="FF0000"/>
                  </a:solidFill>
                </a:endParaRPr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rad>
                      <m:rad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deg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e>
                    </m:rad>
                    <m:r>
                      <a:rPr lang="ar-SA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ar-SA" sz="2000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ar-SA" sz="2000" i="1">
                        <a:solidFill>
                          <a:srgbClr val="FF0000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           </a:t>
                </a:r>
                <a:endParaRPr lang="en-US" sz="200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rgbClr val="FF0000"/>
                    </a:solidFill>
                  </a:rPr>
                  <a:t>         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a:rPr lang="en-US" sz="1800" i="1" dirty="0" smtClean="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(−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4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6</m:t>
                            </m:r>
                          </m:sup>
                        </m:sSup>
                      </m:e>
                    </m:rad>
                    <m:r>
                      <a:rPr lang="ar-SA" sz="18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1800" i="1" dirty="0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800" i="1" dirty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ar-SA" sz="1800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 i="1" dirty="0">
                                <a:latin typeface="Cambria Math"/>
                              </a:rPr>
                              <m:t>(−</m:t>
                            </m:r>
                            <m:r>
                              <a:rPr lang="en-US" sz="1800" i="1" dirty="0">
                                <a:latin typeface="Cambria Math"/>
                              </a:rPr>
                              <m:t>4</m:t>
                            </m:r>
                            <m:r>
                              <a:rPr lang="en-US" sz="1800" i="1" dirty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f>
                              <m:fPr>
                                <m:ctrlPr>
                                  <a:rPr lang="ar-SA" sz="1800" i="1" dirty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800" i="1" dirty="0">
                                    <a:latin typeface="Cambria Math"/>
                                  </a:rPr>
                                  <m:t>6</m:t>
                                </m:r>
                              </m:num>
                              <m:den>
                                <m:r>
                                  <a:rPr lang="en-US" sz="1800" i="1" dirty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e>
                    </m:d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800" i="1" dirty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 i="1" dirty="0">
                                <a:latin typeface="Cambria Math"/>
                              </a:rPr>
                              <m:t>(−</m:t>
                            </m:r>
                            <m:r>
                              <a:rPr lang="en-US" sz="1800" i="1" dirty="0">
                                <a:latin typeface="Cambria Math"/>
                              </a:rPr>
                              <m:t>4</m:t>
                            </m:r>
                            <m:r>
                              <a:rPr lang="en-US" sz="1800" i="1" dirty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1800" i="1" dirty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ar-SA" sz="2000" i="1" dirty="0">
                            <a:latin typeface="Cambria Math"/>
                          </a:rPr>
                          <m:t>−</m:t>
                        </m:r>
                        <m:r>
                          <a:rPr lang="ar-SA" sz="2000" i="1" dirty="0">
                            <a:latin typeface="Cambria Math"/>
                          </a:rPr>
                          <m:t>64</m:t>
                        </m:r>
                      </m:e>
                    </m:d>
                    <m:r>
                      <a:rPr lang="ar-SA" sz="2000" i="1" dirty="0">
                        <a:latin typeface="Cambria Math"/>
                      </a:rPr>
                      <m:t>=</m:t>
                    </m:r>
                    <m:r>
                      <a:rPr lang="en-US" sz="1600" dirty="0">
                        <a:solidFill>
                          <a:srgbClr val="FF0000"/>
                        </a:solidFill>
                        <a:latin typeface="Cambria Math"/>
                      </a:rPr>
                      <m:t>64</m:t>
                    </m:r>
                  </m:oMath>
                </a14:m>
                <a:endParaRPr lang="ar-SA" sz="2000" dirty="0">
                  <a:solidFill>
                    <a:srgbClr val="FF0000"/>
                  </a:solidFill>
                </a:endParaRPr>
              </a:p>
              <a:p>
                <a:pPr marL="0" indent="0" rtl="1">
                  <a:buNone/>
                </a:pPr>
                <a:endParaRPr lang="en-US" sz="2000" b="0" i="1" dirty="0" smtClean="0">
                  <a:solidFill>
                    <a:srgbClr val="002060"/>
                  </a:solidFill>
                  <a:latin typeface="Cambria Math"/>
                </a:endParaRPr>
              </a:p>
              <a:p>
                <a:pPr marL="0" indent="0" rtl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3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.    </m:t>
                      </m:r>
                      <m:rad>
                        <m:radPr>
                          <m:ctrlP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deg>
                        <m:e>
                          <m:sSup>
                            <m:sSupPr>
                              <m:ctrlP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8</m:t>
                              </m:r>
                            </m:sup>
                          </m:sSup>
                        </m:e>
                      </m:rad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  <m:sup>
                          <m:f>
                            <m:f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i="1" dirty="0">
                          <a:solidFill>
                            <a:srgbClr val="FF0000"/>
                          </a:solidFill>
                          <a:latin typeface="Cambria Math"/>
                        </a:rPr>
                        <m:t>    </m:t>
                      </m:r>
                    </m:oMath>
                  </m:oMathPara>
                </a14:m>
                <a:endParaRPr lang="en-US" sz="2000" i="1" dirty="0" smtClean="0">
                  <a:solidFill>
                    <a:srgbClr val="002060"/>
                  </a:solidFill>
                  <a:latin typeface="Cambria Math"/>
                </a:endParaRPr>
              </a:p>
              <a:p>
                <a:pPr marL="0" indent="0" rtl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dirty="0">
                          <a:solidFill>
                            <a:srgbClr val="002060"/>
                          </a:solidFill>
                          <a:latin typeface="Cambria Math"/>
                        </a:rPr>
                        <m:t>    </m:t>
                      </m:r>
                    </m:oMath>
                  </m:oMathPara>
                </a14:m>
                <a:endParaRPr lang="en-US" sz="2000" i="1" dirty="0" smtClean="0">
                  <a:solidFill>
                    <a:srgbClr val="002060"/>
                  </a:solidFill>
                  <a:latin typeface="Cambria Math"/>
                </a:endParaRPr>
              </a:p>
              <a:p>
                <a:pPr marL="0" indent="0" rtl="1">
                  <a:buNone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/>
                      </a:rPr>
                      <m:t>4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/>
                      </a:rPr>
                      <m:t>.    </m:t>
                    </m:r>
                    <m:sSup>
                      <m:sSupPr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f>
                          <m:fPr>
                            <m:ctrlP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64</m:t>
                        </m:r>
                      </m:e>
                    </m:ra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8</m:t>
                    </m:r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   </a:t>
                </a:r>
              </a:p>
              <a:p>
                <a:pPr marL="0" indent="0" rtl="1">
                  <a:buNone/>
                </a:pPr>
                <a:r>
                  <a:rPr lang="en-US" sz="2000" dirty="0" smtClean="0">
                    <a:solidFill>
                      <a:srgbClr val="002060"/>
                    </a:solidFill>
                  </a:rPr>
                  <a:t>    </a:t>
                </a:r>
              </a:p>
              <a:p>
                <a:pPr marL="0" indent="0" rtl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5</m:t>
                      </m:r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.     </m:t>
                      </m:r>
                      <m:rad>
                        <m:radPr>
                          <m:ctrlP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deg>
                        <m:e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27</m:t>
                          </m:r>
                          <m:sSup>
                            <m:sSupPr>
                              <m:ctrlP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9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e>
                      </m:rad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deg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27</m:t>
                          </m:r>
                        </m:e>
                      </m:rad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  </m:t>
                      </m:r>
                      <m:rad>
                        <m:rad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deg>
                        <m:e>
                          <m:sSup>
                            <m:sSup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9</m:t>
                              </m:r>
                            </m:sup>
                          </m:sSup>
                        </m:e>
                      </m:rad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  </m:t>
                      </m:r>
                      <m:rad>
                        <m:rad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deg>
                        <m:e>
                          <m:sSup>
                            <m:sSup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e>
                      </m:rad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3</m:t>
                      </m:r>
                      <m:sSup>
                        <m:sSupPr>
                          <m:ctrlP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0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sz="2000" dirty="0" smtClean="0">
                  <a:solidFill>
                    <a:srgbClr val="FF0000"/>
                  </a:solidFill>
                </a:endParaRPr>
              </a:p>
              <a:p>
                <a:pPr marL="0" indent="0" rtl="1">
                  <a:buNone/>
                </a:pP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5364163"/>
              </a:xfrm>
              <a:blipFill rotWithShape="1">
                <a:blip r:embed="rId2"/>
                <a:stretch>
                  <a:fillRect l="-667" t="-455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545DE-CD88-4BA8-90E9-5B8F56EF02C0}" type="slidenum">
              <a:rPr lang="en-US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665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89037"/>
                <a:ext cx="8229600" cy="4906963"/>
              </a:xfrm>
            </p:spPr>
            <p:txBody>
              <a:bodyPr/>
              <a:lstStyle/>
              <a:p>
                <a:pPr marL="0" indent="0" algn="r" rtl="1">
                  <a:buNone/>
                </a:pPr>
                <a:r>
                  <a:rPr lang="ar-SA" sz="2000" u="sng" dirty="0" smtClean="0">
                    <a:solidFill>
                      <a:srgbClr val="0070C0"/>
                    </a:solidFill>
                  </a:rPr>
                  <a:t>الأسس </a:t>
                </a:r>
                <a:r>
                  <a:rPr lang="ar-SA" sz="2000" u="sng" dirty="0">
                    <a:solidFill>
                      <a:srgbClr val="0070C0"/>
                    </a:solidFill>
                  </a:rPr>
                  <a:t>الحقيقية</a:t>
                </a:r>
                <a:r>
                  <a:rPr lang="ar-SA" sz="2000" dirty="0">
                    <a:solidFill>
                      <a:srgbClr val="0070C0"/>
                    </a:solidFill>
                  </a:rPr>
                  <a:t>:</a:t>
                </a:r>
              </a:p>
              <a:p>
                <a:pPr marL="0" indent="0" algn="r" rtl="1">
                  <a:buNone/>
                </a:pPr>
                <a:r>
                  <a:rPr lang="ar-SA" sz="2000" dirty="0"/>
                  <a:t>ليكن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𝑏</m:t>
                    </m:r>
                    <m:r>
                      <a:rPr lang="en-US" sz="2000" i="1">
                        <a:latin typeface="Cambria Math"/>
                      </a:rPr>
                      <m:t> </m:t>
                    </m:r>
                    <m:r>
                      <a:rPr lang="ar-SA" sz="2000" i="1">
                        <a:latin typeface="Cambria Math"/>
                      </a:rPr>
                      <m:t>و</m:t>
                    </m:r>
                    <m:r>
                      <a:rPr lang="ar-SA" sz="2000" i="1">
                        <a:latin typeface="Cambria Math"/>
                      </a:rPr>
                      <m:t>  </m:t>
                    </m:r>
                    <m:r>
                      <a:rPr lang="en-US" sz="2000" i="1">
                        <a:latin typeface="Cambria Math"/>
                      </a:rPr>
                      <m:t>𝑎</m:t>
                    </m:r>
                  </m:oMath>
                </a14:m>
                <a:r>
                  <a:rPr lang="ar-SA" sz="2000" dirty="0"/>
                  <a:t> عددين حقيقين بحيث أن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𝑎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sz="2000" dirty="0"/>
                  <a:t>  </a:t>
                </a:r>
                <a:r>
                  <a:rPr lang="ar-SA" sz="2000" dirty="0"/>
                  <a:t> عندئذٍ يوجد عدد حقيقي موجب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𝑐</m:t>
                    </m:r>
                    <m:r>
                      <a:rPr lang="en-US" sz="2000" i="1">
                        <a:latin typeface="Cambria Math"/>
                      </a:rPr>
                      <m:t> </m:t>
                    </m:r>
                  </m:oMath>
                </a14:m>
                <a:r>
                  <a:rPr lang="ar-SA" sz="2000" dirty="0"/>
                  <a:t> يحقق المعادلة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𝑐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ar-SA" sz="2000" dirty="0"/>
                  <a:t> . نسمي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𝑐</m:t>
                    </m:r>
                    <m:r>
                      <a:rPr lang="en-US" sz="2000" i="1">
                        <a:latin typeface="Cambria Math"/>
                      </a:rPr>
                      <m:t> </m:t>
                    </m:r>
                  </m:oMath>
                </a14:m>
                <a:r>
                  <a:rPr lang="ar-SA" sz="2000" dirty="0"/>
                  <a:t> القوة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ar-SA" sz="2000" dirty="0"/>
                  <a:t> لأساس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𝑎</m:t>
                    </m:r>
                    <m:r>
                      <a:rPr lang="en-US" sz="2000" i="1">
                        <a:latin typeface="Cambria Math"/>
                      </a:rPr>
                      <m:t> </m:t>
                    </m:r>
                  </m:oMath>
                </a14:m>
                <a:r>
                  <a:rPr lang="ar-SA" sz="2000" dirty="0"/>
                  <a:t> </a:t>
                </a:r>
                <a:r>
                  <a:rPr lang="ar-SA" sz="2000" dirty="0" smtClean="0"/>
                  <a:t>.</a:t>
                </a:r>
                <a:endParaRPr lang="en-US" sz="2000" dirty="0" smtClean="0"/>
              </a:p>
              <a:p>
                <a:pPr marL="0" indent="0" algn="r" rtl="1">
                  <a:buNone/>
                </a:pPr>
                <a:endParaRPr lang="en-US" sz="2000" dirty="0"/>
              </a:p>
              <a:p>
                <a:pPr marL="0" indent="0" algn="r" rtl="1">
                  <a:buNone/>
                </a:pPr>
                <a:r>
                  <a:rPr lang="ar-SA" sz="2000" dirty="0" smtClean="0">
                    <a:solidFill>
                      <a:srgbClr val="FF0000"/>
                    </a:solidFill>
                  </a:rPr>
                  <a:t>مثال(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Example </a:t>
                </a:r>
                <a:r>
                  <a:rPr lang="ar-SA" sz="2000" dirty="0" smtClean="0">
                    <a:solidFill>
                      <a:srgbClr val="FF0000"/>
                    </a:solidFill>
                  </a:rPr>
                  <a:t>)</a:t>
                </a:r>
                <a:r>
                  <a:rPr lang="ar-JO" sz="2000" dirty="0" smtClean="0">
                    <a:solidFill>
                      <a:srgbClr val="FF0000"/>
                    </a:solidFill>
                  </a:rPr>
                  <a:t> 5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:</a:t>
                </a:r>
              </a:p>
              <a:p>
                <a:pPr marL="0" indent="0" algn="r" rtl="1">
                  <a:buNone/>
                </a:pPr>
                <a:r>
                  <a:rPr lang="ar-SA" sz="2000" dirty="0" smtClean="0"/>
                  <a:t>أستخدم الألة الحاسبة لإيجاد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SA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ar-SA" sz="200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,  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5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3</m:t>
                            </m:r>
                          </m:e>
                        </m:rad>
                      </m:sup>
                    </m:sSup>
                  </m:oMath>
                </a14:m>
                <a:endParaRPr lang="en-US" sz="2000" dirty="0"/>
              </a:p>
              <a:p>
                <a:pPr marL="0" indent="0" algn="r" rtl="1">
                  <a:buNone/>
                </a:pPr>
                <a:r>
                  <a:rPr lang="ar-SA" sz="2000" dirty="0" smtClean="0">
                    <a:solidFill>
                      <a:srgbClr val="FF0000"/>
                    </a:solidFill>
                  </a:rPr>
                  <a:t>الحل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𝑠𝑜𝑙𝑢𝑡𝑖𝑜𝑛</m:t>
                        </m:r>
                      </m:e>
                    </m:d>
                  </m:oMath>
                </a14:m>
                <a:r>
                  <a:rPr lang="ar-SA" sz="2000" dirty="0" smtClean="0">
                    <a:solidFill>
                      <a:srgbClr val="FF0000"/>
                    </a:solidFill>
                  </a:rPr>
                  <a:t>: </a:t>
                </a:r>
              </a:p>
              <a:p>
                <a:pPr marL="0" indent="0" algn="r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SA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ar-SA" sz="2000" i="1">
                              <a:latin typeface="Cambria Math"/>
                              <a:ea typeface="Cambria Math"/>
                            </a:rPr>
                            <m:t>𝜋</m:t>
                          </m:r>
                        </m:sup>
                      </m:sSup>
                      <m:r>
                        <a:rPr lang="ar-SA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ar-SA" sz="2000" b="0" i="1" smtClean="0">
                          <a:latin typeface="Cambria Math"/>
                          <a:ea typeface="Cambria Math"/>
                        </a:rPr>
                        <m:t>23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1406926</m:t>
                      </m:r>
                    </m:oMath>
                  </m:oMathPara>
                </a14:m>
                <a:endParaRPr lang="en-US" sz="2000" b="0" dirty="0" smtClean="0">
                  <a:ea typeface="Cambria Math"/>
                </a:endParaRPr>
              </a:p>
              <a:p>
                <a:pPr marL="0" indent="0" algn="r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5</m:t>
                          </m:r>
                        </m:e>
                        <m:sup>
                          <m:rad>
                            <m:radPr>
                              <m:degHide m:val="on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sup>
                      </m:sSup>
                      <m:r>
                        <a:rPr lang="en-US" sz="2000" b="0" i="0" smtClean="0">
                          <a:latin typeface="Cambria Math"/>
                        </a:rPr>
                        <m:t>=</m:t>
                      </m:r>
                      <m:r>
                        <a:rPr lang="en-US" sz="2000" b="0" i="0" smtClean="0">
                          <a:latin typeface="Cambria Math"/>
                        </a:rPr>
                        <m:t>16</m:t>
                      </m:r>
                      <m:r>
                        <a:rPr lang="en-US" sz="2000" b="0" i="0" smtClean="0">
                          <a:latin typeface="Cambria Math"/>
                        </a:rPr>
                        <m:t>.</m:t>
                      </m:r>
                      <m:r>
                        <a:rPr lang="en-US" sz="2000" b="0" i="0" smtClean="0">
                          <a:latin typeface="Cambria Math"/>
                        </a:rPr>
                        <m:t>2424508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89037"/>
                <a:ext cx="8229600" cy="4906963"/>
              </a:xfrm>
              <a:blipFill rotWithShape="1">
                <a:blip r:embed="rId2"/>
                <a:stretch>
                  <a:fillRect t="-497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DF1176-F2AA-4ACE-B79B-9AA976C20CF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46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ar-SA" dirty="0">
                <a:effectLst/>
              </a:rPr>
              <a:t>اسئلة عامة و إجابات </a:t>
            </a:r>
            <a:endParaRPr lang="en-US" dirty="0" smtClean="0">
              <a:effectLst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pPr algn="r" rtl="1"/>
            <a:r>
              <a:rPr lang="ar-SA" dirty="0"/>
              <a:t>اسئلة </a:t>
            </a:r>
          </a:p>
          <a:p>
            <a:pPr algn="r" rtl="1"/>
            <a:r>
              <a:rPr lang="ar-SA" dirty="0"/>
              <a:t>تعليقات </a:t>
            </a:r>
          </a:p>
          <a:p>
            <a:pPr algn="r" rtl="1"/>
            <a:r>
              <a:rPr lang="ar-SA" dirty="0"/>
              <a:t>اهتمامات </a:t>
            </a:r>
            <a:endParaRPr lang="en-US" dirty="0"/>
          </a:p>
          <a:p>
            <a:pPr marL="0" indent="0" algn="r">
              <a:buNone/>
            </a:pPr>
            <a:endParaRPr lang="en-US" dirty="0"/>
          </a:p>
          <a:p>
            <a:pPr marL="0" indent="0" eaLnBrk="1" hangingPunct="1">
              <a:buNone/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988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762000"/>
                <a:ext cx="8229600" cy="884238"/>
              </a:xfrm>
            </p:spPr>
            <p:txBody>
              <a:bodyPr>
                <a:normAutofit fontScale="90000"/>
              </a:bodyPr>
              <a:lstStyle/>
              <a:p>
                <a:pPr/>
                <a:r>
                  <a:rPr lang="en-US" sz="3200" dirty="0" smtClean="0">
                    <a:solidFill>
                      <a:srgbClr val="00206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ar-SA" sz="320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</a:rPr>
                  <a:t>) </a:t>
                </a:r>
                <a:r>
                  <a:rPr lang="ar-SA" sz="3200" dirty="0" smtClean="0">
                    <a:solidFill>
                      <a:srgbClr val="002060"/>
                    </a:solidFill>
                    <a:effectLst/>
                  </a:rPr>
                  <a:t>مجموعة الأعداد الحقيقية</a:t>
                </a:r>
                <a:br>
                  <a:rPr lang="ar-SA" sz="3200" dirty="0" smtClean="0">
                    <a:solidFill>
                      <a:srgbClr val="002060"/>
                    </a:solidFill>
                    <a:effectLst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2060"/>
                          </a:solidFill>
                          <a:effectLst/>
                          <a:latin typeface="Cambria Math"/>
                        </a:rPr>
                        <m:t>𝑆𝑒𝑡</m:t>
                      </m:r>
                      <m:r>
                        <a:rPr lang="en-US" sz="3200" b="0" i="1" smtClean="0">
                          <a:solidFill>
                            <a:srgbClr val="002060"/>
                          </a:solidFill>
                          <a:effectLst/>
                          <a:latin typeface="Cambria Math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002060"/>
                          </a:solidFill>
                          <a:effectLst/>
                          <a:latin typeface="Cambria Math"/>
                        </a:rPr>
                        <m:t>𝑜𝑓</m:t>
                      </m:r>
                      <m:r>
                        <a:rPr lang="en-US" sz="3200" b="0" i="1" smtClean="0">
                          <a:solidFill>
                            <a:srgbClr val="002060"/>
                          </a:solidFill>
                          <a:effectLst/>
                          <a:latin typeface="Cambria Math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002060"/>
                          </a:solidFill>
                          <a:effectLst/>
                          <a:latin typeface="Cambria Math"/>
                        </a:rPr>
                        <m:t>𝑅𝑒𝑎𝑙</m:t>
                      </m:r>
                      <m:r>
                        <a:rPr lang="en-US" sz="3200" b="0" i="1" smtClean="0">
                          <a:solidFill>
                            <a:srgbClr val="002060"/>
                          </a:solidFill>
                          <a:effectLst/>
                          <a:latin typeface="Cambria Math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002060"/>
                          </a:solidFill>
                          <a:effectLst/>
                          <a:latin typeface="Cambria Math"/>
                        </a:rPr>
                        <m:t>𝑁𝑢𝑚𝑏𝑒𝑟𝑠</m:t>
                      </m:r>
                    </m:oMath>
                  </m:oMathPara>
                </a14:m>
                <a:endParaRPr lang="en-US" sz="3200" dirty="0">
                  <a:solidFill>
                    <a:srgbClr val="00206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762000"/>
                <a:ext cx="8229600" cy="884238"/>
              </a:xfrm>
              <a:blipFill rotWithShape="1">
                <a:blip r:embed="rId2"/>
                <a:stretch>
                  <a:fillRect t="-13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828800"/>
                <a:ext cx="8382000" cy="4525963"/>
              </a:xfrm>
            </p:spPr>
            <p:txBody>
              <a:bodyPr>
                <a:normAutofit lnSpcReduction="10000"/>
              </a:bodyPr>
              <a:lstStyle/>
              <a:p>
                <a:pPr marL="0" indent="0" algn="r" rtl="1">
                  <a:buNone/>
                </a:pPr>
                <a:r>
                  <a:rPr lang="ar-SA" sz="2000" dirty="0" smtClean="0"/>
                  <a:t>يرمز لمجموعة الأعداد الحقيقية بالرمز 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ar-SA" sz="2000" i="1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ar-SA" sz="2000" dirty="0" smtClean="0"/>
                  <a:t>وهي من أهم مجموعات الأعداد في الرياضيات وتشمل </a:t>
                </a:r>
              </a:p>
              <a:p>
                <a:pPr marL="0" indent="0" algn="r" rtl="1">
                  <a:buNone/>
                </a:pPr>
                <a:r>
                  <a:rPr lang="ar-SA" sz="2000" dirty="0" smtClean="0"/>
                  <a:t>مجموعة الأعداد النسبية ومجموعة الأعداد الغير نسبية أي أن </a:t>
                </a:r>
                <a14:m>
                  <m:oMath xmlns:m="http://schemas.openxmlformats.org/officeDocument/2006/math">
                    <m:r>
                      <a:rPr lang="ar-SA" sz="2000" i="1" smtClean="0">
                        <a:latin typeface="Cambria Math"/>
                        <a:ea typeface="Cambria Math"/>
                      </a:rPr>
                      <m:t>ℝ</m:t>
                    </m:r>
                    <m:r>
                      <a:rPr lang="ar-SA" sz="20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ar-SA" sz="2000" b="0" i="1" smtClean="0">
                        <a:latin typeface="Cambria Math"/>
                        <a:ea typeface="Cambria Math"/>
                      </a:rPr>
                      <m:t>ℚ</m:t>
                    </m:r>
                    <m:r>
                      <a:rPr lang="ar-SA" sz="2000" b="0" i="1" smtClean="0">
                        <a:latin typeface="Cambria Math"/>
                        <a:ea typeface="Cambria Math"/>
                      </a:rPr>
                      <m:t>∪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𝐼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ar-SA" sz="2000" dirty="0" smtClean="0"/>
                  <a:t> </a:t>
                </a:r>
              </a:p>
              <a:p>
                <a:pPr marL="0" indent="0" algn="r" rtl="1">
                  <a:buNone/>
                </a:pPr>
                <a:r>
                  <a:rPr lang="ar-SA" sz="2000" dirty="0" smtClean="0"/>
                  <a:t>والعلاقة التي تربط بين مجموعات الأعداد هي:</a:t>
                </a:r>
              </a:p>
              <a:p>
                <a:pPr marL="0" indent="0" algn="r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ℕ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 ⊂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𝑊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⊂ 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ℤ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⊂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ℚ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⊂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ℝ</m:t>
                      </m:r>
                    </m:oMath>
                  </m:oMathPara>
                </a14:m>
                <a:endParaRPr lang="en-US" sz="2000" dirty="0" smtClean="0"/>
              </a:p>
              <a:p>
                <a:pPr marL="0" indent="0" algn="r" rtl="1">
                  <a:buNone/>
                </a:pPr>
                <a:r>
                  <a:rPr lang="ar-SA" sz="2000" u="sng" dirty="0" smtClean="0">
                    <a:solidFill>
                      <a:srgbClr val="0070C0"/>
                    </a:solidFill>
                  </a:rPr>
                  <a:t>خصائص الأعداد الحقيقية</a:t>
                </a:r>
                <a:r>
                  <a:rPr lang="ar-SA" sz="2000" dirty="0" smtClean="0">
                    <a:solidFill>
                      <a:srgbClr val="0070C0"/>
                    </a:solidFill>
                  </a:rPr>
                  <a:t>:</a:t>
                </a:r>
              </a:p>
              <a:p>
                <a:pPr marL="0" indent="0" algn="r" rtl="1">
                  <a:buNone/>
                </a:pPr>
                <a:r>
                  <a:rPr lang="ar-SA" sz="2000" dirty="0" smtClean="0"/>
                  <a:t>إذا كان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𝑎</m:t>
                    </m:r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latin typeface="Cambria Math"/>
                      </a:rPr>
                      <m:t>𝑏</m:t>
                    </m:r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latin typeface="Cambria Math"/>
                      </a:rPr>
                      <m:t>𝑐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ar-SA" sz="2000" dirty="0" smtClean="0"/>
                  <a:t> فإن:</a:t>
                </a:r>
              </a:p>
              <a:p>
                <a:pPr marL="0" indent="0" algn="r" rtl="1">
                  <a:buNone/>
                </a:pPr>
                <a:r>
                  <a:rPr lang="en-US" sz="2000" dirty="0" smtClean="0">
                    <a:solidFill>
                      <a:srgbClr val="FF0000"/>
                    </a:solidFill>
                  </a:rPr>
                  <a:t>1</a:t>
                </a:r>
                <a:r>
                  <a:rPr lang="ar-SA" sz="2000" dirty="0" smtClean="0">
                    <a:solidFill>
                      <a:srgbClr val="FF0000"/>
                    </a:solidFill>
                  </a:rPr>
                  <a:t>.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ar-SA" sz="2000" dirty="0" smtClean="0">
                    <a:solidFill>
                      <a:srgbClr val="FF0000"/>
                    </a:solidFill>
                  </a:rPr>
                  <a:t> خاصية الإبدال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ar-SA" sz="2000" dirty="0" smtClean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𝐶𝑜𝑚𝑚𝑚𝑢𝑡𝑎𝑡𝑖𝑣𝑒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𝐿𝑎𝑤</m:t>
                    </m:r>
                  </m:oMath>
                </a14:m>
                <a:r>
                  <a:rPr lang="ar-SA" sz="2000" dirty="0" smtClean="0">
                    <a:solidFill>
                      <a:srgbClr val="FF0000"/>
                    </a:solidFill>
                  </a:rPr>
                  <a:t>)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:pPr marL="0" indent="0" algn="r" rtl="1">
                  <a:buNone/>
                </a:pPr>
                <a:r>
                  <a:rPr lang="ar-SA" sz="2000" dirty="0" smtClean="0"/>
                  <a:t>في عملية الجمع:    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𝑎</m:t>
                    </m:r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r>
                      <a:rPr lang="en-US" sz="2000" b="0" i="1" smtClean="0">
                        <a:latin typeface="Cambria Math"/>
                      </a:rPr>
                      <m:t>𝑏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𝑏</m:t>
                    </m:r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r>
                      <a:rPr lang="en-US" sz="2000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ar-SA" sz="2000" dirty="0" smtClean="0"/>
                  <a:t>.</a:t>
                </a:r>
                <a:endParaRPr lang="en-US" sz="2000" dirty="0" smtClean="0"/>
              </a:p>
              <a:p>
                <a:pPr marL="0" indent="0" algn="r" rtl="1">
                  <a:buNone/>
                </a:pPr>
                <a:r>
                  <a:rPr lang="ar-SA" sz="2000" dirty="0" smtClean="0"/>
                  <a:t>في عملية الضرب:      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𝑎𝑏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𝑏𝑎</m:t>
                    </m:r>
                  </m:oMath>
                </a14:m>
                <a:r>
                  <a:rPr lang="ar-SA" sz="2000" dirty="0" smtClean="0"/>
                  <a:t>.</a:t>
                </a:r>
              </a:p>
              <a:p>
                <a:pPr marL="0" indent="0" algn="r" rtl="1">
                  <a:buNone/>
                </a:pPr>
                <a:endParaRPr lang="ar-SA" sz="2000" dirty="0" smtClean="0"/>
              </a:p>
              <a:p>
                <a:pPr marL="0" indent="0" algn="r" rtl="1">
                  <a:buNone/>
                </a:pPr>
                <a:r>
                  <a:rPr lang="ar-JO" sz="2000" dirty="0" smtClean="0">
                    <a:solidFill>
                      <a:srgbClr val="FF0000"/>
                    </a:solidFill>
                  </a:rPr>
                  <a:t>2</a:t>
                </a:r>
                <a:r>
                  <a:rPr lang="ar-SA" sz="2000" dirty="0" smtClean="0">
                    <a:solidFill>
                      <a:srgbClr val="FF0000"/>
                    </a:solidFill>
                  </a:rPr>
                  <a:t>.  </a:t>
                </a:r>
                <a:r>
                  <a:rPr lang="ar-SA" sz="2000" dirty="0">
                    <a:solidFill>
                      <a:srgbClr val="FF0000"/>
                    </a:solidFill>
                  </a:rPr>
                  <a:t>خاصية التجميع (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𝐴𝑠𝑠𝑜𝑐𝑖𝑎𝑡𝑖𝑣𝑒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𝑙𝑎𝑤</m:t>
                    </m:r>
                  </m:oMath>
                </a14:m>
                <a:r>
                  <a:rPr lang="ar-SA" sz="2000" dirty="0">
                    <a:solidFill>
                      <a:srgbClr val="FF0000"/>
                    </a:solidFill>
                  </a:rPr>
                  <a:t>)</a:t>
                </a:r>
                <a:endParaRPr lang="en-US" sz="2000" dirty="0">
                  <a:solidFill>
                    <a:srgbClr val="FF0000"/>
                  </a:solidFill>
                </a:endParaRPr>
              </a:p>
              <a:p>
                <a:pPr marL="0" indent="0" algn="r" rtl="1">
                  <a:buNone/>
                </a:pPr>
                <a:r>
                  <a:rPr lang="ar-SA" sz="2000" dirty="0"/>
                  <a:t>في عملية الجمع:    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𝑎</m:t>
                    </m:r>
                    <m:r>
                      <a:rPr lang="en-US" sz="2000" i="1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𝑏</m:t>
                        </m:r>
                        <m:r>
                          <a:rPr lang="en-US" sz="2000" i="1">
                            <a:latin typeface="Cambria Math"/>
                          </a:rPr>
                          <m:t>+</m:t>
                        </m:r>
                        <m:r>
                          <a:rPr lang="en-US" sz="2000" i="1"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  <m:r>
                          <a:rPr lang="en-US" sz="2000" i="1">
                            <a:latin typeface="Cambria Math"/>
                          </a:rPr>
                          <m:t>+</m:t>
                        </m:r>
                        <m:r>
                          <a:rPr lang="en-US" sz="2000" i="1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+</m:t>
                    </m:r>
                    <m:r>
                      <a:rPr lang="en-US" sz="2000" i="1">
                        <a:latin typeface="Cambria Math"/>
                      </a:rPr>
                      <m:t>𝑐</m:t>
                    </m:r>
                  </m:oMath>
                </a14:m>
                <a:endParaRPr lang="en-US" sz="2000" dirty="0"/>
              </a:p>
              <a:p>
                <a:pPr marL="0" indent="0" algn="r" rtl="1">
                  <a:buNone/>
                </a:pPr>
                <a:r>
                  <a:rPr lang="ar-SA" sz="2000" dirty="0"/>
                  <a:t>في عملية الضرب:    </a:t>
                </a:r>
                <a:r>
                  <a:rPr lang="en-US" sz="2000" dirty="0"/>
                  <a:t>      </a:t>
                </a:r>
                <a:r>
                  <a:rPr lang="ar-SA" sz="2000" dirty="0"/>
                  <a:t> </a:t>
                </a:r>
                <a:r>
                  <a:rPr lang="en-US" sz="2000" dirty="0"/>
                  <a:t>     </a:t>
                </a:r>
                <a:r>
                  <a:rPr lang="ar-SA" sz="2000" dirty="0"/>
                  <a:t>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𝑎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𝑏𝑐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𝑎𝑏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𝑐</m:t>
                    </m:r>
                  </m:oMath>
                </a14:m>
                <a:endParaRPr lang="ar-SA" sz="2000" dirty="0"/>
              </a:p>
              <a:p>
                <a:pPr marL="0" indent="0" algn="r" rtl="1">
                  <a:buNone/>
                </a:pPr>
                <a:endParaRPr lang="ar-SA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828800"/>
                <a:ext cx="8382000" cy="4525963"/>
              </a:xfrm>
              <a:blipFill rotWithShape="1">
                <a:blip r:embed="rId3"/>
                <a:stretch>
                  <a:fillRect t="-1482" r="-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4725" y="5648325"/>
            <a:ext cx="549275" cy="396875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FFFEC41E-BB75-4A1B-997F-00F994A87BF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0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800"/>
                <a:ext cx="8229600" cy="5486400"/>
              </a:xfrm>
            </p:spPr>
            <p:txBody>
              <a:bodyPr>
                <a:normAutofit/>
              </a:bodyPr>
              <a:lstStyle/>
              <a:p>
                <a:pPr marL="0" indent="0" algn="r" rtl="1">
                  <a:buNone/>
                </a:pPr>
                <a:r>
                  <a:rPr lang="en-US" sz="2000" dirty="0" smtClean="0">
                    <a:solidFill>
                      <a:srgbClr val="FF0000"/>
                    </a:solidFill>
                  </a:rPr>
                  <a:t> .3</a:t>
                </a:r>
                <a:r>
                  <a:rPr lang="ar-SA" sz="2000" dirty="0" smtClean="0">
                    <a:solidFill>
                      <a:srgbClr val="FF0000"/>
                    </a:solidFill>
                  </a:rPr>
                  <a:t>خاصية التوزيع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𝐷𝑖𝑠𝑡𝑟𝑖𝑏𝑢𝑡𝑖𝑣𝑒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𝐿𝑎𝑤</m:t>
                    </m:r>
                  </m:oMath>
                </a14:m>
                <a:r>
                  <a:rPr lang="ar-SA" sz="2000" dirty="0" smtClean="0">
                    <a:solidFill>
                      <a:srgbClr val="FF0000"/>
                    </a:solidFill>
                  </a:rPr>
                  <a:t>)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:</a:t>
                </a:r>
                <a:endParaRPr lang="ar-SA" sz="2000" dirty="0" smtClean="0">
                  <a:solidFill>
                    <a:srgbClr val="FF0000"/>
                  </a:solidFill>
                </a:endParaRPr>
              </a:p>
              <a:p>
                <a:pPr marL="0" indent="0" algn="r" rtl="1">
                  <a:buNone/>
                </a:pP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𝑎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𝑏</m:t>
                        </m:r>
                        <m:r>
                          <a:rPr lang="en-US" sz="2000" i="1">
                            <a:latin typeface="Cambria Math"/>
                          </a:rPr>
                          <m:t>+</m:t>
                        </m:r>
                        <m:r>
                          <a:rPr lang="en-US" sz="2000" i="1"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𝑎𝑏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𝑎𝑐</m:t>
                        </m:r>
                      </m:e>
                    </m:d>
                    <m:r>
                      <a:rPr lang="ar-SA" sz="2000" b="0" i="1" smtClean="0">
                        <a:latin typeface="Cambria Math"/>
                      </a:rPr>
                      <m:t>                                                </m:t>
                    </m:r>
                  </m:oMath>
                </a14:m>
                <a:r>
                  <a:rPr lang="ar-SA" sz="2000" dirty="0" smtClean="0"/>
                  <a:t> </a:t>
                </a:r>
                <a:endParaRPr lang="en-US" sz="2000" dirty="0" smtClean="0"/>
              </a:p>
              <a:p>
                <a:pPr marL="0" indent="0" algn="r" rtl="1">
                  <a:buNone/>
                </a:pPr>
                <a:endParaRPr lang="ar-SA" sz="2000" dirty="0" smtClean="0">
                  <a:solidFill>
                    <a:srgbClr val="FF0000"/>
                  </a:solidFill>
                </a:endParaRPr>
              </a:p>
              <a:p>
                <a:pPr marL="0" indent="0" algn="r" rtl="1">
                  <a:buNone/>
                </a:pPr>
                <a:r>
                  <a:rPr lang="en-US" sz="2000" dirty="0" smtClean="0">
                    <a:solidFill>
                      <a:srgbClr val="FF0000"/>
                    </a:solidFill>
                  </a:rPr>
                  <a:t> .4</a:t>
                </a:r>
                <a:r>
                  <a:rPr lang="ar-SA" sz="2000" dirty="0" smtClean="0">
                    <a:solidFill>
                      <a:srgbClr val="FF0000"/>
                    </a:solidFill>
                  </a:rPr>
                  <a:t>العنصر </a:t>
                </a:r>
                <a:r>
                  <a:rPr lang="ar-SA" sz="2000" dirty="0">
                    <a:solidFill>
                      <a:srgbClr val="FF0000"/>
                    </a:solidFill>
                  </a:rPr>
                  <a:t>المحايد (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𝐼𝑑𝑒𝑛𝑡𝑖𝑡𝑦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𝐸𝑙𝑒𝑚𝑒𝑛𝑡</m:t>
                    </m:r>
                  </m:oMath>
                </a14:m>
                <a:r>
                  <a:rPr lang="ar-SA" sz="2000" dirty="0" smtClean="0">
                    <a:solidFill>
                      <a:srgbClr val="FF0000"/>
                    </a:solidFill>
                  </a:rPr>
                  <a:t>)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:</a:t>
                </a:r>
                <a:endParaRPr lang="en-US" sz="2000" dirty="0">
                  <a:solidFill>
                    <a:srgbClr val="FF0000"/>
                  </a:solidFill>
                </a:endParaRPr>
              </a:p>
              <a:p>
                <a:pPr marL="0" indent="0" algn="r" rtl="1">
                  <a:buNone/>
                </a:pPr>
                <a:r>
                  <a:rPr lang="ar-SA" sz="2000" dirty="0"/>
                  <a:t>في عملية الجمع العنصر المحايد هو </a:t>
                </a:r>
                <a14:m>
                  <m:oMath xmlns:m="http://schemas.openxmlformats.org/officeDocument/2006/math">
                    <m:r>
                      <a:rPr lang="ar-SA" sz="2000" i="1">
                        <a:latin typeface="Cambria Math"/>
                      </a:rPr>
                      <m:t>0</m:t>
                    </m:r>
                  </m:oMath>
                </a14:m>
                <a:r>
                  <a:rPr lang="ar-SA" sz="2000" dirty="0"/>
                  <a:t> أي أن:  </a:t>
                </a:r>
                <a:r>
                  <a:rPr lang="ar-SA" sz="2000" dirty="0" smtClean="0"/>
                  <a:t>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𝑎</m:t>
                    </m:r>
                    <m:r>
                      <a:rPr lang="en-US" sz="2000" i="1">
                        <a:latin typeface="Cambria Math"/>
                      </a:rPr>
                      <m:t>+</m:t>
                    </m:r>
                    <m:r>
                      <a:rPr lang="en-US" sz="2000" i="1">
                        <a:latin typeface="Cambria Math"/>
                      </a:rPr>
                      <m:t>0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a:rPr lang="en-US" sz="2000" i="1">
                        <a:latin typeface="Cambria Math"/>
                      </a:rPr>
                      <m:t>0</m:t>
                    </m:r>
                    <m:r>
                      <a:rPr lang="en-US" sz="2000" i="1">
                        <a:latin typeface="Cambria Math"/>
                      </a:rPr>
                      <m:t>+</m:t>
                    </m:r>
                    <m:r>
                      <a:rPr lang="en-US" sz="2000" i="1">
                        <a:latin typeface="Cambria Math"/>
                      </a:rPr>
                      <m:t>𝑎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a:rPr lang="en-US" sz="2000" i="1">
                        <a:latin typeface="Cambria Math"/>
                      </a:rPr>
                      <m:t>𝑎</m:t>
                    </m:r>
                  </m:oMath>
                </a14:m>
                <a:endParaRPr lang="ar-SA" sz="2000" dirty="0"/>
              </a:p>
              <a:p>
                <a:pPr marL="0" indent="0" algn="r" rtl="1">
                  <a:buNone/>
                </a:pPr>
                <a:r>
                  <a:rPr lang="ar-SA" sz="2000" dirty="0"/>
                  <a:t>في عملية الضرب العنصر المحايد هو </a:t>
                </a:r>
                <a14:m>
                  <m:oMath xmlns:m="http://schemas.openxmlformats.org/officeDocument/2006/math">
                    <m:r>
                      <a:rPr lang="ar-SA" sz="2000" i="1">
                        <a:latin typeface="Cambria Math"/>
                      </a:rPr>
                      <m:t>1</m:t>
                    </m:r>
                  </m:oMath>
                </a14:m>
                <a:r>
                  <a:rPr lang="ar-SA" sz="2000" dirty="0"/>
                  <a:t> أي أن:  </a:t>
                </a:r>
                <a:r>
                  <a:rPr lang="en-US" sz="2000" dirty="0"/>
                  <a:t>     </a:t>
                </a:r>
                <a:r>
                  <a:rPr lang="ar-SA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𝑎</m:t>
                    </m:r>
                    <m:r>
                      <a:rPr lang="en-US" sz="2000" i="1">
                        <a:latin typeface="Cambria Math"/>
                      </a:rPr>
                      <m:t>.</m:t>
                    </m:r>
                    <m:r>
                      <a:rPr lang="en-US" sz="2000" i="1">
                        <a:latin typeface="Cambria Math"/>
                      </a:rPr>
                      <m:t>1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a:rPr lang="en-US" sz="2000" i="1">
                        <a:latin typeface="Cambria Math"/>
                      </a:rPr>
                      <m:t>1</m:t>
                    </m:r>
                    <m:r>
                      <a:rPr lang="en-US" sz="2000" i="1">
                        <a:latin typeface="Cambria Math"/>
                      </a:rPr>
                      <m:t>.</m:t>
                    </m:r>
                    <m:r>
                      <a:rPr lang="en-US" sz="2000" i="1">
                        <a:latin typeface="Cambria Math"/>
                      </a:rPr>
                      <m:t>𝑎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a:rPr lang="en-US" sz="2000" i="1">
                        <a:latin typeface="Cambria Math"/>
                      </a:rPr>
                      <m:t>𝑎</m:t>
                    </m:r>
                  </m:oMath>
                </a14:m>
                <a:r>
                  <a:rPr lang="ar-SA" sz="2000" dirty="0" smtClean="0"/>
                  <a:t> </a:t>
                </a:r>
              </a:p>
              <a:p>
                <a:pPr marL="0" indent="0" algn="r" rtl="1">
                  <a:buNone/>
                </a:pPr>
                <a:endParaRPr lang="ar-SA" sz="2000" dirty="0"/>
              </a:p>
              <a:p>
                <a:pPr marL="0" indent="0" algn="r" rtl="1">
                  <a:buNone/>
                </a:pPr>
                <a:r>
                  <a:rPr lang="en-US" sz="2000" dirty="0" smtClean="0">
                    <a:solidFill>
                      <a:srgbClr val="FF0000"/>
                    </a:solidFill>
                  </a:rPr>
                  <a:t>5</a:t>
                </a:r>
                <a:r>
                  <a:rPr lang="ar-SA" sz="2000" dirty="0" smtClean="0">
                    <a:solidFill>
                      <a:srgbClr val="FF0000"/>
                    </a:solidFill>
                  </a:rPr>
                  <a:t>. المعكوس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𝐼𝑛𝑣𝑒𝑟𝑠𝑒</m:t>
                    </m:r>
                  </m:oMath>
                </a14:m>
                <a:r>
                  <a:rPr lang="ar-SA" sz="2000" dirty="0" smtClean="0">
                    <a:solidFill>
                      <a:srgbClr val="FF0000"/>
                    </a:solidFill>
                  </a:rPr>
                  <a:t>)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:</a:t>
                </a:r>
                <a:r>
                  <a:rPr lang="ar-SA" sz="2000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:pPr marL="0" indent="0" algn="r" rtl="1">
                  <a:buNone/>
                </a:pPr>
                <a:r>
                  <a:rPr lang="ar-SA" sz="2000" dirty="0" smtClean="0"/>
                  <a:t>المعكوس الجمعي للعدد الحقيقي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𝑎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ar-SA" sz="2000" dirty="0" smtClean="0"/>
                  <a:t> هو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−</m:t>
                    </m:r>
                    <m:r>
                      <a:rPr lang="en-US" sz="2000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ar-SA" sz="2000" dirty="0" smtClean="0"/>
                  <a:t>) أي أن: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𝑎</m:t>
                    </m:r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r>
                      <a:rPr lang="en-US" sz="2000" b="0" i="1" smtClean="0">
                        <a:latin typeface="Cambria Math"/>
                      </a:rPr>
                      <m:t>𝑎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0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</m:oMath>
                </a14:m>
                <a:endParaRPr lang="ar-SA" sz="2000" dirty="0"/>
              </a:p>
              <a:p>
                <a:pPr marL="0" indent="0" algn="r" rtl="1">
                  <a:buNone/>
                </a:pPr>
                <a:r>
                  <a:rPr lang="ar-SA" sz="2000" dirty="0" smtClean="0"/>
                  <a:t>المعكوس </a:t>
                </a:r>
                <a:r>
                  <a:rPr lang="ar-SA" sz="2000" dirty="0" err="1" smtClean="0"/>
                  <a:t>الضربي</a:t>
                </a:r>
                <a:r>
                  <a:rPr lang="ar-SA" sz="2000" dirty="0" smtClean="0"/>
                  <a:t> للعدد الحقيقي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𝑎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ar-SA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ar-SA" sz="2000" dirty="0" smtClean="0"/>
                  <a:t>حيث أن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𝑎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ar-SA" sz="2000" dirty="0" smtClean="0"/>
                  <a:t> هو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𝑎</m:t>
                        </m:r>
                      </m:den>
                    </m:f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ar-SA" sz="2000" dirty="0" smtClean="0"/>
                  <a:t> أي أن : </a:t>
                </a:r>
              </a:p>
              <a:p>
                <a:pPr marL="0" indent="0" algn="ctr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𝑎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𝑎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000" dirty="0" smtClean="0"/>
              </a:p>
              <a:p>
                <a:pPr marL="0" indent="0" algn="r" rtl="1">
                  <a:buNone/>
                </a:pPr>
                <a:endParaRPr lang="ar-SA" sz="2000" dirty="0"/>
              </a:p>
              <a:p>
                <a:pPr marL="0" indent="0" algn="r" rtl="1">
                  <a:buNone/>
                </a:pP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800"/>
                <a:ext cx="8229600" cy="5486400"/>
              </a:xfrm>
              <a:blipFill rotWithShape="1">
                <a:blip r:embed="rId2"/>
                <a:stretch>
                  <a:fillRect t="-667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4725" y="5648325"/>
            <a:ext cx="549275" cy="396875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FFFEC41E-BB75-4A1B-997F-00F994A87BF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0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668963"/>
              </a:xfrm>
            </p:spPr>
            <p:txBody>
              <a:bodyPr>
                <a:normAutofit/>
              </a:bodyPr>
              <a:lstStyle/>
              <a:p>
                <a:pPr marL="0" indent="0" algn="r" rtl="1">
                  <a:buNone/>
                </a:pPr>
                <a:r>
                  <a:rPr lang="ar-SA" sz="2400" u="sng" dirty="0">
                    <a:solidFill>
                      <a:srgbClr val="0070C0"/>
                    </a:solidFill>
                  </a:rPr>
                  <a:t>خصائص الأعداد الحذف</a:t>
                </a:r>
                <a:r>
                  <a:rPr lang="ar-SA" sz="2400" dirty="0" smtClean="0">
                    <a:solidFill>
                      <a:srgbClr val="0070C0"/>
                    </a:solidFill>
                  </a:rPr>
                  <a:t>:</a:t>
                </a:r>
              </a:p>
              <a:p>
                <a:pPr marL="0" indent="0" algn="r" rtl="1">
                  <a:buNone/>
                </a:pPr>
                <a:r>
                  <a:rPr lang="ar-SA" sz="2400" dirty="0" smtClean="0"/>
                  <a:t>لأي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𝑎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𝑏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𝑐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ar-SA" sz="2400" dirty="0"/>
                  <a:t> </a:t>
                </a:r>
                <a:r>
                  <a:rPr lang="ar-SA" sz="2400" dirty="0" smtClean="0"/>
                  <a:t>:</a:t>
                </a:r>
              </a:p>
              <a:p>
                <a:pPr marL="0" indent="0" algn="r" rtl="1">
                  <a:buNone/>
                </a:pPr>
                <a:endParaRPr lang="ar-SA" sz="2400" dirty="0"/>
              </a:p>
              <a:p>
                <a:pPr marL="0" indent="0" algn="r" rtl="1">
                  <a:buNone/>
                </a:pPr>
                <a:r>
                  <a:rPr lang="en-US" sz="2400" dirty="0" smtClean="0"/>
                  <a:t>1</a:t>
                </a:r>
                <a:r>
                  <a:rPr lang="ar-SA" sz="2400" dirty="0" smtClean="0"/>
                  <a:t>. إذا </a:t>
                </a:r>
                <a:r>
                  <a:rPr lang="ar-SA" sz="2400" dirty="0"/>
                  <a:t>كان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𝑎</m:t>
                    </m:r>
                    <m:r>
                      <a:rPr lang="en-US" sz="2400" i="1">
                        <a:latin typeface="Cambria Math"/>
                      </a:rPr>
                      <m:t>+</m:t>
                    </m:r>
                    <m:r>
                      <a:rPr lang="en-US" sz="2400" i="1">
                        <a:latin typeface="Cambria Math"/>
                      </a:rPr>
                      <m:t>𝑐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𝑏</m:t>
                    </m:r>
                    <m:r>
                      <a:rPr lang="en-US" sz="2400" i="1">
                        <a:latin typeface="Cambria Math"/>
                      </a:rPr>
                      <m:t>+</m:t>
                    </m:r>
                    <m:r>
                      <a:rPr lang="en-US" sz="2400" i="1">
                        <a:latin typeface="Cambria Math"/>
                      </a:rPr>
                      <m:t>𝑐</m:t>
                    </m:r>
                  </m:oMath>
                </a14:m>
                <a:r>
                  <a:rPr lang="ar-SA" sz="2400" dirty="0"/>
                  <a:t> فإن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𝑎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𝑏</m:t>
                    </m:r>
                  </m:oMath>
                </a14:m>
                <a:endParaRPr lang="en-US" sz="2400" dirty="0" smtClean="0"/>
              </a:p>
              <a:p>
                <a:pPr marL="0" indent="0" algn="r" rtl="1">
                  <a:buNone/>
                </a:pPr>
                <a:endParaRPr lang="en-US" sz="2400" dirty="0"/>
              </a:p>
              <a:p>
                <a:pPr marL="0" indent="0" algn="r" rtl="1">
                  <a:buNone/>
                </a:pPr>
                <a:r>
                  <a:rPr lang="en-US" sz="2400" dirty="0"/>
                  <a:t>2</a:t>
                </a:r>
                <a:r>
                  <a:rPr lang="ar-SA" sz="2400" dirty="0"/>
                  <a:t>. إذا كان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𝑐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ar-SA" sz="2400" dirty="0"/>
                  <a:t> وكان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𝑎𝑐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𝑏𝑐</m:t>
                    </m:r>
                  </m:oMath>
                </a14:m>
                <a:r>
                  <a:rPr lang="ar-SA" sz="2400" dirty="0"/>
                  <a:t> فإن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𝑎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𝑏</m:t>
                    </m:r>
                  </m:oMath>
                </a14:m>
                <a:endParaRPr lang="ar-SA" sz="2400" dirty="0" smtClean="0"/>
              </a:p>
              <a:p>
                <a:pPr marL="0" indent="0" algn="r" rtl="1">
                  <a:buNone/>
                </a:pPr>
                <a:endParaRPr lang="en-US" sz="2400" dirty="0"/>
              </a:p>
              <a:p>
                <a:pPr marL="0" indent="0" algn="r" rtl="1">
                  <a:buNone/>
                </a:pPr>
                <a:r>
                  <a:rPr lang="en-US" sz="2400" dirty="0"/>
                  <a:t>3</a:t>
                </a:r>
                <a:r>
                  <a:rPr lang="ar-SA" sz="2400" dirty="0"/>
                  <a:t>.  ذا كان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𝑎𝑏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0</m:t>
                    </m:r>
                  </m:oMath>
                </a14:m>
                <a:r>
                  <a:rPr lang="ar-SA" sz="2400" dirty="0"/>
                  <a:t> فإما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𝑎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0</m:t>
                    </m:r>
                  </m:oMath>
                </a14:m>
                <a:r>
                  <a:rPr lang="ar-SA" sz="2400" dirty="0"/>
                  <a:t> أو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𝑏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0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668963"/>
              </a:xfrm>
              <a:blipFill rotWithShape="1">
                <a:blip r:embed="rId2"/>
                <a:stretch>
                  <a:fillRect t="-753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5A9E8-50DB-46FE-9CCF-DFE6CC14C2C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6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09600"/>
                <a:ext cx="8229600" cy="6019800"/>
              </a:xfrm>
            </p:spPr>
            <p:txBody>
              <a:bodyPr>
                <a:normAutofit lnSpcReduction="10000"/>
              </a:bodyPr>
              <a:lstStyle/>
              <a:p>
                <a:pPr marL="0" indent="0" algn="r" rtl="1">
                  <a:buNone/>
                </a:pPr>
                <a:r>
                  <a:rPr lang="ar-SA" sz="2000" dirty="0" smtClean="0">
                    <a:solidFill>
                      <a:srgbClr val="FF0000"/>
                    </a:solidFill>
                  </a:rPr>
                  <a:t>مثال(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Example</a:t>
                </a:r>
                <a:r>
                  <a:rPr lang="ar-SA" sz="2000" dirty="0" smtClean="0">
                    <a:solidFill>
                      <a:srgbClr val="FF0000"/>
                    </a:solidFill>
                  </a:rPr>
                  <a:t>)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ar-JO" sz="2000" dirty="0" smtClean="0">
                    <a:solidFill>
                      <a:srgbClr val="FF0000"/>
                    </a:solidFill>
                  </a:rPr>
                  <a:t>1 : </a:t>
                </a:r>
                <a:r>
                  <a:rPr lang="ar-SA" sz="2000" dirty="0" smtClean="0">
                    <a:solidFill>
                      <a:srgbClr val="FF0000"/>
                    </a:solidFill>
                  </a:rPr>
                  <a:t> </a:t>
                </a:r>
                <a:endParaRPr lang="en-US" sz="2000" dirty="0" smtClean="0">
                  <a:solidFill>
                    <a:srgbClr val="FF0000"/>
                  </a:solidFill>
                </a:endParaRPr>
              </a:p>
              <a:p>
                <a:pPr marL="0" indent="0" algn="r" rtl="1">
                  <a:buNone/>
                </a:pPr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ar-SA" sz="2000" dirty="0" smtClean="0"/>
                  <a:t>أوجد ناتج ما يلي:</a:t>
                </a:r>
                <a:endParaRPr lang="ar-SA" sz="2000" dirty="0">
                  <a:solidFill>
                    <a:srgbClr val="FF0000"/>
                  </a:solidFill>
                </a:endParaRPr>
              </a:p>
              <a:p>
                <a:pPr marL="0" indent="0" rtl="1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1</m:t>
                    </m:r>
                    <m:r>
                      <a:rPr lang="en-US" sz="2000" b="0" i="1" smtClean="0">
                        <a:latin typeface="Cambria Math"/>
                      </a:rPr>
                      <m:t>.     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/>
                          </a:rPr>
                          <m:t>4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r>
                      <a:rPr lang="en-US" sz="2000" b="0" i="1" smtClean="0">
                        <a:latin typeface="Cambria Math"/>
                      </a:rPr>
                      <m:t>6</m:t>
                    </m:r>
                    <m:r>
                      <a:rPr lang="en-US" sz="2000" b="0" i="1" smtClean="0">
                        <a:latin typeface="Cambria Math"/>
                      </a:rPr>
                      <m:t>                                                                 </m:t>
                    </m:r>
                    <m:r>
                      <a:rPr lang="en-US" sz="2000" b="0" i="1" smtClean="0">
                        <a:latin typeface="Cambria Math"/>
                      </a:rPr>
                      <m:t>2</m:t>
                    </m:r>
                    <m:r>
                      <a:rPr lang="en-US" sz="2000" b="0" i="1" smtClean="0">
                        <a:latin typeface="Cambria Math"/>
                      </a:rPr>
                      <m:t>.    </m:t>
                    </m:r>
                    <m:r>
                      <a:rPr lang="en-US" sz="2000" b="0" i="1" smtClean="0">
                        <a:latin typeface="Cambria Math"/>
                      </a:rPr>
                      <m:t>7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×(−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5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 </a:t>
                </a:r>
              </a:p>
              <a:p>
                <a:pPr marL="0" indent="0" rtl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ar-SA" sz="2000" b="0" i="1" smtClean="0">
                          <a:latin typeface="Cambria Math"/>
                        </a:rPr>
                        <m:t>3</m:t>
                      </m:r>
                      <m:r>
                        <a:rPr lang="en-US" sz="2000" b="0" i="1" smtClean="0">
                          <a:latin typeface="Cambria Math"/>
                        </a:rPr>
                        <m:t>.    </m:t>
                      </m:r>
                      <m:r>
                        <a:rPr lang="en-US" sz="2000" b="0" i="1" smtClean="0">
                          <a:latin typeface="Cambria Math"/>
                        </a:rPr>
                        <m:t>17</m:t>
                      </m:r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r>
                        <a:rPr lang="en-US" sz="2000" b="0" i="1" smtClean="0">
                          <a:latin typeface="Cambria Math"/>
                        </a:rPr>
                        <m:t>9</m:t>
                      </m:r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r>
                        <a:rPr lang="en-US" sz="2000" b="0" i="1" smtClean="0">
                          <a:latin typeface="Cambria Math"/>
                        </a:rPr>
                        <m:t>3</m:t>
                      </m:r>
                      <m:r>
                        <a:rPr lang="en-US" sz="2000" b="0" i="1" smtClean="0">
                          <a:latin typeface="Cambria Math"/>
                        </a:rPr>
                        <m:t>                                                               </m:t>
                      </m:r>
                      <m:r>
                        <a:rPr lang="ar-SA" sz="2000" b="0" i="1" smtClean="0">
                          <a:latin typeface="Cambria Math"/>
                        </a:rPr>
                        <m:t>4</m:t>
                      </m:r>
                      <m:r>
                        <a:rPr lang="en-US" sz="2000" b="0" i="1" smtClean="0">
                          <a:latin typeface="Cambria Math"/>
                        </a:rPr>
                        <m:t>.    </m:t>
                      </m:r>
                      <m:r>
                        <a:rPr lang="en-US" sz="2000" b="0" i="1" smtClean="0">
                          <a:latin typeface="Cambria Math"/>
                        </a:rPr>
                        <m:t>17</m:t>
                      </m:r>
                      <m:r>
                        <a:rPr lang="en-US" sz="2000" b="0" i="1" smtClean="0">
                          <a:latin typeface="Cambria Math"/>
                        </a:rPr>
                        <m:t>−(</m:t>
                      </m:r>
                      <m:r>
                        <a:rPr lang="en-US" sz="2000" b="0" i="1" smtClean="0">
                          <a:latin typeface="Cambria Math"/>
                        </a:rPr>
                        <m:t>9</m:t>
                      </m:r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r>
                        <a:rPr lang="en-US" sz="2000" b="0" i="1" smtClean="0">
                          <a:latin typeface="Cambria Math"/>
                        </a:rPr>
                        <m:t>3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 smtClean="0"/>
              </a:p>
              <a:p>
                <a:pPr marL="0" indent="0" rtl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ar-SA" sz="2000" b="0" i="1" smtClean="0">
                          <a:latin typeface="Cambria Math"/>
                        </a:rPr>
                        <m:t>5</m:t>
                      </m:r>
                      <m:r>
                        <a:rPr lang="en-US" sz="2000" b="0" i="1" smtClean="0">
                          <a:latin typeface="Cambria Math"/>
                        </a:rPr>
                        <m:t>.     </m:t>
                      </m:r>
                      <m:r>
                        <a:rPr lang="en-US" sz="2000" b="0" i="1" smtClean="0">
                          <a:latin typeface="Cambria Math"/>
                        </a:rPr>
                        <m:t>8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                                                             </m:t>
                      </m:r>
                      <m:r>
                        <a:rPr lang="ar-SA" sz="2000" b="0" i="1" smtClean="0">
                          <a:latin typeface="Cambria Math"/>
                          <a:ea typeface="Cambria Math"/>
                        </a:rPr>
                        <m:t>6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.     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9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×(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7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4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ar-SA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7</m:t>
                      </m:r>
                      <m:r>
                        <a:rPr lang="en-US" sz="2000" b="0" i="1" smtClean="0">
                          <a:latin typeface="Cambria Math"/>
                        </a:rPr>
                        <m:t>.     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00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b="0" i="0" smtClean="0">
                          <a:latin typeface="Cambria Math"/>
                          <a:ea typeface="Cambria Math"/>
                        </a:rPr>
                        <m:t>                                                                     </m:t>
                      </m:r>
                      <m:r>
                        <a:rPr lang="en-US" sz="2000" b="0" i="0" smtClean="0">
                          <a:latin typeface="Cambria Math"/>
                          <a:ea typeface="Cambria Math"/>
                        </a:rPr>
                        <m:t>8</m:t>
                      </m:r>
                      <m:r>
                        <a:rPr lang="en-US" sz="2000" b="0" i="0" smtClean="0">
                          <a:latin typeface="Cambria Math"/>
                          <a:ea typeface="Cambria Math"/>
                        </a:rPr>
                        <m:t>.     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7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÷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 algn="r" rtl="1">
                  <a:buNone/>
                </a:pPr>
                <a:r>
                  <a:rPr lang="ar-SA" sz="2000" dirty="0" smtClean="0">
                    <a:solidFill>
                      <a:srgbClr val="FF0000"/>
                    </a:solidFill>
                  </a:rPr>
                  <a:t>الحل</a:t>
                </a:r>
                <a:r>
                  <a:rPr lang="ar-JO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ar-JO" sz="2000" dirty="0" smtClean="0">
                    <a:solidFill>
                      <a:srgbClr val="FF0000"/>
                    </a:solidFill>
                    <a:cs typeface="Times New Roman"/>
                  </a:rPr>
                  <a:t>( </a:t>
                </a:r>
                <a:r>
                  <a:rPr lang="en-US" sz="2000" dirty="0">
                    <a:solidFill>
                      <a:srgbClr val="FF0000"/>
                    </a:solidFill>
                    <a:cs typeface="Times New Roman"/>
                  </a:rPr>
                  <a:t>Solution </a:t>
                </a:r>
                <a:r>
                  <a:rPr lang="ar-JO" sz="2000" dirty="0">
                    <a:solidFill>
                      <a:srgbClr val="FF0000"/>
                    </a:solidFill>
                    <a:cs typeface="Times New Roman"/>
                  </a:rPr>
                  <a:t> ) </a:t>
                </a:r>
                <a:r>
                  <a:rPr lang="ar-SA" sz="2000" dirty="0" smtClean="0">
                    <a:solidFill>
                      <a:srgbClr val="FF0000"/>
                    </a:solidFill>
                  </a:rPr>
                  <a:t>: </a:t>
                </a:r>
                <a:endParaRPr lang="en-US" sz="2000" dirty="0" smtClean="0">
                  <a:solidFill>
                    <a:srgbClr val="FF0000"/>
                  </a:solidFill>
                </a:endParaRPr>
              </a:p>
              <a:p>
                <a:pPr marL="0" indent="0" rtl="1">
                  <a:buNone/>
                </a:pP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/>
                      </a:rPr>
                      <m:t>1</m:t>
                    </m:r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/>
                      </a:rPr>
                      <m:t>.     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6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2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                                                        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.    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7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×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5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35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 rtl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ar-SA" sz="2000" i="1">
                          <a:solidFill>
                            <a:schemeClr val="tx1"/>
                          </a:solidFill>
                          <a:latin typeface="Cambria Math"/>
                        </a:rPr>
                        <m:t>3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.   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17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9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3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5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                                                      </m:t>
                      </m:r>
                      <m:r>
                        <a:rPr lang="ar-SA" sz="2000" i="1">
                          <a:solidFill>
                            <a:schemeClr val="tx1"/>
                          </a:solidFill>
                          <a:latin typeface="Cambria Math"/>
                        </a:rPr>
                        <m:t>4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.   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17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9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11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  <a:p>
                <a:pPr marL="0" indent="0" rtl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5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     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8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5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56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                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                         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  </m:t>
                      </m:r>
                      <m:r>
                        <a:rPr lang="ar-SA" sz="20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6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.    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9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7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27</m:t>
                      </m:r>
                    </m:oMath>
                  </m:oMathPara>
                </a14:m>
                <a:endParaRPr lang="en-US" sz="2000" dirty="0" smtClean="0">
                  <a:solidFill>
                    <a:srgbClr val="FF0000"/>
                  </a:solidFill>
                </a:endParaRPr>
              </a:p>
              <a:p>
                <a:pPr marL="0" indent="0" rtl="1">
                  <a:buNone/>
                </a:pPr>
                <a:endParaRPr lang="ar-SA" sz="20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7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    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b="0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5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b="0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5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6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5</m:t>
                          </m:r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den>
                      </m:f>
                      <m:r>
                        <a:rPr lang="en-US" sz="2000" b="0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6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5</m:t>
                          </m:r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den>
                      </m:f>
                      <m:r>
                        <a:rPr lang="en-US" sz="200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     </m:t>
                      </m:r>
                    </m:oMath>
                  </m:oMathPara>
                </a14:m>
                <a:endParaRPr lang="en-US" sz="2000" dirty="0" smtClean="0">
                  <a:solidFill>
                    <a:srgbClr val="FF0000"/>
                  </a:solidFill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                                  </m:t>
                      </m:r>
                    </m:oMath>
                  </m:oMathPara>
                </a14:m>
                <a:endParaRPr lang="en-US" sz="2000" dirty="0" smtClean="0">
                  <a:solidFill>
                    <a:srgbClr val="FF0000"/>
                  </a:solidFill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8</m:t>
                      </m:r>
                      <m:r>
                        <a:rPr lang="en-US" sz="200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.     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7</m:t>
                          </m:r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÷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7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  <a:p>
                <a:pPr marL="0" indent="0" algn="r" rtl="1">
                  <a:buNone/>
                </a:pPr>
                <a:endParaRPr lang="ar-SA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09600"/>
                <a:ext cx="8229600" cy="6019800"/>
              </a:xfrm>
              <a:blipFill rotWithShape="1">
                <a:blip r:embed="rId2"/>
                <a:stretch>
                  <a:fillRect t="-1113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4725" y="5648325"/>
            <a:ext cx="549275" cy="396875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FFFEC41E-BB75-4A1B-997F-00F994A87BF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0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85800"/>
                <a:ext cx="8229600" cy="5440363"/>
              </a:xfrm>
            </p:spPr>
            <p:txBody>
              <a:bodyPr>
                <a:normAutofit/>
              </a:bodyPr>
              <a:lstStyle/>
              <a:p>
                <a:pPr marL="0" indent="0" algn="r" rtl="1">
                  <a:buNone/>
                </a:pPr>
                <a:r>
                  <a:rPr lang="ar-SA" sz="2000" u="sng" dirty="0" smtClean="0">
                    <a:solidFill>
                      <a:srgbClr val="0070C0"/>
                    </a:solidFill>
                  </a:rPr>
                  <a:t>خط الأعداد الحقيقية (</a:t>
                </a:r>
                <a14:m>
                  <m:oMath xmlns:m="http://schemas.openxmlformats.org/officeDocument/2006/math">
                    <m:r>
                      <a:rPr lang="en-US" sz="2000" b="0" i="1" u="sng" smtClean="0">
                        <a:solidFill>
                          <a:srgbClr val="0070C0"/>
                        </a:solidFill>
                        <a:latin typeface="Cambria Math"/>
                      </a:rPr>
                      <m:t>𝑇</m:t>
                    </m:r>
                    <m:r>
                      <a:rPr lang="en-US" sz="2000" b="0" i="1" u="sng" smtClean="0">
                        <a:solidFill>
                          <a:srgbClr val="0070C0"/>
                        </a:solidFill>
                        <a:latin typeface="Cambria Math"/>
                      </a:rPr>
                      <m:t>h</m:t>
                    </m:r>
                    <m:r>
                      <a:rPr lang="en-US" sz="2000" b="0" i="1" u="sng" smtClean="0">
                        <a:solidFill>
                          <a:srgbClr val="0070C0"/>
                        </a:solidFill>
                        <a:latin typeface="Cambria Math"/>
                      </a:rPr>
                      <m:t>𝑒</m:t>
                    </m:r>
                    <m:r>
                      <a:rPr lang="en-US" sz="2000" b="0" i="1" u="sng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2000" b="0" i="1" u="sng" smtClean="0">
                        <a:solidFill>
                          <a:srgbClr val="0070C0"/>
                        </a:solidFill>
                        <a:latin typeface="Cambria Math"/>
                      </a:rPr>
                      <m:t>𝑅𝑒𝑎𝑙</m:t>
                    </m:r>
                    <m:r>
                      <a:rPr lang="en-US" sz="2000" b="0" i="1" u="sng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2000" b="0" i="1" u="sng" smtClean="0">
                        <a:solidFill>
                          <a:srgbClr val="0070C0"/>
                        </a:solidFill>
                        <a:latin typeface="Cambria Math"/>
                      </a:rPr>
                      <m:t>𝑙𝑖𝑛𝑒</m:t>
                    </m:r>
                  </m:oMath>
                </a14:m>
                <a:r>
                  <a:rPr lang="ar-SA" sz="2000" u="sng" dirty="0" smtClean="0">
                    <a:solidFill>
                      <a:srgbClr val="0070C0"/>
                    </a:solidFill>
                  </a:rPr>
                  <a:t>)</a:t>
                </a:r>
                <a:r>
                  <a:rPr lang="ar-SA" sz="2000" dirty="0" smtClean="0">
                    <a:solidFill>
                      <a:srgbClr val="0070C0"/>
                    </a:solidFill>
                  </a:rPr>
                  <a:t>: </a:t>
                </a:r>
              </a:p>
              <a:p>
                <a:pPr marL="0" indent="0" algn="r" rtl="1">
                  <a:buNone/>
                </a:pPr>
                <a:r>
                  <a:rPr lang="ar-SA" sz="2000" dirty="0" smtClean="0"/>
                  <a:t>يكمن تمثيل الأعداد الحقيقية هندسياً بمجموعة من النقاط  تقع على خط مستقيم يسمى خط الأعداد الحقيقية حيث يعتمد موقع النقطة حسب قيمة العدد الذي تمثله.</a:t>
                </a:r>
              </a:p>
              <a:p>
                <a:pPr marL="0" indent="0" algn="r" rtl="1">
                  <a:buNone/>
                </a:pPr>
                <a:endParaRPr lang="ar-SA" sz="2000" dirty="0"/>
              </a:p>
              <a:p>
                <a:pPr marL="0" indent="0" algn="r" rtl="1">
                  <a:buNone/>
                </a:pPr>
                <a:endParaRPr lang="ar-SA" sz="2000" dirty="0" smtClean="0"/>
              </a:p>
              <a:p>
                <a:pPr marL="0" indent="0" algn="r" rtl="1">
                  <a:buNone/>
                </a:pPr>
                <a:r>
                  <a:rPr lang="ar-SA" sz="2000" dirty="0" smtClean="0"/>
                  <a:t>فإذا كان العدد الحقيقي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𝑎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ar-SA" sz="2000" dirty="0" smtClean="0"/>
                  <a:t> أكبر من العدد الحقيقي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ar-SA" sz="2000" dirty="0" smtClean="0"/>
                  <a:t> فإن العدد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𝑎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ar-SA" sz="2000" dirty="0" smtClean="0"/>
                  <a:t> يقع على يمين العدد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ar-SA" sz="2000" dirty="0" smtClean="0"/>
                  <a:t> على خط الأعداد الحقيقية.</a:t>
                </a:r>
              </a:p>
              <a:p>
                <a:pPr marL="0" indent="0" algn="r" rtl="1">
                  <a:buNone/>
                </a:pPr>
                <a:r>
                  <a:rPr lang="ar-SA" sz="2000" dirty="0" smtClean="0">
                    <a:solidFill>
                      <a:srgbClr val="FF0000"/>
                    </a:solidFill>
                  </a:rPr>
                  <a:t>مثال(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Example</a:t>
                </a:r>
                <a:r>
                  <a:rPr lang="ar-SA" sz="2000" dirty="0" smtClean="0">
                    <a:solidFill>
                      <a:srgbClr val="FF0000"/>
                    </a:solidFill>
                  </a:rPr>
                  <a:t>)</a:t>
                </a:r>
                <a:r>
                  <a:rPr lang="ar-JO" sz="2000" dirty="0" smtClean="0">
                    <a:solidFill>
                      <a:srgbClr val="FF0000"/>
                    </a:solidFill>
                  </a:rPr>
                  <a:t>2</a:t>
                </a:r>
                <a:r>
                  <a:rPr lang="ar-SA" sz="2000" dirty="0" smtClean="0">
                    <a:solidFill>
                      <a:srgbClr val="FF0000"/>
                    </a:solidFill>
                  </a:rPr>
                  <a:t>: </a:t>
                </a:r>
                <a:r>
                  <a:rPr lang="ar-SA" sz="2000" dirty="0" smtClean="0"/>
                  <a:t>عين العدد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ar-SA" sz="2000" b="0" i="1" smtClean="0">
                            <a:latin typeface="Cambria Math"/>
                          </a:rPr>
                          <m:t>10</m:t>
                        </m:r>
                      </m:num>
                      <m:den>
                        <m:r>
                          <a:rPr lang="ar-SA" sz="20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ar-SA" sz="2000" dirty="0" smtClean="0"/>
                  <a:t> على خط الأعداد الحقيقية.</a:t>
                </a:r>
              </a:p>
              <a:p>
                <a:pPr marL="0" indent="0" algn="r" rtl="1">
                  <a:buNone/>
                </a:pPr>
                <a:r>
                  <a:rPr lang="ar-SA" sz="2000" dirty="0" smtClean="0">
                    <a:solidFill>
                      <a:srgbClr val="FF0000"/>
                    </a:solidFill>
                  </a:rPr>
                  <a:t>الحل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𝑆𝑜𝑙𝑢𝑡𝑖𝑜𝑛</m:t>
                        </m:r>
                      </m:e>
                    </m:d>
                  </m:oMath>
                </a14:m>
                <a:r>
                  <a:rPr lang="ar-SA" sz="2000" dirty="0" smtClean="0">
                    <a:solidFill>
                      <a:srgbClr val="FF0000"/>
                    </a:solidFill>
                  </a:rPr>
                  <a:t>: </a:t>
                </a:r>
              </a:p>
              <a:p>
                <a:pPr marL="0" indent="0" algn="r" rtl="1">
                  <a:buNone/>
                </a:pPr>
                <a:endParaRPr lang="ar-SA" sz="2000" dirty="0" smtClean="0"/>
              </a:p>
              <a:p>
                <a:pPr marL="0" indent="0" algn="r" rtl="1">
                  <a:buNone/>
                </a:pPr>
                <a:endParaRPr lang="ar-SA" sz="2000" dirty="0" smtClean="0"/>
              </a:p>
              <a:p>
                <a:pPr marL="0" indent="0" algn="r" rtl="1">
                  <a:buNone/>
                </a:pPr>
                <a:endParaRPr lang="ar-SA" sz="2000" dirty="0" smtClean="0"/>
              </a:p>
              <a:p>
                <a:pPr marL="0" indent="0" algn="r" rtl="1">
                  <a:buNone/>
                </a:pPr>
                <a:r>
                  <a:rPr lang="ar-SA" sz="2000" dirty="0" smtClean="0"/>
                  <a:t>تسمى العبارة الرياضية التي تحوي على أي من الرموز</a:t>
                </a:r>
                <a14:m>
                  <m:oMath xmlns:m="http://schemas.openxmlformats.org/officeDocument/2006/math">
                    <m:r>
                      <a:rPr lang="ar-SA" sz="2000" b="0" i="0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0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ar-SA" sz="2000" i="1" smtClean="0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,  ≥,  &lt;,  ≤ ) </m:t>
                    </m:r>
                  </m:oMath>
                </a14:m>
                <a:r>
                  <a:rPr lang="ar-SA" sz="2000" dirty="0" smtClean="0"/>
                  <a:t> بالمتباينة .</a:t>
                </a:r>
                <a:endParaRPr lang="ar-SA" sz="2000" dirty="0"/>
              </a:p>
              <a:p>
                <a:pPr marL="0" indent="0" algn="r" rtl="1">
                  <a:buNone/>
                </a:pPr>
                <a:endParaRPr lang="ar-SA" sz="2000" dirty="0"/>
              </a:p>
              <a:p>
                <a:pPr marL="0" indent="0" algn="r" rtl="1">
                  <a:buNone/>
                </a:pPr>
                <a:endParaRPr lang="ar-SA" sz="2000" dirty="0" smtClean="0"/>
              </a:p>
              <a:p>
                <a:pPr marL="0" indent="0" algn="r" rtl="1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85800"/>
                <a:ext cx="8229600" cy="5440363"/>
              </a:xfrm>
              <a:blipFill rotWithShape="1">
                <a:blip r:embed="rId2"/>
                <a:stretch>
                  <a:fillRect t="-448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4725" y="5648325"/>
            <a:ext cx="549275" cy="396875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FFFEC41E-BB75-4A1B-997F-00F994A87BFD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7" name="Picture 3" descr="C:\Users\UsEr\Desktop\18-10-2012 11-24-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523" y="1828801"/>
            <a:ext cx="5780953" cy="609599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38821"/>
            <a:ext cx="3040911" cy="749953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90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200400"/>
                <a:ext cx="8229600" cy="2925763"/>
              </a:xfrm>
            </p:spPr>
            <p:txBody>
              <a:bodyPr>
                <a:normAutofit/>
              </a:bodyPr>
              <a:lstStyle/>
              <a:p>
                <a:pPr marL="0" indent="0" algn="r" rtl="1">
                  <a:buNone/>
                </a:pPr>
                <a:r>
                  <a:rPr lang="ar-SA" sz="2000" dirty="0" smtClean="0">
                    <a:solidFill>
                      <a:srgbClr val="FF0000"/>
                    </a:solidFill>
                  </a:rPr>
                  <a:t>مثال(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Example</a:t>
                </a:r>
                <a:r>
                  <a:rPr lang="ar-SA" sz="2000" dirty="0" smtClean="0">
                    <a:solidFill>
                      <a:srgbClr val="FF0000"/>
                    </a:solidFill>
                  </a:rPr>
                  <a:t>)</a:t>
                </a:r>
                <a:r>
                  <a:rPr lang="ar-JO" sz="2000" dirty="0" smtClean="0">
                    <a:solidFill>
                      <a:srgbClr val="FF0000"/>
                    </a:solidFill>
                  </a:rPr>
                  <a:t>3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:</a:t>
                </a:r>
              </a:p>
              <a:p>
                <a:pPr marL="0" indent="0" algn="r" rtl="1">
                  <a:buNone/>
                </a:pPr>
                <a:r>
                  <a:rPr lang="ar-SA" sz="2000" dirty="0" smtClean="0"/>
                  <a:t>حدد أي من المتباينات التالية صحيحة وأي منها خاطئة.</a:t>
                </a:r>
              </a:p>
              <a:p>
                <a:pPr marL="0" indent="0" algn="r" rtl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ar-SA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  <m:r>
                        <a:rPr lang="ar-SA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         </m:t>
                      </m:r>
                      <m:r>
                        <a:rPr lang="ar-SA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4</m:t>
                      </m:r>
                      <m:r>
                        <a:rPr lang="ar-SA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ar-SA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7</m:t>
                      </m:r>
                      <m:r>
                        <a:rPr lang="ar-SA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                  </m:t>
                      </m:r>
                      <m:r>
                        <a:rPr lang="ar-SA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خاطئة</m:t>
                      </m:r>
                      <m:r>
                        <a:rPr lang="ar-SA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ar-SA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متباينة</m:t>
                      </m:r>
                      <m:r>
                        <a:rPr lang="ar-SA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ar-SA" sz="200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2.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    −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9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5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                </m:t>
                    </m:r>
                    <m:r>
                      <a:rPr lang="ar-SA" sz="20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صحيحة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ar-SA" sz="20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متباينة</m:t>
                    </m:r>
                    <m:r>
                      <a:rPr lang="ar-SA" sz="20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ar-SA" sz="200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3.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6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6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                 </m:t>
                    </m:r>
                    <m:r>
                      <a:rPr lang="ar-SA" sz="20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صحيحة</m:t>
                    </m:r>
                    <m:r>
                      <a:rPr lang="ar-SA" sz="20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ar-SA" sz="20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متباينة</m:t>
                    </m:r>
                    <m:r>
                      <a:rPr lang="ar-SA" sz="20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ar-SA" sz="200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4.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5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≤−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15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             </m:t>
                    </m:r>
                    <m:r>
                      <a:rPr lang="ar-SA" sz="20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خاطئة</m:t>
                    </m:r>
                    <m:r>
                      <a:rPr lang="ar-SA" sz="20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ar-SA" sz="20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متباينة</m:t>
                    </m:r>
                    <m:r>
                      <a:rPr lang="ar-SA" sz="20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200400"/>
                <a:ext cx="8229600" cy="2925763"/>
              </a:xfrm>
              <a:blipFill rotWithShape="1">
                <a:blip r:embed="rId2"/>
                <a:stretch>
                  <a:fillRect l="-741" t="-1250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4725" y="5648325"/>
            <a:ext cx="549275" cy="396875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FFFEC41E-BB75-4A1B-997F-00F994A87BF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8" y="742950"/>
            <a:ext cx="656272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40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5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715962"/>
                <a:ext cx="8229600" cy="731838"/>
              </a:xfrm>
            </p:spPr>
            <p:txBody>
              <a:bodyPr>
                <a:normAutofit/>
              </a:bodyPr>
              <a:lstStyle/>
              <a:p>
                <a:pPr rtl="1"/>
                <a:r>
                  <a:rPr lang="ar-SA" sz="3200" dirty="0" smtClean="0">
                    <a:solidFill>
                      <a:srgbClr val="002060"/>
                    </a:solidFill>
                    <a:effectLst/>
                  </a:rPr>
                  <a:t>الفترات الحقيقية(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2060"/>
                        </a:solidFill>
                        <a:effectLst/>
                        <a:latin typeface="Cambria Math"/>
                      </a:rPr>
                      <m:t>𝑅𝑒𝑎𝑙</m:t>
                    </m:r>
                    <m:r>
                      <a:rPr lang="en-US" sz="3200" b="0" i="1" smtClean="0">
                        <a:solidFill>
                          <a:srgbClr val="002060"/>
                        </a:solidFill>
                        <a:effectLst/>
                        <a:latin typeface="Cambria Math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002060"/>
                        </a:solidFill>
                        <a:effectLst/>
                        <a:latin typeface="Cambria Math"/>
                      </a:rPr>
                      <m:t>𝐼𝑛𝑡𝑒𝑟𝑣𝑎𝑙𝑠</m:t>
                    </m:r>
                  </m:oMath>
                </a14:m>
                <a:r>
                  <a:rPr lang="ar-SA" sz="3200" dirty="0" smtClean="0">
                    <a:solidFill>
                      <a:srgbClr val="002060"/>
                    </a:solidFill>
                    <a:effectLst/>
                  </a:rPr>
                  <a:t>)</a:t>
                </a:r>
                <a:endParaRPr lang="en-US" sz="3200" dirty="0">
                  <a:solidFill>
                    <a:srgbClr val="00206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6" name="Tit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715962"/>
                <a:ext cx="8229600" cy="731838"/>
              </a:xfrm>
              <a:blipFill rotWithShape="1">
                <a:blip r:embed="rId2"/>
                <a:stretch>
                  <a:fillRect t="-1653" b="-14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5410200"/>
              </a:xfrm>
            </p:spPr>
            <p:txBody>
              <a:bodyPr>
                <a:normAutofit/>
              </a:bodyPr>
              <a:lstStyle/>
              <a:p>
                <a:pPr marL="0" indent="0" algn="r" rtl="1">
                  <a:buNone/>
                </a:pPr>
                <a:r>
                  <a:rPr lang="ar-SA" sz="2000" dirty="0" smtClean="0"/>
                  <a:t>المجموعة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𝐴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ar-SA" sz="2000" dirty="0" smtClean="0"/>
                  <a:t> مجموعة جزئية من الأعداد الحقيقية حيث: </a:t>
                </a:r>
              </a:p>
              <a:p>
                <a:pPr marL="0" indent="0" algn="r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𝐴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ℝ</m:t>
                          </m:r>
                        </m:e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&lt;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ar-SA" sz="2000" b="0" i="1" smtClean="0">
                              <a:latin typeface="Cambria Math"/>
                              <a:ea typeface="Cambria Math"/>
                            </a:rPr>
                            <m:t>7</m:t>
                          </m:r>
                        </m:e>
                      </m:d>
                    </m:oMath>
                  </m:oMathPara>
                </a14:m>
                <a:endParaRPr lang="en-US" sz="2000" dirty="0" smtClean="0"/>
              </a:p>
              <a:p>
                <a:pPr marL="0" indent="0" algn="r" rtl="1">
                  <a:buNone/>
                </a:pPr>
                <a:r>
                  <a:rPr lang="ar-SA" sz="2000" dirty="0" smtClean="0"/>
                  <a:t>والتي تمثل على خط الأعداد الحقيقية كما في الشكل:</a:t>
                </a:r>
              </a:p>
              <a:p>
                <a:pPr marL="0" indent="0" algn="r" rtl="1">
                  <a:buNone/>
                </a:pPr>
                <a:endParaRPr lang="ar-SA" sz="2000" dirty="0"/>
              </a:p>
              <a:p>
                <a:pPr marL="0" indent="0" algn="r" rtl="1">
                  <a:buNone/>
                </a:pPr>
                <a:endParaRPr lang="ar-SA" sz="2000" dirty="0" smtClean="0"/>
              </a:p>
              <a:p>
                <a:pPr marL="0" indent="0" algn="r" rtl="1">
                  <a:buNone/>
                </a:pPr>
                <a:r>
                  <a:rPr lang="ar-SA" sz="2000" dirty="0" smtClean="0"/>
                  <a:t>وهذا يعني أن المجموعة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𝐴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ar-SA" sz="2000" dirty="0" smtClean="0"/>
                  <a:t> تحوي جميع الأعداد الحقيقية الواقعة بين العددين </a:t>
                </a:r>
                <a14:m>
                  <m:oMath xmlns:m="http://schemas.openxmlformats.org/officeDocument/2006/math">
                    <m:r>
                      <a:rPr lang="ar-SA" sz="2000" i="1">
                        <a:latin typeface="Cambria Math"/>
                      </a:rPr>
                      <m:t>7</m:t>
                    </m:r>
                    <m:r>
                      <a:rPr lang="ar-SA" sz="2000" b="0" i="1" smtClean="0">
                        <a:latin typeface="Cambria Math"/>
                      </a:rPr>
                      <m:t> </m:t>
                    </m:r>
                    <m:r>
                      <a:rPr lang="ar-SA" sz="2000" b="0" i="1" smtClean="0">
                        <a:latin typeface="Cambria Math"/>
                      </a:rPr>
                      <m:t>و</m:t>
                    </m:r>
                    <m:r>
                      <a:rPr lang="ar-SA" sz="2000" b="0" i="1" smtClean="0">
                        <a:latin typeface="Cambria Math"/>
                      </a:rPr>
                      <m:t> </m:t>
                    </m:r>
                    <m:r>
                      <a:rPr lang="ar-SA" sz="2000" b="0" i="1" smtClean="0">
                        <a:latin typeface="Cambria Math"/>
                      </a:rPr>
                      <m:t>2</m:t>
                    </m:r>
                    <m:r>
                      <a:rPr lang="ar-SA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ar-SA" sz="2000" dirty="0" smtClean="0"/>
                  <a:t> متضمنة</a:t>
                </a:r>
              </a:p>
              <a:p>
                <a:pPr marL="0" indent="0" algn="r" rtl="1">
                  <a:buNone/>
                </a:pPr>
                <a:r>
                  <a:rPr lang="ar-SA" sz="2000" dirty="0" smtClean="0"/>
                  <a:t> العدد </a:t>
                </a:r>
                <a14:m>
                  <m:oMath xmlns:m="http://schemas.openxmlformats.org/officeDocument/2006/math">
                    <m:r>
                      <a:rPr lang="ar-SA" sz="2000" b="0" i="1" smtClean="0">
                        <a:latin typeface="Cambria Math"/>
                      </a:rPr>
                      <m:t>7</m:t>
                    </m:r>
                    <m:r>
                      <a:rPr lang="ar-SA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ar-SA" sz="2000" dirty="0" smtClean="0"/>
                  <a:t> ولا تحوي العدد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2</m:t>
                    </m:r>
                  </m:oMath>
                </a14:m>
                <a:r>
                  <a:rPr lang="ar-SA" sz="2000" dirty="0" smtClean="0"/>
                  <a:t>.</a:t>
                </a:r>
              </a:p>
              <a:p>
                <a:pPr marL="0" indent="0" algn="ctr" rtl="1">
                  <a:buNone/>
                </a:pPr>
                <a:r>
                  <a:rPr lang="ar-SA" sz="2000" dirty="0" smtClean="0"/>
                  <a:t>والجدول التالي يبين أشكال الفترات ونوعها وتمثيلها </a:t>
                </a:r>
              </a:p>
              <a:p>
                <a:pPr marL="0" indent="0" algn="r" rtl="1">
                  <a:buNone/>
                </a:pPr>
                <a:endParaRPr lang="ar-SA" sz="2000" dirty="0" smtClean="0"/>
              </a:p>
              <a:p>
                <a:pPr marL="0" indent="0" algn="r" rtl="1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5410200"/>
              </a:xfrm>
              <a:blipFill rotWithShape="1">
                <a:blip r:embed="rId3"/>
                <a:stretch>
                  <a:fillRect t="-450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4725" y="5648325"/>
            <a:ext cx="549275" cy="396875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FFFEC41E-BB75-4A1B-997F-00F994A87BFD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14600"/>
            <a:ext cx="5657850" cy="647700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4352925"/>
            <a:ext cx="802005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974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nklin Title Page">
  <a:themeElements>
    <a:clrScheme name="Franklin Title Pa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ranklin Title Page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ranklin Title P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anklin Title P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anklin Title P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anklin Title P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anklin Title P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anklin Title P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anklin Title P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anklin Title P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anklin Title P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anklin Title P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anklin Title P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anklin Title P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ranklin Page">
  <a:themeElements>
    <a:clrScheme name="Franklin Pa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ranklin Page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ranklin P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anklin P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anklin P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anklin P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anklin P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anklin P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anklin P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anklin P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anklin P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anklin P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anklin P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anklin P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Franklin Title Page">
  <a:themeElements>
    <a:clrScheme name="1_Franklin Title Pa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Franklin Title Page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Franklin Title P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ranklin Title P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ranklin Title P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ranklin Title P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ranklin Title P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ranklin Title P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ranklin Title P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ranklin Title P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ranklin Title P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ranklin Title P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ranklin Title P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ranklin Title P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Franklin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Franklin Title Page">
  <a:themeElements>
    <a:clrScheme name="Franklin Title Pa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ranklin Title Page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ranklin Title P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anklin Title P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anklin Title P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anklin Title P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anklin Title P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anklin Title P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anklin Title P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anklin Title P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anklin Title P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anklin Title P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anklin Title P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anklin Title P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Franklin Page">
  <a:themeElements>
    <a:clrScheme name="Franklin Pa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ranklin Page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ranklin P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anklin P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anklin P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anklin P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anklin P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anklin P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anklin P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anklin P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anklin P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anklin P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anklin P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anklin P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Franklin Title Page">
  <a:themeElements>
    <a:clrScheme name="1_Franklin Title Pa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Franklin Title Page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Franklin Title P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ranklin Title P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ranklin Title P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ranklin Title P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ranklin Title P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ranklin Title P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ranklin Title P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ranklin Title P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ranklin Title P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ranklin Title P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ranklin Title P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ranklin Title P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6986</TotalTime>
  <Words>2565</Words>
  <Application>Microsoft Office PowerPoint</Application>
  <PresentationFormat>On-screen Show (4:3)</PresentationFormat>
  <Paragraphs>280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Franklin Title Page</vt:lpstr>
      <vt:lpstr>Franklin Page</vt:lpstr>
      <vt:lpstr>1_Franklin Title Page</vt:lpstr>
      <vt:lpstr>Franklin3</vt:lpstr>
      <vt:lpstr>2_Franklin Title Page</vt:lpstr>
      <vt:lpstr>1_Franklin Page</vt:lpstr>
      <vt:lpstr>3_Franklin Title Page</vt:lpstr>
      <vt:lpstr>PowerPoint Presentation</vt:lpstr>
      <vt:lpstr>المحتوى</vt:lpstr>
      <vt:lpstr>(R) مجموعة الأعداد الحقيقية Set of Real Numbers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الفترات الحقيقية(Real Intervals)</vt:lpstr>
      <vt:lpstr>PowerPoint Presentation</vt:lpstr>
      <vt:lpstr>PowerPoint Presentation</vt:lpstr>
      <vt:lpstr>القيمة المطلقة Absolute Value </vt:lpstr>
      <vt:lpstr>PowerPoint Presentation</vt:lpstr>
      <vt:lpstr>PowerPoint Presentation</vt:lpstr>
      <vt:lpstr>PowerPoint Presentation</vt:lpstr>
      <vt:lpstr>PowerPoint Presentation</vt:lpstr>
      <vt:lpstr>قوانين الأسس: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اسئلة عامة و إجابات </vt:lpstr>
    </vt:vector>
  </TitlesOfParts>
  <Company>Manifest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ITEC 136-V2WW</dc:title>
  <dc:creator>Manifest</dc:creator>
  <cp:lastModifiedBy>lenovo</cp:lastModifiedBy>
  <cp:revision>662</cp:revision>
  <dcterms:created xsi:type="dcterms:W3CDTF">2006-09-11T22:09:20Z</dcterms:created>
  <dcterms:modified xsi:type="dcterms:W3CDTF">2016-06-10T13:47:11Z</dcterms:modified>
</cp:coreProperties>
</file>