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9"/>
  </p:notesMasterIdLst>
  <p:sldIdLst>
    <p:sldId id="521" r:id="rId2"/>
    <p:sldId id="257" r:id="rId3"/>
    <p:sldId id="285" r:id="rId4"/>
    <p:sldId id="283" r:id="rId5"/>
    <p:sldId id="286" r:id="rId6"/>
    <p:sldId id="284" r:id="rId7"/>
    <p:sldId id="282" r:id="rId8"/>
    <p:sldId id="287" r:id="rId9"/>
    <p:sldId id="289" r:id="rId10"/>
    <p:sldId id="290" r:id="rId11"/>
    <p:sldId id="291" r:id="rId12"/>
    <p:sldId id="292" r:id="rId13"/>
    <p:sldId id="293" r:id="rId14"/>
    <p:sldId id="279" r:id="rId15"/>
    <p:sldId id="294" r:id="rId16"/>
    <p:sldId id="296" r:id="rId17"/>
    <p:sldId id="295" r:id="rId18"/>
    <p:sldId id="297" r:id="rId19"/>
    <p:sldId id="301" r:id="rId20"/>
    <p:sldId id="298" r:id="rId21"/>
    <p:sldId id="299" r:id="rId22"/>
    <p:sldId id="300"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6" r:id="rId46"/>
    <p:sldId id="327" r:id="rId47"/>
    <p:sldId id="328" r:id="rId48"/>
    <p:sldId id="324" r:id="rId49"/>
    <p:sldId id="329" r:id="rId50"/>
    <p:sldId id="330" r:id="rId51"/>
    <p:sldId id="325" r:id="rId52"/>
    <p:sldId id="331" r:id="rId53"/>
    <p:sldId id="332" r:id="rId54"/>
    <p:sldId id="333" r:id="rId55"/>
    <p:sldId id="334" r:id="rId56"/>
    <p:sldId id="340" r:id="rId57"/>
    <p:sldId id="335" r:id="rId58"/>
    <p:sldId id="341" r:id="rId59"/>
    <p:sldId id="336" r:id="rId60"/>
    <p:sldId id="342" r:id="rId61"/>
    <p:sldId id="338" r:id="rId62"/>
    <p:sldId id="343" r:id="rId63"/>
    <p:sldId id="344" r:id="rId64"/>
    <p:sldId id="345" r:id="rId65"/>
    <p:sldId id="346" r:id="rId66"/>
    <p:sldId id="347" r:id="rId67"/>
    <p:sldId id="348" r:id="rId68"/>
    <p:sldId id="349" r:id="rId69"/>
    <p:sldId id="350" r:id="rId70"/>
    <p:sldId id="351" r:id="rId71"/>
    <p:sldId id="352" r:id="rId72"/>
    <p:sldId id="353" r:id="rId73"/>
    <p:sldId id="354" r:id="rId74"/>
    <p:sldId id="355" r:id="rId75"/>
    <p:sldId id="356" r:id="rId76"/>
    <p:sldId id="357" r:id="rId77"/>
    <p:sldId id="358" r:id="rId78"/>
    <p:sldId id="359" r:id="rId79"/>
    <p:sldId id="360" r:id="rId80"/>
    <p:sldId id="361" r:id="rId81"/>
    <p:sldId id="362" r:id="rId82"/>
    <p:sldId id="363" r:id="rId83"/>
    <p:sldId id="364" r:id="rId84"/>
    <p:sldId id="365" r:id="rId85"/>
    <p:sldId id="366" r:id="rId86"/>
    <p:sldId id="367" r:id="rId87"/>
    <p:sldId id="368" r:id="rId88"/>
    <p:sldId id="369" r:id="rId89"/>
    <p:sldId id="370" r:id="rId90"/>
    <p:sldId id="371" r:id="rId91"/>
    <p:sldId id="372" r:id="rId92"/>
    <p:sldId id="373" r:id="rId93"/>
    <p:sldId id="374" r:id="rId94"/>
    <p:sldId id="375" r:id="rId95"/>
    <p:sldId id="376" r:id="rId96"/>
    <p:sldId id="377" r:id="rId97"/>
    <p:sldId id="378" r:id="rId98"/>
    <p:sldId id="379" r:id="rId99"/>
    <p:sldId id="380" r:id="rId100"/>
    <p:sldId id="381" r:id="rId101"/>
    <p:sldId id="382" r:id="rId102"/>
    <p:sldId id="383" r:id="rId103"/>
    <p:sldId id="384" r:id="rId104"/>
    <p:sldId id="385" r:id="rId105"/>
    <p:sldId id="386" r:id="rId106"/>
    <p:sldId id="387" r:id="rId107"/>
    <p:sldId id="388" r:id="rId108"/>
    <p:sldId id="393" r:id="rId109"/>
    <p:sldId id="389" r:id="rId110"/>
    <p:sldId id="390" r:id="rId111"/>
    <p:sldId id="391" r:id="rId112"/>
    <p:sldId id="392" r:id="rId113"/>
    <p:sldId id="394" r:id="rId114"/>
    <p:sldId id="395" r:id="rId115"/>
    <p:sldId id="396" r:id="rId116"/>
    <p:sldId id="397" r:id="rId117"/>
    <p:sldId id="398" r:id="rId118"/>
    <p:sldId id="399" r:id="rId119"/>
    <p:sldId id="400" r:id="rId120"/>
    <p:sldId id="401" r:id="rId121"/>
    <p:sldId id="402" r:id="rId122"/>
    <p:sldId id="403" r:id="rId123"/>
    <p:sldId id="404" r:id="rId124"/>
    <p:sldId id="411" r:id="rId125"/>
    <p:sldId id="412" r:id="rId126"/>
    <p:sldId id="413" r:id="rId127"/>
    <p:sldId id="406" r:id="rId128"/>
    <p:sldId id="414" r:id="rId129"/>
    <p:sldId id="415" r:id="rId130"/>
    <p:sldId id="407" r:id="rId131"/>
    <p:sldId id="416" r:id="rId132"/>
    <p:sldId id="408" r:id="rId133"/>
    <p:sldId id="417" r:id="rId134"/>
    <p:sldId id="418" r:id="rId135"/>
    <p:sldId id="419" r:id="rId136"/>
    <p:sldId id="420" r:id="rId137"/>
    <p:sldId id="409" r:id="rId138"/>
    <p:sldId id="421" r:id="rId139"/>
    <p:sldId id="422" r:id="rId140"/>
    <p:sldId id="423" r:id="rId141"/>
    <p:sldId id="410" r:id="rId142"/>
    <p:sldId id="424" r:id="rId143"/>
    <p:sldId id="425" r:id="rId144"/>
    <p:sldId id="426" r:id="rId145"/>
    <p:sldId id="427" r:id="rId146"/>
    <p:sldId id="428" r:id="rId147"/>
    <p:sldId id="429" r:id="rId148"/>
    <p:sldId id="430" r:id="rId149"/>
    <p:sldId id="431" r:id="rId150"/>
    <p:sldId id="432" r:id="rId151"/>
    <p:sldId id="435" r:id="rId152"/>
    <p:sldId id="433" r:id="rId153"/>
    <p:sldId id="434" r:id="rId154"/>
    <p:sldId id="436" r:id="rId155"/>
    <p:sldId id="437" r:id="rId156"/>
    <p:sldId id="438" r:id="rId157"/>
    <p:sldId id="439" r:id="rId158"/>
    <p:sldId id="440" r:id="rId159"/>
    <p:sldId id="441" r:id="rId160"/>
    <p:sldId id="442" r:id="rId161"/>
    <p:sldId id="443" r:id="rId162"/>
    <p:sldId id="444" r:id="rId163"/>
    <p:sldId id="445" r:id="rId164"/>
    <p:sldId id="446" r:id="rId165"/>
    <p:sldId id="447" r:id="rId166"/>
    <p:sldId id="448" r:id="rId167"/>
    <p:sldId id="449" r:id="rId168"/>
    <p:sldId id="450" r:id="rId169"/>
    <p:sldId id="451" r:id="rId170"/>
    <p:sldId id="452" r:id="rId171"/>
    <p:sldId id="453" r:id="rId172"/>
    <p:sldId id="454" r:id="rId173"/>
    <p:sldId id="455" r:id="rId174"/>
    <p:sldId id="456" r:id="rId175"/>
    <p:sldId id="457" r:id="rId176"/>
    <p:sldId id="458" r:id="rId177"/>
    <p:sldId id="459" r:id="rId178"/>
    <p:sldId id="460" r:id="rId179"/>
    <p:sldId id="461" r:id="rId180"/>
    <p:sldId id="462" r:id="rId181"/>
    <p:sldId id="463" r:id="rId182"/>
    <p:sldId id="464" r:id="rId183"/>
    <p:sldId id="465" r:id="rId184"/>
    <p:sldId id="466" r:id="rId185"/>
    <p:sldId id="468" r:id="rId186"/>
    <p:sldId id="467" r:id="rId187"/>
    <p:sldId id="469" r:id="rId188"/>
    <p:sldId id="470" r:id="rId189"/>
    <p:sldId id="471" r:id="rId190"/>
    <p:sldId id="472" r:id="rId191"/>
    <p:sldId id="473" r:id="rId192"/>
    <p:sldId id="474" r:id="rId193"/>
    <p:sldId id="475" r:id="rId194"/>
    <p:sldId id="477" r:id="rId195"/>
    <p:sldId id="478" r:id="rId196"/>
    <p:sldId id="479" r:id="rId197"/>
    <p:sldId id="480" r:id="rId198"/>
    <p:sldId id="481" r:id="rId199"/>
    <p:sldId id="482" r:id="rId200"/>
    <p:sldId id="483" r:id="rId201"/>
    <p:sldId id="484" r:id="rId202"/>
    <p:sldId id="485" r:id="rId203"/>
    <p:sldId id="486" r:id="rId204"/>
    <p:sldId id="487" r:id="rId205"/>
    <p:sldId id="488" r:id="rId206"/>
    <p:sldId id="489" r:id="rId207"/>
    <p:sldId id="490" r:id="rId208"/>
    <p:sldId id="491" r:id="rId209"/>
    <p:sldId id="492" r:id="rId210"/>
    <p:sldId id="493" r:id="rId211"/>
    <p:sldId id="494" r:id="rId212"/>
    <p:sldId id="495" r:id="rId213"/>
    <p:sldId id="496" r:id="rId214"/>
    <p:sldId id="497" r:id="rId215"/>
    <p:sldId id="498" r:id="rId216"/>
    <p:sldId id="499" r:id="rId217"/>
    <p:sldId id="500" r:id="rId218"/>
    <p:sldId id="501" r:id="rId219"/>
    <p:sldId id="502" r:id="rId220"/>
    <p:sldId id="503" r:id="rId221"/>
    <p:sldId id="504" r:id="rId222"/>
    <p:sldId id="505" r:id="rId223"/>
    <p:sldId id="506" r:id="rId224"/>
    <p:sldId id="507" r:id="rId225"/>
    <p:sldId id="508" r:id="rId226"/>
    <p:sldId id="509" r:id="rId227"/>
    <p:sldId id="510" r:id="rId228"/>
    <p:sldId id="511" r:id="rId229"/>
    <p:sldId id="512" r:id="rId230"/>
    <p:sldId id="513" r:id="rId231"/>
    <p:sldId id="514" r:id="rId232"/>
    <p:sldId id="515" r:id="rId233"/>
    <p:sldId id="516" r:id="rId234"/>
    <p:sldId id="517" r:id="rId235"/>
    <p:sldId id="518" r:id="rId236"/>
    <p:sldId id="519" r:id="rId237"/>
    <p:sldId id="520" r:id="rId238"/>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r" defTabSz="914400" rtl="1" eaLnBrk="1" latinLnBrk="0" hangingPunct="1">
      <a:defRPr sz="2400" kern="1200">
        <a:solidFill>
          <a:schemeClr val="tx1"/>
        </a:solidFill>
        <a:latin typeface="Arial" pitchFamily="34" charset="0"/>
        <a:ea typeface="+mn-ea"/>
        <a:cs typeface="+mn-cs"/>
      </a:defRPr>
    </a:lvl6pPr>
    <a:lvl7pPr marL="2743200" algn="r" defTabSz="914400" rtl="1" eaLnBrk="1" latinLnBrk="0" hangingPunct="1">
      <a:defRPr sz="2400" kern="1200">
        <a:solidFill>
          <a:schemeClr val="tx1"/>
        </a:solidFill>
        <a:latin typeface="Arial" pitchFamily="34" charset="0"/>
        <a:ea typeface="+mn-ea"/>
        <a:cs typeface="+mn-cs"/>
      </a:defRPr>
    </a:lvl7pPr>
    <a:lvl8pPr marL="3200400" algn="r" defTabSz="914400" rtl="1" eaLnBrk="1" latinLnBrk="0" hangingPunct="1">
      <a:defRPr sz="2400" kern="1200">
        <a:solidFill>
          <a:schemeClr val="tx1"/>
        </a:solidFill>
        <a:latin typeface="Arial" pitchFamily="34" charset="0"/>
        <a:ea typeface="+mn-ea"/>
        <a:cs typeface="+mn-cs"/>
      </a:defRPr>
    </a:lvl8pPr>
    <a:lvl9pPr marL="3657600" algn="r" defTabSz="914400" rtl="1"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66CCFF"/>
    <a:srgbClr val="B92D14"/>
    <a:srgbClr val="FF99FF"/>
    <a:srgbClr val="000000"/>
    <a:srgbClr val="99CCFF"/>
    <a:srgbClr val="00FFFF"/>
    <a:srgbClr val="33CCFF"/>
    <a:srgbClr val="292929"/>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4" autoAdjust="0"/>
    <p:restoredTop sz="95560" autoAdjust="0"/>
  </p:normalViewPr>
  <p:slideViewPr>
    <p:cSldViewPr>
      <p:cViewPr>
        <p:scale>
          <a:sx n="83" d="100"/>
          <a:sy n="83" d="100"/>
        </p:scale>
        <p:origin x="-252" y="192"/>
      </p:cViewPr>
      <p:guideLst>
        <p:guide orient="horz" pos="2160"/>
        <p:guide pos="2880"/>
      </p:guideLst>
    </p:cSldViewPr>
  </p:slideViewPr>
  <p:outlineViewPr>
    <p:cViewPr>
      <p:scale>
        <a:sx n="33" d="100"/>
        <a:sy n="33" d="100"/>
      </p:scale>
      <p:origin x="0" y="56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presProps" Target="presProps.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theme" Target="theme/theme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s>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1" Type="http://schemas.openxmlformats.org/officeDocument/2006/relationships/image" Target="../media/image26.png"/></Relationships>
</file>

<file path=ppt/diagrams/_rels/data4.xml.rels><?xml version="1.0" encoding="UTF-8" standalone="yes"?>
<Relationships xmlns="http://schemas.openxmlformats.org/package/2006/relationships"><Relationship Id="rId1"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6.png"/></Relationships>
</file>

<file path=ppt/diagrams/_rels/drawing4.xml.rels><?xml version="1.0" encoding="UTF-8" standalone="yes"?>
<Relationships xmlns="http://schemas.openxmlformats.org/package/2006/relationships"><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BBF874-A65E-4C50-B157-7CF2CEF0EEBB}"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pPr rtl="1"/>
          <a:endParaRPr lang="ar-EG"/>
        </a:p>
      </dgm:t>
    </dgm:pt>
    <dgm:pt modelId="{9DDDA9A6-6FA8-424C-A58E-B63AB5F1CAED}">
      <dgm:prSet phldrT="[Text]"/>
      <dgm:spPr/>
      <dgm:t>
        <a:bodyPr/>
        <a:lstStyle/>
        <a:p>
          <a:pPr algn="ctr" rtl="1"/>
          <a:r>
            <a:rPr lang="ar-SA" b="1" dirty="0" smtClean="0"/>
            <a:t>التدريب من حيث التطبيق </a:t>
          </a:r>
          <a:endParaRPr lang="ar-EG" dirty="0"/>
        </a:p>
      </dgm:t>
    </dgm:pt>
    <dgm:pt modelId="{DB412B76-D86F-429E-9A51-C14B43C0D00E}" type="parTrans" cxnId="{D5F7E3BA-A5A4-4260-A67B-D3FD9B8E38C9}">
      <dgm:prSet/>
      <dgm:spPr/>
      <dgm:t>
        <a:bodyPr/>
        <a:lstStyle/>
        <a:p>
          <a:pPr rtl="1"/>
          <a:endParaRPr lang="ar-EG"/>
        </a:p>
      </dgm:t>
    </dgm:pt>
    <dgm:pt modelId="{A53192F9-19D2-47F5-B2E3-57D5C89AEA89}" type="sibTrans" cxnId="{D5F7E3BA-A5A4-4260-A67B-D3FD9B8E38C9}">
      <dgm:prSet/>
      <dgm:spPr>
        <a:blipFill rotWithShape="1">
          <a:blip xmlns:r="http://schemas.openxmlformats.org/officeDocument/2006/relationships" r:embed="rId1"/>
          <a:stretch>
            <a:fillRect/>
          </a:stretch>
        </a:blipFill>
      </dgm:spPr>
      <dgm:t>
        <a:bodyPr/>
        <a:lstStyle/>
        <a:p>
          <a:pPr rtl="1"/>
          <a:endParaRPr lang="ar-EG"/>
        </a:p>
      </dgm:t>
    </dgm:pt>
    <dgm:pt modelId="{53FD848B-7F7E-47D0-B273-38F1848ACE94}">
      <dgm:prSet phldrT="[Text]"/>
      <dgm:spPr/>
      <dgm:t>
        <a:bodyPr/>
        <a:lstStyle/>
        <a:p>
          <a:pPr algn="ctr" rtl="1"/>
          <a:r>
            <a:rPr lang="ar-SA" b="1" dirty="0" smtClean="0"/>
            <a:t>التدريب من حيث التنفيذ </a:t>
          </a:r>
          <a:endParaRPr lang="ar-EG" dirty="0"/>
        </a:p>
      </dgm:t>
    </dgm:pt>
    <dgm:pt modelId="{508FE6EA-2AE1-4BC5-90AC-5C9807F6644B}" type="parTrans" cxnId="{63F34559-D9C6-40E4-B32F-C748ADCB3DA1}">
      <dgm:prSet/>
      <dgm:spPr/>
      <dgm:t>
        <a:bodyPr/>
        <a:lstStyle/>
        <a:p>
          <a:pPr rtl="1"/>
          <a:endParaRPr lang="ar-EG"/>
        </a:p>
      </dgm:t>
    </dgm:pt>
    <dgm:pt modelId="{6591DE9F-E4FD-4761-A6DA-5E1F799D780B}" type="sibTrans" cxnId="{63F34559-D9C6-40E4-B32F-C748ADCB3DA1}">
      <dgm:prSet/>
      <dgm:spPr>
        <a:blipFill rotWithShape="1">
          <a:blip xmlns:r="http://schemas.openxmlformats.org/officeDocument/2006/relationships" r:embed="rId1"/>
          <a:stretch>
            <a:fillRect/>
          </a:stretch>
        </a:blipFill>
      </dgm:spPr>
      <dgm:t>
        <a:bodyPr/>
        <a:lstStyle/>
        <a:p>
          <a:pPr rtl="1"/>
          <a:endParaRPr lang="ar-EG"/>
        </a:p>
      </dgm:t>
    </dgm:pt>
    <dgm:pt modelId="{A85F916B-EBD5-44AD-A494-731B54C66A14}" type="pres">
      <dgm:prSet presAssocID="{ACBBF874-A65E-4C50-B157-7CF2CEF0EEBB}" presName="Name0" presStyleCnt="0">
        <dgm:presLayoutVars>
          <dgm:chMax val="7"/>
          <dgm:chPref val="7"/>
          <dgm:dir/>
        </dgm:presLayoutVars>
      </dgm:prSet>
      <dgm:spPr/>
      <dgm:t>
        <a:bodyPr/>
        <a:lstStyle/>
        <a:p>
          <a:pPr rtl="1"/>
          <a:endParaRPr lang="ar-EG"/>
        </a:p>
      </dgm:t>
    </dgm:pt>
    <dgm:pt modelId="{063E1A8F-377E-44C9-8B86-7227BE16348B}" type="pres">
      <dgm:prSet presAssocID="{ACBBF874-A65E-4C50-B157-7CF2CEF0EEBB}" presName="dot1" presStyleLbl="alignNode1" presStyleIdx="0" presStyleCnt="10"/>
      <dgm:spPr/>
    </dgm:pt>
    <dgm:pt modelId="{5B19ED31-65D4-42E5-AB7A-72B1C2F13D17}" type="pres">
      <dgm:prSet presAssocID="{ACBBF874-A65E-4C50-B157-7CF2CEF0EEBB}" presName="dot2" presStyleLbl="alignNode1" presStyleIdx="1" presStyleCnt="10"/>
      <dgm:spPr/>
    </dgm:pt>
    <dgm:pt modelId="{870A1F50-1888-4235-AE92-90EEA29EB65A}" type="pres">
      <dgm:prSet presAssocID="{ACBBF874-A65E-4C50-B157-7CF2CEF0EEBB}" presName="dot3" presStyleLbl="alignNode1" presStyleIdx="2" presStyleCnt="10"/>
      <dgm:spPr/>
    </dgm:pt>
    <dgm:pt modelId="{AD348682-378B-4224-A396-1456BEB2A3D1}" type="pres">
      <dgm:prSet presAssocID="{ACBBF874-A65E-4C50-B157-7CF2CEF0EEBB}" presName="dotArrow1" presStyleLbl="alignNode1" presStyleIdx="3" presStyleCnt="10"/>
      <dgm:spPr/>
    </dgm:pt>
    <dgm:pt modelId="{D841DF1E-8257-432F-82B5-0B26183091C7}" type="pres">
      <dgm:prSet presAssocID="{ACBBF874-A65E-4C50-B157-7CF2CEF0EEBB}" presName="dotArrow2" presStyleLbl="alignNode1" presStyleIdx="4" presStyleCnt="10"/>
      <dgm:spPr/>
    </dgm:pt>
    <dgm:pt modelId="{9DD41D0B-C287-440F-A239-2CEF52AF3500}" type="pres">
      <dgm:prSet presAssocID="{ACBBF874-A65E-4C50-B157-7CF2CEF0EEBB}" presName="dotArrow3" presStyleLbl="alignNode1" presStyleIdx="5" presStyleCnt="10"/>
      <dgm:spPr/>
    </dgm:pt>
    <dgm:pt modelId="{FC7709C9-B575-4E89-AD1A-750718EF27E8}" type="pres">
      <dgm:prSet presAssocID="{ACBBF874-A65E-4C50-B157-7CF2CEF0EEBB}" presName="dotArrow4" presStyleLbl="alignNode1" presStyleIdx="6" presStyleCnt="10"/>
      <dgm:spPr/>
    </dgm:pt>
    <dgm:pt modelId="{CC920DAD-3042-455F-827E-AFA76E93A2EA}" type="pres">
      <dgm:prSet presAssocID="{ACBBF874-A65E-4C50-B157-7CF2CEF0EEBB}" presName="dotArrow5" presStyleLbl="alignNode1" presStyleIdx="7" presStyleCnt="10"/>
      <dgm:spPr/>
    </dgm:pt>
    <dgm:pt modelId="{0B0F5339-DB65-489C-A7AE-31C8C0C91C53}" type="pres">
      <dgm:prSet presAssocID="{ACBBF874-A65E-4C50-B157-7CF2CEF0EEBB}" presName="dotArrow6" presStyleLbl="alignNode1" presStyleIdx="8" presStyleCnt="10"/>
      <dgm:spPr/>
    </dgm:pt>
    <dgm:pt modelId="{2C9F8197-FB42-44EA-BF95-040EAEC22774}" type="pres">
      <dgm:prSet presAssocID="{ACBBF874-A65E-4C50-B157-7CF2CEF0EEBB}" presName="dotArrow7" presStyleLbl="alignNode1" presStyleIdx="9" presStyleCnt="10"/>
      <dgm:spPr/>
    </dgm:pt>
    <dgm:pt modelId="{866CA357-0370-4C92-AF55-F8A22EABE567}" type="pres">
      <dgm:prSet presAssocID="{9DDDA9A6-6FA8-424C-A58E-B63AB5F1CAED}" presName="parTx1" presStyleLbl="node1" presStyleIdx="0" presStyleCnt="2"/>
      <dgm:spPr/>
      <dgm:t>
        <a:bodyPr/>
        <a:lstStyle/>
        <a:p>
          <a:pPr rtl="1"/>
          <a:endParaRPr lang="ar-EG"/>
        </a:p>
      </dgm:t>
    </dgm:pt>
    <dgm:pt modelId="{476F4FAF-7CE0-48A8-8B26-E4B3A9EF3199}" type="pres">
      <dgm:prSet presAssocID="{A53192F9-19D2-47F5-B2E3-57D5C89AEA89}" presName="picture1" presStyleCnt="0"/>
      <dgm:spPr/>
    </dgm:pt>
    <dgm:pt modelId="{33227C5E-2E00-49BA-A80E-97E64590D2E0}" type="pres">
      <dgm:prSet presAssocID="{A53192F9-19D2-47F5-B2E3-57D5C89AEA89}" presName="imageRepeatNode" presStyleLbl="fgImgPlace1" presStyleIdx="0" presStyleCnt="2"/>
      <dgm:spPr/>
      <dgm:t>
        <a:bodyPr/>
        <a:lstStyle/>
        <a:p>
          <a:pPr rtl="1"/>
          <a:endParaRPr lang="ar-EG"/>
        </a:p>
      </dgm:t>
    </dgm:pt>
    <dgm:pt modelId="{A2E7F0C2-1F0D-4011-938C-FA169A9B4D68}" type="pres">
      <dgm:prSet presAssocID="{53FD848B-7F7E-47D0-B273-38F1848ACE94}" presName="parTx2" presStyleLbl="node1" presStyleIdx="1" presStyleCnt="2"/>
      <dgm:spPr/>
      <dgm:t>
        <a:bodyPr/>
        <a:lstStyle/>
        <a:p>
          <a:pPr rtl="1"/>
          <a:endParaRPr lang="ar-EG"/>
        </a:p>
      </dgm:t>
    </dgm:pt>
    <dgm:pt modelId="{9D5D4D09-FE54-49E5-A621-7F1FA13D92F2}" type="pres">
      <dgm:prSet presAssocID="{6591DE9F-E4FD-4761-A6DA-5E1F799D780B}" presName="picture2" presStyleCnt="0"/>
      <dgm:spPr/>
    </dgm:pt>
    <dgm:pt modelId="{B316B9EA-CA09-46BD-922A-ACE1EF9957D8}" type="pres">
      <dgm:prSet presAssocID="{6591DE9F-E4FD-4761-A6DA-5E1F799D780B}" presName="imageRepeatNode" presStyleLbl="fgImgPlace1" presStyleIdx="1" presStyleCnt="2"/>
      <dgm:spPr/>
      <dgm:t>
        <a:bodyPr/>
        <a:lstStyle/>
        <a:p>
          <a:pPr rtl="1"/>
          <a:endParaRPr lang="ar-EG"/>
        </a:p>
      </dgm:t>
    </dgm:pt>
  </dgm:ptLst>
  <dgm:cxnLst>
    <dgm:cxn modelId="{63F34559-D9C6-40E4-B32F-C748ADCB3DA1}" srcId="{ACBBF874-A65E-4C50-B157-7CF2CEF0EEBB}" destId="{53FD848B-7F7E-47D0-B273-38F1848ACE94}" srcOrd="1" destOrd="0" parTransId="{508FE6EA-2AE1-4BC5-90AC-5C9807F6644B}" sibTransId="{6591DE9F-E4FD-4761-A6DA-5E1F799D780B}"/>
    <dgm:cxn modelId="{D5F7E3BA-A5A4-4260-A67B-D3FD9B8E38C9}" srcId="{ACBBF874-A65E-4C50-B157-7CF2CEF0EEBB}" destId="{9DDDA9A6-6FA8-424C-A58E-B63AB5F1CAED}" srcOrd="0" destOrd="0" parTransId="{DB412B76-D86F-429E-9A51-C14B43C0D00E}" sibTransId="{A53192F9-19D2-47F5-B2E3-57D5C89AEA89}"/>
    <dgm:cxn modelId="{FF324B11-6F46-45C0-83EA-9E585941C440}" type="presOf" srcId="{A53192F9-19D2-47F5-B2E3-57D5C89AEA89}" destId="{33227C5E-2E00-49BA-A80E-97E64590D2E0}" srcOrd="0" destOrd="0" presId="urn:microsoft.com/office/officeart/2008/layout/AscendingPictureAccentProcess"/>
    <dgm:cxn modelId="{058FFDC6-C240-4EB3-B865-7B5DC6B41BA7}" type="presOf" srcId="{6591DE9F-E4FD-4761-A6DA-5E1F799D780B}" destId="{B316B9EA-CA09-46BD-922A-ACE1EF9957D8}" srcOrd="0" destOrd="0" presId="urn:microsoft.com/office/officeart/2008/layout/AscendingPictureAccentProcess"/>
    <dgm:cxn modelId="{65AF15D7-B9CD-4092-B81C-5E4C1EED439A}" type="presOf" srcId="{53FD848B-7F7E-47D0-B273-38F1848ACE94}" destId="{A2E7F0C2-1F0D-4011-938C-FA169A9B4D68}" srcOrd="0" destOrd="0" presId="urn:microsoft.com/office/officeart/2008/layout/AscendingPictureAccentProcess"/>
    <dgm:cxn modelId="{90EEA47B-D9B0-490B-9A50-7409E2C9E730}" type="presOf" srcId="{9DDDA9A6-6FA8-424C-A58E-B63AB5F1CAED}" destId="{866CA357-0370-4C92-AF55-F8A22EABE567}" srcOrd="0" destOrd="0" presId="urn:microsoft.com/office/officeart/2008/layout/AscendingPictureAccentProcess"/>
    <dgm:cxn modelId="{6FBAEAB0-6EEE-4A54-B000-CD150B08A02F}" type="presOf" srcId="{ACBBF874-A65E-4C50-B157-7CF2CEF0EEBB}" destId="{A85F916B-EBD5-44AD-A494-731B54C66A14}" srcOrd="0" destOrd="0" presId="urn:microsoft.com/office/officeart/2008/layout/AscendingPictureAccentProcess"/>
    <dgm:cxn modelId="{C1BE1771-C82F-4997-90CC-471B18CEDFC3}" type="presParOf" srcId="{A85F916B-EBD5-44AD-A494-731B54C66A14}" destId="{063E1A8F-377E-44C9-8B86-7227BE16348B}" srcOrd="0" destOrd="0" presId="urn:microsoft.com/office/officeart/2008/layout/AscendingPictureAccentProcess"/>
    <dgm:cxn modelId="{64C016E4-5620-41A2-8F97-A99EC692186D}" type="presParOf" srcId="{A85F916B-EBD5-44AD-A494-731B54C66A14}" destId="{5B19ED31-65D4-42E5-AB7A-72B1C2F13D17}" srcOrd="1" destOrd="0" presId="urn:microsoft.com/office/officeart/2008/layout/AscendingPictureAccentProcess"/>
    <dgm:cxn modelId="{241675A8-E9D3-4844-839A-F5DF7719A91E}" type="presParOf" srcId="{A85F916B-EBD5-44AD-A494-731B54C66A14}" destId="{870A1F50-1888-4235-AE92-90EEA29EB65A}" srcOrd="2" destOrd="0" presId="urn:microsoft.com/office/officeart/2008/layout/AscendingPictureAccentProcess"/>
    <dgm:cxn modelId="{1CE29389-C54F-46D2-A1EE-332095289C87}" type="presParOf" srcId="{A85F916B-EBD5-44AD-A494-731B54C66A14}" destId="{AD348682-378B-4224-A396-1456BEB2A3D1}" srcOrd="3" destOrd="0" presId="urn:microsoft.com/office/officeart/2008/layout/AscendingPictureAccentProcess"/>
    <dgm:cxn modelId="{050CAE9F-B88C-41ED-BA39-6E117D9E1AEA}" type="presParOf" srcId="{A85F916B-EBD5-44AD-A494-731B54C66A14}" destId="{D841DF1E-8257-432F-82B5-0B26183091C7}" srcOrd="4" destOrd="0" presId="urn:microsoft.com/office/officeart/2008/layout/AscendingPictureAccentProcess"/>
    <dgm:cxn modelId="{837CD8EF-7218-4816-BE70-3F737FF8BF3B}" type="presParOf" srcId="{A85F916B-EBD5-44AD-A494-731B54C66A14}" destId="{9DD41D0B-C287-440F-A239-2CEF52AF3500}" srcOrd="5" destOrd="0" presId="urn:microsoft.com/office/officeart/2008/layout/AscendingPictureAccentProcess"/>
    <dgm:cxn modelId="{668CDDC3-D53C-4E4E-8A91-4E6E38F1A34B}" type="presParOf" srcId="{A85F916B-EBD5-44AD-A494-731B54C66A14}" destId="{FC7709C9-B575-4E89-AD1A-750718EF27E8}" srcOrd="6" destOrd="0" presId="urn:microsoft.com/office/officeart/2008/layout/AscendingPictureAccentProcess"/>
    <dgm:cxn modelId="{EE379DB0-0A81-4B75-B0C7-2AB8C6F85DB1}" type="presParOf" srcId="{A85F916B-EBD5-44AD-A494-731B54C66A14}" destId="{CC920DAD-3042-455F-827E-AFA76E93A2EA}" srcOrd="7" destOrd="0" presId="urn:microsoft.com/office/officeart/2008/layout/AscendingPictureAccentProcess"/>
    <dgm:cxn modelId="{8478066B-6D46-4706-9736-597E9AD179B0}" type="presParOf" srcId="{A85F916B-EBD5-44AD-A494-731B54C66A14}" destId="{0B0F5339-DB65-489C-A7AE-31C8C0C91C53}" srcOrd="8" destOrd="0" presId="urn:microsoft.com/office/officeart/2008/layout/AscendingPictureAccentProcess"/>
    <dgm:cxn modelId="{2964BECC-FB65-4BD3-A636-57B4A09012CB}" type="presParOf" srcId="{A85F916B-EBD5-44AD-A494-731B54C66A14}" destId="{2C9F8197-FB42-44EA-BF95-040EAEC22774}" srcOrd="9" destOrd="0" presId="urn:microsoft.com/office/officeart/2008/layout/AscendingPictureAccentProcess"/>
    <dgm:cxn modelId="{B06C27B5-DC59-4D8D-AA66-8BA4EBECF5DF}" type="presParOf" srcId="{A85F916B-EBD5-44AD-A494-731B54C66A14}" destId="{866CA357-0370-4C92-AF55-F8A22EABE567}" srcOrd="10" destOrd="0" presId="urn:microsoft.com/office/officeart/2008/layout/AscendingPictureAccentProcess"/>
    <dgm:cxn modelId="{707128D7-E39C-4292-BFE6-99E223F84F41}" type="presParOf" srcId="{A85F916B-EBD5-44AD-A494-731B54C66A14}" destId="{476F4FAF-7CE0-48A8-8B26-E4B3A9EF3199}" srcOrd="11" destOrd="0" presId="urn:microsoft.com/office/officeart/2008/layout/AscendingPictureAccentProcess"/>
    <dgm:cxn modelId="{4BC5E67E-4384-4DD9-9A9A-6DC256242DDE}" type="presParOf" srcId="{476F4FAF-7CE0-48A8-8B26-E4B3A9EF3199}" destId="{33227C5E-2E00-49BA-A80E-97E64590D2E0}" srcOrd="0" destOrd="0" presId="urn:microsoft.com/office/officeart/2008/layout/AscendingPictureAccentProcess"/>
    <dgm:cxn modelId="{B9A72766-8192-4A1E-B636-DCEE53A11495}" type="presParOf" srcId="{A85F916B-EBD5-44AD-A494-731B54C66A14}" destId="{A2E7F0C2-1F0D-4011-938C-FA169A9B4D68}" srcOrd="12" destOrd="0" presId="urn:microsoft.com/office/officeart/2008/layout/AscendingPictureAccentProcess"/>
    <dgm:cxn modelId="{DCF72C06-6052-4C13-B41E-DD579E69B623}" type="presParOf" srcId="{A85F916B-EBD5-44AD-A494-731B54C66A14}" destId="{9D5D4D09-FE54-49E5-A621-7F1FA13D92F2}" srcOrd="13" destOrd="0" presId="urn:microsoft.com/office/officeart/2008/layout/AscendingPictureAccentProcess"/>
    <dgm:cxn modelId="{2EBBF51C-738A-412F-878E-D5C14B5684F6}" type="presParOf" srcId="{9D5D4D09-FE54-49E5-A621-7F1FA13D92F2}" destId="{B316B9EA-CA09-46BD-922A-ACE1EF9957D8}"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4C8F9D-22E2-4610-A9A1-EF00C88F2866}" type="doc">
      <dgm:prSet loTypeId="urn:microsoft.com/office/officeart/2005/8/layout/list1" loCatId="list" qsTypeId="urn:microsoft.com/office/officeart/2005/8/quickstyle/simple1" qsCatId="simple" csTypeId="urn:microsoft.com/office/officeart/2005/8/colors/accent1_2" csCatId="accent1" phldr="1"/>
      <dgm:spPr/>
      <dgm:t>
        <a:bodyPr/>
        <a:lstStyle/>
        <a:p>
          <a:pPr rtl="1"/>
          <a:endParaRPr lang="ar-EG"/>
        </a:p>
      </dgm:t>
    </dgm:pt>
    <dgm:pt modelId="{0679B1D2-9BE6-4307-8B14-700F3EE0E87D}">
      <dgm:prSet phldrT="[Text]"/>
      <dgm:spPr/>
      <dgm:t>
        <a:bodyPr/>
        <a:lstStyle/>
        <a:p>
          <a:pPr algn="ctr" rtl="1"/>
          <a:r>
            <a:rPr lang="ar-SA" b="1" dirty="0" smtClean="0"/>
            <a:t>سياسة المؤسسة التطويرية العملية</a:t>
          </a:r>
          <a:endParaRPr lang="ar-EG" dirty="0"/>
        </a:p>
      </dgm:t>
    </dgm:pt>
    <dgm:pt modelId="{8D6D30AF-A6D4-407E-9C4B-DFB4BFCE3A85}" type="parTrans" cxnId="{DD72B1F2-9CA8-44CD-ADAB-2C416BBB5DF4}">
      <dgm:prSet/>
      <dgm:spPr/>
      <dgm:t>
        <a:bodyPr/>
        <a:lstStyle/>
        <a:p>
          <a:pPr rtl="1"/>
          <a:endParaRPr lang="ar-EG"/>
        </a:p>
      </dgm:t>
    </dgm:pt>
    <dgm:pt modelId="{98176EDB-B8D1-4307-B045-2B511332975D}" type="sibTrans" cxnId="{DD72B1F2-9CA8-44CD-ADAB-2C416BBB5DF4}">
      <dgm:prSet/>
      <dgm:spPr/>
      <dgm:t>
        <a:bodyPr/>
        <a:lstStyle/>
        <a:p>
          <a:pPr rtl="1"/>
          <a:endParaRPr lang="ar-EG"/>
        </a:p>
      </dgm:t>
    </dgm:pt>
    <dgm:pt modelId="{307E4200-391B-4605-BF37-1B8CD10328EC}">
      <dgm:prSet phldrT="[Text]"/>
      <dgm:spPr/>
      <dgm:t>
        <a:bodyPr/>
        <a:lstStyle/>
        <a:p>
          <a:pPr rtl="1"/>
          <a:r>
            <a:rPr lang="ar-SA" b="1" dirty="0" smtClean="0"/>
            <a:t>الحاجات الشخصية التي تظهر لدى الموظف لتطوير وتسهيل مهمات الوظيفة المتخصصة</a:t>
          </a:r>
          <a:endParaRPr lang="ar-EG" dirty="0"/>
        </a:p>
      </dgm:t>
    </dgm:pt>
    <dgm:pt modelId="{84127FED-6260-490F-A364-C515207B9679}" type="parTrans" cxnId="{20DDA829-DE9F-4A70-BABB-C17A8EDE6BBA}">
      <dgm:prSet/>
      <dgm:spPr/>
      <dgm:t>
        <a:bodyPr/>
        <a:lstStyle/>
        <a:p>
          <a:pPr rtl="1"/>
          <a:endParaRPr lang="ar-EG"/>
        </a:p>
      </dgm:t>
    </dgm:pt>
    <dgm:pt modelId="{A416974C-53C9-43F1-A2D1-D9854EFD14D7}" type="sibTrans" cxnId="{20DDA829-DE9F-4A70-BABB-C17A8EDE6BBA}">
      <dgm:prSet/>
      <dgm:spPr/>
      <dgm:t>
        <a:bodyPr/>
        <a:lstStyle/>
        <a:p>
          <a:pPr rtl="1"/>
          <a:endParaRPr lang="ar-EG"/>
        </a:p>
      </dgm:t>
    </dgm:pt>
    <dgm:pt modelId="{CA21CD3A-8974-4CDF-B54B-FB72D7BCF6CD}" type="pres">
      <dgm:prSet presAssocID="{1F4C8F9D-22E2-4610-A9A1-EF00C88F2866}" presName="linear" presStyleCnt="0">
        <dgm:presLayoutVars>
          <dgm:dir/>
          <dgm:animLvl val="lvl"/>
          <dgm:resizeHandles val="exact"/>
        </dgm:presLayoutVars>
      </dgm:prSet>
      <dgm:spPr/>
      <dgm:t>
        <a:bodyPr/>
        <a:lstStyle/>
        <a:p>
          <a:pPr rtl="1"/>
          <a:endParaRPr lang="ar-EG"/>
        </a:p>
      </dgm:t>
    </dgm:pt>
    <dgm:pt modelId="{E19F057E-715B-4BA4-98BE-F9F01EF9368D}" type="pres">
      <dgm:prSet presAssocID="{0679B1D2-9BE6-4307-8B14-700F3EE0E87D}" presName="parentLin" presStyleCnt="0"/>
      <dgm:spPr/>
    </dgm:pt>
    <dgm:pt modelId="{711F78D2-9A41-4F74-B853-12E2AFEFE3F8}" type="pres">
      <dgm:prSet presAssocID="{0679B1D2-9BE6-4307-8B14-700F3EE0E87D}" presName="parentLeftMargin" presStyleLbl="node1" presStyleIdx="0" presStyleCnt="2"/>
      <dgm:spPr/>
      <dgm:t>
        <a:bodyPr/>
        <a:lstStyle/>
        <a:p>
          <a:pPr rtl="1"/>
          <a:endParaRPr lang="ar-EG"/>
        </a:p>
      </dgm:t>
    </dgm:pt>
    <dgm:pt modelId="{B8CCD318-20B5-4830-94B8-50247B18271E}" type="pres">
      <dgm:prSet presAssocID="{0679B1D2-9BE6-4307-8B14-700F3EE0E87D}" presName="parentText" presStyleLbl="node1" presStyleIdx="0" presStyleCnt="2" custLinFactX="19580" custLinFactNeighborX="100000">
        <dgm:presLayoutVars>
          <dgm:chMax val="0"/>
          <dgm:bulletEnabled val="1"/>
        </dgm:presLayoutVars>
      </dgm:prSet>
      <dgm:spPr/>
      <dgm:t>
        <a:bodyPr/>
        <a:lstStyle/>
        <a:p>
          <a:pPr rtl="1"/>
          <a:endParaRPr lang="ar-EG"/>
        </a:p>
      </dgm:t>
    </dgm:pt>
    <dgm:pt modelId="{18EB41D0-23C2-49FE-A7EA-CAF8A7EB2FB2}" type="pres">
      <dgm:prSet presAssocID="{0679B1D2-9BE6-4307-8B14-700F3EE0E87D}" presName="negativeSpace" presStyleCnt="0"/>
      <dgm:spPr/>
    </dgm:pt>
    <dgm:pt modelId="{F68210BC-F7C2-438C-BEF6-A9AF079BDFC5}" type="pres">
      <dgm:prSet presAssocID="{0679B1D2-9BE6-4307-8B14-700F3EE0E87D}" presName="childText" presStyleLbl="conFgAcc1" presStyleIdx="0" presStyleCnt="2">
        <dgm:presLayoutVars>
          <dgm:bulletEnabled val="1"/>
        </dgm:presLayoutVars>
      </dgm:prSet>
      <dgm:spPr/>
    </dgm:pt>
    <dgm:pt modelId="{897607AF-BCE3-4ECC-8A34-563BD49D7077}" type="pres">
      <dgm:prSet presAssocID="{98176EDB-B8D1-4307-B045-2B511332975D}" presName="spaceBetweenRectangles" presStyleCnt="0"/>
      <dgm:spPr/>
    </dgm:pt>
    <dgm:pt modelId="{6946F0C5-A27C-4EA9-9264-2F4123E94B93}" type="pres">
      <dgm:prSet presAssocID="{307E4200-391B-4605-BF37-1B8CD10328EC}" presName="parentLin" presStyleCnt="0"/>
      <dgm:spPr/>
    </dgm:pt>
    <dgm:pt modelId="{C750388A-3F6F-4817-A043-BC8E4519C665}" type="pres">
      <dgm:prSet presAssocID="{307E4200-391B-4605-BF37-1B8CD10328EC}" presName="parentLeftMargin" presStyleLbl="node1" presStyleIdx="0" presStyleCnt="2"/>
      <dgm:spPr/>
      <dgm:t>
        <a:bodyPr/>
        <a:lstStyle/>
        <a:p>
          <a:pPr rtl="1"/>
          <a:endParaRPr lang="ar-EG"/>
        </a:p>
      </dgm:t>
    </dgm:pt>
    <dgm:pt modelId="{95BA3272-117D-431A-AD3B-5CC3B51971BC}" type="pres">
      <dgm:prSet presAssocID="{307E4200-391B-4605-BF37-1B8CD10328EC}" presName="parentText" presStyleLbl="node1" presStyleIdx="1" presStyleCnt="2" custLinFactX="21705" custLinFactNeighborX="100000">
        <dgm:presLayoutVars>
          <dgm:chMax val="0"/>
          <dgm:bulletEnabled val="1"/>
        </dgm:presLayoutVars>
      </dgm:prSet>
      <dgm:spPr/>
      <dgm:t>
        <a:bodyPr/>
        <a:lstStyle/>
        <a:p>
          <a:pPr rtl="1"/>
          <a:endParaRPr lang="ar-EG"/>
        </a:p>
      </dgm:t>
    </dgm:pt>
    <dgm:pt modelId="{F8675292-8CC5-49B0-A212-711510E61024}" type="pres">
      <dgm:prSet presAssocID="{307E4200-391B-4605-BF37-1B8CD10328EC}" presName="negativeSpace" presStyleCnt="0"/>
      <dgm:spPr/>
    </dgm:pt>
    <dgm:pt modelId="{A9E51647-A2E8-4FA2-9BF9-82902C6CCA25}" type="pres">
      <dgm:prSet presAssocID="{307E4200-391B-4605-BF37-1B8CD10328EC}" presName="childText" presStyleLbl="conFgAcc1" presStyleIdx="1" presStyleCnt="2">
        <dgm:presLayoutVars>
          <dgm:bulletEnabled val="1"/>
        </dgm:presLayoutVars>
      </dgm:prSet>
      <dgm:spPr/>
    </dgm:pt>
  </dgm:ptLst>
  <dgm:cxnLst>
    <dgm:cxn modelId="{424D0D4B-FEFB-43F4-9EF6-B3EE24761025}" type="presOf" srcId="{1F4C8F9D-22E2-4610-A9A1-EF00C88F2866}" destId="{CA21CD3A-8974-4CDF-B54B-FB72D7BCF6CD}" srcOrd="0" destOrd="0" presId="urn:microsoft.com/office/officeart/2005/8/layout/list1"/>
    <dgm:cxn modelId="{4AC0F819-2FBA-49DC-9AF7-37640D9DDAD6}" type="presOf" srcId="{0679B1D2-9BE6-4307-8B14-700F3EE0E87D}" destId="{711F78D2-9A41-4F74-B853-12E2AFEFE3F8}" srcOrd="0" destOrd="0" presId="urn:microsoft.com/office/officeart/2005/8/layout/list1"/>
    <dgm:cxn modelId="{FFF56D33-EC70-4C70-846E-A98D4011BDCB}" type="presOf" srcId="{307E4200-391B-4605-BF37-1B8CD10328EC}" destId="{95BA3272-117D-431A-AD3B-5CC3B51971BC}" srcOrd="1" destOrd="0" presId="urn:microsoft.com/office/officeart/2005/8/layout/list1"/>
    <dgm:cxn modelId="{FA5B49AB-3BE3-43C1-9812-5B6DAD32D6D1}" type="presOf" srcId="{0679B1D2-9BE6-4307-8B14-700F3EE0E87D}" destId="{B8CCD318-20B5-4830-94B8-50247B18271E}" srcOrd="1" destOrd="0" presId="urn:microsoft.com/office/officeart/2005/8/layout/list1"/>
    <dgm:cxn modelId="{052BA12C-C4A7-4F93-975B-58F107EC8F34}" type="presOf" srcId="{307E4200-391B-4605-BF37-1B8CD10328EC}" destId="{C750388A-3F6F-4817-A043-BC8E4519C665}" srcOrd="0" destOrd="0" presId="urn:microsoft.com/office/officeart/2005/8/layout/list1"/>
    <dgm:cxn modelId="{20DDA829-DE9F-4A70-BABB-C17A8EDE6BBA}" srcId="{1F4C8F9D-22E2-4610-A9A1-EF00C88F2866}" destId="{307E4200-391B-4605-BF37-1B8CD10328EC}" srcOrd="1" destOrd="0" parTransId="{84127FED-6260-490F-A364-C515207B9679}" sibTransId="{A416974C-53C9-43F1-A2D1-D9854EFD14D7}"/>
    <dgm:cxn modelId="{DD72B1F2-9CA8-44CD-ADAB-2C416BBB5DF4}" srcId="{1F4C8F9D-22E2-4610-A9A1-EF00C88F2866}" destId="{0679B1D2-9BE6-4307-8B14-700F3EE0E87D}" srcOrd="0" destOrd="0" parTransId="{8D6D30AF-A6D4-407E-9C4B-DFB4BFCE3A85}" sibTransId="{98176EDB-B8D1-4307-B045-2B511332975D}"/>
    <dgm:cxn modelId="{14473493-7618-4502-B932-A760C423D8F1}" type="presParOf" srcId="{CA21CD3A-8974-4CDF-B54B-FB72D7BCF6CD}" destId="{E19F057E-715B-4BA4-98BE-F9F01EF9368D}" srcOrd="0" destOrd="0" presId="urn:microsoft.com/office/officeart/2005/8/layout/list1"/>
    <dgm:cxn modelId="{BFE3910C-0C48-42C3-B895-A7AAC722203D}" type="presParOf" srcId="{E19F057E-715B-4BA4-98BE-F9F01EF9368D}" destId="{711F78D2-9A41-4F74-B853-12E2AFEFE3F8}" srcOrd="0" destOrd="0" presId="urn:microsoft.com/office/officeart/2005/8/layout/list1"/>
    <dgm:cxn modelId="{6C6CD3C0-802B-44EB-B4B6-A8B4B7AE86BB}" type="presParOf" srcId="{E19F057E-715B-4BA4-98BE-F9F01EF9368D}" destId="{B8CCD318-20B5-4830-94B8-50247B18271E}" srcOrd="1" destOrd="0" presId="urn:microsoft.com/office/officeart/2005/8/layout/list1"/>
    <dgm:cxn modelId="{3D393B0E-AB62-4F0D-B485-EBC4B99E9091}" type="presParOf" srcId="{CA21CD3A-8974-4CDF-B54B-FB72D7BCF6CD}" destId="{18EB41D0-23C2-49FE-A7EA-CAF8A7EB2FB2}" srcOrd="1" destOrd="0" presId="urn:microsoft.com/office/officeart/2005/8/layout/list1"/>
    <dgm:cxn modelId="{A4536F3B-94B6-49D8-B03E-39D6B0E31F98}" type="presParOf" srcId="{CA21CD3A-8974-4CDF-B54B-FB72D7BCF6CD}" destId="{F68210BC-F7C2-438C-BEF6-A9AF079BDFC5}" srcOrd="2" destOrd="0" presId="urn:microsoft.com/office/officeart/2005/8/layout/list1"/>
    <dgm:cxn modelId="{800D5EFC-20D8-4838-8051-361509CC925E}" type="presParOf" srcId="{CA21CD3A-8974-4CDF-B54B-FB72D7BCF6CD}" destId="{897607AF-BCE3-4ECC-8A34-563BD49D7077}" srcOrd="3" destOrd="0" presId="urn:microsoft.com/office/officeart/2005/8/layout/list1"/>
    <dgm:cxn modelId="{653C3B3B-235A-4E38-B248-DD307AF398FB}" type="presParOf" srcId="{CA21CD3A-8974-4CDF-B54B-FB72D7BCF6CD}" destId="{6946F0C5-A27C-4EA9-9264-2F4123E94B93}" srcOrd="4" destOrd="0" presId="urn:microsoft.com/office/officeart/2005/8/layout/list1"/>
    <dgm:cxn modelId="{13B262BF-7954-4870-87C9-BB012EE1DA10}" type="presParOf" srcId="{6946F0C5-A27C-4EA9-9264-2F4123E94B93}" destId="{C750388A-3F6F-4817-A043-BC8E4519C665}" srcOrd="0" destOrd="0" presId="urn:microsoft.com/office/officeart/2005/8/layout/list1"/>
    <dgm:cxn modelId="{4500D0F3-2DB2-468E-A71D-D3332EA6FBEF}" type="presParOf" srcId="{6946F0C5-A27C-4EA9-9264-2F4123E94B93}" destId="{95BA3272-117D-431A-AD3B-5CC3B51971BC}" srcOrd="1" destOrd="0" presId="urn:microsoft.com/office/officeart/2005/8/layout/list1"/>
    <dgm:cxn modelId="{CEFE238B-742B-40A9-A831-5062C8B7E362}" type="presParOf" srcId="{CA21CD3A-8974-4CDF-B54B-FB72D7BCF6CD}" destId="{F8675292-8CC5-49B0-A212-711510E61024}" srcOrd="5" destOrd="0" presId="urn:microsoft.com/office/officeart/2005/8/layout/list1"/>
    <dgm:cxn modelId="{9E44CED0-175E-42C1-B721-BB4902B285F5}" type="presParOf" srcId="{CA21CD3A-8974-4CDF-B54B-FB72D7BCF6CD}" destId="{A9E51647-A2E8-4FA2-9BF9-82902C6CCA2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2E2544-581C-4B16-A032-928751153E4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pPr rtl="1"/>
          <a:endParaRPr lang="ar-EG"/>
        </a:p>
      </dgm:t>
    </dgm:pt>
    <dgm:pt modelId="{D363C47D-F5F3-46AD-AA11-61E0186CFE43}">
      <dgm:prSet phldrT="[Text]"/>
      <dgm:spPr/>
      <dgm:t>
        <a:bodyPr/>
        <a:lstStyle/>
        <a:p>
          <a:pPr algn="ctr" rtl="1"/>
          <a:r>
            <a:rPr lang="ar-SA" b="1" dirty="0" smtClean="0"/>
            <a:t>يتم اختيار أنشطة التقييم المرحلي بناءً على الأهداف السلوكية الإجرائية</a:t>
          </a:r>
          <a:endParaRPr lang="ar-EG" b="1" dirty="0"/>
        </a:p>
      </dgm:t>
    </dgm:pt>
    <dgm:pt modelId="{FC704F1C-E3AC-483C-9F3B-E0FEAD347E51}" type="parTrans" cxnId="{C40D7451-DDAF-4084-BD69-80814DD88D2A}">
      <dgm:prSet/>
      <dgm:spPr/>
      <dgm:t>
        <a:bodyPr/>
        <a:lstStyle/>
        <a:p>
          <a:pPr rtl="1"/>
          <a:endParaRPr lang="ar-EG"/>
        </a:p>
      </dgm:t>
    </dgm:pt>
    <dgm:pt modelId="{48940522-66B2-4563-8F2B-8F990FB3561F}" type="sibTrans" cxnId="{C40D7451-DDAF-4084-BD69-80814DD88D2A}">
      <dgm:prSet/>
      <dgm:spPr/>
      <dgm:t>
        <a:bodyPr/>
        <a:lstStyle/>
        <a:p>
          <a:pPr rtl="1"/>
          <a:endParaRPr lang="ar-EG"/>
        </a:p>
      </dgm:t>
    </dgm:pt>
    <dgm:pt modelId="{A918AD3D-5F17-4B32-8879-FD4E2E51EEC1}">
      <dgm:prSet phldrT="[Text]"/>
      <dgm:spPr/>
      <dgm:t>
        <a:bodyPr/>
        <a:lstStyle/>
        <a:p>
          <a:pPr algn="ctr" rtl="1"/>
          <a:r>
            <a:rPr lang="ar-SA" b="1" dirty="0" smtClean="0"/>
            <a:t>تمثيل أنشطة التقييم نوعاً وكماً لسلوكيات الأهداف الإجرائية</a:t>
          </a:r>
          <a:endParaRPr lang="ar-EG" b="1" dirty="0"/>
        </a:p>
      </dgm:t>
    </dgm:pt>
    <dgm:pt modelId="{AC998251-38DC-403C-8E18-FBEA7380C47B}" type="parTrans" cxnId="{F4235E48-F085-4D23-B035-739B1CE516D6}">
      <dgm:prSet/>
      <dgm:spPr/>
      <dgm:t>
        <a:bodyPr/>
        <a:lstStyle/>
        <a:p>
          <a:pPr rtl="1"/>
          <a:endParaRPr lang="ar-EG"/>
        </a:p>
      </dgm:t>
    </dgm:pt>
    <dgm:pt modelId="{BB2DAD28-4FD7-4EDD-9523-35ECC59F1F2B}" type="sibTrans" cxnId="{F4235E48-F085-4D23-B035-739B1CE516D6}">
      <dgm:prSet/>
      <dgm:spPr/>
      <dgm:t>
        <a:bodyPr/>
        <a:lstStyle/>
        <a:p>
          <a:pPr rtl="1"/>
          <a:endParaRPr lang="ar-EG"/>
        </a:p>
      </dgm:t>
    </dgm:pt>
    <dgm:pt modelId="{5C5E0E17-BF4C-4BAE-8C30-E0E0B238DCAD}">
      <dgm:prSet phldrT="[Text]"/>
      <dgm:spPr/>
      <dgm:t>
        <a:bodyPr/>
        <a:lstStyle/>
        <a:p>
          <a:pPr algn="ctr" rtl="1"/>
          <a:r>
            <a:rPr lang="ar-SA" b="1" dirty="0" smtClean="0"/>
            <a:t>تعدد أنشطة التقييم الخاصة بكل هدف إجرائي لتركيز أكثر السلوكيات الفرعية، وبهدف تحصيل هذه السلوكيات</a:t>
          </a:r>
          <a:endParaRPr lang="ar-EG" b="1" dirty="0"/>
        </a:p>
      </dgm:t>
    </dgm:pt>
    <dgm:pt modelId="{2AFBAF18-1EF7-4B3E-AA4F-F5777653F07A}" type="parTrans" cxnId="{F01DA4DB-BCA2-4028-9DC2-157E069FFAF6}">
      <dgm:prSet/>
      <dgm:spPr/>
      <dgm:t>
        <a:bodyPr/>
        <a:lstStyle/>
        <a:p>
          <a:pPr rtl="1"/>
          <a:endParaRPr lang="ar-EG"/>
        </a:p>
      </dgm:t>
    </dgm:pt>
    <dgm:pt modelId="{8E804FE4-9E98-4B61-AD0D-B0CE9ED8F546}" type="sibTrans" cxnId="{F01DA4DB-BCA2-4028-9DC2-157E069FFAF6}">
      <dgm:prSet/>
      <dgm:spPr/>
      <dgm:t>
        <a:bodyPr/>
        <a:lstStyle/>
        <a:p>
          <a:pPr rtl="1"/>
          <a:endParaRPr lang="ar-EG"/>
        </a:p>
      </dgm:t>
    </dgm:pt>
    <dgm:pt modelId="{8A4FB70C-79AC-4D52-ADBD-4BB5715965FE}">
      <dgm:prSet phldrT="[Text]"/>
      <dgm:spPr/>
      <dgm:t>
        <a:bodyPr/>
        <a:lstStyle/>
        <a:p>
          <a:pPr algn="ctr" rtl="1"/>
          <a:r>
            <a:rPr lang="ar-SA" b="1" dirty="0" smtClean="0"/>
            <a:t>يمكن ممارسة أنشطة التقييم في بيئة التدريب وتجهيزاتها ووسائلها</a:t>
          </a:r>
          <a:endParaRPr lang="ar-EG" b="1" dirty="0"/>
        </a:p>
      </dgm:t>
    </dgm:pt>
    <dgm:pt modelId="{E1102EC2-58BC-49F3-B80C-F94C71817246}" type="parTrans" cxnId="{5874CE63-DB3B-4E01-8D9D-C8D28CB6F358}">
      <dgm:prSet/>
      <dgm:spPr/>
      <dgm:t>
        <a:bodyPr/>
        <a:lstStyle/>
        <a:p>
          <a:pPr rtl="1"/>
          <a:endParaRPr lang="ar-EG"/>
        </a:p>
      </dgm:t>
    </dgm:pt>
    <dgm:pt modelId="{2D8C2A0A-A844-4F1E-AC1A-91CD56C21ECE}" type="sibTrans" cxnId="{5874CE63-DB3B-4E01-8D9D-C8D28CB6F358}">
      <dgm:prSet/>
      <dgm:spPr/>
      <dgm:t>
        <a:bodyPr/>
        <a:lstStyle/>
        <a:p>
          <a:pPr rtl="1"/>
          <a:endParaRPr lang="ar-EG"/>
        </a:p>
      </dgm:t>
    </dgm:pt>
    <dgm:pt modelId="{6EE765B0-D537-4560-90CB-F9A7011B7469}" type="pres">
      <dgm:prSet presAssocID="{3C2E2544-581C-4B16-A032-928751153E48}" presName="Name0" presStyleCnt="0">
        <dgm:presLayoutVars>
          <dgm:chMax val="7"/>
          <dgm:chPref val="7"/>
          <dgm:dir/>
        </dgm:presLayoutVars>
      </dgm:prSet>
      <dgm:spPr/>
      <dgm:t>
        <a:bodyPr/>
        <a:lstStyle/>
        <a:p>
          <a:pPr rtl="1"/>
          <a:endParaRPr lang="ar-EG"/>
        </a:p>
      </dgm:t>
    </dgm:pt>
    <dgm:pt modelId="{CB7DD915-0371-4AE7-97BD-7C1B14FC5FEE}" type="pres">
      <dgm:prSet presAssocID="{3C2E2544-581C-4B16-A032-928751153E48}" presName="Name1" presStyleCnt="0"/>
      <dgm:spPr/>
    </dgm:pt>
    <dgm:pt modelId="{374BB6AE-9FC7-42F7-BC6A-64F2CE237242}" type="pres">
      <dgm:prSet presAssocID="{3C2E2544-581C-4B16-A032-928751153E48}" presName="cycle" presStyleCnt="0"/>
      <dgm:spPr/>
    </dgm:pt>
    <dgm:pt modelId="{5172C64C-C099-4226-B446-E7420D4FA7AC}" type="pres">
      <dgm:prSet presAssocID="{3C2E2544-581C-4B16-A032-928751153E48}" presName="srcNode" presStyleLbl="node1" presStyleIdx="0" presStyleCnt="4"/>
      <dgm:spPr/>
    </dgm:pt>
    <dgm:pt modelId="{21DA18F5-5087-40DE-ACAE-299FE2FD8156}" type="pres">
      <dgm:prSet presAssocID="{3C2E2544-581C-4B16-A032-928751153E48}" presName="conn" presStyleLbl="parChTrans1D2" presStyleIdx="0" presStyleCnt="1"/>
      <dgm:spPr/>
      <dgm:t>
        <a:bodyPr/>
        <a:lstStyle/>
        <a:p>
          <a:pPr rtl="1"/>
          <a:endParaRPr lang="ar-EG"/>
        </a:p>
      </dgm:t>
    </dgm:pt>
    <dgm:pt modelId="{90B6422F-B5C4-4408-A792-CCA0717794C7}" type="pres">
      <dgm:prSet presAssocID="{3C2E2544-581C-4B16-A032-928751153E48}" presName="extraNode" presStyleLbl="node1" presStyleIdx="0" presStyleCnt="4"/>
      <dgm:spPr/>
    </dgm:pt>
    <dgm:pt modelId="{7C71CA62-5981-4D19-B453-AD1C0D7DAF8B}" type="pres">
      <dgm:prSet presAssocID="{3C2E2544-581C-4B16-A032-928751153E48}" presName="dstNode" presStyleLbl="node1" presStyleIdx="0" presStyleCnt="4"/>
      <dgm:spPr/>
    </dgm:pt>
    <dgm:pt modelId="{77339B35-C2B2-4076-A2F1-45AC97C3A449}" type="pres">
      <dgm:prSet presAssocID="{D363C47D-F5F3-46AD-AA11-61E0186CFE43}" presName="text_1" presStyleLbl="node1" presStyleIdx="0" presStyleCnt="4">
        <dgm:presLayoutVars>
          <dgm:bulletEnabled val="1"/>
        </dgm:presLayoutVars>
      </dgm:prSet>
      <dgm:spPr/>
      <dgm:t>
        <a:bodyPr/>
        <a:lstStyle/>
        <a:p>
          <a:pPr rtl="1"/>
          <a:endParaRPr lang="ar-EG"/>
        </a:p>
      </dgm:t>
    </dgm:pt>
    <dgm:pt modelId="{B7C95546-3FF4-4704-A8BD-44124435C0AE}" type="pres">
      <dgm:prSet presAssocID="{D363C47D-F5F3-46AD-AA11-61E0186CFE43}" presName="accent_1" presStyleCnt="0"/>
      <dgm:spPr/>
    </dgm:pt>
    <dgm:pt modelId="{2219042C-9E3A-4EA0-B60E-0CDF8F0EB835}" type="pres">
      <dgm:prSet presAssocID="{D363C47D-F5F3-46AD-AA11-61E0186CFE43}" presName="accentRepeatNode" presStyleLbl="solidFgAcc1" presStyleIdx="0" presStyleCnt="4"/>
      <dgm:spPr>
        <a:blipFill rotWithShape="0">
          <a:blip xmlns:r="http://schemas.openxmlformats.org/officeDocument/2006/relationships" r:embed="rId1"/>
          <a:stretch>
            <a:fillRect/>
          </a:stretch>
        </a:blipFill>
      </dgm:spPr>
      <dgm:t>
        <a:bodyPr/>
        <a:lstStyle/>
        <a:p>
          <a:pPr rtl="1"/>
          <a:endParaRPr lang="ar-EG"/>
        </a:p>
      </dgm:t>
    </dgm:pt>
    <dgm:pt modelId="{9E618860-4240-4EE3-8AA0-0990DD5B438B}" type="pres">
      <dgm:prSet presAssocID="{A918AD3D-5F17-4B32-8879-FD4E2E51EEC1}" presName="text_2" presStyleLbl="node1" presStyleIdx="1" presStyleCnt="4">
        <dgm:presLayoutVars>
          <dgm:bulletEnabled val="1"/>
        </dgm:presLayoutVars>
      </dgm:prSet>
      <dgm:spPr/>
      <dgm:t>
        <a:bodyPr/>
        <a:lstStyle/>
        <a:p>
          <a:pPr rtl="1"/>
          <a:endParaRPr lang="ar-EG"/>
        </a:p>
      </dgm:t>
    </dgm:pt>
    <dgm:pt modelId="{5EC92FCE-3303-4887-8C34-E2AE5C879275}" type="pres">
      <dgm:prSet presAssocID="{A918AD3D-5F17-4B32-8879-FD4E2E51EEC1}" presName="accent_2" presStyleCnt="0"/>
      <dgm:spPr/>
    </dgm:pt>
    <dgm:pt modelId="{F14CD0C3-F9C5-4631-92ED-683C41299DEF}" type="pres">
      <dgm:prSet presAssocID="{A918AD3D-5F17-4B32-8879-FD4E2E51EEC1}" presName="accentRepeatNode" presStyleLbl="solidFgAcc1" presStyleIdx="1" presStyleCnt="4"/>
      <dgm:spPr>
        <a:blipFill rotWithShape="0">
          <a:blip xmlns:r="http://schemas.openxmlformats.org/officeDocument/2006/relationships" r:embed="rId1"/>
          <a:stretch>
            <a:fillRect/>
          </a:stretch>
        </a:blipFill>
      </dgm:spPr>
      <dgm:t>
        <a:bodyPr/>
        <a:lstStyle/>
        <a:p>
          <a:pPr rtl="1"/>
          <a:endParaRPr lang="ar-EG"/>
        </a:p>
      </dgm:t>
    </dgm:pt>
    <dgm:pt modelId="{D489C166-79D2-40DD-86EC-130220B1119A}" type="pres">
      <dgm:prSet presAssocID="{5C5E0E17-BF4C-4BAE-8C30-E0E0B238DCAD}" presName="text_3" presStyleLbl="node1" presStyleIdx="2" presStyleCnt="4">
        <dgm:presLayoutVars>
          <dgm:bulletEnabled val="1"/>
        </dgm:presLayoutVars>
      </dgm:prSet>
      <dgm:spPr/>
      <dgm:t>
        <a:bodyPr/>
        <a:lstStyle/>
        <a:p>
          <a:pPr rtl="1"/>
          <a:endParaRPr lang="ar-EG"/>
        </a:p>
      </dgm:t>
    </dgm:pt>
    <dgm:pt modelId="{F3E8BD72-A2A4-4852-9A6C-503DC918F729}" type="pres">
      <dgm:prSet presAssocID="{5C5E0E17-BF4C-4BAE-8C30-E0E0B238DCAD}" presName="accent_3" presStyleCnt="0"/>
      <dgm:spPr/>
    </dgm:pt>
    <dgm:pt modelId="{D04C9E72-1F75-4950-8111-334ADEDB2BC1}" type="pres">
      <dgm:prSet presAssocID="{5C5E0E17-BF4C-4BAE-8C30-E0E0B238DCAD}" presName="accentRepeatNode" presStyleLbl="solidFgAcc1" presStyleIdx="2" presStyleCnt="4"/>
      <dgm:spPr>
        <a:blipFill rotWithShape="0">
          <a:blip xmlns:r="http://schemas.openxmlformats.org/officeDocument/2006/relationships" r:embed="rId1"/>
          <a:stretch>
            <a:fillRect/>
          </a:stretch>
        </a:blipFill>
      </dgm:spPr>
      <dgm:t>
        <a:bodyPr/>
        <a:lstStyle/>
        <a:p>
          <a:pPr rtl="1"/>
          <a:endParaRPr lang="ar-EG"/>
        </a:p>
      </dgm:t>
    </dgm:pt>
    <dgm:pt modelId="{7CAF2447-854E-47BC-8A2B-73D2387FFA29}" type="pres">
      <dgm:prSet presAssocID="{8A4FB70C-79AC-4D52-ADBD-4BB5715965FE}" presName="text_4" presStyleLbl="node1" presStyleIdx="3" presStyleCnt="4">
        <dgm:presLayoutVars>
          <dgm:bulletEnabled val="1"/>
        </dgm:presLayoutVars>
      </dgm:prSet>
      <dgm:spPr/>
      <dgm:t>
        <a:bodyPr/>
        <a:lstStyle/>
        <a:p>
          <a:pPr rtl="1"/>
          <a:endParaRPr lang="ar-EG"/>
        </a:p>
      </dgm:t>
    </dgm:pt>
    <dgm:pt modelId="{9AAA1FC4-9C4D-4A22-B623-BCB17FB381C1}" type="pres">
      <dgm:prSet presAssocID="{8A4FB70C-79AC-4D52-ADBD-4BB5715965FE}" presName="accent_4" presStyleCnt="0"/>
      <dgm:spPr/>
    </dgm:pt>
    <dgm:pt modelId="{C0A0AD0B-8416-4513-87BF-FC44EDAC0530}" type="pres">
      <dgm:prSet presAssocID="{8A4FB70C-79AC-4D52-ADBD-4BB5715965FE}" presName="accentRepeatNode" presStyleLbl="solidFgAcc1" presStyleIdx="3" presStyleCnt="4"/>
      <dgm:spPr>
        <a:blipFill rotWithShape="0">
          <a:blip xmlns:r="http://schemas.openxmlformats.org/officeDocument/2006/relationships" r:embed="rId1"/>
          <a:stretch>
            <a:fillRect/>
          </a:stretch>
        </a:blipFill>
      </dgm:spPr>
      <dgm:t>
        <a:bodyPr/>
        <a:lstStyle/>
        <a:p>
          <a:pPr rtl="1"/>
          <a:endParaRPr lang="ar-EG"/>
        </a:p>
      </dgm:t>
    </dgm:pt>
  </dgm:ptLst>
  <dgm:cxnLst>
    <dgm:cxn modelId="{52EEF773-6EA1-44C0-B1FC-6594F3BB4FF3}" type="presOf" srcId="{48940522-66B2-4563-8F2B-8F990FB3561F}" destId="{21DA18F5-5087-40DE-ACAE-299FE2FD8156}" srcOrd="0" destOrd="0" presId="urn:microsoft.com/office/officeart/2008/layout/VerticalCurvedList"/>
    <dgm:cxn modelId="{402A267C-D8AF-4B91-99BC-FC87E0ECA145}" type="presOf" srcId="{5C5E0E17-BF4C-4BAE-8C30-E0E0B238DCAD}" destId="{D489C166-79D2-40DD-86EC-130220B1119A}" srcOrd="0" destOrd="0" presId="urn:microsoft.com/office/officeart/2008/layout/VerticalCurvedList"/>
    <dgm:cxn modelId="{C5300268-2957-411B-B715-330241AA053E}" type="presOf" srcId="{A918AD3D-5F17-4B32-8879-FD4E2E51EEC1}" destId="{9E618860-4240-4EE3-8AA0-0990DD5B438B}" srcOrd="0" destOrd="0" presId="urn:microsoft.com/office/officeart/2008/layout/VerticalCurvedList"/>
    <dgm:cxn modelId="{5874CE63-DB3B-4E01-8D9D-C8D28CB6F358}" srcId="{3C2E2544-581C-4B16-A032-928751153E48}" destId="{8A4FB70C-79AC-4D52-ADBD-4BB5715965FE}" srcOrd="3" destOrd="0" parTransId="{E1102EC2-58BC-49F3-B80C-F94C71817246}" sibTransId="{2D8C2A0A-A844-4F1E-AC1A-91CD56C21ECE}"/>
    <dgm:cxn modelId="{F4235E48-F085-4D23-B035-739B1CE516D6}" srcId="{3C2E2544-581C-4B16-A032-928751153E48}" destId="{A918AD3D-5F17-4B32-8879-FD4E2E51EEC1}" srcOrd="1" destOrd="0" parTransId="{AC998251-38DC-403C-8E18-FBEA7380C47B}" sibTransId="{BB2DAD28-4FD7-4EDD-9523-35ECC59F1F2B}"/>
    <dgm:cxn modelId="{C40D7451-DDAF-4084-BD69-80814DD88D2A}" srcId="{3C2E2544-581C-4B16-A032-928751153E48}" destId="{D363C47D-F5F3-46AD-AA11-61E0186CFE43}" srcOrd="0" destOrd="0" parTransId="{FC704F1C-E3AC-483C-9F3B-E0FEAD347E51}" sibTransId="{48940522-66B2-4563-8F2B-8F990FB3561F}"/>
    <dgm:cxn modelId="{F01DA4DB-BCA2-4028-9DC2-157E069FFAF6}" srcId="{3C2E2544-581C-4B16-A032-928751153E48}" destId="{5C5E0E17-BF4C-4BAE-8C30-E0E0B238DCAD}" srcOrd="2" destOrd="0" parTransId="{2AFBAF18-1EF7-4B3E-AA4F-F5777653F07A}" sibTransId="{8E804FE4-9E98-4B61-AD0D-B0CE9ED8F546}"/>
    <dgm:cxn modelId="{896ED170-78D6-4AB5-AFB5-9F8BA7ABEEB4}" type="presOf" srcId="{8A4FB70C-79AC-4D52-ADBD-4BB5715965FE}" destId="{7CAF2447-854E-47BC-8A2B-73D2387FFA29}" srcOrd="0" destOrd="0" presId="urn:microsoft.com/office/officeart/2008/layout/VerticalCurvedList"/>
    <dgm:cxn modelId="{4651311B-F87C-42C8-8640-7B5F14C4EAB6}" type="presOf" srcId="{D363C47D-F5F3-46AD-AA11-61E0186CFE43}" destId="{77339B35-C2B2-4076-A2F1-45AC97C3A449}" srcOrd="0" destOrd="0" presId="urn:microsoft.com/office/officeart/2008/layout/VerticalCurvedList"/>
    <dgm:cxn modelId="{96CD7331-2612-4633-814D-2745BF423D47}" type="presOf" srcId="{3C2E2544-581C-4B16-A032-928751153E48}" destId="{6EE765B0-D537-4560-90CB-F9A7011B7469}" srcOrd="0" destOrd="0" presId="urn:microsoft.com/office/officeart/2008/layout/VerticalCurvedList"/>
    <dgm:cxn modelId="{5B45BE5D-CCCA-47DC-BF4D-60AA1A80A285}" type="presParOf" srcId="{6EE765B0-D537-4560-90CB-F9A7011B7469}" destId="{CB7DD915-0371-4AE7-97BD-7C1B14FC5FEE}" srcOrd="0" destOrd="0" presId="urn:microsoft.com/office/officeart/2008/layout/VerticalCurvedList"/>
    <dgm:cxn modelId="{253F6FAC-C9D9-40B4-BC5F-5E48EABD5FBA}" type="presParOf" srcId="{CB7DD915-0371-4AE7-97BD-7C1B14FC5FEE}" destId="{374BB6AE-9FC7-42F7-BC6A-64F2CE237242}" srcOrd="0" destOrd="0" presId="urn:microsoft.com/office/officeart/2008/layout/VerticalCurvedList"/>
    <dgm:cxn modelId="{20865B10-926B-4EE5-8184-3765AC261C90}" type="presParOf" srcId="{374BB6AE-9FC7-42F7-BC6A-64F2CE237242}" destId="{5172C64C-C099-4226-B446-E7420D4FA7AC}" srcOrd="0" destOrd="0" presId="urn:microsoft.com/office/officeart/2008/layout/VerticalCurvedList"/>
    <dgm:cxn modelId="{5CC66068-9FF1-4DB1-95B7-01175C966E46}" type="presParOf" srcId="{374BB6AE-9FC7-42F7-BC6A-64F2CE237242}" destId="{21DA18F5-5087-40DE-ACAE-299FE2FD8156}" srcOrd="1" destOrd="0" presId="urn:microsoft.com/office/officeart/2008/layout/VerticalCurvedList"/>
    <dgm:cxn modelId="{252382CB-44DD-48FF-B8CC-DBE2E87024E6}" type="presParOf" srcId="{374BB6AE-9FC7-42F7-BC6A-64F2CE237242}" destId="{90B6422F-B5C4-4408-A792-CCA0717794C7}" srcOrd="2" destOrd="0" presId="urn:microsoft.com/office/officeart/2008/layout/VerticalCurvedList"/>
    <dgm:cxn modelId="{D126BD5A-0DDF-434E-B017-D47A92F28E83}" type="presParOf" srcId="{374BB6AE-9FC7-42F7-BC6A-64F2CE237242}" destId="{7C71CA62-5981-4D19-B453-AD1C0D7DAF8B}" srcOrd="3" destOrd="0" presId="urn:microsoft.com/office/officeart/2008/layout/VerticalCurvedList"/>
    <dgm:cxn modelId="{885FFD96-06BB-44D9-87EF-52D02CFE1642}" type="presParOf" srcId="{CB7DD915-0371-4AE7-97BD-7C1B14FC5FEE}" destId="{77339B35-C2B2-4076-A2F1-45AC97C3A449}" srcOrd="1" destOrd="0" presId="urn:microsoft.com/office/officeart/2008/layout/VerticalCurvedList"/>
    <dgm:cxn modelId="{CC871AE7-92F2-4242-89AC-A70CF8EC0115}" type="presParOf" srcId="{CB7DD915-0371-4AE7-97BD-7C1B14FC5FEE}" destId="{B7C95546-3FF4-4704-A8BD-44124435C0AE}" srcOrd="2" destOrd="0" presId="urn:microsoft.com/office/officeart/2008/layout/VerticalCurvedList"/>
    <dgm:cxn modelId="{5E53334F-4E15-488A-8E2E-843E0F765D10}" type="presParOf" srcId="{B7C95546-3FF4-4704-A8BD-44124435C0AE}" destId="{2219042C-9E3A-4EA0-B60E-0CDF8F0EB835}" srcOrd="0" destOrd="0" presId="urn:microsoft.com/office/officeart/2008/layout/VerticalCurvedList"/>
    <dgm:cxn modelId="{97E1C9D2-7BD4-4A99-A45D-B2B8CD3C521B}" type="presParOf" srcId="{CB7DD915-0371-4AE7-97BD-7C1B14FC5FEE}" destId="{9E618860-4240-4EE3-8AA0-0990DD5B438B}" srcOrd="3" destOrd="0" presId="urn:microsoft.com/office/officeart/2008/layout/VerticalCurvedList"/>
    <dgm:cxn modelId="{D2ADFA1A-4878-465D-85F0-717319D3537F}" type="presParOf" srcId="{CB7DD915-0371-4AE7-97BD-7C1B14FC5FEE}" destId="{5EC92FCE-3303-4887-8C34-E2AE5C879275}" srcOrd="4" destOrd="0" presId="urn:microsoft.com/office/officeart/2008/layout/VerticalCurvedList"/>
    <dgm:cxn modelId="{347D65FE-4EE6-4812-BD0D-C5DBD816F146}" type="presParOf" srcId="{5EC92FCE-3303-4887-8C34-E2AE5C879275}" destId="{F14CD0C3-F9C5-4631-92ED-683C41299DEF}" srcOrd="0" destOrd="0" presId="urn:microsoft.com/office/officeart/2008/layout/VerticalCurvedList"/>
    <dgm:cxn modelId="{5F5E459E-F25E-4685-BF2E-0E0DFBE10162}" type="presParOf" srcId="{CB7DD915-0371-4AE7-97BD-7C1B14FC5FEE}" destId="{D489C166-79D2-40DD-86EC-130220B1119A}" srcOrd="5" destOrd="0" presId="urn:microsoft.com/office/officeart/2008/layout/VerticalCurvedList"/>
    <dgm:cxn modelId="{ECF2146C-A60A-477C-B03D-045DF780BDD3}" type="presParOf" srcId="{CB7DD915-0371-4AE7-97BD-7C1B14FC5FEE}" destId="{F3E8BD72-A2A4-4852-9A6C-503DC918F729}" srcOrd="6" destOrd="0" presId="urn:microsoft.com/office/officeart/2008/layout/VerticalCurvedList"/>
    <dgm:cxn modelId="{7DC6E5B6-186A-4764-855A-6A9F2D1175C3}" type="presParOf" srcId="{F3E8BD72-A2A4-4852-9A6C-503DC918F729}" destId="{D04C9E72-1F75-4950-8111-334ADEDB2BC1}" srcOrd="0" destOrd="0" presId="urn:microsoft.com/office/officeart/2008/layout/VerticalCurvedList"/>
    <dgm:cxn modelId="{EE96DE48-9452-460D-9B32-E7DA3CC3BC89}" type="presParOf" srcId="{CB7DD915-0371-4AE7-97BD-7C1B14FC5FEE}" destId="{7CAF2447-854E-47BC-8A2B-73D2387FFA29}" srcOrd="7" destOrd="0" presId="urn:microsoft.com/office/officeart/2008/layout/VerticalCurvedList"/>
    <dgm:cxn modelId="{0416EFE4-7C76-4CC2-887E-6367F583D793}" type="presParOf" srcId="{CB7DD915-0371-4AE7-97BD-7C1B14FC5FEE}" destId="{9AAA1FC4-9C4D-4A22-B623-BCB17FB381C1}" srcOrd="8" destOrd="0" presId="urn:microsoft.com/office/officeart/2008/layout/VerticalCurvedList"/>
    <dgm:cxn modelId="{6139BE2E-3533-4B1A-8B02-5D0CF2F05C60}" type="presParOf" srcId="{9AAA1FC4-9C4D-4A22-B623-BCB17FB381C1}" destId="{C0A0AD0B-8416-4513-87BF-FC44EDAC053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2E2544-581C-4B16-A032-928751153E4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pPr rtl="1"/>
          <a:endParaRPr lang="ar-EG"/>
        </a:p>
      </dgm:t>
    </dgm:pt>
    <dgm:pt modelId="{D363C47D-F5F3-46AD-AA11-61E0186CFE43}">
      <dgm:prSet phldrT="[Text]" custT="1"/>
      <dgm:spPr/>
      <dgm:t>
        <a:bodyPr/>
        <a:lstStyle/>
        <a:p>
          <a:pPr algn="ctr" rtl="1"/>
          <a:r>
            <a:rPr lang="ar-EG" sz="2400" b="1" dirty="0" smtClean="0"/>
            <a:t>وجود القصور أو الاختلاف في الاستعداد الكلامي بين المشاركين</a:t>
          </a:r>
          <a:endParaRPr lang="ar-EG" sz="2400" b="1" dirty="0"/>
        </a:p>
      </dgm:t>
    </dgm:pt>
    <dgm:pt modelId="{FC704F1C-E3AC-483C-9F3B-E0FEAD347E51}" type="parTrans" cxnId="{C40D7451-DDAF-4084-BD69-80814DD88D2A}">
      <dgm:prSet/>
      <dgm:spPr/>
      <dgm:t>
        <a:bodyPr/>
        <a:lstStyle/>
        <a:p>
          <a:pPr rtl="1"/>
          <a:endParaRPr lang="ar-EG"/>
        </a:p>
      </dgm:t>
    </dgm:pt>
    <dgm:pt modelId="{48940522-66B2-4563-8F2B-8F990FB3561F}" type="sibTrans" cxnId="{C40D7451-DDAF-4084-BD69-80814DD88D2A}">
      <dgm:prSet/>
      <dgm:spPr/>
      <dgm:t>
        <a:bodyPr/>
        <a:lstStyle/>
        <a:p>
          <a:pPr rtl="1"/>
          <a:endParaRPr lang="ar-EG"/>
        </a:p>
      </dgm:t>
    </dgm:pt>
    <dgm:pt modelId="{A918AD3D-5F17-4B32-8879-FD4E2E51EEC1}">
      <dgm:prSet phldrT="[Text]" custT="1"/>
      <dgm:spPr/>
      <dgm:t>
        <a:bodyPr/>
        <a:lstStyle/>
        <a:p>
          <a:pPr algn="ctr" rtl="0"/>
          <a:r>
            <a:rPr lang="ar-EG" sz="2400" b="1" dirty="0" smtClean="0"/>
            <a:t>يوجد في كل مجموعة شخصيات مختلفة ذات أنماط سلوكية مختلفة يجب التعامل معها بحذر ولباقة</a:t>
          </a:r>
          <a:endParaRPr lang="ar-EG" sz="2400" b="1" dirty="0"/>
        </a:p>
      </dgm:t>
    </dgm:pt>
    <dgm:pt modelId="{AC998251-38DC-403C-8E18-FBEA7380C47B}" type="parTrans" cxnId="{F4235E48-F085-4D23-B035-739B1CE516D6}">
      <dgm:prSet/>
      <dgm:spPr/>
      <dgm:t>
        <a:bodyPr/>
        <a:lstStyle/>
        <a:p>
          <a:pPr rtl="1"/>
          <a:endParaRPr lang="ar-EG"/>
        </a:p>
      </dgm:t>
    </dgm:pt>
    <dgm:pt modelId="{BB2DAD28-4FD7-4EDD-9523-35ECC59F1F2B}" type="sibTrans" cxnId="{F4235E48-F085-4D23-B035-739B1CE516D6}">
      <dgm:prSet/>
      <dgm:spPr/>
      <dgm:t>
        <a:bodyPr/>
        <a:lstStyle/>
        <a:p>
          <a:pPr rtl="1"/>
          <a:endParaRPr lang="ar-EG"/>
        </a:p>
      </dgm:t>
    </dgm:pt>
    <dgm:pt modelId="{6EE765B0-D537-4560-90CB-F9A7011B7469}" type="pres">
      <dgm:prSet presAssocID="{3C2E2544-581C-4B16-A032-928751153E48}" presName="Name0" presStyleCnt="0">
        <dgm:presLayoutVars>
          <dgm:chMax val="7"/>
          <dgm:chPref val="7"/>
          <dgm:dir/>
        </dgm:presLayoutVars>
      </dgm:prSet>
      <dgm:spPr/>
      <dgm:t>
        <a:bodyPr/>
        <a:lstStyle/>
        <a:p>
          <a:pPr rtl="1"/>
          <a:endParaRPr lang="ar-EG"/>
        </a:p>
      </dgm:t>
    </dgm:pt>
    <dgm:pt modelId="{CB7DD915-0371-4AE7-97BD-7C1B14FC5FEE}" type="pres">
      <dgm:prSet presAssocID="{3C2E2544-581C-4B16-A032-928751153E48}" presName="Name1" presStyleCnt="0"/>
      <dgm:spPr/>
    </dgm:pt>
    <dgm:pt modelId="{374BB6AE-9FC7-42F7-BC6A-64F2CE237242}" type="pres">
      <dgm:prSet presAssocID="{3C2E2544-581C-4B16-A032-928751153E48}" presName="cycle" presStyleCnt="0"/>
      <dgm:spPr/>
    </dgm:pt>
    <dgm:pt modelId="{5172C64C-C099-4226-B446-E7420D4FA7AC}" type="pres">
      <dgm:prSet presAssocID="{3C2E2544-581C-4B16-A032-928751153E48}" presName="srcNode" presStyleLbl="node1" presStyleIdx="0" presStyleCnt="2"/>
      <dgm:spPr/>
    </dgm:pt>
    <dgm:pt modelId="{21DA18F5-5087-40DE-ACAE-299FE2FD8156}" type="pres">
      <dgm:prSet presAssocID="{3C2E2544-581C-4B16-A032-928751153E48}" presName="conn" presStyleLbl="parChTrans1D2" presStyleIdx="0" presStyleCnt="1"/>
      <dgm:spPr/>
      <dgm:t>
        <a:bodyPr/>
        <a:lstStyle/>
        <a:p>
          <a:pPr rtl="1"/>
          <a:endParaRPr lang="ar-EG"/>
        </a:p>
      </dgm:t>
    </dgm:pt>
    <dgm:pt modelId="{90B6422F-B5C4-4408-A792-CCA0717794C7}" type="pres">
      <dgm:prSet presAssocID="{3C2E2544-581C-4B16-A032-928751153E48}" presName="extraNode" presStyleLbl="node1" presStyleIdx="0" presStyleCnt="2"/>
      <dgm:spPr/>
    </dgm:pt>
    <dgm:pt modelId="{7C71CA62-5981-4D19-B453-AD1C0D7DAF8B}" type="pres">
      <dgm:prSet presAssocID="{3C2E2544-581C-4B16-A032-928751153E48}" presName="dstNode" presStyleLbl="node1" presStyleIdx="0" presStyleCnt="2"/>
      <dgm:spPr/>
    </dgm:pt>
    <dgm:pt modelId="{77339B35-C2B2-4076-A2F1-45AC97C3A449}" type="pres">
      <dgm:prSet presAssocID="{D363C47D-F5F3-46AD-AA11-61E0186CFE43}" presName="text_1" presStyleLbl="node1" presStyleIdx="0" presStyleCnt="2">
        <dgm:presLayoutVars>
          <dgm:bulletEnabled val="1"/>
        </dgm:presLayoutVars>
      </dgm:prSet>
      <dgm:spPr/>
      <dgm:t>
        <a:bodyPr/>
        <a:lstStyle/>
        <a:p>
          <a:pPr rtl="1"/>
          <a:endParaRPr lang="ar-EG"/>
        </a:p>
      </dgm:t>
    </dgm:pt>
    <dgm:pt modelId="{B7C95546-3FF4-4704-A8BD-44124435C0AE}" type="pres">
      <dgm:prSet presAssocID="{D363C47D-F5F3-46AD-AA11-61E0186CFE43}" presName="accent_1" presStyleCnt="0"/>
      <dgm:spPr/>
    </dgm:pt>
    <dgm:pt modelId="{2219042C-9E3A-4EA0-B60E-0CDF8F0EB835}" type="pres">
      <dgm:prSet presAssocID="{D363C47D-F5F3-46AD-AA11-61E0186CFE43}" presName="accentRepeatNode" presStyleLbl="solidFgAcc1" presStyleIdx="0" presStyleCnt="2"/>
      <dgm:spPr>
        <a:blipFill rotWithShape="0">
          <a:blip xmlns:r="http://schemas.openxmlformats.org/officeDocument/2006/relationships" r:embed="rId1"/>
          <a:stretch>
            <a:fillRect/>
          </a:stretch>
        </a:blipFill>
      </dgm:spPr>
      <dgm:t>
        <a:bodyPr/>
        <a:lstStyle/>
        <a:p>
          <a:pPr rtl="1"/>
          <a:endParaRPr lang="ar-EG"/>
        </a:p>
      </dgm:t>
    </dgm:pt>
    <dgm:pt modelId="{9E618860-4240-4EE3-8AA0-0990DD5B438B}" type="pres">
      <dgm:prSet presAssocID="{A918AD3D-5F17-4B32-8879-FD4E2E51EEC1}" presName="text_2" presStyleLbl="node1" presStyleIdx="1" presStyleCnt="2">
        <dgm:presLayoutVars>
          <dgm:bulletEnabled val="1"/>
        </dgm:presLayoutVars>
      </dgm:prSet>
      <dgm:spPr/>
      <dgm:t>
        <a:bodyPr/>
        <a:lstStyle/>
        <a:p>
          <a:pPr rtl="1"/>
          <a:endParaRPr lang="ar-EG"/>
        </a:p>
      </dgm:t>
    </dgm:pt>
    <dgm:pt modelId="{5EC92FCE-3303-4887-8C34-E2AE5C879275}" type="pres">
      <dgm:prSet presAssocID="{A918AD3D-5F17-4B32-8879-FD4E2E51EEC1}" presName="accent_2" presStyleCnt="0"/>
      <dgm:spPr/>
    </dgm:pt>
    <dgm:pt modelId="{F14CD0C3-F9C5-4631-92ED-683C41299DEF}" type="pres">
      <dgm:prSet presAssocID="{A918AD3D-5F17-4B32-8879-FD4E2E51EEC1}" presName="accentRepeatNode" presStyleLbl="solidFgAcc1" presStyleIdx="1" presStyleCnt="2"/>
      <dgm:spPr>
        <a:blipFill rotWithShape="0">
          <a:blip xmlns:r="http://schemas.openxmlformats.org/officeDocument/2006/relationships" r:embed="rId1"/>
          <a:stretch>
            <a:fillRect/>
          </a:stretch>
        </a:blipFill>
      </dgm:spPr>
      <dgm:t>
        <a:bodyPr/>
        <a:lstStyle/>
        <a:p>
          <a:pPr rtl="1"/>
          <a:endParaRPr lang="ar-EG"/>
        </a:p>
      </dgm:t>
    </dgm:pt>
  </dgm:ptLst>
  <dgm:cxnLst>
    <dgm:cxn modelId="{F4235E48-F085-4D23-B035-739B1CE516D6}" srcId="{3C2E2544-581C-4B16-A032-928751153E48}" destId="{A918AD3D-5F17-4B32-8879-FD4E2E51EEC1}" srcOrd="1" destOrd="0" parTransId="{AC998251-38DC-403C-8E18-FBEA7380C47B}" sibTransId="{BB2DAD28-4FD7-4EDD-9523-35ECC59F1F2B}"/>
    <dgm:cxn modelId="{95CB8E71-5D3A-4A2B-BC8A-C7A37521400F}" type="presOf" srcId="{D363C47D-F5F3-46AD-AA11-61E0186CFE43}" destId="{77339B35-C2B2-4076-A2F1-45AC97C3A449}" srcOrd="0" destOrd="0" presId="urn:microsoft.com/office/officeart/2008/layout/VerticalCurvedList"/>
    <dgm:cxn modelId="{C40D7451-DDAF-4084-BD69-80814DD88D2A}" srcId="{3C2E2544-581C-4B16-A032-928751153E48}" destId="{D363C47D-F5F3-46AD-AA11-61E0186CFE43}" srcOrd="0" destOrd="0" parTransId="{FC704F1C-E3AC-483C-9F3B-E0FEAD347E51}" sibTransId="{48940522-66B2-4563-8F2B-8F990FB3561F}"/>
    <dgm:cxn modelId="{6E0F5AED-A06E-4B02-8410-A4DEBBCEF022}" type="presOf" srcId="{A918AD3D-5F17-4B32-8879-FD4E2E51EEC1}" destId="{9E618860-4240-4EE3-8AA0-0990DD5B438B}" srcOrd="0" destOrd="0" presId="urn:microsoft.com/office/officeart/2008/layout/VerticalCurvedList"/>
    <dgm:cxn modelId="{534C786C-2F12-4134-874E-3DB49D52ED9B}" type="presOf" srcId="{48940522-66B2-4563-8F2B-8F990FB3561F}" destId="{21DA18F5-5087-40DE-ACAE-299FE2FD8156}" srcOrd="0" destOrd="0" presId="urn:microsoft.com/office/officeart/2008/layout/VerticalCurvedList"/>
    <dgm:cxn modelId="{EC108D47-8B94-4143-87DA-81990BF08964}" type="presOf" srcId="{3C2E2544-581C-4B16-A032-928751153E48}" destId="{6EE765B0-D537-4560-90CB-F9A7011B7469}" srcOrd="0" destOrd="0" presId="urn:microsoft.com/office/officeart/2008/layout/VerticalCurvedList"/>
    <dgm:cxn modelId="{C3767BF8-61BF-4F32-BB46-59508D920346}" type="presParOf" srcId="{6EE765B0-D537-4560-90CB-F9A7011B7469}" destId="{CB7DD915-0371-4AE7-97BD-7C1B14FC5FEE}" srcOrd="0" destOrd="0" presId="urn:microsoft.com/office/officeart/2008/layout/VerticalCurvedList"/>
    <dgm:cxn modelId="{654EF66E-00E5-41D1-AB00-0564094C9016}" type="presParOf" srcId="{CB7DD915-0371-4AE7-97BD-7C1B14FC5FEE}" destId="{374BB6AE-9FC7-42F7-BC6A-64F2CE237242}" srcOrd="0" destOrd="0" presId="urn:microsoft.com/office/officeart/2008/layout/VerticalCurvedList"/>
    <dgm:cxn modelId="{C1E4179A-7DD2-4E47-998D-FDC90C65890D}" type="presParOf" srcId="{374BB6AE-9FC7-42F7-BC6A-64F2CE237242}" destId="{5172C64C-C099-4226-B446-E7420D4FA7AC}" srcOrd="0" destOrd="0" presId="urn:microsoft.com/office/officeart/2008/layout/VerticalCurvedList"/>
    <dgm:cxn modelId="{2A3C210D-C212-4703-9CF3-A463EBA72F0B}" type="presParOf" srcId="{374BB6AE-9FC7-42F7-BC6A-64F2CE237242}" destId="{21DA18F5-5087-40DE-ACAE-299FE2FD8156}" srcOrd="1" destOrd="0" presId="urn:microsoft.com/office/officeart/2008/layout/VerticalCurvedList"/>
    <dgm:cxn modelId="{709B7125-7479-417B-A0E0-EFC64FCE92BA}" type="presParOf" srcId="{374BB6AE-9FC7-42F7-BC6A-64F2CE237242}" destId="{90B6422F-B5C4-4408-A792-CCA0717794C7}" srcOrd="2" destOrd="0" presId="urn:microsoft.com/office/officeart/2008/layout/VerticalCurvedList"/>
    <dgm:cxn modelId="{6A37CB85-5D59-44D9-95C7-438807424676}" type="presParOf" srcId="{374BB6AE-9FC7-42F7-BC6A-64F2CE237242}" destId="{7C71CA62-5981-4D19-B453-AD1C0D7DAF8B}" srcOrd="3" destOrd="0" presId="urn:microsoft.com/office/officeart/2008/layout/VerticalCurvedList"/>
    <dgm:cxn modelId="{CB1914FC-E427-475F-9DB1-BF3406B2416A}" type="presParOf" srcId="{CB7DD915-0371-4AE7-97BD-7C1B14FC5FEE}" destId="{77339B35-C2B2-4076-A2F1-45AC97C3A449}" srcOrd="1" destOrd="0" presId="urn:microsoft.com/office/officeart/2008/layout/VerticalCurvedList"/>
    <dgm:cxn modelId="{446A21A5-390E-40C6-A852-AAF2689DA6F9}" type="presParOf" srcId="{CB7DD915-0371-4AE7-97BD-7C1B14FC5FEE}" destId="{B7C95546-3FF4-4704-A8BD-44124435C0AE}" srcOrd="2" destOrd="0" presId="urn:microsoft.com/office/officeart/2008/layout/VerticalCurvedList"/>
    <dgm:cxn modelId="{0B244000-391C-41BB-A694-B3067F61FF39}" type="presParOf" srcId="{B7C95546-3FF4-4704-A8BD-44124435C0AE}" destId="{2219042C-9E3A-4EA0-B60E-0CDF8F0EB835}" srcOrd="0" destOrd="0" presId="urn:microsoft.com/office/officeart/2008/layout/VerticalCurvedList"/>
    <dgm:cxn modelId="{E5E2EEEB-4DB7-4D23-909A-CBA2CB47BD87}" type="presParOf" srcId="{CB7DD915-0371-4AE7-97BD-7C1B14FC5FEE}" destId="{9E618860-4240-4EE3-8AA0-0990DD5B438B}" srcOrd="3" destOrd="0" presId="urn:microsoft.com/office/officeart/2008/layout/VerticalCurvedList"/>
    <dgm:cxn modelId="{6EE31BE9-FF4C-4B1D-A93E-32E6A041586C}" type="presParOf" srcId="{CB7DD915-0371-4AE7-97BD-7C1B14FC5FEE}" destId="{5EC92FCE-3303-4887-8C34-E2AE5C879275}" srcOrd="4" destOrd="0" presId="urn:microsoft.com/office/officeart/2008/layout/VerticalCurvedList"/>
    <dgm:cxn modelId="{9CE4E3CA-7EB6-422F-893A-A9F0DEA3231D}" type="presParOf" srcId="{5EC92FCE-3303-4887-8C34-E2AE5C879275}" destId="{F14CD0C3-F9C5-4631-92ED-683C41299DE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E1A8F-377E-44C9-8B86-7227BE16348B}">
      <dsp:nvSpPr>
        <dsp:cNvPr id="0" name=""/>
        <dsp:cNvSpPr/>
      </dsp:nvSpPr>
      <dsp:spPr>
        <a:xfrm>
          <a:off x="2143565" y="2298710"/>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9ED31-65D4-42E5-AB7A-72B1C2F13D17}">
      <dsp:nvSpPr>
        <dsp:cNvPr id="0" name=""/>
        <dsp:cNvSpPr/>
      </dsp:nvSpPr>
      <dsp:spPr>
        <a:xfrm>
          <a:off x="2016024" y="2503101"/>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0A1F50-1888-4235-AE92-90EEA29EB65A}">
      <dsp:nvSpPr>
        <dsp:cNvPr id="0" name=""/>
        <dsp:cNvSpPr/>
      </dsp:nvSpPr>
      <dsp:spPr>
        <a:xfrm>
          <a:off x="1864023" y="2680059"/>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48682-378B-4224-A396-1456BEB2A3D1}">
      <dsp:nvSpPr>
        <dsp:cNvPr id="0" name=""/>
        <dsp:cNvSpPr/>
      </dsp:nvSpPr>
      <dsp:spPr>
        <a:xfrm>
          <a:off x="2045725" y="241664"/>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41DF1E-8257-432F-82B5-0B26183091C7}">
      <dsp:nvSpPr>
        <dsp:cNvPr id="0" name=""/>
        <dsp:cNvSpPr/>
      </dsp:nvSpPr>
      <dsp:spPr>
        <a:xfrm>
          <a:off x="2240240" y="125752"/>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D41D0B-C287-440F-A239-2CEF52AF3500}">
      <dsp:nvSpPr>
        <dsp:cNvPr id="0" name=""/>
        <dsp:cNvSpPr/>
      </dsp:nvSpPr>
      <dsp:spPr>
        <a:xfrm>
          <a:off x="2434172" y="9841"/>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709C9-B575-4E89-AD1A-750718EF27E8}">
      <dsp:nvSpPr>
        <dsp:cNvPr id="0" name=""/>
        <dsp:cNvSpPr/>
      </dsp:nvSpPr>
      <dsp:spPr>
        <a:xfrm>
          <a:off x="2628104" y="125752"/>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920DAD-3042-455F-827E-AFA76E93A2EA}">
      <dsp:nvSpPr>
        <dsp:cNvPr id="0" name=""/>
        <dsp:cNvSpPr/>
      </dsp:nvSpPr>
      <dsp:spPr>
        <a:xfrm>
          <a:off x="2822619" y="241664"/>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0F5339-DB65-489C-A7AE-31C8C0C91C53}">
      <dsp:nvSpPr>
        <dsp:cNvPr id="0" name=""/>
        <dsp:cNvSpPr/>
      </dsp:nvSpPr>
      <dsp:spPr>
        <a:xfrm>
          <a:off x="2434172" y="254414"/>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9F8197-FB42-44EA-BF95-040EAEC22774}">
      <dsp:nvSpPr>
        <dsp:cNvPr id="0" name=""/>
        <dsp:cNvSpPr/>
      </dsp:nvSpPr>
      <dsp:spPr>
        <a:xfrm>
          <a:off x="2434172" y="498988"/>
          <a:ext cx="145594" cy="145594"/>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6CA357-0370-4C92-AF55-F8A22EABE567}">
      <dsp:nvSpPr>
        <dsp:cNvPr id="0" name=""/>
        <dsp:cNvSpPr/>
      </dsp:nvSpPr>
      <dsp:spPr>
        <a:xfrm>
          <a:off x="1249614" y="3211867"/>
          <a:ext cx="3140186" cy="8422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4673" tIns="80010" rIns="80010" bIns="80010" numCol="1" spcCol="1270" anchor="ctr" anchorCtr="0">
          <a:noAutofit/>
        </a:bodyPr>
        <a:lstStyle/>
        <a:p>
          <a:pPr lvl="0" algn="ctr" defTabSz="933450" rtl="1">
            <a:lnSpc>
              <a:spcPct val="90000"/>
            </a:lnSpc>
            <a:spcBef>
              <a:spcPct val="0"/>
            </a:spcBef>
            <a:spcAft>
              <a:spcPct val="35000"/>
            </a:spcAft>
          </a:pPr>
          <a:r>
            <a:rPr lang="ar-SA" sz="2100" b="1" kern="1200" dirty="0" smtClean="0"/>
            <a:t>التدريب من حيث التطبيق </a:t>
          </a:r>
          <a:endParaRPr lang="ar-EG" sz="2100" kern="1200" dirty="0"/>
        </a:p>
      </dsp:txBody>
      <dsp:txXfrm>
        <a:off x="1290731" y="3252984"/>
        <a:ext cx="3057952" cy="760057"/>
      </dsp:txXfrm>
    </dsp:sp>
    <dsp:sp modelId="{33227C5E-2E00-49BA-A80E-97E64590D2E0}">
      <dsp:nvSpPr>
        <dsp:cNvPr id="0" name=""/>
        <dsp:cNvSpPr/>
      </dsp:nvSpPr>
      <dsp:spPr>
        <a:xfrm>
          <a:off x="378957" y="2386576"/>
          <a:ext cx="1455947" cy="1455850"/>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E7F0C2-1F0D-4011-938C-FA169A9B4D68}">
      <dsp:nvSpPr>
        <dsp:cNvPr id="0" name=""/>
        <dsp:cNvSpPr/>
      </dsp:nvSpPr>
      <dsp:spPr>
        <a:xfrm>
          <a:off x="2576855" y="1564376"/>
          <a:ext cx="3140186" cy="8422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4673" tIns="80010" rIns="80010" bIns="80010" numCol="1" spcCol="1270" anchor="ctr" anchorCtr="0">
          <a:noAutofit/>
        </a:bodyPr>
        <a:lstStyle/>
        <a:p>
          <a:pPr lvl="0" algn="ctr" defTabSz="933450" rtl="1">
            <a:lnSpc>
              <a:spcPct val="90000"/>
            </a:lnSpc>
            <a:spcBef>
              <a:spcPct val="0"/>
            </a:spcBef>
            <a:spcAft>
              <a:spcPct val="35000"/>
            </a:spcAft>
          </a:pPr>
          <a:r>
            <a:rPr lang="ar-SA" sz="2100" b="1" kern="1200" dirty="0" smtClean="0"/>
            <a:t>التدريب من حيث التنفيذ </a:t>
          </a:r>
          <a:endParaRPr lang="ar-EG" sz="2100" kern="1200" dirty="0"/>
        </a:p>
      </dsp:txBody>
      <dsp:txXfrm>
        <a:off x="2617972" y="1605493"/>
        <a:ext cx="3057952" cy="760057"/>
      </dsp:txXfrm>
    </dsp:sp>
    <dsp:sp modelId="{B316B9EA-CA09-46BD-922A-ACE1EF9957D8}">
      <dsp:nvSpPr>
        <dsp:cNvPr id="0" name=""/>
        <dsp:cNvSpPr/>
      </dsp:nvSpPr>
      <dsp:spPr>
        <a:xfrm>
          <a:off x="1706199" y="739084"/>
          <a:ext cx="1455947" cy="1455850"/>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210BC-F7C2-438C-BEF6-A9AF079BDFC5}">
      <dsp:nvSpPr>
        <dsp:cNvPr id="0" name=""/>
        <dsp:cNvSpPr/>
      </dsp:nvSpPr>
      <dsp:spPr>
        <a:xfrm>
          <a:off x="0" y="1484980"/>
          <a:ext cx="7632848" cy="22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CCD318-20B5-4830-94B8-50247B18271E}">
      <dsp:nvSpPr>
        <dsp:cNvPr id="0" name=""/>
        <dsp:cNvSpPr/>
      </dsp:nvSpPr>
      <dsp:spPr>
        <a:xfrm>
          <a:off x="1809442" y="1352140"/>
          <a:ext cx="5342993" cy="265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ctr" defTabSz="400050" rtl="1">
            <a:lnSpc>
              <a:spcPct val="90000"/>
            </a:lnSpc>
            <a:spcBef>
              <a:spcPct val="0"/>
            </a:spcBef>
            <a:spcAft>
              <a:spcPct val="35000"/>
            </a:spcAft>
          </a:pPr>
          <a:r>
            <a:rPr lang="ar-SA" sz="900" b="1" kern="1200" dirty="0" smtClean="0"/>
            <a:t>سياسة المؤسسة التطويرية العملية</a:t>
          </a:r>
          <a:endParaRPr lang="ar-EG" sz="900" kern="1200" dirty="0"/>
        </a:p>
      </dsp:txBody>
      <dsp:txXfrm>
        <a:off x="1822411" y="1365109"/>
        <a:ext cx="5317055" cy="239742"/>
      </dsp:txXfrm>
    </dsp:sp>
    <dsp:sp modelId="{A9E51647-A2E8-4FA2-9BF9-82902C6CCA25}">
      <dsp:nvSpPr>
        <dsp:cNvPr id="0" name=""/>
        <dsp:cNvSpPr/>
      </dsp:nvSpPr>
      <dsp:spPr>
        <a:xfrm>
          <a:off x="0" y="1893220"/>
          <a:ext cx="7632848" cy="22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BA3272-117D-431A-AD3B-5CC3B51971BC}">
      <dsp:nvSpPr>
        <dsp:cNvPr id="0" name=""/>
        <dsp:cNvSpPr/>
      </dsp:nvSpPr>
      <dsp:spPr>
        <a:xfrm>
          <a:off x="1922981" y="1760380"/>
          <a:ext cx="5342993" cy="265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l" defTabSz="400050" rtl="1">
            <a:lnSpc>
              <a:spcPct val="90000"/>
            </a:lnSpc>
            <a:spcBef>
              <a:spcPct val="0"/>
            </a:spcBef>
            <a:spcAft>
              <a:spcPct val="35000"/>
            </a:spcAft>
          </a:pPr>
          <a:r>
            <a:rPr lang="ar-SA" sz="900" b="1" kern="1200" dirty="0" smtClean="0"/>
            <a:t>الحاجات الشخصية التي تظهر لدى الموظف لتطوير وتسهيل مهمات الوظيفة المتخصصة</a:t>
          </a:r>
          <a:endParaRPr lang="ar-EG" sz="900" kern="1200" dirty="0"/>
        </a:p>
      </dsp:txBody>
      <dsp:txXfrm>
        <a:off x="1935950" y="1773349"/>
        <a:ext cx="5317055" cy="2397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A18F5-5087-40DE-ACAE-299FE2FD8156}">
      <dsp:nvSpPr>
        <dsp:cNvPr id="0" name=""/>
        <dsp:cNvSpPr/>
      </dsp:nvSpPr>
      <dsp:spPr>
        <a:xfrm>
          <a:off x="-5699197" y="-872376"/>
          <a:ext cx="6785312" cy="6785312"/>
        </a:xfrm>
        <a:prstGeom prst="blockArc">
          <a:avLst>
            <a:gd name="adj1" fmla="val 18900000"/>
            <a:gd name="adj2" fmla="val 2700000"/>
            <a:gd name="adj3" fmla="val 31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339B35-C2B2-4076-A2F1-45AC97C3A449}">
      <dsp:nvSpPr>
        <dsp:cNvPr id="0" name=""/>
        <dsp:cNvSpPr/>
      </dsp:nvSpPr>
      <dsp:spPr>
        <a:xfrm>
          <a:off x="568532" y="387518"/>
          <a:ext cx="6993704" cy="7754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505" tIns="45720" rIns="45720" bIns="45720" numCol="1" spcCol="1270" anchor="ctr" anchorCtr="0">
          <a:noAutofit/>
        </a:bodyPr>
        <a:lstStyle/>
        <a:p>
          <a:pPr lvl="0" algn="ctr" defTabSz="800100" rtl="1">
            <a:lnSpc>
              <a:spcPct val="90000"/>
            </a:lnSpc>
            <a:spcBef>
              <a:spcPct val="0"/>
            </a:spcBef>
            <a:spcAft>
              <a:spcPct val="35000"/>
            </a:spcAft>
          </a:pPr>
          <a:r>
            <a:rPr lang="ar-SA" sz="1800" b="1" kern="1200" dirty="0" smtClean="0"/>
            <a:t>يتم اختيار أنشطة التقييم المرحلي بناءً على الأهداف السلوكية الإجرائية</a:t>
          </a:r>
          <a:endParaRPr lang="ar-EG" sz="1800" b="1" kern="1200" dirty="0"/>
        </a:p>
      </dsp:txBody>
      <dsp:txXfrm>
        <a:off x="568532" y="387518"/>
        <a:ext cx="6993704" cy="775439"/>
      </dsp:txXfrm>
    </dsp:sp>
    <dsp:sp modelId="{2219042C-9E3A-4EA0-B60E-0CDF8F0EB835}">
      <dsp:nvSpPr>
        <dsp:cNvPr id="0" name=""/>
        <dsp:cNvSpPr/>
      </dsp:nvSpPr>
      <dsp:spPr>
        <a:xfrm>
          <a:off x="83882" y="290588"/>
          <a:ext cx="969299" cy="969299"/>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618860-4240-4EE3-8AA0-0990DD5B438B}">
      <dsp:nvSpPr>
        <dsp:cNvPr id="0" name=""/>
        <dsp:cNvSpPr/>
      </dsp:nvSpPr>
      <dsp:spPr>
        <a:xfrm>
          <a:off x="1013110" y="1550879"/>
          <a:ext cx="6549127" cy="7754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505" tIns="45720" rIns="45720" bIns="45720" numCol="1" spcCol="1270" anchor="ctr" anchorCtr="0">
          <a:noAutofit/>
        </a:bodyPr>
        <a:lstStyle/>
        <a:p>
          <a:pPr lvl="0" algn="ctr" defTabSz="800100" rtl="1">
            <a:lnSpc>
              <a:spcPct val="90000"/>
            </a:lnSpc>
            <a:spcBef>
              <a:spcPct val="0"/>
            </a:spcBef>
            <a:spcAft>
              <a:spcPct val="35000"/>
            </a:spcAft>
          </a:pPr>
          <a:r>
            <a:rPr lang="ar-SA" sz="1800" b="1" kern="1200" dirty="0" smtClean="0"/>
            <a:t>تمثيل أنشطة التقييم نوعاً وكماً لسلوكيات الأهداف الإجرائية</a:t>
          </a:r>
          <a:endParaRPr lang="ar-EG" sz="1800" b="1" kern="1200" dirty="0"/>
        </a:p>
      </dsp:txBody>
      <dsp:txXfrm>
        <a:off x="1013110" y="1550879"/>
        <a:ext cx="6549127" cy="775439"/>
      </dsp:txXfrm>
    </dsp:sp>
    <dsp:sp modelId="{F14CD0C3-F9C5-4631-92ED-683C41299DEF}">
      <dsp:nvSpPr>
        <dsp:cNvPr id="0" name=""/>
        <dsp:cNvSpPr/>
      </dsp:nvSpPr>
      <dsp:spPr>
        <a:xfrm>
          <a:off x="528460" y="1453949"/>
          <a:ext cx="969299" cy="969299"/>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89C166-79D2-40DD-86EC-130220B1119A}">
      <dsp:nvSpPr>
        <dsp:cNvPr id="0" name=""/>
        <dsp:cNvSpPr/>
      </dsp:nvSpPr>
      <dsp:spPr>
        <a:xfrm>
          <a:off x="1013110" y="2714240"/>
          <a:ext cx="6549127" cy="7754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505" tIns="45720" rIns="45720" bIns="45720" numCol="1" spcCol="1270" anchor="ctr" anchorCtr="0">
          <a:noAutofit/>
        </a:bodyPr>
        <a:lstStyle/>
        <a:p>
          <a:pPr lvl="0" algn="ctr" defTabSz="800100" rtl="1">
            <a:lnSpc>
              <a:spcPct val="90000"/>
            </a:lnSpc>
            <a:spcBef>
              <a:spcPct val="0"/>
            </a:spcBef>
            <a:spcAft>
              <a:spcPct val="35000"/>
            </a:spcAft>
          </a:pPr>
          <a:r>
            <a:rPr lang="ar-SA" sz="1800" b="1" kern="1200" dirty="0" smtClean="0"/>
            <a:t>تعدد أنشطة التقييم الخاصة بكل هدف إجرائي لتركيز أكثر السلوكيات الفرعية، وبهدف تحصيل هذه السلوكيات</a:t>
          </a:r>
          <a:endParaRPr lang="ar-EG" sz="1800" b="1" kern="1200" dirty="0"/>
        </a:p>
      </dsp:txBody>
      <dsp:txXfrm>
        <a:off x="1013110" y="2714240"/>
        <a:ext cx="6549127" cy="775439"/>
      </dsp:txXfrm>
    </dsp:sp>
    <dsp:sp modelId="{D04C9E72-1F75-4950-8111-334ADEDB2BC1}">
      <dsp:nvSpPr>
        <dsp:cNvPr id="0" name=""/>
        <dsp:cNvSpPr/>
      </dsp:nvSpPr>
      <dsp:spPr>
        <a:xfrm>
          <a:off x="528460" y="2617310"/>
          <a:ext cx="969299" cy="969299"/>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F2447-854E-47BC-8A2B-73D2387FFA29}">
      <dsp:nvSpPr>
        <dsp:cNvPr id="0" name=""/>
        <dsp:cNvSpPr/>
      </dsp:nvSpPr>
      <dsp:spPr>
        <a:xfrm>
          <a:off x="568532" y="3877601"/>
          <a:ext cx="6993704" cy="7754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505" tIns="45720" rIns="45720" bIns="45720" numCol="1" spcCol="1270" anchor="ctr" anchorCtr="0">
          <a:noAutofit/>
        </a:bodyPr>
        <a:lstStyle/>
        <a:p>
          <a:pPr lvl="0" algn="ctr" defTabSz="800100" rtl="1">
            <a:lnSpc>
              <a:spcPct val="90000"/>
            </a:lnSpc>
            <a:spcBef>
              <a:spcPct val="0"/>
            </a:spcBef>
            <a:spcAft>
              <a:spcPct val="35000"/>
            </a:spcAft>
          </a:pPr>
          <a:r>
            <a:rPr lang="ar-SA" sz="1800" b="1" kern="1200" dirty="0" smtClean="0"/>
            <a:t>يمكن ممارسة أنشطة التقييم في بيئة التدريب وتجهيزاتها ووسائلها</a:t>
          </a:r>
          <a:endParaRPr lang="ar-EG" sz="1800" b="1" kern="1200" dirty="0"/>
        </a:p>
      </dsp:txBody>
      <dsp:txXfrm>
        <a:off x="568532" y="3877601"/>
        <a:ext cx="6993704" cy="775439"/>
      </dsp:txXfrm>
    </dsp:sp>
    <dsp:sp modelId="{C0A0AD0B-8416-4513-87BF-FC44EDAC0530}">
      <dsp:nvSpPr>
        <dsp:cNvPr id="0" name=""/>
        <dsp:cNvSpPr/>
      </dsp:nvSpPr>
      <dsp:spPr>
        <a:xfrm>
          <a:off x="83882" y="3780672"/>
          <a:ext cx="969299" cy="969299"/>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A18F5-5087-40DE-ACAE-299FE2FD8156}">
      <dsp:nvSpPr>
        <dsp:cNvPr id="0" name=""/>
        <dsp:cNvSpPr/>
      </dsp:nvSpPr>
      <dsp:spPr>
        <a:xfrm>
          <a:off x="-3072421" y="-476044"/>
          <a:ext cx="3688392" cy="3688392"/>
        </a:xfrm>
        <a:prstGeom prst="blockArc">
          <a:avLst>
            <a:gd name="adj1" fmla="val 18900000"/>
            <a:gd name="adj2" fmla="val 2700000"/>
            <a:gd name="adj3" fmla="val 58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339B35-C2B2-4076-A2F1-45AC97C3A449}">
      <dsp:nvSpPr>
        <dsp:cNvPr id="0" name=""/>
        <dsp:cNvSpPr/>
      </dsp:nvSpPr>
      <dsp:spPr>
        <a:xfrm>
          <a:off x="503001" y="390908"/>
          <a:ext cx="7115412" cy="78170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0480" tIns="60960" rIns="60960" bIns="60960" numCol="1" spcCol="1270" anchor="ctr" anchorCtr="0">
          <a:noAutofit/>
        </a:bodyPr>
        <a:lstStyle/>
        <a:p>
          <a:pPr lvl="0" algn="ctr" defTabSz="1066800" rtl="1">
            <a:lnSpc>
              <a:spcPct val="90000"/>
            </a:lnSpc>
            <a:spcBef>
              <a:spcPct val="0"/>
            </a:spcBef>
            <a:spcAft>
              <a:spcPct val="35000"/>
            </a:spcAft>
          </a:pPr>
          <a:r>
            <a:rPr lang="ar-EG" sz="2400" b="1" kern="1200" dirty="0" smtClean="0"/>
            <a:t>وجود القصور أو الاختلاف في الاستعداد الكلامي بين المشاركين</a:t>
          </a:r>
          <a:endParaRPr lang="ar-EG" sz="2400" b="1" kern="1200" dirty="0"/>
        </a:p>
      </dsp:txBody>
      <dsp:txXfrm>
        <a:off x="503001" y="390908"/>
        <a:ext cx="7115412" cy="781707"/>
      </dsp:txXfrm>
    </dsp:sp>
    <dsp:sp modelId="{2219042C-9E3A-4EA0-B60E-0CDF8F0EB835}">
      <dsp:nvSpPr>
        <dsp:cNvPr id="0" name=""/>
        <dsp:cNvSpPr/>
      </dsp:nvSpPr>
      <dsp:spPr>
        <a:xfrm>
          <a:off x="14434" y="293194"/>
          <a:ext cx="977134" cy="977134"/>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618860-4240-4EE3-8AA0-0990DD5B438B}">
      <dsp:nvSpPr>
        <dsp:cNvPr id="0" name=""/>
        <dsp:cNvSpPr/>
      </dsp:nvSpPr>
      <dsp:spPr>
        <a:xfrm>
          <a:off x="503001" y="1563688"/>
          <a:ext cx="7115412" cy="78170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0480" tIns="60960" rIns="60960" bIns="60960" numCol="1" spcCol="1270" anchor="ctr" anchorCtr="0">
          <a:noAutofit/>
        </a:bodyPr>
        <a:lstStyle/>
        <a:p>
          <a:pPr lvl="0" algn="ctr" defTabSz="1066800" rtl="0">
            <a:lnSpc>
              <a:spcPct val="90000"/>
            </a:lnSpc>
            <a:spcBef>
              <a:spcPct val="0"/>
            </a:spcBef>
            <a:spcAft>
              <a:spcPct val="35000"/>
            </a:spcAft>
          </a:pPr>
          <a:r>
            <a:rPr lang="ar-EG" sz="2400" b="1" kern="1200" dirty="0" smtClean="0"/>
            <a:t>يوجد في كل مجموعة شخصيات مختلفة ذات أنماط سلوكية مختلفة يجب التعامل معها بحذر ولباقة</a:t>
          </a:r>
          <a:endParaRPr lang="ar-EG" sz="2400" b="1" kern="1200" dirty="0"/>
        </a:p>
      </dsp:txBody>
      <dsp:txXfrm>
        <a:off x="503001" y="1563688"/>
        <a:ext cx="7115412" cy="781707"/>
      </dsp:txXfrm>
    </dsp:sp>
    <dsp:sp modelId="{F14CD0C3-F9C5-4631-92ED-683C41299DEF}">
      <dsp:nvSpPr>
        <dsp:cNvPr id="0" name=""/>
        <dsp:cNvSpPr/>
      </dsp:nvSpPr>
      <dsp:spPr>
        <a:xfrm>
          <a:off x="14434" y="1465974"/>
          <a:ext cx="977134" cy="977134"/>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A5B89193-B860-43A9-BD7D-E5B35E7CA9AD}" type="slidenum">
              <a:rPr lang="en-US"/>
              <a:pPr>
                <a:defRPr/>
              </a:pPr>
              <a:t>‹#›</a:t>
            </a:fld>
            <a:endParaRPr lang="en-US"/>
          </a:p>
        </p:txBody>
      </p:sp>
    </p:spTree>
    <p:extLst>
      <p:ext uri="{BB962C8B-B14F-4D97-AF65-F5344CB8AC3E}">
        <p14:creationId xmlns:p14="http://schemas.microsoft.com/office/powerpoint/2010/main" val="358896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102</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103</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109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119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129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139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pPr eaLnBrk="1" hangingPunct="1"/>
              <a:t>14</a:t>
            </a:fld>
            <a:endParaRPr lang="en-US"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149</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pPr eaLnBrk="1" hangingPunct="1"/>
              <a:t>15</a:t>
            </a:fld>
            <a:endParaRPr lang="en-US"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150</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151</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152</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153</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159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163</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164</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169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179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182</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183</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184</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189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192</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193</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194</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195</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196</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199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20</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203</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204</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205</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219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229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237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29</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35</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36</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39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59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60</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66</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67</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70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71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72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73</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74</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75</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76</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77</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78</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79</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80</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81</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83</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91</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92</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prstClr val="black"/>
                </a:solidFill>
              </a:rPr>
              <a:pPr eaLnBrk="1" hangingPunct="1"/>
              <a:t>93</a:t>
            </a:fld>
            <a:endParaRPr lang="en-US" sz="120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40E3815C-680E-4D6A-BF59-EB82AE8C6CF4}" type="slidenum">
              <a:rPr lang="en-US" sz="1200">
                <a:solidFill>
                  <a:prstClr val="black"/>
                </a:solidFill>
              </a:rPr>
              <a:pPr eaLnBrk="1" hangingPunct="1"/>
              <a:t>94</a:t>
            </a:fld>
            <a:endParaRPr lang="en-US" sz="1200">
              <a:solidFill>
                <a:prstClr val="black"/>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95</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99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Isosceles Triangle 6"/>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lang="en-US" smtClean="0"/>
              <a:t>Click to edit Master title style</a:t>
            </a:r>
            <a:endParaRPr lang="en-US"/>
          </a:p>
        </p:txBody>
      </p:sp>
      <p:sp>
        <p:nvSpPr>
          <p:cNvPr id="9" name="Subtitle 8"/>
          <p:cNvSpPr>
            <a:spLocks noGrp="1"/>
          </p:cNvSpPr>
          <p:nvPr>
            <p:ph type="subTitle" idx="1"/>
          </p:nvPr>
        </p:nvSpPr>
        <p:spPr>
          <a:xfrm>
            <a:off x="540544" y="2250280"/>
            <a:ext cx="8062912" cy="2169320"/>
          </a:xfrm>
        </p:spPr>
        <p:txBody>
          <a:bodyPr>
            <a:normAutofit/>
          </a:bodyPr>
          <a:lstStyle>
            <a:lvl1pPr marL="0" marR="36576" indent="0" algn="r">
              <a:spcBef>
                <a:spcPts val="0"/>
              </a:spcBef>
              <a:buNone/>
              <a:defRPr sz="2400">
                <a:ln>
                  <a:noFill/>
                </a:ln>
                <a:solidFill>
                  <a:schemeClr val="tx2">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27"/>
          <p:cNvSpPr>
            <a:spLocks noGrp="1"/>
          </p:cNvSpPr>
          <p:nvPr>
            <p:ph type="dt" sz="half" idx="10"/>
          </p:nvPr>
        </p:nvSpPr>
        <p:spPr>
          <a:xfrm>
            <a:off x="1371600" y="6011863"/>
            <a:ext cx="5791200" cy="365125"/>
          </a:xfrm>
        </p:spPr>
        <p:txBody>
          <a:bodyPr tIns="0" bIns="0" anchor="t"/>
          <a:lstStyle>
            <a:lvl1pPr algn="r">
              <a:defRPr sz="1000"/>
            </a:lvl1pPr>
          </a:lstStyle>
          <a:p>
            <a:pPr>
              <a:defRPr/>
            </a:pPr>
            <a:fld id="{3D575926-9922-4F67-861E-A3A02A945C34}" type="datetime1">
              <a:rPr lang="en-US"/>
              <a:pPr>
                <a:defRPr/>
              </a:pPr>
              <a:t>4/14/2014</a:t>
            </a:fld>
            <a:endParaRPr lang="en-US"/>
          </a:p>
        </p:txBody>
      </p:sp>
      <p:sp>
        <p:nvSpPr>
          <p:cNvPr id="6"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r>
              <a:rPr lang="en-US"/>
              <a:t>Your logo here</a:t>
            </a:r>
            <a:endParaRPr lang="en-US" dirty="0"/>
          </a:p>
        </p:txBody>
      </p:sp>
      <p:sp>
        <p:nvSpPr>
          <p:cNvPr id="7" name="Slide Number Placeholder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A5A78947-DFF7-4A44-9A57-7022DEBB6699}" type="slidenum">
              <a:rPr lang="en-US"/>
              <a:pPr>
                <a:defRPr/>
              </a:pPr>
              <a:t>‹#›</a:t>
            </a:fld>
            <a:endParaRPr lang="en-US"/>
          </a:p>
        </p:txBody>
      </p:sp>
    </p:spTree>
    <p:extLst>
      <p:ext uri="{BB962C8B-B14F-4D97-AF65-F5344CB8AC3E}">
        <p14:creationId xmlns:p14="http://schemas.microsoft.com/office/powerpoint/2010/main" val="3133073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Dikey Metin">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60F485B-3F8F-4A9C-A7CA-CD59C99C76DC}" type="datetime1">
              <a:rPr lang="en-US"/>
              <a:pPr>
                <a:defRPr/>
              </a:pPr>
              <a:t>4/14/2014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F7928622-CF7C-48FE-9B4C-BA686D6C7D15}" type="slidenum">
              <a:rPr lang="en-US"/>
              <a:pPr>
                <a:defRPr/>
              </a:pPr>
              <a:t>‹#›</a:t>
            </a:fld>
            <a:endParaRPr lang="en-US"/>
          </a:p>
        </p:txBody>
      </p:sp>
    </p:spTree>
    <p:extLst>
      <p:ext uri="{BB962C8B-B14F-4D97-AF65-F5344CB8AC3E}">
        <p14:creationId xmlns:p14="http://schemas.microsoft.com/office/powerpoint/2010/main" val="204455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92ECD3A-2AE8-445D-B7C1-1AFF059948CC}" type="datetime1">
              <a:rPr lang="en-US"/>
              <a:pPr>
                <a:defRPr/>
              </a:pPr>
              <a:t>4/14/2014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034E7E58-D939-4DED-80CE-DE66A268FC11}" type="slidenum">
              <a:rPr lang="en-US"/>
              <a:pPr>
                <a:defRPr/>
              </a:pPr>
              <a:t>‹#›</a:t>
            </a:fld>
            <a:endParaRPr lang="en-US"/>
          </a:p>
        </p:txBody>
      </p:sp>
    </p:spTree>
    <p:extLst>
      <p:ext uri="{BB962C8B-B14F-4D97-AF65-F5344CB8AC3E}">
        <p14:creationId xmlns:p14="http://schemas.microsoft.com/office/powerpoint/2010/main" val="2913641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026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13"/>
          <p:cNvSpPr>
            <a:spLocks noGrp="1"/>
          </p:cNvSpPr>
          <p:nvPr>
            <p:ph type="dt" sz="half" idx="10"/>
          </p:nvPr>
        </p:nvSpPr>
        <p:spPr/>
        <p:txBody>
          <a:bodyPr/>
          <a:lstStyle>
            <a:lvl1pPr>
              <a:defRPr/>
            </a:lvl1pPr>
          </a:lstStyle>
          <a:p>
            <a:pPr>
              <a:defRPr/>
            </a:pPr>
            <a:fld id="{61954532-393B-4B90-90F4-495005F79AE0}" type="datetime1">
              <a:rPr lang="en-US"/>
              <a:pPr>
                <a:defRPr/>
              </a:pPr>
              <a:t>4/14/2014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32E6001C-FFC9-4BE3-8C89-AFBA6DFECB8F}" type="slidenum">
              <a:rPr lang="en-US"/>
              <a:pPr>
                <a:defRPr/>
              </a:pPr>
              <a:t>‹#›</a:t>
            </a:fld>
            <a:endParaRPr lang="en-US"/>
          </a:p>
        </p:txBody>
      </p:sp>
    </p:spTree>
    <p:extLst>
      <p:ext uri="{BB962C8B-B14F-4D97-AF65-F5344CB8AC3E}">
        <p14:creationId xmlns:p14="http://schemas.microsoft.com/office/powerpoint/2010/main" val="279774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ight Triangle 8"/>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Isosceles Triangle 7"/>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lstStyle>
            <a:lvl1pPr marL="0" algn="l">
              <a:buNone/>
              <a:defRPr sz="36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6956425" y="6362700"/>
            <a:ext cx="2133600" cy="304800"/>
          </a:xfrm>
        </p:spPr>
        <p:txBody>
          <a:bodyPr/>
          <a:lstStyle>
            <a:lvl1pPr>
              <a:defRPr/>
            </a:lvl1pPr>
          </a:lstStyle>
          <a:p>
            <a:pPr>
              <a:defRPr/>
            </a:pPr>
            <a:fld id="{AF6E1ECF-7C01-42B3-8509-9279BDCA6F42}" type="datetime1">
              <a:rPr lang="en-US"/>
              <a:pPr>
                <a:defRPr/>
              </a:pPr>
              <a:t>4/14/2014</a:t>
            </a:fld>
            <a:endParaRPr lang="en-US"/>
          </a:p>
        </p:txBody>
      </p:sp>
      <p:sp>
        <p:nvSpPr>
          <p:cNvPr id="9" name="Footer Placeholder 4"/>
          <p:cNvSpPr>
            <a:spLocks noGrp="1"/>
          </p:cNvSpPr>
          <p:nvPr>
            <p:ph type="ftr" sz="quarter" idx="11"/>
          </p:nvPr>
        </p:nvSpPr>
        <p:spPr>
          <a:xfrm>
            <a:off x="2619375" y="6367463"/>
            <a:ext cx="4260850" cy="300037"/>
          </a:xfrm>
        </p:spPr>
        <p:txBody>
          <a:bodyPr/>
          <a:lstStyle>
            <a:lvl1pPr>
              <a:defRPr/>
            </a:lvl1pPr>
          </a:lstStyle>
          <a:p>
            <a:pPr>
              <a:defRPr/>
            </a:pPr>
            <a:r>
              <a:rPr lang="en-US"/>
              <a:t>Your logo here</a:t>
            </a:r>
            <a:endParaRPr lang="en-US" dirty="0"/>
          </a:p>
        </p:txBody>
      </p:sp>
      <p:sp>
        <p:nvSpPr>
          <p:cNvPr id="10" name="Slide Number Placeholder 5"/>
          <p:cNvSpPr>
            <a:spLocks noGrp="1"/>
          </p:cNvSpPr>
          <p:nvPr>
            <p:ph type="sldNum" sz="quarter" idx="12"/>
          </p:nvPr>
        </p:nvSpPr>
        <p:spPr>
          <a:xfrm>
            <a:off x="8450263" y="809625"/>
            <a:ext cx="503237" cy="300038"/>
          </a:xfrm>
        </p:spPr>
        <p:txBody>
          <a:bodyPr/>
          <a:lstStyle>
            <a:lvl1pPr>
              <a:defRPr/>
            </a:lvl1pPr>
          </a:lstStyle>
          <a:p>
            <a:pPr>
              <a:defRPr/>
            </a:pPr>
            <a:fld id="{4E91E936-4C98-463D-8B7D-B490DAA82B47}" type="slidenum">
              <a:rPr lang="en-US"/>
              <a:pPr>
                <a:defRPr/>
              </a:pPr>
              <a:t>‹#›</a:t>
            </a:fld>
            <a:endParaRPr lang="en-US"/>
          </a:p>
        </p:txBody>
      </p:sp>
    </p:spTree>
    <p:extLst>
      <p:ext uri="{BB962C8B-B14F-4D97-AF65-F5344CB8AC3E}">
        <p14:creationId xmlns:p14="http://schemas.microsoft.com/office/powerpoint/2010/main" val="84461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240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5" name="Date Placeholder 13"/>
          <p:cNvSpPr>
            <a:spLocks noGrp="1"/>
          </p:cNvSpPr>
          <p:nvPr>
            <p:ph type="dt" sz="half" idx="10"/>
          </p:nvPr>
        </p:nvSpPr>
        <p:spPr/>
        <p:txBody>
          <a:bodyPr/>
          <a:lstStyle>
            <a:lvl1pPr>
              <a:defRPr/>
            </a:lvl1pPr>
          </a:lstStyle>
          <a:p>
            <a:pPr>
              <a:defRPr/>
            </a:pPr>
            <a:fld id="{35C9566A-ECE5-46D0-B2F8-62A53B73F98A}" type="datetime1">
              <a:rPr lang="en-US"/>
              <a:pPr>
                <a:defRPr/>
              </a:pPr>
              <a:t>4/14/2014</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60B13232-434A-4716-A041-7D95DF103B98}" type="slidenum">
              <a:rPr lang="en-US"/>
              <a:pPr>
                <a:defRPr/>
              </a:pPr>
              <a:t>‹#›</a:t>
            </a:fld>
            <a:endParaRPr lang="en-US"/>
          </a:p>
        </p:txBody>
      </p:sp>
    </p:spTree>
    <p:extLst>
      <p:ext uri="{BB962C8B-B14F-4D97-AF65-F5344CB8AC3E}">
        <p14:creationId xmlns:p14="http://schemas.microsoft.com/office/powerpoint/2010/main" val="3898685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5957668"/>
          </a:xfrm>
        </p:spPr>
        <p:txBody>
          <a:bodyPr vert="vert270" anchor="b"/>
          <a:lstStyle>
            <a:lvl1pPr marL="0" algn="ctr">
              <a:defRPr sz="3300" b="0">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2909668"/>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2821276"/>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2897476"/>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350924"/>
            <a:ext cx="6858000" cy="2897476"/>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F67D445C-F107-4BCC-86FD-DB8D803AB9C0}" type="datetime1">
              <a:rPr lang="en-US"/>
              <a:pPr>
                <a:defRPr/>
              </a:pPr>
              <a:t>4/14/2014</a:t>
            </a:fld>
            <a:endParaRPr lang="en-US"/>
          </a:p>
        </p:txBody>
      </p:sp>
      <p:sp>
        <p:nvSpPr>
          <p:cNvPr id="8" name="Slide Number Placeholder 10"/>
          <p:cNvSpPr>
            <a:spLocks noGrp="1"/>
          </p:cNvSpPr>
          <p:nvPr>
            <p:ph type="sldNum" sz="quarter" idx="11"/>
          </p:nvPr>
        </p:nvSpPr>
        <p:spPr/>
        <p:txBody>
          <a:bodyPr/>
          <a:lstStyle>
            <a:lvl1pPr>
              <a:defRPr/>
            </a:lvl1pPr>
          </a:lstStyle>
          <a:p>
            <a:pPr>
              <a:defRPr/>
            </a:pPr>
            <a:fld id="{21577133-6A17-43C4-A84E-E19F373A31DC}" type="slidenum">
              <a:rPr lang="en-US"/>
              <a:pPr>
                <a:defRPr/>
              </a:pPr>
              <a:t>‹#›</a:t>
            </a:fld>
            <a:endParaRPr lang="en-US"/>
          </a:p>
        </p:txBody>
      </p:sp>
      <p:sp>
        <p:nvSpPr>
          <p:cNvPr id="9" name="Footer Placeholder 11"/>
          <p:cNvSpPr>
            <a:spLocks noGrp="1"/>
          </p:cNvSpPr>
          <p:nvPr>
            <p:ph type="ftr" sz="quarter" idx="12"/>
          </p:nvPr>
        </p:nvSpPr>
        <p:spPr/>
        <p:txBody>
          <a:bodyPr/>
          <a:lstStyle>
            <a:lvl1pPr>
              <a:defRPr/>
            </a:lvl1pPr>
          </a:lstStyle>
          <a:p>
            <a:pPr>
              <a:defRPr/>
            </a:pPr>
            <a:r>
              <a:rPr lang="en-US"/>
              <a:t>Your logo here</a:t>
            </a:r>
            <a:endParaRPr lang="en-US" dirty="0"/>
          </a:p>
        </p:txBody>
      </p:sp>
    </p:spTree>
    <p:extLst>
      <p:ext uri="{BB962C8B-B14F-4D97-AF65-F5344CB8AC3E}">
        <p14:creationId xmlns:p14="http://schemas.microsoft.com/office/powerpoint/2010/main" val="139896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6C42082-B0CB-4013-AF9C-134454E02340}" type="datetime1">
              <a:rPr lang="en-US"/>
              <a:pPr>
                <a:defRPr/>
              </a:pPr>
              <a:t>4/14/2014</a:t>
            </a:fld>
            <a:endParaRPr lang="en-US"/>
          </a:p>
        </p:txBody>
      </p:sp>
      <p:sp>
        <p:nvSpPr>
          <p:cNvPr id="4"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E6F17425-EDCA-451E-A0E0-D6A0CD6384AD}" type="slidenum">
              <a:rPr lang="en-US"/>
              <a:pPr>
                <a:defRPr/>
              </a:pPr>
              <a:t>‹#›</a:t>
            </a:fld>
            <a:endParaRPr lang="en-US"/>
          </a:p>
        </p:txBody>
      </p:sp>
    </p:spTree>
    <p:extLst>
      <p:ext uri="{BB962C8B-B14F-4D97-AF65-F5344CB8AC3E}">
        <p14:creationId xmlns:p14="http://schemas.microsoft.com/office/powerpoint/2010/main" val="1225902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F0F88FAB-3B17-4B38-ABAF-8577D788839B}" type="datetime1">
              <a:rPr lang="en-US"/>
              <a:pPr>
                <a:defRPr/>
              </a:pPr>
              <a:t>4/14/2014</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Your logo here</a:t>
            </a:r>
            <a:endParaRPr lang="en-US" dirty="0"/>
          </a:p>
        </p:txBody>
      </p:sp>
      <p:sp>
        <p:nvSpPr>
          <p:cNvPr id="4" name="Slide Number Placeholder 22"/>
          <p:cNvSpPr>
            <a:spLocks noGrp="1"/>
          </p:cNvSpPr>
          <p:nvPr>
            <p:ph type="sldNum" sz="quarter" idx="12"/>
          </p:nvPr>
        </p:nvSpPr>
        <p:spPr/>
        <p:txBody>
          <a:bodyPr/>
          <a:lstStyle>
            <a:lvl1pPr>
              <a:defRPr/>
            </a:lvl1pPr>
          </a:lstStyle>
          <a:p>
            <a:pPr>
              <a:defRPr/>
            </a:pPr>
            <a:fld id="{C3FB7881-ADA7-491C-87BD-E4CD15A56A01}" type="slidenum">
              <a:rPr lang="en-US"/>
              <a:pPr>
                <a:defRPr/>
              </a:pPr>
              <a:t>‹#›</a:t>
            </a:fld>
            <a:endParaRPr lang="en-US"/>
          </a:p>
        </p:txBody>
      </p:sp>
    </p:spTree>
    <p:extLst>
      <p:ext uri="{BB962C8B-B14F-4D97-AF65-F5344CB8AC3E}">
        <p14:creationId xmlns:p14="http://schemas.microsoft.com/office/powerpoint/2010/main" val="1871878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883105"/>
          </a:xfrm>
        </p:spPr>
        <p:txBody>
          <a:bodyPr vert="vert270" anchor="b"/>
          <a:lstStyle>
            <a:lvl1pPr marL="0" marR="18288" algn="r">
              <a:spcBef>
                <a:spcPts val="0"/>
              </a:spcBef>
              <a:buNone/>
              <a:defRPr sz="2900" b="0" cap="all" baseline="0"/>
            </a:lvl1pPr>
          </a:lstStyle>
          <a:p>
            <a:r>
              <a:rPr lang="en-US" smtClean="0"/>
              <a:t>Click to edit Master title style</a:t>
            </a:r>
            <a:endParaRPr lang="en-US"/>
          </a:p>
        </p:txBody>
      </p:sp>
      <p:sp>
        <p:nvSpPr>
          <p:cNvPr id="3" name="Text Placeholder 2"/>
          <p:cNvSpPr>
            <a:spLocks noGrp="1"/>
          </p:cNvSpPr>
          <p:nvPr>
            <p:ph type="body" idx="2"/>
          </p:nvPr>
        </p:nvSpPr>
        <p:spPr>
          <a:xfrm>
            <a:off x="1135856" y="367664"/>
            <a:ext cx="2438400" cy="5883105"/>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651250" y="320040"/>
            <a:ext cx="5276088" cy="5928360"/>
          </a:xfrm>
        </p:spPr>
        <p:txBody>
          <a:bodyPr/>
          <a:lstStyle>
            <a:lvl1pPr>
              <a:spcBef>
                <a:spcPts val="0"/>
              </a:spcBef>
              <a:defRPr sz="3000"/>
            </a:lvl1pPr>
            <a:lvl2pPr>
              <a:defRPr sz="26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a:lstStyle>
            <a:lvl1pPr>
              <a:defRPr/>
            </a:lvl1pPr>
          </a:lstStyle>
          <a:p>
            <a:pPr>
              <a:defRPr/>
            </a:pPr>
            <a:fld id="{27B22669-930A-4EEF-8EF8-CFDFC116A57A}" type="datetime1">
              <a:rPr lang="en-US"/>
              <a:pPr>
                <a:defRPr/>
              </a:pPr>
              <a:t>4/14/2014</a:t>
            </a:fld>
            <a:endParaRPr lang="en-US"/>
          </a:p>
        </p:txBody>
      </p:sp>
      <p:sp>
        <p:nvSpPr>
          <p:cNvPr id="6" name="Slide Number Placeholder 8"/>
          <p:cNvSpPr>
            <a:spLocks noGrp="1"/>
          </p:cNvSpPr>
          <p:nvPr>
            <p:ph type="sldNum" sz="quarter" idx="11"/>
          </p:nvPr>
        </p:nvSpPr>
        <p:spPr/>
        <p:txBody>
          <a:bodyPr/>
          <a:lstStyle>
            <a:lvl1pPr>
              <a:defRPr/>
            </a:lvl1pPr>
          </a:lstStyle>
          <a:p>
            <a:pPr>
              <a:defRPr/>
            </a:pPr>
            <a:fld id="{28A63ADB-42F3-4843-A73D-264FF51C5D32}" type="slidenum">
              <a:rPr lang="en-US"/>
              <a:pPr>
                <a:defRPr/>
              </a:pPr>
              <a:t>‹#›</a:t>
            </a:fld>
            <a:endParaRPr lang="en-US"/>
          </a:p>
        </p:txBody>
      </p:sp>
      <p:sp>
        <p:nvSpPr>
          <p:cNvPr id="7" name="Footer Placeholder 9"/>
          <p:cNvSpPr>
            <a:spLocks noGrp="1"/>
          </p:cNvSpPr>
          <p:nvPr>
            <p:ph type="ftr" sz="quarter" idx="12"/>
          </p:nvPr>
        </p:nvSpPr>
        <p:spPr/>
        <p:txBody>
          <a:bodyPr/>
          <a:lstStyle>
            <a:lvl1pPr>
              <a:defRPr/>
            </a:lvl1pPr>
          </a:lstStyle>
          <a:p>
            <a:pPr>
              <a:defRPr/>
            </a:pPr>
            <a:r>
              <a:rPr lang="en-US"/>
              <a:t>Your logo here</a:t>
            </a:r>
            <a:endParaRPr lang="en-US" dirty="0"/>
          </a:p>
        </p:txBody>
      </p:sp>
    </p:spTree>
    <p:extLst>
      <p:ext uri="{BB962C8B-B14F-4D97-AF65-F5344CB8AC3E}">
        <p14:creationId xmlns:p14="http://schemas.microsoft.com/office/powerpoint/2010/main" val="3322419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097504"/>
          </a:xfrm>
        </p:spPr>
        <p:txBody>
          <a:bodyPr vert="vert270" anchor="b"/>
          <a:lstStyle>
            <a:lvl1pPr marL="0" algn="l">
              <a:buNone/>
              <a:defRPr sz="3000" b="0" cap="all" baseline="0"/>
            </a:lvl1pPr>
          </a:lstStyle>
          <a:p>
            <a:r>
              <a:rPr lang="en-US" smtClean="0"/>
              <a:t>Click to edit Master title style</a:t>
            </a:r>
            <a:endParaRPr lang="en-US"/>
          </a:p>
        </p:txBody>
      </p:sp>
      <p:sp>
        <p:nvSpPr>
          <p:cNvPr id="3" name="Picture Placeholder 2"/>
          <p:cNvSpPr>
            <a:spLocks noGrp="1"/>
          </p:cNvSpPr>
          <p:nvPr>
            <p:ph type="pic" idx="1"/>
          </p:nvPr>
        </p:nvSpPr>
        <p:spPr>
          <a:xfrm>
            <a:off x="1138237" y="373966"/>
            <a:ext cx="7333488" cy="5264834"/>
          </a:xfrm>
          <a:solidFill>
            <a:schemeClr val="bg2">
              <a:shade val="50000"/>
            </a:schemeClr>
          </a:solidFill>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143000" y="5638800"/>
            <a:ext cx="7333488" cy="6096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7"/>
          <p:cNvSpPr>
            <a:spLocks noGrp="1"/>
          </p:cNvSpPr>
          <p:nvPr>
            <p:ph type="dt" sz="half" idx="10"/>
          </p:nvPr>
        </p:nvSpPr>
        <p:spPr/>
        <p:txBody>
          <a:bodyPr/>
          <a:lstStyle>
            <a:lvl1pPr>
              <a:defRPr/>
            </a:lvl1pPr>
          </a:lstStyle>
          <a:p>
            <a:pPr>
              <a:defRPr/>
            </a:pPr>
            <a:fld id="{FC300AE6-EBD0-4945-B89F-6F05C3A8C404}" type="datetime1">
              <a:rPr lang="en-US"/>
              <a:pPr>
                <a:defRPr/>
              </a:pPr>
              <a:t>4/14/2014</a:t>
            </a:fld>
            <a:endParaRPr lang="en-US"/>
          </a:p>
        </p:txBody>
      </p:sp>
      <p:sp>
        <p:nvSpPr>
          <p:cNvPr id="6" name="Slide Number Placeholder 8"/>
          <p:cNvSpPr>
            <a:spLocks noGrp="1"/>
          </p:cNvSpPr>
          <p:nvPr>
            <p:ph type="sldNum" sz="quarter" idx="11"/>
          </p:nvPr>
        </p:nvSpPr>
        <p:spPr/>
        <p:txBody>
          <a:bodyPr/>
          <a:lstStyle>
            <a:lvl1pPr>
              <a:defRPr/>
            </a:lvl1pPr>
          </a:lstStyle>
          <a:p>
            <a:pPr>
              <a:defRPr/>
            </a:pPr>
            <a:fld id="{8E36D8C7-69C3-4E77-9C42-C887D58327ED}" type="slidenum">
              <a:rPr lang="en-US"/>
              <a:pPr>
                <a:defRPr/>
              </a:pPr>
              <a:t>‹#›</a:t>
            </a:fld>
            <a:endParaRPr lang="en-US"/>
          </a:p>
        </p:txBody>
      </p:sp>
      <p:sp>
        <p:nvSpPr>
          <p:cNvPr id="7" name="Footer Placeholder 9"/>
          <p:cNvSpPr>
            <a:spLocks noGrp="1"/>
          </p:cNvSpPr>
          <p:nvPr>
            <p:ph type="ftr" sz="quarter" idx="12"/>
          </p:nvPr>
        </p:nvSpPr>
        <p:spPr/>
        <p:txBody>
          <a:bodyPr/>
          <a:lstStyle>
            <a:lvl1pPr>
              <a:defRPr/>
            </a:lvl1pPr>
          </a:lstStyle>
          <a:p>
            <a:pPr>
              <a:defRPr/>
            </a:pPr>
            <a:r>
              <a:rPr lang="en-US"/>
              <a:t>Your logo here</a:t>
            </a:r>
            <a:endParaRPr lang="en-US" dirty="0"/>
          </a:p>
        </p:txBody>
      </p:sp>
    </p:spTree>
    <p:extLst>
      <p:ext uri="{BB962C8B-B14F-4D97-AF65-F5344CB8AC3E}">
        <p14:creationId xmlns:p14="http://schemas.microsoft.com/office/powerpoint/2010/main" val="3622522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029" name="Title Placeholder 21"/>
          <p:cNvSpPr>
            <a:spLocks noGrp="1"/>
          </p:cNvSpPr>
          <p:nvPr>
            <p:ph type="title"/>
          </p:nvPr>
        </p:nvSpPr>
        <p:spPr bwMode="auto">
          <a:xfrm>
            <a:off x="457200" y="268288"/>
            <a:ext cx="82296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en-US" smtClean="0"/>
              <a:t>Asıl başlık stili için tıklatın</a:t>
            </a:r>
            <a:endParaRPr lang="en-US" altLang="en-US" smtClean="0"/>
          </a:p>
        </p:txBody>
      </p:sp>
      <p:sp>
        <p:nvSpPr>
          <p:cNvPr id="1030" name="Text Placeholder 12"/>
          <p:cNvSpPr>
            <a:spLocks noGrp="1"/>
          </p:cNvSpPr>
          <p:nvPr>
            <p:ph type="body" idx="1"/>
          </p:nvPr>
        </p:nvSpPr>
        <p:spPr bwMode="auto">
          <a:xfrm>
            <a:off x="457200" y="1524000"/>
            <a:ext cx="8229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endParaRPr lang="en-US" altLang="en-US" smtClean="0"/>
          </a:p>
        </p:txBody>
      </p:sp>
      <p:sp>
        <p:nvSpPr>
          <p:cNvPr id="14" name="Date Placeholder 13"/>
          <p:cNvSpPr>
            <a:spLocks noGrp="1"/>
          </p:cNvSpPr>
          <p:nvPr>
            <p:ph type="dt" sz="half" idx="2"/>
          </p:nvPr>
        </p:nvSpPr>
        <p:spPr>
          <a:xfrm>
            <a:off x="4791075" y="6365875"/>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09DD3982-D41C-4943-B41D-D9D12FBD9C84}" type="datetime1">
              <a:rPr lang="en-US"/>
              <a:pPr>
                <a:defRPr/>
              </a:pPr>
              <a:t>4/14/2014</a:t>
            </a:fld>
            <a:endParaRPr lang="en-US"/>
          </a:p>
        </p:txBody>
      </p:sp>
      <p:sp>
        <p:nvSpPr>
          <p:cNvPr id="3" name="Footer Placeholder 2"/>
          <p:cNvSpPr>
            <a:spLocks noGrp="1"/>
          </p:cNvSpPr>
          <p:nvPr>
            <p:ph type="ftr" sz="quarter" idx="3"/>
          </p:nvPr>
        </p:nvSpPr>
        <p:spPr>
          <a:xfrm>
            <a:off x="457200" y="6367463"/>
            <a:ext cx="4259263" cy="300037"/>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r>
              <a:rPr lang="en-US"/>
              <a:t>Your logo here</a:t>
            </a:r>
            <a:endParaRPr lang="en-US" dirty="0"/>
          </a:p>
        </p:txBody>
      </p:sp>
      <p:sp>
        <p:nvSpPr>
          <p:cNvPr id="23" name="Slide Number Placeholder 22"/>
          <p:cNvSpPr>
            <a:spLocks noGrp="1"/>
          </p:cNvSpPr>
          <p:nvPr>
            <p:ph type="sldNum" sz="quarter" idx="4"/>
          </p:nvPr>
        </p:nvSpPr>
        <p:spPr>
          <a:xfrm>
            <a:off x="7589838" y="6365875"/>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cs typeface="+mn-cs"/>
              </a:defRPr>
            </a:lvl1pPr>
          </a:lstStyle>
          <a:p>
            <a:pPr>
              <a:defRPr/>
            </a:pPr>
            <a:fld id="{52D8D84A-95B8-4E14-B96C-9A7A36258AB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484188" algn="l" rtl="0" eaLnBrk="1" fontAlgn="base" hangingPunct="1">
        <a:spcBef>
          <a:spcPct val="0"/>
        </a:spcBef>
        <a:spcAft>
          <a:spcPct val="0"/>
        </a:spcAft>
        <a:defRPr sz="4200" kern="1200">
          <a:ln w="6350">
            <a:noFill/>
          </a:ln>
          <a:solidFill>
            <a:schemeClr val="tx2"/>
          </a:solidFill>
          <a:latin typeface="+mj-lt"/>
          <a:ea typeface="+mj-ea"/>
          <a:cs typeface="+mj-cs"/>
        </a:defRPr>
      </a:lvl1pPr>
      <a:lvl2pPr marL="484188" algn="l" rtl="0" eaLnBrk="1" fontAlgn="base" hangingPunct="1">
        <a:spcBef>
          <a:spcPct val="0"/>
        </a:spcBef>
        <a:spcAft>
          <a:spcPct val="0"/>
        </a:spcAft>
        <a:defRPr sz="4200">
          <a:solidFill>
            <a:schemeClr val="tx2"/>
          </a:solidFill>
          <a:latin typeface="Century Gothic" pitchFamily="34" charset="0"/>
        </a:defRPr>
      </a:lvl2pPr>
      <a:lvl3pPr marL="484188" algn="l" rtl="0" eaLnBrk="1" fontAlgn="base" hangingPunct="1">
        <a:spcBef>
          <a:spcPct val="0"/>
        </a:spcBef>
        <a:spcAft>
          <a:spcPct val="0"/>
        </a:spcAft>
        <a:defRPr sz="4200">
          <a:solidFill>
            <a:schemeClr val="tx2"/>
          </a:solidFill>
          <a:latin typeface="Century Gothic" pitchFamily="34" charset="0"/>
        </a:defRPr>
      </a:lvl3pPr>
      <a:lvl4pPr marL="484188" algn="l" rtl="0" eaLnBrk="1" fontAlgn="base" hangingPunct="1">
        <a:spcBef>
          <a:spcPct val="0"/>
        </a:spcBef>
        <a:spcAft>
          <a:spcPct val="0"/>
        </a:spcAft>
        <a:defRPr sz="4200">
          <a:solidFill>
            <a:schemeClr val="tx2"/>
          </a:solidFill>
          <a:latin typeface="Century Gothic" pitchFamily="34" charset="0"/>
        </a:defRPr>
      </a:lvl4pPr>
      <a:lvl5pPr marL="484188" algn="l" rtl="0" eaLnBrk="1" fontAlgn="base" hangingPunct="1">
        <a:spcBef>
          <a:spcPct val="0"/>
        </a:spcBef>
        <a:spcAft>
          <a:spcPct val="0"/>
        </a:spcAft>
        <a:defRPr sz="4200">
          <a:solidFill>
            <a:schemeClr val="tx2"/>
          </a:solidFill>
          <a:latin typeface="Century Gothic" pitchFamily="34" charset="0"/>
        </a:defRPr>
      </a:lvl5pPr>
      <a:lvl6pPr marL="941388" algn="l" rtl="0" eaLnBrk="1" fontAlgn="base" hangingPunct="1">
        <a:spcBef>
          <a:spcPct val="0"/>
        </a:spcBef>
        <a:spcAft>
          <a:spcPct val="0"/>
        </a:spcAft>
        <a:defRPr sz="4200">
          <a:solidFill>
            <a:schemeClr val="tx2"/>
          </a:solidFill>
          <a:latin typeface="Century Gothic" pitchFamily="34" charset="0"/>
        </a:defRPr>
      </a:lvl6pPr>
      <a:lvl7pPr marL="1398588" algn="l" rtl="0" eaLnBrk="1" fontAlgn="base" hangingPunct="1">
        <a:spcBef>
          <a:spcPct val="0"/>
        </a:spcBef>
        <a:spcAft>
          <a:spcPct val="0"/>
        </a:spcAft>
        <a:defRPr sz="4200">
          <a:solidFill>
            <a:schemeClr val="tx2"/>
          </a:solidFill>
          <a:latin typeface="Century Gothic" pitchFamily="34" charset="0"/>
        </a:defRPr>
      </a:lvl7pPr>
      <a:lvl8pPr marL="1855788" algn="l" rtl="0" eaLnBrk="1" fontAlgn="base" hangingPunct="1">
        <a:spcBef>
          <a:spcPct val="0"/>
        </a:spcBef>
        <a:spcAft>
          <a:spcPct val="0"/>
        </a:spcAft>
        <a:defRPr sz="4200">
          <a:solidFill>
            <a:schemeClr val="tx2"/>
          </a:solidFill>
          <a:latin typeface="Century Gothic" pitchFamily="34" charset="0"/>
        </a:defRPr>
      </a:lvl8pPr>
      <a:lvl9pPr marL="2312988" algn="l" rtl="0" eaLnBrk="1" fontAlgn="base" hangingPunct="1">
        <a:spcBef>
          <a:spcPct val="0"/>
        </a:spcBef>
        <a:spcAft>
          <a:spcPct val="0"/>
        </a:spcAft>
        <a:defRPr sz="4200">
          <a:solidFill>
            <a:schemeClr val="tx2"/>
          </a:solidFill>
          <a:latin typeface="Century Gothic"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7.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7.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gif"/></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1.gif"/></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1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4.xml"/><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4.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1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5.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7.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8.xml"/><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2.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5.xml"/><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6.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7.xml"/><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8.xml"/><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0.xml"/><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1.xml"/><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6.xml"/><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7.xml"/><Relationship Id="rId1" Type="http://schemas.openxmlformats.org/officeDocument/2006/relationships/slideLayout" Target="../slideLayouts/slideLayout1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2.xml"/></Relationships>
</file>

<file path=ppt/slides/_rels/slide18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2.xml"/></Relationships>
</file>

<file path=ppt/slides/_rels/slide1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1.xml"/><Relationship Id="rId1" Type="http://schemas.openxmlformats.org/officeDocument/2006/relationships/slideLayout" Target="../slideLayouts/slideLayout1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2.xml"/></Relationships>
</file>

<file path=ppt/slides/_rels/slide19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19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4.xml"/><Relationship Id="rId1" Type="http://schemas.openxmlformats.org/officeDocument/2006/relationships/slideLayout" Target="../slideLayouts/slideLayout12.xml"/></Relationships>
</file>

<file path=ppt/slides/_rels/slide19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5.xml"/><Relationship Id="rId1" Type="http://schemas.openxmlformats.org/officeDocument/2006/relationships/slideLayout" Target="../slideLayouts/slideLayout12.xml"/></Relationships>
</file>

<file path=ppt/slides/_rels/slide19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6.xml"/><Relationship Id="rId1" Type="http://schemas.openxmlformats.org/officeDocument/2006/relationships/slideLayout" Target="../slideLayouts/slideLayout1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1.gif"/></Relationships>
</file>

<file path=ppt/slides/_rels/slide20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0.xml"/><Relationship Id="rId1" Type="http://schemas.openxmlformats.org/officeDocument/2006/relationships/slideLayout" Target="../slideLayouts/slideLayout1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2.xml"/></Relationships>
</file>

<file path=ppt/slides/_rels/slide20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2.xml"/><Relationship Id="rId1" Type="http://schemas.openxmlformats.org/officeDocument/2006/relationships/slideLayout" Target="../slideLayouts/slideLayout1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2.xml"/></Relationships>
</file>

<file path=ppt/slides/_rels/slide20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4.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2.xml"/></Relationships>
</file>

<file path=ppt/slides/_rels/slide2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7.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8.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9.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0.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7.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1.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8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2.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4.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1.gif"/></Relationships>
</file>

<file path=ppt/slides/_rels/slide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bwMode="auto">
          <a:xfrm>
            <a:off x="3347864" y="1459230"/>
            <a:ext cx="502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rgbClr val="000000"/>
                  </a:outerShdw>
                </a:effectLst>
              </a14:hiddenEffects>
            </a:ext>
          </a:extLst>
        </p:spPr>
        <p:txBody>
          <a:bodyPr vert="horz" wrap="square" lIns="91440" tIns="45720" rIns="91440" bIns="45720" numCol="1" anchor="ctr" anchorCtr="0" compatLnSpc="1">
            <a:prstTxWarp prst="textNoShape">
              <a:avLst/>
            </a:prstTxWarp>
            <a:normAutofit fontScale="82500" lnSpcReduction="10000"/>
          </a:bodyPr>
          <a:lstStyle>
            <a:lvl1pPr marL="484188" algn="l" rtl="0" eaLnBrk="1" fontAlgn="base" hangingPunct="1">
              <a:spcBef>
                <a:spcPct val="0"/>
              </a:spcBef>
              <a:spcAft>
                <a:spcPct val="0"/>
              </a:spcAft>
              <a:defRPr sz="4200" kern="1200">
                <a:ln w="6350">
                  <a:noFill/>
                </a:ln>
                <a:solidFill>
                  <a:schemeClr val="tx2"/>
                </a:solidFill>
                <a:latin typeface="+mj-lt"/>
                <a:ea typeface="+mj-ea"/>
                <a:cs typeface="+mj-cs"/>
              </a:defRPr>
            </a:lvl1pPr>
            <a:lvl2pPr marL="484188" algn="l" rtl="0" eaLnBrk="1" fontAlgn="base" hangingPunct="1">
              <a:spcBef>
                <a:spcPct val="0"/>
              </a:spcBef>
              <a:spcAft>
                <a:spcPct val="0"/>
              </a:spcAft>
              <a:defRPr sz="4200">
                <a:solidFill>
                  <a:schemeClr val="tx2"/>
                </a:solidFill>
                <a:latin typeface="Century Gothic" pitchFamily="34" charset="0"/>
              </a:defRPr>
            </a:lvl2pPr>
            <a:lvl3pPr marL="484188" algn="l" rtl="0" eaLnBrk="1" fontAlgn="base" hangingPunct="1">
              <a:spcBef>
                <a:spcPct val="0"/>
              </a:spcBef>
              <a:spcAft>
                <a:spcPct val="0"/>
              </a:spcAft>
              <a:defRPr sz="4200">
                <a:solidFill>
                  <a:schemeClr val="tx2"/>
                </a:solidFill>
                <a:latin typeface="Century Gothic" pitchFamily="34" charset="0"/>
              </a:defRPr>
            </a:lvl3pPr>
            <a:lvl4pPr marL="484188" algn="l" rtl="0" eaLnBrk="1" fontAlgn="base" hangingPunct="1">
              <a:spcBef>
                <a:spcPct val="0"/>
              </a:spcBef>
              <a:spcAft>
                <a:spcPct val="0"/>
              </a:spcAft>
              <a:defRPr sz="4200">
                <a:solidFill>
                  <a:schemeClr val="tx2"/>
                </a:solidFill>
                <a:latin typeface="Century Gothic" pitchFamily="34" charset="0"/>
              </a:defRPr>
            </a:lvl4pPr>
            <a:lvl5pPr marL="484188" algn="l" rtl="0" eaLnBrk="1" fontAlgn="base" hangingPunct="1">
              <a:spcBef>
                <a:spcPct val="0"/>
              </a:spcBef>
              <a:spcAft>
                <a:spcPct val="0"/>
              </a:spcAft>
              <a:defRPr sz="4200">
                <a:solidFill>
                  <a:schemeClr val="tx2"/>
                </a:solidFill>
                <a:latin typeface="Century Gothic" pitchFamily="34" charset="0"/>
              </a:defRPr>
            </a:lvl5pPr>
            <a:lvl6pPr marL="941388" algn="l" rtl="0" eaLnBrk="1" fontAlgn="base" hangingPunct="1">
              <a:spcBef>
                <a:spcPct val="0"/>
              </a:spcBef>
              <a:spcAft>
                <a:spcPct val="0"/>
              </a:spcAft>
              <a:defRPr sz="4200">
                <a:solidFill>
                  <a:schemeClr val="tx2"/>
                </a:solidFill>
                <a:latin typeface="Century Gothic" pitchFamily="34" charset="0"/>
              </a:defRPr>
            </a:lvl6pPr>
            <a:lvl7pPr marL="1398588" algn="l" rtl="0" eaLnBrk="1" fontAlgn="base" hangingPunct="1">
              <a:spcBef>
                <a:spcPct val="0"/>
              </a:spcBef>
              <a:spcAft>
                <a:spcPct val="0"/>
              </a:spcAft>
              <a:defRPr sz="4200">
                <a:solidFill>
                  <a:schemeClr val="tx2"/>
                </a:solidFill>
                <a:latin typeface="Century Gothic" pitchFamily="34" charset="0"/>
              </a:defRPr>
            </a:lvl7pPr>
            <a:lvl8pPr marL="1855788" algn="l" rtl="0" eaLnBrk="1" fontAlgn="base" hangingPunct="1">
              <a:spcBef>
                <a:spcPct val="0"/>
              </a:spcBef>
              <a:spcAft>
                <a:spcPct val="0"/>
              </a:spcAft>
              <a:defRPr sz="4200">
                <a:solidFill>
                  <a:schemeClr val="tx2"/>
                </a:solidFill>
                <a:latin typeface="Century Gothic" pitchFamily="34" charset="0"/>
              </a:defRPr>
            </a:lvl8pPr>
            <a:lvl9pPr marL="2312988" algn="l" rtl="0" eaLnBrk="1" fontAlgn="base" hangingPunct="1">
              <a:spcBef>
                <a:spcPct val="0"/>
              </a:spcBef>
              <a:spcAft>
                <a:spcPct val="0"/>
              </a:spcAft>
              <a:defRPr sz="4200">
                <a:solidFill>
                  <a:schemeClr val="tx2"/>
                </a:solidFill>
                <a:latin typeface="Century Gothic" pitchFamily="34" charset="0"/>
              </a:defRPr>
            </a:lvl9pPr>
          </a:lstStyle>
          <a:p>
            <a:pPr algn="ctr" rtl="1"/>
            <a:r>
              <a:rPr lang="ar-EG" sz="4000" b="1" smtClean="0">
                <a:solidFill>
                  <a:srgbClr val="FF0000"/>
                </a:solidFill>
              </a:rPr>
              <a:t>تدريب المدربين (</a:t>
            </a:r>
            <a:r>
              <a:rPr lang="en-US" sz="4000" b="1" smtClean="0">
                <a:solidFill>
                  <a:srgbClr val="FF0000"/>
                </a:solidFill>
              </a:rPr>
              <a:t>TOT</a:t>
            </a:r>
            <a:r>
              <a:rPr lang="ar-EG" sz="4000" b="1" smtClean="0">
                <a:solidFill>
                  <a:srgbClr val="FF0000"/>
                </a:solidFill>
              </a:rPr>
              <a:t>)</a:t>
            </a:r>
            <a:endParaRPr lang="ru-RU" sz="4000" b="1" dirty="0" smtClean="0">
              <a:solidFill>
                <a:srgbClr val="FF0000"/>
              </a:solidFill>
            </a:endParaRPr>
          </a:p>
        </p:txBody>
      </p:sp>
    </p:spTree>
    <p:extLst>
      <p:ext uri="{BB962C8B-B14F-4D97-AF65-F5344CB8AC3E}">
        <p14:creationId xmlns:p14="http://schemas.microsoft.com/office/powerpoint/2010/main" val="21020568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مفهوم </a:t>
            </a:r>
            <a:r>
              <a:rPr lang="ar-EG" sz="3600" dirty="0" smtClean="0">
                <a:solidFill>
                  <a:srgbClr val="000000"/>
                </a:solidFill>
              </a:rPr>
              <a:t>الاحتياجات التدريبية</a:t>
            </a:r>
          </a:p>
        </p:txBody>
      </p:sp>
      <p:sp>
        <p:nvSpPr>
          <p:cNvPr id="4" name="Round Diagonal Corner Rectangle 3"/>
          <p:cNvSpPr/>
          <p:nvPr/>
        </p:nvSpPr>
        <p:spPr bwMode="auto">
          <a:xfrm>
            <a:off x="827584" y="5157192"/>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تعني تحديد الدوافع التي دعت إلى تصميم البرنامج </a:t>
            </a:r>
            <a:r>
              <a:rPr lang="ar-EG" sz="2800" b="1" dirty="0" smtClean="0">
                <a:solidFill>
                  <a:schemeClr val="bg2">
                    <a:lumMod val="50000"/>
                  </a:schemeClr>
                </a:solidFill>
                <a:latin typeface="Arial" charset="0"/>
              </a:rPr>
              <a:t>التدريبي</a:t>
            </a:r>
          </a:p>
          <a:p>
            <a:pPr rtl="1"/>
            <a:r>
              <a:rPr lang="ar-EG" sz="2800" b="1" dirty="0" smtClean="0">
                <a:solidFill>
                  <a:schemeClr val="bg2">
                    <a:lumMod val="50000"/>
                  </a:schemeClr>
                </a:solidFill>
                <a:latin typeface="Arial" charset="0"/>
              </a:rPr>
              <a:t> </a:t>
            </a:r>
            <a:r>
              <a:rPr lang="ar-EG" sz="2800" b="1" dirty="0">
                <a:solidFill>
                  <a:schemeClr val="bg2">
                    <a:lumMod val="50000"/>
                  </a:schemeClr>
                </a:solidFill>
                <a:latin typeface="Arial" charset="0"/>
              </a:rPr>
              <a:t>أو هي </a:t>
            </a:r>
            <a:r>
              <a:rPr lang="ar-EG" sz="2800" b="1" dirty="0" smtClean="0">
                <a:solidFill>
                  <a:schemeClr val="bg2">
                    <a:lumMod val="50000"/>
                  </a:schemeClr>
                </a:solidFill>
                <a:latin typeface="Arial" charset="0"/>
              </a:rPr>
              <a:t>الفجوة </a:t>
            </a:r>
            <a:r>
              <a:rPr lang="ar-EG" sz="2800" b="1" dirty="0">
                <a:solidFill>
                  <a:schemeClr val="bg2">
                    <a:lumMod val="50000"/>
                  </a:schemeClr>
                </a:solidFill>
                <a:latin typeface="Arial" charset="0"/>
              </a:rPr>
              <a:t>بين ما هو قائم </a:t>
            </a:r>
            <a:r>
              <a:rPr lang="ar-EG" sz="2800" b="1" dirty="0" smtClean="0">
                <a:solidFill>
                  <a:schemeClr val="bg2">
                    <a:lumMod val="50000"/>
                  </a:schemeClr>
                </a:solidFill>
                <a:latin typeface="Arial" charset="0"/>
              </a:rPr>
              <a:t>وما </a:t>
            </a:r>
            <a:r>
              <a:rPr lang="ar-EG" sz="2800" b="1" dirty="0">
                <a:solidFill>
                  <a:schemeClr val="bg2">
                    <a:lumMod val="50000"/>
                  </a:schemeClr>
                </a:solidFill>
                <a:latin typeface="Arial" charset="0"/>
              </a:rPr>
              <a:t>هو متوقع</a:t>
            </a:r>
          </a:p>
        </p:txBody>
      </p:sp>
      <p:pic>
        <p:nvPicPr>
          <p:cNvPr id="5122" name="Picture 2" descr="http://www.ccdtgiraq.com/wp-content/uploads/2013/06/training_keyboa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618" y="1315193"/>
            <a:ext cx="6762750" cy="3409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962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مفهوم الوحدة المستقلة (المكتفية ذاتياً</a:t>
            </a:r>
            <a:r>
              <a:rPr lang="ar-EG" sz="3600" dirty="0" smtClean="0">
                <a:solidFill>
                  <a:srgbClr val="000000"/>
                </a:solidFill>
              </a:rPr>
              <a:t>)</a:t>
            </a:r>
          </a:p>
        </p:txBody>
      </p:sp>
      <p:sp>
        <p:nvSpPr>
          <p:cNvPr id="7" name="Round Diagonal Corner Rectangle 6"/>
          <p:cNvSpPr/>
          <p:nvPr/>
        </p:nvSpPr>
        <p:spPr bwMode="auto">
          <a:xfrm>
            <a:off x="1263650" y="4509120"/>
            <a:ext cx="6984776" cy="1656184"/>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الوحدة التي تشتمل على كل المواد التي يحتاجها المتدرب في عملية التدريب حيث يمكن أن تحتوي على عدة أساليب تدريبية</a:t>
            </a:r>
            <a:endParaRPr kumimoji="0" lang="ar-EG" sz="2800" b="1" i="0" u="none" strike="noStrike" cap="none" normalizeH="0" baseline="0" dirty="0" smtClean="0">
              <a:ln>
                <a:noFill/>
              </a:ln>
              <a:solidFill>
                <a:schemeClr val="bg1"/>
              </a:solidFill>
              <a:effectLst/>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250758"/>
            <a:ext cx="3960440" cy="297033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9282800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استخدام الحقيبة التدريبية</a:t>
            </a:r>
            <a:endParaRPr lang="ar-EG" sz="3600" dirty="0" smtClean="0">
              <a:solidFill>
                <a:srgbClr val="000000"/>
              </a:solidFill>
            </a:endParaRPr>
          </a:p>
        </p:txBody>
      </p:sp>
      <p:sp>
        <p:nvSpPr>
          <p:cNvPr id="7" name="Round Diagonal Corner Rectangle 6"/>
          <p:cNvSpPr/>
          <p:nvPr/>
        </p:nvSpPr>
        <p:spPr bwMode="auto">
          <a:xfrm>
            <a:off x="1263650" y="4509120"/>
            <a:ext cx="6984776" cy="1656184"/>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يعتمد على الخبرة العملية المباشرة حيث </a:t>
            </a:r>
            <a:r>
              <a:rPr lang="ar-EG" sz="2800" b="1" dirty="0" smtClean="0">
                <a:solidFill>
                  <a:schemeClr val="bg1"/>
                </a:solidFill>
              </a:rPr>
              <a:t>يطبق</a:t>
            </a:r>
          </a:p>
          <a:p>
            <a:pPr rtl="1"/>
            <a:r>
              <a:rPr lang="ar-EG" sz="2800" b="1" dirty="0" smtClean="0">
                <a:solidFill>
                  <a:schemeClr val="bg1"/>
                </a:solidFill>
              </a:rPr>
              <a:t> </a:t>
            </a:r>
            <a:r>
              <a:rPr lang="ar-EG" sz="2800" b="1" dirty="0">
                <a:solidFill>
                  <a:schemeClr val="bg1"/>
                </a:solidFill>
              </a:rPr>
              <a:t>المتدرب ويستخدم المعارف والمهارات </a:t>
            </a:r>
            <a:r>
              <a:rPr lang="ar-EG" sz="2800" b="1" dirty="0" smtClean="0">
                <a:solidFill>
                  <a:schemeClr val="bg1"/>
                </a:solidFill>
              </a:rPr>
              <a:t>الجديدة</a:t>
            </a:r>
          </a:p>
          <a:p>
            <a:pPr rtl="1"/>
            <a:r>
              <a:rPr lang="ar-EG" sz="2800" b="1" dirty="0" smtClean="0">
                <a:solidFill>
                  <a:schemeClr val="bg1"/>
                </a:solidFill>
              </a:rPr>
              <a:t> </a:t>
            </a:r>
            <a:r>
              <a:rPr lang="ar-EG" sz="2800" b="1" dirty="0">
                <a:solidFill>
                  <a:schemeClr val="bg1"/>
                </a:solidFill>
              </a:rPr>
              <a:t>وفق قدراته الشخصية</a:t>
            </a:r>
            <a:endParaRPr kumimoji="0" lang="ar-EG" sz="2800" b="1" i="0" u="none" strike="noStrike" cap="none" normalizeH="0" baseline="0" dirty="0" smtClean="0">
              <a:ln>
                <a:noFill/>
              </a:ln>
              <a:solidFill>
                <a:schemeClr val="bg1"/>
              </a:solidFill>
              <a:effectLst/>
            </a:endParaRPr>
          </a:p>
        </p:txBody>
      </p:sp>
      <p:pic>
        <p:nvPicPr>
          <p:cNvPr id="2355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76139" y="757808"/>
            <a:ext cx="7356301" cy="3823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4471688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البرنامج التدريبي</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6845021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75656" y="120749"/>
            <a:ext cx="7727776" cy="715963"/>
          </a:xfrm>
        </p:spPr>
        <p:txBody>
          <a:bodyPr/>
          <a:lstStyle/>
          <a:p>
            <a:pPr algn="r"/>
            <a:r>
              <a:rPr lang="ar-EG" sz="3600" b="1" dirty="0">
                <a:solidFill>
                  <a:schemeClr val="bg2">
                    <a:lumMod val="50000"/>
                  </a:schemeClr>
                </a:solidFill>
              </a:rPr>
              <a:t>البرنامج التدريبي</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البرنامج التدريبي.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الأهداف العامة للبرنامج التدريبي.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شروط الترشيح للبرنامج ومعايير القبول.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وحدات التدريب.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الأحكام التنظيمية والإدارة العامة.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أنواع ووسائل تقييم صلاحية البرنامج وفاعليته.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التعليمات والإرشادات العامة للبرنامج.</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581128"/>
            <a:ext cx="3072341"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1395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wipe(down)">
                                      <p:cBhvr>
                                        <p:cTn id="15" dur="500"/>
                                        <p:tgtEl>
                                          <p:spTgt spid="4099">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wipe(down)">
                                      <p:cBhvr>
                                        <p:cTn id="19" dur="500"/>
                                        <p:tgtEl>
                                          <p:spTgt spid="4099">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Effect transition="in" filter="wipe(down)">
                                      <p:cBhvr>
                                        <p:cTn id="23" dur="500"/>
                                        <p:tgtEl>
                                          <p:spTgt spid="4099">
                                            <p:txEl>
                                              <p:pRg st="4" end="4"/>
                                            </p:txEl>
                                          </p:spTgt>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animEffect transition="in" filter="wipe(down)">
                                      <p:cBhvr>
                                        <p:cTn id="27" dur="500"/>
                                        <p:tgtEl>
                                          <p:spTgt spid="4099">
                                            <p:txEl>
                                              <p:pRg st="5" end="5"/>
                                            </p:txEl>
                                          </p:spTgt>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animEffect transition="in" filter="wipe(down)">
                                      <p:cBhvr>
                                        <p:cTn id="31" dur="500"/>
                                        <p:tgtEl>
                                          <p:spTgt spid="40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تصميم برنامج تدريبي </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a:t>
            </a:r>
            <a:r>
              <a:rPr lang="ar-SA" sz="1800" b="1" dirty="0" smtClean="0">
                <a:solidFill>
                  <a:srgbClr val="0070C0"/>
                </a:solidFill>
              </a:rPr>
              <a:t>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97889490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189335"/>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الإطار العام للبرنامج التدريبي</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830833"/>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363960"/>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2637135"/>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مقدمة البرنامج</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278634"/>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27809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076551"/>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الأهداف العامة للبرنامج التدريبي</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371804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2511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491728" y="5444703"/>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شروط الترشيح للبرنامج ومعايير القبول</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445224" y="508620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5"/>
          <p:cNvSpPr txBox="1">
            <a:spLocks noChangeArrowheads="1"/>
          </p:cNvSpPr>
          <p:nvPr/>
        </p:nvSpPr>
        <p:spPr bwMode="auto">
          <a:xfrm>
            <a:off x="5665390" y="56193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Flowchart: Alternate Process 1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14736537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par>
                          <p:cTn id="40" fill="hold">
                            <p:stCondLst>
                              <p:cond delay="13500"/>
                            </p:stCondLst>
                            <p:childTnLst>
                              <p:par>
                                <p:cTn id="41" presetID="21"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heel(1)">
                                      <p:cBhvr>
                                        <p:cTn id="43" dur="2000"/>
                                        <p:tgtEl>
                                          <p:spTgt spid="19"/>
                                        </p:tgtEl>
                                      </p:cBhvr>
                                    </p:animEffect>
                                  </p:childTnLst>
                                </p:cTn>
                              </p:par>
                            </p:childTnLst>
                          </p:cTn>
                        </p:par>
                        <p:par>
                          <p:cTn id="44" fill="hold">
                            <p:stCondLst>
                              <p:cond delay="15500"/>
                            </p:stCondLst>
                            <p:childTnLst>
                              <p:par>
                                <p:cTn id="45" presetID="21" presetClass="entr" presetSubtype="1"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par>
                          <p:cTn id="48" fill="hold">
                            <p:stCondLst>
                              <p:cond delay="17500"/>
                            </p:stCondLst>
                            <p:childTnLst>
                              <p:par>
                                <p:cTn id="49" presetID="16" presetClass="entr" presetSubtype="2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P spid="17" grpId="0" animBg="1"/>
      <p:bldP spid="19"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كتابة المادة التدريبية </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0332889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الوحدات التدريبية</a:t>
            </a:r>
            <a:endParaRPr lang="ar-EG" sz="3600" dirty="0" smtClean="0">
              <a:solidFill>
                <a:srgbClr val="000000"/>
              </a:solidFill>
            </a:endParaRPr>
          </a:p>
        </p:txBody>
      </p:sp>
      <p:sp>
        <p:nvSpPr>
          <p:cNvPr id="7" name="Round Diagonal Corner Rectangle 6"/>
          <p:cNvSpPr/>
          <p:nvPr/>
        </p:nvSpPr>
        <p:spPr bwMode="auto">
          <a:xfrm>
            <a:off x="1263650" y="4365104"/>
            <a:ext cx="6984776" cy="1944216"/>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الاجتماعات أو جلسات العمل التي يلتقي فيها المدربون والمتدربون وبعض الفنيين في قاعات أو أماكن مناسبة بهدف رفع كفاءة المشاركين بالبرنامج في المهارات المقررة فيه</a:t>
            </a:r>
            <a:endParaRPr kumimoji="0" lang="ar-EG" sz="2800" b="1" i="0" u="none" strike="noStrike" cap="none" normalizeH="0" baseline="0" dirty="0" smtClean="0">
              <a:ln>
                <a:noFill/>
              </a:ln>
              <a:solidFill>
                <a:schemeClr val="bg1"/>
              </a:solidFill>
              <a:effectLst/>
            </a:endParaRPr>
          </a:p>
        </p:txBody>
      </p:sp>
      <p:pic>
        <p:nvPicPr>
          <p:cNvPr id="24578" name="Picture 2" descr="http://www.ma-press.com/wp-content/uploads/2013/06/DSC006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3530" y="1124744"/>
            <a:ext cx="5238750" cy="31683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1966841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smtClean="0">
                <a:solidFill>
                  <a:srgbClr val="7030A0"/>
                </a:solidFill>
                <a:latin typeface="Arial" charset="0"/>
              </a:rPr>
              <a:t>عند </a:t>
            </a:r>
            <a:r>
              <a:rPr lang="ar-EG" sz="3200" b="1" dirty="0">
                <a:solidFill>
                  <a:srgbClr val="7030A0"/>
                </a:solidFill>
                <a:latin typeface="Arial" charset="0"/>
              </a:rPr>
              <a:t>كتابة الوحدات </a:t>
            </a:r>
            <a:r>
              <a:rPr lang="ar-EG" sz="3200" b="1" dirty="0" smtClean="0">
                <a:solidFill>
                  <a:srgbClr val="7030A0"/>
                </a:solidFill>
                <a:latin typeface="Arial" charset="0"/>
              </a:rPr>
              <a:t>التدريبية</a:t>
            </a:r>
          </a:p>
          <a:p>
            <a:pPr rtl="1"/>
            <a:r>
              <a:rPr lang="ar-EG" sz="3200" b="1" dirty="0" smtClean="0">
                <a:solidFill>
                  <a:srgbClr val="7030A0"/>
                </a:solidFill>
                <a:latin typeface="Arial" charset="0"/>
              </a:rPr>
              <a:t>يتناول </a:t>
            </a:r>
            <a:r>
              <a:rPr lang="ar-EG" sz="3200" b="1" dirty="0">
                <a:solidFill>
                  <a:srgbClr val="7030A0"/>
                </a:solidFill>
                <a:latin typeface="Arial" charset="0"/>
              </a:rPr>
              <a:t>المصمم العناصر التالية</a:t>
            </a: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7510525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رقم </a:t>
            </a:r>
            <a:r>
              <a:rPr lang="ar-EG" b="1" dirty="0">
                <a:solidFill>
                  <a:srgbClr val="333300"/>
                </a:solidFill>
              </a:rPr>
              <a:t>الوحدة التدريبية وعنوانها في البرنامج التدريبي</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يوم </a:t>
            </a:r>
            <a:r>
              <a:rPr lang="ar-EG" b="1" dirty="0">
                <a:solidFill>
                  <a:srgbClr val="333300"/>
                </a:solidFill>
              </a:rPr>
              <a:t>وتاريخ تنفيذ الوحدة مع المتدربين</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المدة </a:t>
            </a:r>
            <a:r>
              <a:rPr lang="ar-EG" b="1" dirty="0">
                <a:solidFill>
                  <a:srgbClr val="333300"/>
                </a:solidFill>
              </a:rPr>
              <a:t>الزمنية للوحدة التدريبية بالدقائق</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الهدف </a:t>
            </a:r>
            <a:r>
              <a:rPr lang="ar-EG" b="1" dirty="0">
                <a:solidFill>
                  <a:srgbClr val="333300"/>
                </a:solidFill>
              </a:rPr>
              <a:t>العام والأهداف السلوكية للوحدة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063523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أهمية تحديد الاحتياجات التدريبية</a:t>
            </a:r>
            <a:endParaRPr lang="ar-EG" sz="3600" dirty="0" smtClean="0">
              <a:solidFill>
                <a:srgbClr val="000000"/>
              </a:solidFill>
            </a:endParaRPr>
          </a:p>
        </p:txBody>
      </p:sp>
      <p:sp>
        <p:nvSpPr>
          <p:cNvPr id="4" name="Round Diagonal Corner Rectangle 3"/>
          <p:cNvSpPr/>
          <p:nvPr/>
        </p:nvSpPr>
        <p:spPr bwMode="auto">
          <a:xfrm>
            <a:off x="827584" y="3717032"/>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لتحديد الأولويات التدريبية للمؤسسة أو الإدارة وبناء أكثر </a:t>
            </a:r>
            <a:r>
              <a:rPr lang="ar-EG" sz="2800" b="1" dirty="0" smtClean="0">
                <a:solidFill>
                  <a:schemeClr val="bg2">
                    <a:lumMod val="50000"/>
                  </a:schemeClr>
                </a:solidFill>
                <a:latin typeface="Arial" charset="0"/>
              </a:rPr>
              <a:t>من</a:t>
            </a:r>
          </a:p>
          <a:p>
            <a:pPr rtl="1"/>
            <a:r>
              <a:rPr lang="ar-EG" sz="2800" b="1" dirty="0" smtClean="0">
                <a:solidFill>
                  <a:schemeClr val="bg2">
                    <a:lumMod val="50000"/>
                  </a:schemeClr>
                </a:solidFill>
                <a:latin typeface="Arial" charset="0"/>
              </a:rPr>
              <a:t> </a:t>
            </a:r>
            <a:r>
              <a:rPr lang="ar-EG" sz="2800" b="1" dirty="0">
                <a:solidFill>
                  <a:schemeClr val="bg2">
                    <a:lumMod val="50000"/>
                  </a:schemeClr>
                </a:solidFill>
                <a:latin typeface="Arial" charset="0"/>
              </a:rPr>
              <a:t>برنامج حسب الحاجة لذلك </a:t>
            </a:r>
          </a:p>
        </p:txBody>
      </p:sp>
      <p:sp>
        <p:nvSpPr>
          <p:cNvPr id="8" name="Round Diagonal Corner Rectangle 7"/>
          <p:cNvSpPr/>
          <p:nvPr/>
        </p:nvSpPr>
        <p:spPr bwMode="auto">
          <a:xfrm>
            <a:off x="827584" y="5157192"/>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لإمكانية بناء برنامج تدريبي مناسب للاحتياج </a:t>
            </a:r>
            <a:r>
              <a:rPr lang="ar-EG" sz="2800" b="1" dirty="0" smtClean="0">
                <a:solidFill>
                  <a:schemeClr val="bg2">
                    <a:lumMod val="50000"/>
                  </a:schemeClr>
                </a:solidFill>
                <a:latin typeface="Arial" charset="0"/>
              </a:rPr>
              <a:t>الفعلي</a:t>
            </a:r>
          </a:p>
          <a:p>
            <a:pPr rtl="1"/>
            <a:r>
              <a:rPr lang="ar-EG" sz="2800" b="1" dirty="0" smtClean="0">
                <a:solidFill>
                  <a:schemeClr val="bg2">
                    <a:lumMod val="50000"/>
                  </a:schemeClr>
                </a:solidFill>
                <a:latin typeface="Arial" charset="0"/>
              </a:rPr>
              <a:t> </a:t>
            </a:r>
            <a:r>
              <a:rPr lang="ar-EG" sz="2800" b="1" dirty="0">
                <a:solidFill>
                  <a:schemeClr val="bg2">
                    <a:lumMod val="50000"/>
                  </a:schemeClr>
                </a:solidFill>
                <a:latin typeface="Arial" charset="0"/>
              </a:rPr>
              <a:t>للمؤسسة أو الإدارة</a:t>
            </a:r>
          </a:p>
        </p:txBody>
      </p:sp>
      <p:pic>
        <p:nvPicPr>
          <p:cNvPr id="6146" name="Picture 2" descr="http://info.netcenter.net/Portals/192612/images/training-on-keyboa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142999"/>
            <a:ext cx="3810000" cy="22860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12539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wheel(1)">
                                      <p:cBhvr>
                                        <p:cTn id="11" dur="2000"/>
                                        <p:tgtEl>
                                          <p:spTgt spid="6146"/>
                                        </p:tgtEl>
                                      </p:cBhvr>
                                    </p:animEffect>
                                  </p:childTnLst>
                                </p:cTn>
                              </p:par>
                            </p:childTnLst>
                          </p:cTn>
                        </p:par>
                        <p:par>
                          <p:cTn id="12" fill="hold">
                            <p:stCondLst>
                              <p:cond delay="2500"/>
                            </p:stCondLst>
                            <p:childTnLst>
                              <p:par>
                                <p:cTn id="13" presetID="6"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par>
                          <p:cTn id="16" fill="hold">
                            <p:stCondLst>
                              <p:cond delay="4500"/>
                            </p:stCondLst>
                            <p:childTnLst>
                              <p:par>
                                <p:cTn id="17" presetID="6"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8"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الخبرات </a:t>
            </a:r>
            <a:r>
              <a:rPr lang="ar-EG" b="1" dirty="0">
                <a:solidFill>
                  <a:srgbClr val="333300"/>
                </a:solidFill>
              </a:rPr>
              <a:t>السابقة للمتدربين</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5</a:t>
            </a:r>
            <a:endParaRPr lang="en-US" sz="2400" b="1" dirty="0">
              <a:solidFill>
                <a:srgbClr val="FFFFFF"/>
              </a:solidFill>
            </a:endParaRP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المحتوى </a:t>
            </a:r>
            <a:r>
              <a:rPr lang="ar-EG" b="1" dirty="0">
                <a:solidFill>
                  <a:srgbClr val="333300"/>
                </a:solidFill>
              </a:rPr>
              <a:t>أو المادة التدريبية</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6</a:t>
            </a:r>
            <a:endParaRPr lang="en-US" sz="2400" b="1" dirty="0">
              <a:solidFill>
                <a:srgbClr val="FFFFFF"/>
              </a:solidFill>
            </a:endParaRP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أنشطة </a:t>
            </a:r>
            <a:r>
              <a:rPr lang="ar-EG" b="1" dirty="0">
                <a:solidFill>
                  <a:srgbClr val="333300"/>
                </a:solidFill>
              </a:rPr>
              <a:t>المتدربين</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7</a:t>
            </a:r>
            <a:endParaRPr lang="en-US" sz="2400" b="1" dirty="0">
              <a:solidFill>
                <a:srgbClr val="FFFFFF"/>
              </a:solidFill>
            </a:endParaRP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653136"/>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الوسائل </a:t>
            </a:r>
            <a:r>
              <a:rPr lang="ar-EG" b="1" dirty="0">
                <a:solidFill>
                  <a:srgbClr val="333300"/>
                </a:solidFill>
              </a:rPr>
              <a:t>والتجهيزات التكنولوجية وطرق التدريب المستخدمة في الوحدة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8</a:t>
            </a:r>
            <a:endParaRPr lang="en-US" sz="2400" b="1" dirty="0">
              <a:solidFill>
                <a:srgbClr val="FFFFFF"/>
              </a:solidFill>
            </a:endParaRP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0801551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يراعي مصمم البرنامج عند كتابة </a:t>
            </a:r>
            <a:endParaRPr lang="ar-EG" sz="3200" b="1" dirty="0" smtClean="0">
              <a:solidFill>
                <a:srgbClr val="7030A0"/>
              </a:solidFill>
              <a:latin typeface="Arial" charset="0"/>
            </a:endParaRPr>
          </a:p>
          <a:p>
            <a:pPr rtl="1"/>
            <a:r>
              <a:rPr lang="ar-EG" sz="3200" b="1" dirty="0" smtClean="0">
                <a:solidFill>
                  <a:srgbClr val="7030A0"/>
                </a:solidFill>
                <a:latin typeface="Arial" charset="0"/>
              </a:rPr>
              <a:t>الوحدة </a:t>
            </a:r>
            <a:r>
              <a:rPr lang="ar-EG" sz="3200" b="1" dirty="0">
                <a:solidFill>
                  <a:srgbClr val="7030A0"/>
                </a:solidFill>
                <a:latin typeface="Arial" charset="0"/>
              </a:rPr>
              <a:t>التدريبية ما يلي</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1210784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189335"/>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تجزئة عناصر الوحدة التدريبية إلى أقصى درجة ممكنة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830833"/>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363960"/>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2637135"/>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إعداد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المواد والوسائل التدريبية غير المتوافرة تجارياً من خامات البيئة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278634"/>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27809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076551"/>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وصف الأجهزة والأدوات والمواد والمراجع التدريبية لتكون الصورة واضحة لدى المدربين</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371804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2511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491728" y="5444703"/>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كتابة الوحدات التدريبية بصيغ متنوعة مثل </a:t>
            </a: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المواد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المصغرة أو الوحدات التدريبية المصغرة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445224" y="508620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5"/>
          <p:cNvSpPr txBox="1">
            <a:spLocks noChangeArrowheads="1"/>
          </p:cNvSpPr>
          <p:nvPr/>
        </p:nvSpPr>
        <p:spPr bwMode="auto">
          <a:xfrm>
            <a:off x="5665390" y="56193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Flowchart: Alternate Process 1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2175452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par>
                          <p:cTn id="40" fill="hold">
                            <p:stCondLst>
                              <p:cond delay="13500"/>
                            </p:stCondLst>
                            <p:childTnLst>
                              <p:par>
                                <p:cTn id="41" presetID="21"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heel(1)">
                                      <p:cBhvr>
                                        <p:cTn id="43" dur="2000"/>
                                        <p:tgtEl>
                                          <p:spTgt spid="19"/>
                                        </p:tgtEl>
                                      </p:cBhvr>
                                    </p:animEffect>
                                  </p:childTnLst>
                                </p:cTn>
                              </p:par>
                            </p:childTnLst>
                          </p:cTn>
                        </p:par>
                        <p:par>
                          <p:cTn id="44" fill="hold">
                            <p:stCondLst>
                              <p:cond delay="15500"/>
                            </p:stCondLst>
                            <p:childTnLst>
                              <p:par>
                                <p:cTn id="45" presetID="21" presetClass="entr" presetSubtype="1"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par>
                          <p:cTn id="48" fill="hold">
                            <p:stCondLst>
                              <p:cond delay="17500"/>
                            </p:stCondLst>
                            <p:childTnLst>
                              <p:par>
                                <p:cTn id="49" presetID="16" presetClass="entr" presetSubtype="2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P spid="17" grpId="0" animBg="1"/>
      <p:bldP spid="19"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يراعي المصمم عند تنظيم </a:t>
            </a:r>
            <a:endParaRPr lang="ar-EG" sz="3200" b="1" dirty="0" smtClean="0">
              <a:solidFill>
                <a:srgbClr val="7030A0"/>
              </a:solidFill>
              <a:latin typeface="Arial" charset="0"/>
            </a:endParaRPr>
          </a:p>
          <a:p>
            <a:pPr rtl="1"/>
            <a:r>
              <a:rPr lang="ar-EG" sz="3200" b="1" dirty="0" smtClean="0">
                <a:solidFill>
                  <a:srgbClr val="7030A0"/>
                </a:solidFill>
                <a:latin typeface="Arial" charset="0"/>
              </a:rPr>
              <a:t>محتوى المادة </a:t>
            </a:r>
            <a:r>
              <a:rPr lang="ar-EG" sz="3200" b="1" dirty="0">
                <a:solidFill>
                  <a:srgbClr val="7030A0"/>
                </a:solidFill>
                <a:latin typeface="Arial" charset="0"/>
              </a:rPr>
              <a:t>التدريبية ما يلي</a:t>
            </a: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3097927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تجزئتها </a:t>
            </a:r>
            <a:r>
              <a:rPr lang="ar-EG" b="1" dirty="0">
                <a:solidFill>
                  <a:srgbClr val="333300"/>
                </a:solidFill>
              </a:rPr>
              <a:t>إلى نقاط ومفاهيم ومهارات متجانسة ومحددة ليستطيع المتدربون تعلمها بسهولة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195885"/>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805485"/>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96610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تزويد </a:t>
            </a:r>
            <a:r>
              <a:rPr lang="ar-EG" b="1" dirty="0">
                <a:solidFill>
                  <a:srgbClr val="333300"/>
                </a:solidFill>
              </a:rPr>
              <a:t>المحتوى التدريبي للوحدة بالرسومات والصور والجداول المناسبة</a:t>
            </a:r>
            <a:endParaRPr lang="en-US" sz="2400" b="1" dirty="0">
              <a:solidFill>
                <a:srgbClr val="333300"/>
              </a:solidFill>
            </a:endParaRPr>
          </a:p>
        </p:txBody>
      </p:sp>
      <p:sp>
        <p:nvSpPr>
          <p:cNvPr id="16" name="Text Box 16"/>
          <p:cNvSpPr txBox="1">
            <a:spLocks noChangeArrowheads="1"/>
          </p:cNvSpPr>
          <p:nvPr/>
        </p:nvSpPr>
        <p:spPr bwMode="auto">
          <a:xfrm>
            <a:off x="7577138" y="329431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348013"/>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95761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129062"/>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وضع </a:t>
            </a:r>
            <a:r>
              <a:rPr lang="ar-EG" b="1" dirty="0">
                <a:solidFill>
                  <a:srgbClr val="333300"/>
                </a:solidFill>
              </a:rPr>
              <a:t>عناوين فرعية لمحتوى الوحدة التدريبية مع تجزئة كل عنوان إلى أجزاء أصغر يسهل فهمها من المتدربين</a:t>
            </a:r>
            <a:endParaRPr lang="en-US" sz="2400" b="1" dirty="0">
              <a:solidFill>
                <a:srgbClr val="333300"/>
              </a:solidFill>
            </a:endParaRPr>
          </a:p>
        </p:txBody>
      </p:sp>
      <p:sp>
        <p:nvSpPr>
          <p:cNvPr id="23" name="Text Box 23"/>
          <p:cNvSpPr txBox="1">
            <a:spLocks noChangeArrowheads="1"/>
          </p:cNvSpPr>
          <p:nvPr/>
        </p:nvSpPr>
        <p:spPr bwMode="auto">
          <a:xfrm>
            <a:off x="7577138" y="4446438"/>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9515638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الإكثار </a:t>
            </a:r>
            <a:r>
              <a:rPr lang="ar-EG" b="1" dirty="0">
                <a:solidFill>
                  <a:srgbClr val="333300"/>
                </a:solidFill>
              </a:rPr>
              <a:t>من التدريبات التطبيقية إلى جانب المفاهيم والمحتوى التدريبي</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4</a:t>
            </a:r>
            <a:endParaRPr lang="en-US" sz="2400" b="1" dirty="0">
              <a:solidFill>
                <a:srgbClr val="FFFFFF"/>
              </a:solidFill>
            </a:endParaRPr>
          </a:p>
        </p:txBody>
      </p:sp>
      <p:grpSp>
        <p:nvGrpSpPr>
          <p:cNvPr id="10" name="Group 10"/>
          <p:cNvGrpSpPr>
            <a:grpSpLocks/>
          </p:cNvGrpSpPr>
          <p:nvPr/>
        </p:nvGrpSpPr>
        <p:grpSpPr bwMode="auto">
          <a:xfrm>
            <a:off x="7380288" y="3213804"/>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823404"/>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996952"/>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استخدام </a:t>
            </a:r>
            <a:r>
              <a:rPr lang="ar-EG" b="1" dirty="0">
                <a:solidFill>
                  <a:srgbClr val="333300"/>
                </a:solidFill>
              </a:rPr>
              <a:t>وسائل التقييم خلال مواقف التدريب كتغذية راجعة حول مهارات الوحدات التدريبية</a:t>
            </a:r>
            <a:endParaRPr lang="en-US" sz="2400" b="1" dirty="0">
              <a:solidFill>
                <a:srgbClr val="333300"/>
              </a:solidFill>
            </a:endParaRPr>
          </a:p>
        </p:txBody>
      </p:sp>
      <p:sp>
        <p:nvSpPr>
          <p:cNvPr id="16" name="Text Box 16"/>
          <p:cNvSpPr txBox="1">
            <a:spLocks noChangeArrowheads="1"/>
          </p:cNvSpPr>
          <p:nvPr/>
        </p:nvSpPr>
        <p:spPr bwMode="auto">
          <a:xfrm>
            <a:off x="7577138" y="3312229"/>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5</a:t>
            </a:r>
            <a:endParaRPr lang="en-US" sz="2400" b="1" dirty="0">
              <a:solidFill>
                <a:srgbClr val="FFFFFF"/>
              </a:solidFill>
            </a:endParaRPr>
          </a:p>
        </p:txBody>
      </p:sp>
      <p:grpSp>
        <p:nvGrpSpPr>
          <p:cNvPr id="17" name="Group 17"/>
          <p:cNvGrpSpPr>
            <a:grpSpLocks/>
          </p:cNvGrpSpPr>
          <p:nvPr/>
        </p:nvGrpSpPr>
        <p:grpSpPr bwMode="auto">
          <a:xfrm>
            <a:off x="7380288" y="4492029"/>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101629"/>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24709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وضع </a:t>
            </a:r>
            <a:r>
              <a:rPr lang="ar-EG" b="1" dirty="0">
                <a:solidFill>
                  <a:srgbClr val="333300"/>
                </a:solidFill>
              </a:rPr>
              <a:t>خُلاصات في نهاية كل موضوع فرعي للمراجعة وتركيز تعلم المعارف</a:t>
            </a:r>
            <a:endParaRPr lang="en-US" sz="2400" b="1" dirty="0">
              <a:solidFill>
                <a:srgbClr val="333300"/>
              </a:solidFill>
            </a:endParaRPr>
          </a:p>
        </p:txBody>
      </p:sp>
      <p:sp>
        <p:nvSpPr>
          <p:cNvPr id="23" name="Text Box 23"/>
          <p:cNvSpPr txBox="1">
            <a:spLocks noChangeArrowheads="1"/>
          </p:cNvSpPr>
          <p:nvPr/>
        </p:nvSpPr>
        <p:spPr bwMode="auto">
          <a:xfrm>
            <a:off x="7577138" y="459045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6</a:t>
            </a:r>
            <a:endParaRPr lang="en-US" sz="2400" b="1" dirty="0">
              <a:solidFill>
                <a:srgbClr val="FFFFFF"/>
              </a:solidFill>
            </a:endParaRPr>
          </a:p>
        </p:txBody>
      </p:sp>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02767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إدارة البرنامج التدريبي وتنظيمه</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2543800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189335"/>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الإشراف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والمتابعة المستمرة للتنفيذ</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830833"/>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363960"/>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2637135"/>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الأمن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والسلامة في استخدام الأجهزة والوسائل التدريبية وتعليمات استخدامها</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278634"/>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27809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076551"/>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تعليمات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إسكان المتدربين والمواصلات ووجبات الطعام ومواعيد الاستراحة </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371804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2511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491728" y="5444703"/>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تقييم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المتدربين من حيث المشاركة في وحدات التدريب والسلوك العام </a:t>
            </a: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للمتدربين</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445224" y="508620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5"/>
          <p:cNvSpPr txBox="1">
            <a:spLocks noChangeArrowheads="1"/>
          </p:cNvSpPr>
          <p:nvPr/>
        </p:nvSpPr>
        <p:spPr bwMode="auto">
          <a:xfrm>
            <a:off x="5665390" y="56193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Flowchart: Alternate Process 1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286284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par>
                          <p:cTn id="40" fill="hold">
                            <p:stCondLst>
                              <p:cond delay="13500"/>
                            </p:stCondLst>
                            <p:childTnLst>
                              <p:par>
                                <p:cTn id="41" presetID="21"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heel(1)">
                                      <p:cBhvr>
                                        <p:cTn id="43" dur="2000"/>
                                        <p:tgtEl>
                                          <p:spTgt spid="19"/>
                                        </p:tgtEl>
                                      </p:cBhvr>
                                    </p:animEffect>
                                  </p:childTnLst>
                                </p:cTn>
                              </p:par>
                            </p:childTnLst>
                          </p:cTn>
                        </p:par>
                        <p:par>
                          <p:cTn id="44" fill="hold">
                            <p:stCondLst>
                              <p:cond delay="15500"/>
                            </p:stCondLst>
                            <p:childTnLst>
                              <p:par>
                                <p:cTn id="45" presetID="21" presetClass="entr" presetSubtype="1"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par>
                          <p:cTn id="48" fill="hold">
                            <p:stCondLst>
                              <p:cond delay="17500"/>
                            </p:stCondLst>
                            <p:childTnLst>
                              <p:par>
                                <p:cTn id="49" presetID="16" presetClass="entr" presetSubtype="2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P spid="17" grpId="0" animBg="1"/>
      <p:bldP spid="19"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أساليب ووسائل تقييم </a:t>
            </a:r>
            <a:endParaRPr lang="ar-EG" sz="3200" b="1" dirty="0" smtClean="0">
              <a:solidFill>
                <a:srgbClr val="7030A0"/>
              </a:solidFill>
              <a:latin typeface="Arial" charset="0"/>
            </a:endParaRPr>
          </a:p>
          <a:p>
            <a:pPr rtl="1"/>
            <a:r>
              <a:rPr lang="ar-EG" sz="3200" b="1" dirty="0" smtClean="0">
                <a:solidFill>
                  <a:srgbClr val="7030A0"/>
                </a:solidFill>
                <a:latin typeface="Arial" charset="0"/>
              </a:rPr>
              <a:t>فاعلية </a:t>
            </a:r>
            <a:r>
              <a:rPr lang="ar-EG" sz="3200" b="1" dirty="0">
                <a:solidFill>
                  <a:srgbClr val="7030A0"/>
                </a:solidFill>
                <a:latin typeface="Arial" charset="0"/>
              </a:rPr>
              <a:t>البرنامج</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9015275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bwMode="auto">
          <a:xfrm>
            <a:off x="1263650" y="3861048"/>
            <a:ext cx="6984776" cy="244827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يعتمد تقييم فاعلية أي برنامج تدريبي على درجة التغير الذي أحدثه البرنامج في المهارات السلوكية المطلوبة لدى المتدربين، وفي هذا البند يجب على مصمم البرنامج أن يضمن وسائل التقييم المستخدمة للكشف عن مدى تحصيل المتدربين للسلوكيات المطلوبة</a:t>
            </a:r>
            <a:endParaRPr kumimoji="0" lang="ar-EG" sz="2800" b="1" i="0" u="none" strike="noStrike" cap="none" normalizeH="0" baseline="0" dirty="0" smtClean="0">
              <a:ln>
                <a:noFill/>
              </a:ln>
              <a:solidFill>
                <a:schemeClr val="bg1"/>
              </a:solidFill>
              <a:effectLst/>
            </a:endParaRPr>
          </a:p>
        </p:txBody>
      </p:sp>
      <p:pic>
        <p:nvPicPr>
          <p:cNvPr id="1026" name="Picture 2" descr="http://www.mof.gov.ae/Ar/PublishingImages/IMG_00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1196752"/>
            <a:ext cx="3810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Alternate Process 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3819501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مستويات الاحتياجات التدريبية</a:t>
            </a:r>
            <a:endParaRPr lang="ar-EG" sz="3600" dirty="0" smtClean="0">
              <a:solidFill>
                <a:srgbClr val="000000"/>
              </a:solidFill>
            </a:endParaRPr>
          </a:p>
        </p:txBody>
      </p:sp>
      <p:sp>
        <p:nvSpPr>
          <p:cNvPr id="4" name="Round Diagonal Corner Rectangle 3"/>
          <p:cNvSpPr/>
          <p:nvPr/>
        </p:nvSpPr>
        <p:spPr bwMode="auto">
          <a:xfrm>
            <a:off x="827584" y="2132856"/>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احتياجات تدريبية لتحسين الأداء لدى الموظف</a:t>
            </a:r>
          </a:p>
        </p:txBody>
      </p:sp>
      <p:sp>
        <p:nvSpPr>
          <p:cNvPr id="8" name="Round Diagonal Corner Rectangle 7"/>
          <p:cNvSpPr/>
          <p:nvPr/>
        </p:nvSpPr>
        <p:spPr bwMode="auto">
          <a:xfrm>
            <a:off x="827584" y="3717032"/>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احتياجات تدريبية لتحسين الأداء الإداري للإداريين</a:t>
            </a:r>
          </a:p>
        </p:txBody>
      </p:sp>
      <p:sp>
        <p:nvSpPr>
          <p:cNvPr id="5" name="Round Diagonal Corner Rectangle 4"/>
          <p:cNvSpPr/>
          <p:nvPr/>
        </p:nvSpPr>
        <p:spPr bwMode="auto">
          <a:xfrm>
            <a:off x="827584" y="5301208"/>
            <a:ext cx="7488832" cy="1224136"/>
          </a:xfrm>
          <a:prstGeom prst="round2Diag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bg2">
                    <a:lumMod val="50000"/>
                  </a:schemeClr>
                </a:solidFill>
                <a:latin typeface="Arial" charset="0"/>
              </a:rPr>
              <a:t>احتياجات تدريبية لتحسين الخدمات الفنية الإدارية </a:t>
            </a:r>
            <a:endParaRPr lang="ar-EG" sz="2800" b="1" dirty="0" smtClean="0">
              <a:solidFill>
                <a:schemeClr val="bg2">
                  <a:lumMod val="50000"/>
                </a:schemeClr>
              </a:solidFill>
              <a:latin typeface="Arial" charset="0"/>
            </a:endParaRPr>
          </a:p>
          <a:p>
            <a:pPr rtl="1"/>
            <a:r>
              <a:rPr lang="ar-EG" sz="2800" b="1" dirty="0" smtClean="0">
                <a:solidFill>
                  <a:schemeClr val="bg2">
                    <a:lumMod val="50000"/>
                  </a:schemeClr>
                </a:solidFill>
                <a:latin typeface="Arial" charset="0"/>
              </a:rPr>
              <a:t>والإنتاجية </a:t>
            </a:r>
            <a:r>
              <a:rPr lang="ar-EG" sz="2800" b="1" dirty="0">
                <a:solidFill>
                  <a:schemeClr val="bg2">
                    <a:lumMod val="50000"/>
                  </a:schemeClr>
                </a:solidFill>
                <a:latin typeface="Arial" charset="0"/>
              </a:rPr>
              <a:t>في المؤسسة أو الإدارة</a:t>
            </a:r>
          </a:p>
        </p:txBody>
      </p:sp>
    </p:spTree>
    <p:extLst>
      <p:ext uri="{BB962C8B-B14F-4D97-AF65-F5344CB8AC3E}">
        <p14:creationId xmlns:p14="http://schemas.microsoft.com/office/powerpoint/2010/main" val="33265292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8" grpId="0" animBg="1"/>
      <p:bldP spid="5"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كتابة التعليمات </a:t>
            </a:r>
            <a:endParaRPr lang="ar-EG" sz="3200" b="1" dirty="0" smtClean="0">
              <a:solidFill>
                <a:srgbClr val="7030A0"/>
              </a:solidFill>
              <a:latin typeface="Arial" charset="0"/>
            </a:endParaRPr>
          </a:p>
          <a:p>
            <a:pPr rtl="1"/>
            <a:r>
              <a:rPr lang="ar-EG" sz="3200" b="1" dirty="0" smtClean="0">
                <a:solidFill>
                  <a:srgbClr val="7030A0"/>
                </a:solidFill>
                <a:latin typeface="Arial" charset="0"/>
              </a:rPr>
              <a:t>والإرشادات </a:t>
            </a:r>
            <a:r>
              <a:rPr lang="ar-EG" sz="3200" b="1" dirty="0">
                <a:solidFill>
                  <a:srgbClr val="7030A0"/>
                </a:solidFill>
                <a:latin typeface="Arial" charset="0"/>
              </a:rPr>
              <a:t>العامة للبرنامج</a:t>
            </a: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4827188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اسم </a:t>
            </a:r>
            <a:r>
              <a:rPr lang="ar-EG" b="1" dirty="0">
                <a:solidFill>
                  <a:srgbClr val="333300"/>
                </a:solidFill>
              </a:rPr>
              <a:t>البرنامج، تاريخ انعقاده، المدة الزمنية للبرنامج </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167806"/>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777406"/>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24400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الخطوط </a:t>
            </a:r>
            <a:r>
              <a:rPr lang="ar-EG" b="1" dirty="0">
                <a:solidFill>
                  <a:srgbClr val="333300"/>
                </a:solidFill>
              </a:rPr>
              <a:t>العامة للبرنامج </a:t>
            </a:r>
            <a:r>
              <a:rPr lang="ar-EG" b="1" dirty="0" smtClean="0">
                <a:solidFill>
                  <a:srgbClr val="333300"/>
                </a:solidFill>
              </a:rPr>
              <a:t>التدريبي( </a:t>
            </a:r>
            <a:r>
              <a:rPr lang="ar-EG" b="1" dirty="0">
                <a:solidFill>
                  <a:srgbClr val="333300"/>
                </a:solidFill>
              </a:rPr>
              <a:t>الأهداف التي  يحققها</a:t>
            </a:r>
            <a:r>
              <a:rPr lang="ar-EG" b="1" dirty="0" smtClean="0">
                <a:solidFill>
                  <a:srgbClr val="333300"/>
                </a:solidFill>
              </a:rPr>
              <a:t>)</a:t>
            </a:r>
            <a:endParaRPr lang="en-US" sz="2400" b="1" dirty="0">
              <a:solidFill>
                <a:srgbClr val="333300"/>
              </a:solidFill>
            </a:endParaRPr>
          </a:p>
        </p:txBody>
      </p:sp>
      <p:sp>
        <p:nvSpPr>
          <p:cNvPr id="16" name="Text Box 16"/>
          <p:cNvSpPr txBox="1">
            <a:spLocks noChangeArrowheads="1"/>
          </p:cNvSpPr>
          <p:nvPr/>
        </p:nvSpPr>
        <p:spPr bwMode="auto">
          <a:xfrm>
            <a:off x="7577138" y="3266231"/>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27600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88560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352205"/>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الفئة </a:t>
            </a:r>
            <a:r>
              <a:rPr lang="ar-EG" b="1" dirty="0">
                <a:solidFill>
                  <a:srgbClr val="333300"/>
                </a:solidFill>
              </a:rPr>
              <a:t>المستفيدة من البرنامج</a:t>
            </a:r>
            <a:endParaRPr lang="en-US" sz="2400" b="1" dirty="0">
              <a:solidFill>
                <a:srgbClr val="333300"/>
              </a:solidFill>
            </a:endParaRPr>
          </a:p>
        </p:txBody>
      </p:sp>
      <p:sp>
        <p:nvSpPr>
          <p:cNvPr id="23" name="Text Box 23"/>
          <p:cNvSpPr txBox="1">
            <a:spLocks noChangeArrowheads="1"/>
          </p:cNvSpPr>
          <p:nvPr/>
        </p:nvSpPr>
        <p:spPr bwMode="auto">
          <a:xfrm>
            <a:off x="7577138" y="437443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pic>
        <p:nvPicPr>
          <p:cNvPr id="2051" name="Picture 3"/>
          <p:cNvPicPr>
            <a:picLocks noChangeAspect="1" noChangeArrowheads="1"/>
          </p:cNvPicPr>
          <p:nvPr/>
        </p:nvPicPr>
        <p:blipFill>
          <a:blip r:embed="rId3">
            <a:clrChange>
              <a:clrFrom>
                <a:srgbClr val="E6E4D9"/>
              </a:clrFrom>
              <a:clrTo>
                <a:srgbClr val="E6E4D9">
                  <a:alpha val="0"/>
                </a:srgbClr>
              </a:clrTo>
            </a:clrChange>
            <a:extLst>
              <a:ext uri="{28A0092B-C50C-407E-A947-70E740481C1C}">
                <a14:useLocalDpi xmlns:a14="http://schemas.microsoft.com/office/drawing/2010/main" val="0"/>
              </a:ext>
            </a:extLst>
          </a:blip>
          <a:srcRect/>
          <a:stretch>
            <a:fillRect/>
          </a:stretch>
        </p:blipFill>
        <p:spPr bwMode="auto">
          <a:xfrm>
            <a:off x="6625431" y="5074045"/>
            <a:ext cx="2257425" cy="17049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058148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a:solidFill>
                  <a:schemeClr val="accent1">
                    <a:lumMod val="50000"/>
                  </a:schemeClr>
                </a:solidFill>
                <a:ea typeface="Microsoft YaHei" pitchFamily="34" charset="-122"/>
              </a:rPr>
              <a:t>تمارين</a:t>
            </a:r>
            <a:endParaRPr lang="zh-CN" altLang="en-US" sz="5000" b="1" dirty="0">
              <a:solidFill>
                <a:schemeClr val="accent1">
                  <a:lumMod val="50000"/>
                </a:schemeClr>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4672251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المحتوى التدريبي </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8537814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(1</a:t>
            </a:r>
            <a:r>
              <a:rPr lang="ar-EG" sz="3600" b="1" dirty="0" smtClean="0">
                <a:solidFill>
                  <a:schemeClr val="bg2"/>
                </a:solidFill>
              </a:rPr>
              <a:t>)</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رفاقك في المجموعة تحديد </a:t>
              </a:r>
              <a:r>
                <a:rPr lang="ar-EG" altLang="zh-CN" b="1" dirty="0" smtClean="0">
                  <a:solidFill>
                    <a:srgbClr val="000000"/>
                  </a:solidFill>
                </a:rPr>
                <a:t>مفهوم           </a:t>
              </a:r>
              <a:r>
                <a:rPr lang="ar-EG" altLang="zh-CN" b="1" dirty="0">
                  <a:solidFill>
                    <a:srgbClr val="000000"/>
                  </a:solidFill>
                </a:rPr>
                <a:t>المحتوى التدريبي</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077501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(2)</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33066"/>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ومجموعتك تحديد مجالات المحتوى التدريبي الجيد</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8417964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(3)</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284984"/>
            <a:ext cx="6562725" cy="1800200"/>
            <a:chOff x="0" y="0"/>
            <a:chExt cx="6561756" cy="645039"/>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6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عند </a:t>
              </a:r>
              <a:r>
                <a:rPr lang="ar-EG" altLang="zh-CN" b="1" dirty="0">
                  <a:solidFill>
                    <a:srgbClr val="000000"/>
                  </a:solidFill>
                </a:rPr>
                <a:t>التفكير في وضع محتوى تدريبي جيد لابد من الأخذ بعين الاعتبار مجموعة معايير لاختيار هذا المحتوى... بالتعاون مع مجموعتك حاول أن تحدد هذه المعايير</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497385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4800" dirty="0">
                <a:solidFill>
                  <a:srgbClr val="00FFFF"/>
                </a:solidFill>
              </a:rPr>
              <a:t>خطوات بناء المحتوى التدريبي الجيد</a:t>
            </a:r>
            <a:endParaRPr lang="zh-CN" altLang="en-US" sz="48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1950895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(4)</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706841"/>
            <a:chOff x="0" y="0"/>
            <a:chExt cx="6561756" cy="645039"/>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6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فيما </a:t>
              </a:r>
              <a:r>
                <a:rPr lang="ar-EG" altLang="zh-CN" b="1" dirty="0">
                  <a:solidFill>
                    <a:srgbClr val="000000"/>
                  </a:solidFill>
                </a:rPr>
                <a:t>يلي مجموعة من المقومات التي تعتبر أساسية في تصميم المحتوى، عبر عن مدى قناعتك بكل من هذه المقومات بوضع علامة </a:t>
              </a:r>
              <a:r>
                <a:rPr lang="ar-EG" altLang="zh-CN" b="1" dirty="0" smtClean="0">
                  <a:solidFill>
                    <a:srgbClr val="000000"/>
                  </a:solidFill>
                </a:rPr>
                <a:t>(   ) </a:t>
              </a:r>
              <a:r>
                <a:rPr lang="ar-EG" altLang="zh-CN" b="1" dirty="0">
                  <a:solidFill>
                    <a:srgbClr val="000000"/>
                  </a:solidFill>
                </a:rPr>
                <a:t>في المربع الذي يمثل درجة قناعتك بكل عبارة</a:t>
              </a:r>
              <a:endParaRPr lang="ar-EG" altLang="zh-CN" sz="2400" b="1" dirty="0">
                <a:solidFill>
                  <a:srgbClr val="000000"/>
                </a:solidFill>
              </a:endParaRPr>
            </a:p>
          </p:txBody>
        </p:sp>
      </p:grpSp>
      <p:sp>
        <p:nvSpPr>
          <p:cNvPr id="5" name="Rectangle 4"/>
          <p:cNvSpPr/>
          <p:nvPr/>
        </p:nvSpPr>
        <p:spPr>
          <a:xfrm>
            <a:off x="6372200" y="4436027"/>
            <a:ext cx="426720" cy="461665"/>
          </a:xfrm>
          <a:prstGeom prst="rect">
            <a:avLst/>
          </a:prstGeom>
        </p:spPr>
        <p:txBody>
          <a:bodyPr wrap="none">
            <a:spAutoFit/>
          </a:bodyPr>
          <a:lstStyle/>
          <a:p>
            <a:r>
              <a:rPr lang="en-US" b="1" dirty="0">
                <a:sym typeface="Wingdings"/>
              </a:rPr>
              <a:t></a:t>
            </a:r>
            <a:endParaRPr lang="ar-EG" dirty="0"/>
          </a:p>
        </p:txBody>
      </p:sp>
      <p:sp>
        <p:nvSpPr>
          <p:cNvPr id="10" name="Flowchart: Alternate Process 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9750877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(5)</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حاول بالتعاون مع مجموعتك تحديد خطوات بناء المحتوى التدريبي الجيد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2914182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844675" y="2433638"/>
            <a:ext cx="5168900" cy="23812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539772" y="1916832"/>
            <a:ext cx="481746" cy="7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a:spLocks noGrp="1"/>
          </p:cNvSpPr>
          <p:nvPr>
            <p:ph idx="1"/>
          </p:nvPr>
        </p:nvSpPr>
        <p:spPr>
          <a:xfrm rot="21361315" flipH="1">
            <a:off x="1973263" y="2738438"/>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b="1" dirty="0">
                <a:solidFill>
                  <a:srgbClr val="000000"/>
                </a:solidFill>
              </a:rPr>
              <a:t>الأهداف العامة للحقيبة التدريبية</a:t>
            </a:r>
            <a:endParaRPr lang="ar-EG" altLang="en-US" sz="3200" b="1" dirty="0" smtClean="0">
              <a:solidFill>
                <a:srgbClr val="000000"/>
              </a:solidFill>
            </a:endParaRPr>
          </a:p>
        </p:txBody>
      </p:sp>
    </p:spTree>
    <p:extLst>
      <p:ext uri="{BB962C8B-B14F-4D97-AF65-F5344CB8AC3E}">
        <p14:creationId xmlns:p14="http://schemas.microsoft.com/office/powerpoint/2010/main" val="22335837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smtClean="0">
                <a:solidFill>
                  <a:srgbClr val="00FFFF"/>
                </a:solidFill>
              </a:rPr>
              <a:t>تصميم </a:t>
            </a:r>
            <a:r>
              <a:rPr lang="ar-SA" sz="5400" dirty="0">
                <a:solidFill>
                  <a:srgbClr val="00FFFF"/>
                </a:solidFill>
              </a:rPr>
              <a:t>المحتوى التدريبي</a:t>
            </a:r>
            <a:endParaRPr lang="zh-CN" altLang="en-US" sz="54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6642701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(6)</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15212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314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ناقش مع زملائك في المجموعة الاعتبارات الأساسية التي يجب مراعاتها عند تصميم المحتوى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الأمور التي يجب مراعاتها عند تصميم المحتوى التدريبي</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4898687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تصميم أنشطة التعلم في التدريب</a:t>
            </a:r>
            <a:endParaRPr lang="zh-CN" altLang="en-US" sz="54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10147830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(7)</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15212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393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حاول بالتعاون مع زملائك في المجموعة تحديد مفهوم أنشطة التعلم في التدريب </a:t>
              </a:r>
              <a:endParaRPr lang="ar-EG" altLang="zh-CN" sz="2400" b="1" dirty="0">
                <a:solidFill>
                  <a:srgbClr val="000000"/>
                </a:solidFill>
              </a:endParaRPr>
            </a:p>
          </p:txBody>
        </p:sp>
      </p:grpSp>
      <p:sp>
        <p:nvSpPr>
          <p:cNvPr id="9" name="Flowchart: Alternate Process 8"/>
          <p:cNvSpPr/>
          <p:nvPr/>
        </p:nvSpPr>
        <p:spPr bwMode="auto">
          <a:xfrm>
            <a:off x="35496" y="6425952"/>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1166090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(8)</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649756"/>
            <a:chOff x="0" y="0"/>
            <a:chExt cx="6561756" cy="595856"/>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5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عند </a:t>
              </a:r>
              <a:r>
                <a:rPr lang="ar-EG" altLang="zh-CN" b="1" dirty="0">
                  <a:solidFill>
                    <a:srgbClr val="000000"/>
                  </a:solidFill>
                </a:rPr>
                <a:t>التفكير في تطوير أنشطة التعلم في التدريب لابد من الاعتماد على مجموعة من </a:t>
              </a:r>
              <a:r>
                <a:rPr lang="ar-EG" altLang="zh-CN" b="1" dirty="0" smtClean="0">
                  <a:solidFill>
                    <a:srgbClr val="000000"/>
                  </a:solidFill>
                </a:rPr>
                <a:t>المعايير...</a:t>
              </a:r>
            </a:p>
            <a:p>
              <a:pPr rtl="1"/>
              <a:r>
                <a:rPr lang="ar-EG" altLang="zh-CN" b="1" dirty="0" smtClean="0">
                  <a:solidFill>
                    <a:srgbClr val="000000"/>
                  </a:solidFill>
                </a:rPr>
                <a:t>حاول </a:t>
              </a:r>
              <a:r>
                <a:rPr lang="ar-EG" altLang="zh-CN" b="1" dirty="0">
                  <a:solidFill>
                    <a:srgbClr val="000000"/>
                  </a:solidFill>
                </a:rPr>
                <a:t>أنت ومجموعتك تحديد هذه المعايير </a:t>
              </a:r>
              <a:endParaRPr lang="ar-EG" altLang="zh-CN" sz="2400" b="1" dirty="0">
                <a:solidFill>
                  <a:srgbClr val="000000"/>
                </a:solidFill>
              </a:endParaRPr>
            </a:p>
          </p:txBody>
        </p:sp>
      </p:grpSp>
      <p:sp>
        <p:nvSpPr>
          <p:cNvPr id="9" name="Flowchart: Alternate Process 8"/>
          <p:cNvSpPr/>
          <p:nvPr/>
        </p:nvSpPr>
        <p:spPr bwMode="auto">
          <a:xfrm>
            <a:off x="35496" y="6425952"/>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7418091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(9)</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715747"/>
            <a:chOff x="0" y="0"/>
            <a:chExt cx="6561756" cy="595856"/>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56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بالتعاون مع مجموعتك حاول تحديد أنشطة التقييم المرحلي أو الحالي </a:t>
              </a:r>
            </a:p>
            <a:p>
              <a:pPr rtl="1"/>
              <a:r>
                <a:rPr lang="ar-EG" altLang="zh-CN" b="1" dirty="0">
                  <a:solidFill>
                    <a:srgbClr val="000000"/>
                  </a:solidFill>
                </a:rPr>
                <a:t>( المفهوم، الأهداف، أساليب التقييم ) </a:t>
              </a:r>
            </a:p>
          </p:txBody>
        </p:sp>
      </p:grpSp>
      <p:sp>
        <p:nvSpPr>
          <p:cNvPr id="9" name="Flowchart: Alternate Process 8"/>
          <p:cNvSpPr/>
          <p:nvPr/>
        </p:nvSpPr>
        <p:spPr bwMode="auto">
          <a:xfrm>
            <a:off x="35496" y="6425952"/>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99700940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(10)</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1224136"/>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96860"/>
              <a:ext cx="6431598" cy="370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رفاقك في المجموعة تحديد معايير اختيار أنشطة التقييم الحالي وتطويرها </a:t>
              </a:r>
            </a:p>
          </p:txBody>
        </p:sp>
      </p:grpSp>
      <p:sp>
        <p:nvSpPr>
          <p:cNvPr id="9" name="Flowchart: Alternate Process 8"/>
          <p:cNvSpPr/>
          <p:nvPr/>
        </p:nvSpPr>
        <p:spPr bwMode="auto">
          <a:xfrm>
            <a:off x="35496" y="6425952"/>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4180177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الحقيبة التدريبية</a:t>
            </a:r>
            <a:endParaRPr lang="zh-CN" altLang="en-US" sz="54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8572942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(11)</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955677"/>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79515"/>
              <a:ext cx="6431598" cy="205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بالتعاون </a:t>
              </a:r>
              <a:r>
                <a:rPr lang="ar-EG" altLang="zh-CN" b="1" dirty="0">
                  <a:solidFill>
                    <a:srgbClr val="000000"/>
                  </a:solidFill>
                </a:rPr>
                <a:t>مع مجموعتك حاول تحديد مفهوم الحقيبة التدريبية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275577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(12)</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تمتاز الحقيبة التدريبية بمجموعة من الخصائص حاول أنت ورفاقك تحديد هذه الخصائص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6577239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تهدف هذه الحقيبة التدريبية إلى تحقيق ما يلي</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1630363"/>
            <a:ext cx="6934200" cy="4267200"/>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إكساب المتدرب مهارة تحديد الأهداف العامة للتدريب </a:t>
            </a:r>
            <a:r>
              <a:rPr lang="ar-EG" altLang="ko-KR" sz="2400" dirty="0" smtClean="0">
                <a:solidFill>
                  <a:schemeClr val="bg2">
                    <a:lumMod val="75000"/>
                  </a:schemeClr>
                </a:solidFill>
                <a:latin typeface="Verdana" pitchFamily="34" charset="0"/>
                <a:ea typeface="굴림" pitchFamily="34" charset="-127"/>
              </a:rPr>
              <a:t>	وصياغتها</a:t>
            </a:r>
            <a:r>
              <a:rPr lang="ar-EG" altLang="ko-KR" sz="2400" dirty="0">
                <a:solidFill>
                  <a:schemeClr val="bg2">
                    <a:lumMod val="75000"/>
                  </a:schemeClr>
                </a:solidFill>
                <a:latin typeface="Verdana" pitchFamily="34" charset="0"/>
                <a:ea typeface="굴림" pitchFamily="34" charset="-127"/>
              </a:rPr>
              <a:t>.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إكساب المتدرب مهارة وضع الأهداف الخاصة للتدريب.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تنمية مهارة كتابة الأهداف التدريبية في الجوانب الثلاثة: </a:t>
            </a:r>
            <a:r>
              <a:rPr lang="ar-EG" altLang="ko-KR" sz="2400" dirty="0" smtClean="0">
                <a:solidFill>
                  <a:schemeClr val="bg2">
                    <a:lumMod val="75000"/>
                  </a:schemeClr>
                </a:solidFill>
                <a:latin typeface="Verdana" pitchFamily="34" charset="0"/>
                <a:ea typeface="굴림" pitchFamily="34" charset="-127"/>
              </a:rPr>
              <a:t>	المعرفي </a:t>
            </a:r>
            <a:r>
              <a:rPr lang="ar-EG" altLang="ko-KR" sz="2400" dirty="0">
                <a:solidFill>
                  <a:schemeClr val="bg2">
                    <a:lumMod val="75000"/>
                  </a:schemeClr>
                </a:solidFill>
                <a:latin typeface="Verdana" pitchFamily="34" charset="0"/>
                <a:ea typeface="굴림" pitchFamily="34" charset="-127"/>
              </a:rPr>
              <a:t>والمهاري والوجداني.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إكساب المتدرب مهارة إعداد المحتوى التدريبي الجيد.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تنمية قدرة المتدرب على وضع هيكلة البرنامج التدريبي.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تمكين المتدرب من إعداد برنامج تدريبي.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تنمية القدرات القيادية لدى المتدربين.</a:t>
            </a:r>
          </a:p>
        </p:txBody>
      </p:sp>
      <p:pic>
        <p:nvPicPr>
          <p:cNvPr id="7170" name="Picture 2" descr="http://itcenter.ush.sd/images/gols.jpg"/>
          <p:cNvPicPr>
            <a:picLocks noChangeAspect="1" noChangeArrowheads="1"/>
          </p:cNvPicPr>
          <p:nvPr/>
        </p:nvPicPr>
        <p:blipFill>
          <a:blip r:embed="rId5">
            <a:clrChange>
              <a:clrFrom>
                <a:srgbClr val="F9F9F9"/>
              </a:clrFrom>
              <a:clrTo>
                <a:srgbClr val="F9F9F9">
                  <a:alpha val="0"/>
                </a:srgbClr>
              </a:clrTo>
            </a:clrChange>
            <a:extLst>
              <a:ext uri="{28A0092B-C50C-407E-A947-70E740481C1C}">
                <a14:useLocalDpi xmlns:a14="http://schemas.microsoft.com/office/drawing/2010/main" val="0"/>
              </a:ext>
            </a:extLst>
          </a:blip>
          <a:srcRect/>
          <a:stretch>
            <a:fillRect/>
          </a:stretch>
        </p:blipFill>
        <p:spPr bwMode="auto">
          <a:xfrm>
            <a:off x="1763688" y="4010024"/>
            <a:ext cx="2857500" cy="28479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wipe(down)">
                                      <p:cBhvr>
                                        <p:cTn id="15" dur="500"/>
                                        <p:tgtEl>
                                          <p:spTgt spid="4099">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wipe(down)">
                                      <p:cBhvr>
                                        <p:cTn id="19" dur="500"/>
                                        <p:tgtEl>
                                          <p:spTgt spid="4099">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Effect transition="in" filter="wipe(down)">
                                      <p:cBhvr>
                                        <p:cTn id="23" dur="500"/>
                                        <p:tgtEl>
                                          <p:spTgt spid="4099">
                                            <p:txEl>
                                              <p:pRg st="4" end="4"/>
                                            </p:txEl>
                                          </p:spTgt>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animEffect transition="in" filter="wipe(down)">
                                      <p:cBhvr>
                                        <p:cTn id="27" dur="500"/>
                                        <p:tgtEl>
                                          <p:spTgt spid="4099">
                                            <p:txEl>
                                              <p:pRg st="5" end="5"/>
                                            </p:txEl>
                                          </p:spTgt>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animEffect transition="in" filter="wipe(down)">
                                      <p:cBhvr>
                                        <p:cTn id="31" dur="500"/>
                                        <p:tgtEl>
                                          <p:spTgt spid="40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(13)</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ومجموعتك تحديد مفهوم الوحدة التدريبية المستقلة </a:t>
              </a:r>
            </a:p>
            <a:p>
              <a:pPr rtl="1"/>
              <a:r>
                <a:rPr lang="ar-EG" altLang="zh-CN" b="1" dirty="0">
                  <a:solidFill>
                    <a:srgbClr val="000000"/>
                  </a:solidFill>
                </a:rPr>
                <a:t>( المكتفية ذاتياً )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9577748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البرنامج التدريبي</a:t>
            </a:r>
            <a:endParaRPr lang="zh-CN" altLang="en-US" sz="54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16220498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(14)</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مجموعتك مناقشة كيفية كتابة مقدمة البرنامج التدريبي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4784504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(15)</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140968"/>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تعتبر </a:t>
              </a:r>
              <a:r>
                <a:rPr lang="ar-EG" altLang="zh-CN" b="1" dirty="0">
                  <a:solidFill>
                    <a:srgbClr val="000000"/>
                  </a:solidFill>
                </a:rPr>
                <a:t>الأهداف العامة للبرنامج التدريبي الخطوة الأساسية التي تبنى عليها الخطوات التالية لإتمام البرنامج</a:t>
              </a:r>
            </a:p>
          </p:txBody>
        </p:sp>
      </p:grpSp>
      <p:grpSp>
        <p:nvGrpSpPr>
          <p:cNvPr id="9" name="Group 11"/>
          <p:cNvGrpSpPr>
            <a:grpSpLocks/>
          </p:cNvGrpSpPr>
          <p:nvPr/>
        </p:nvGrpSpPr>
        <p:grpSpPr bwMode="auto">
          <a:xfrm>
            <a:off x="1403648" y="4561554"/>
            <a:ext cx="6562725" cy="955678"/>
            <a:chOff x="0" y="0"/>
            <a:chExt cx="6561756" cy="546060"/>
          </a:xfrm>
        </p:grpSpPr>
        <p:sp>
          <p:nvSpPr>
            <p:cNvPr id="10"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1"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2" name="Rectangle 11"/>
            <p:cNvSpPr>
              <a:spLocks noChangeArrowheads="1"/>
            </p:cNvSpPr>
            <p:nvPr/>
          </p:nvSpPr>
          <p:spPr bwMode="auto">
            <a:xfrm>
              <a:off x="65079" y="134617"/>
              <a:ext cx="6431598" cy="2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حاول بالتعاون مع رفاقك تحديد هذه الأهداف</a:t>
              </a:r>
            </a:p>
          </p:txBody>
        </p:sp>
      </p:grpSp>
      <p:sp>
        <p:nvSpPr>
          <p:cNvPr id="13" name="Flowchart: Alternate Process 1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13498957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3" presetClass="entr" presetSubtype="16" fill="hold"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 presetClass="entr" presetSubtype="4" fill="hold"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(16)</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140968"/>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قبل </a:t>
              </a:r>
              <a:r>
                <a:rPr lang="ar-EG" altLang="zh-CN" b="1" dirty="0">
                  <a:solidFill>
                    <a:srgbClr val="000000"/>
                  </a:solidFill>
                </a:rPr>
                <a:t>أن نبدأ في بناء أي برنامج تدريبي لابد من وضع مجموعة من شروط الترشيح للبرنامج ومعايير القبول بالبرنامج</a:t>
              </a:r>
            </a:p>
          </p:txBody>
        </p:sp>
      </p:grpSp>
      <p:grpSp>
        <p:nvGrpSpPr>
          <p:cNvPr id="9" name="Group 11"/>
          <p:cNvGrpSpPr>
            <a:grpSpLocks/>
          </p:cNvGrpSpPr>
          <p:nvPr/>
        </p:nvGrpSpPr>
        <p:grpSpPr bwMode="auto">
          <a:xfrm>
            <a:off x="1403648" y="4561554"/>
            <a:ext cx="6562725" cy="955678"/>
            <a:chOff x="0" y="0"/>
            <a:chExt cx="6561756" cy="546060"/>
          </a:xfrm>
        </p:grpSpPr>
        <p:sp>
          <p:nvSpPr>
            <p:cNvPr id="10"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1"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2" name="Rectangle 11"/>
            <p:cNvSpPr>
              <a:spLocks noChangeArrowheads="1"/>
            </p:cNvSpPr>
            <p:nvPr/>
          </p:nvSpPr>
          <p:spPr bwMode="auto">
            <a:xfrm>
              <a:off x="65079" y="134617"/>
              <a:ext cx="6431598" cy="2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ورفاقك تحديد هذه الشروط والمعايير</a:t>
              </a:r>
            </a:p>
          </p:txBody>
        </p:sp>
      </p:grpSp>
      <p:sp>
        <p:nvSpPr>
          <p:cNvPr id="13" name="Flowchart: Alternate Process 1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076268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3" presetClass="entr" presetSubtype="16" fill="hold"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 presetClass="entr" presetSubtype="4" fill="hold"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(17)</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1872207"/>
            <a:chOff x="0" y="0"/>
            <a:chExt cx="6561756" cy="726994"/>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6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يحتاج </a:t>
              </a:r>
              <a:r>
                <a:rPr lang="ar-EG" altLang="zh-CN" b="1" dirty="0">
                  <a:solidFill>
                    <a:srgbClr val="000000"/>
                  </a:solidFill>
                </a:rPr>
                <a:t>اختيار الوحدات التدريبية إلى دقة متناهية من قبل معدي البرنامج، بالتعاون مع مجموعتك حاول أن تحدد كيفية اختيار الوحدات التدريبية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1597378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(18)</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1406253"/>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66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إن </a:t>
              </a:r>
              <a:r>
                <a:rPr lang="ar-EG" altLang="zh-CN" b="1" dirty="0">
                  <a:solidFill>
                    <a:srgbClr val="000000"/>
                  </a:solidFill>
                </a:rPr>
                <a:t>تصميم البرنامج التدريبي يتطلب من المعد وضع أحكام تنظيمية وإدارية، حاول أنت ورفاقك أن تحدد هذه الأحكام التدريبية والإدارية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43420503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(19)</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955678"/>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7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زملائك تحديد أنواع ووسائل تقييم صلاحية البرنامج التدريبي وفاعليته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2554099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(20)</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a:t>
            </a:r>
            <a:r>
              <a:rPr lang="ar-EG" sz="2000" b="1" dirty="0" smtClean="0">
                <a:solidFill>
                  <a:schemeClr val="accent1"/>
                </a:solidFill>
              </a:rPr>
              <a:t>(10) </a:t>
            </a:r>
            <a:r>
              <a:rPr lang="ar-EG" sz="2000" b="1" dirty="0">
                <a:solidFill>
                  <a:schemeClr val="accent1"/>
                </a:solidFill>
              </a:rPr>
              <a:t>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5"/>
            <a:ext cx="6562725" cy="1406253"/>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41144"/>
              <a:ext cx="6431598" cy="466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عند </a:t>
              </a:r>
              <a:r>
                <a:rPr lang="ar-EG" altLang="zh-CN" b="1" dirty="0">
                  <a:solidFill>
                    <a:srgbClr val="000000"/>
                  </a:solidFill>
                </a:rPr>
                <a:t>التفكير في تصميم أي برنامج تدريبي لابد من وضع أو كتابة تعليمات التنفيذ والإرشادات العامة للبرنامج حاول بالتعاون مع زملائك تحديد هذه التعليمات والإرشادات العامة </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تصميم البرنامج</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5897677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844675" y="2433638"/>
            <a:ext cx="5168900" cy="23812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539772" y="1916832"/>
            <a:ext cx="481746" cy="7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a:spLocks noGrp="1"/>
          </p:cNvSpPr>
          <p:nvPr>
            <p:ph idx="1"/>
          </p:nvPr>
        </p:nvSpPr>
        <p:spPr>
          <a:xfrm rot="21361315" flipH="1">
            <a:off x="1973263" y="2738438"/>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أساليب التدريب</a:t>
            </a:r>
            <a:endParaRPr lang="ar-EG" altLang="en-US" sz="4000" b="1" dirty="0" smtClean="0">
              <a:solidFill>
                <a:srgbClr val="000000"/>
              </a:solidFill>
            </a:endParaRPr>
          </a:p>
        </p:txBody>
      </p:sp>
    </p:spTree>
    <p:extLst>
      <p:ext uri="{BB962C8B-B14F-4D97-AF65-F5344CB8AC3E}">
        <p14:creationId xmlns:p14="http://schemas.microsoft.com/office/powerpoint/2010/main" val="16399965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smtClean="0">
                <a:solidFill>
                  <a:schemeClr val="bg2">
                    <a:lumMod val="50000"/>
                  </a:schemeClr>
                </a:solidFill>
              </a:rPr>
              <a:t>إرشادات خاصة </a:t>
            </a:r>
            <a:r>
              <a:rPr lang="ar-EG" sz="3600" b="1" dirty="0">
                <a:solidFill>
                  <a:schemeClr val="bg2">
                    <a:lumMod val="50000"/>
                  </a:schemeClr>
                </a:solidFill>
              </a:rPr>
              <a:t>بالجلسة التدريبية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1630363"/>
            <a:ext cx="6934200" cy="4267200"/>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تلخيص الآراء المهمة للمجموعات.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السماح للمتدربين بالتعبير عن أفكارهم.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عدم السماح بالحوار الثنائي.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عدم سيطرة أحد الأفراد على نقاش المجموعة.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الربط بين التأمل والتفكير والأسئلة التي يجب أن يسألها </a:t>
            </a:r>
            <a:r>
              <a:rPr lang="ar-EG" altLang="ko-KR" sz="2400" dirty="0" smtClean="0">
                <a:solidFill>
                  <a:schemeClr val="bg2">
                    <a:lumMod val="75000"/>
                  </a:schemeClr>
                </a:solidFill>
                <a:latin typeface="Verdana" pitchFamily="34" charset="0"/>
                <a:ea typeface="굴림" pitchFamily="34" charset="-127"/>
              </a:rPr>
              <a:t>	المصمم </a:t>
            </a:r>
            <a:r>
              <a:rPr lang="ar-EG" altLang="ko-KR" sz="2400" dirty="0">
                <a:solidFill>
                  <a:schemeClr val="bg2">
                    <a:lumMod val="75000"/>
                  </a:schemeClr>
                </a:solidFill>
                <a:latin typeface="Verdana" pitchFamily="34" charset="0"/>
                <a:ea typeface="굴림" pitchFamily="34" charset="-127"/>
              </a:rPr>
              <a:t>نفسه.</a:t>
            </a:r>
          </a:p>
        </p:txBody>
      </p:sp>
      <p:pic>
        <p:nvPicPr>
          <p:cNvPr id="8194" name="Picture 2" descr="http://4.bp.blogspot.com/_rvNcjO9DZOQ/TObSua5lH8I/AAAAAAAAAzU/ABerFporj7Y/s320/directions-1-1300x16531.jpg"/>
          <p:cNvPicPr>
            <a:picLocks noChangeAspect="1" noChangeArrowheads="1"/>
          </p:cNvPicPr>
          <p:nvPr/>
        </p:nvPicPr>
        <p:blipFill>
          <a:blip r:embed="rId5">
            <a:clrChange>
              <a:clrFrom>
                <a:srgbClr val="C0D4EF"/>
              </a:clrFrom>
              <a:clrTo>
                <a:srgbClr val="C0D4EF">
                  <a:alpha val="0"/>
                </a:srgbClr>
              </a:clrTo>
            </a:clrChange>
            <a:extLst>
              <a:ext uri="{28A0092B-C50C-407E-A947-70E740481C1C}">
                <a14:useLocalDpi xmlns:a14="http://schemas.microsoft.com/office/drawing/2010/main" val="0"/>
              </a:ext>
            </a:extLst>
          </a:blip>
          <a:srcRect/>
          <a:stretch>
            <a:fillRect/>
          </a:stretch>
        </p:blipFill>
        <p:spPr bwMode="auto">
          <a:xfrm>
            <a:off x="1811660" y="3837383"/>
            <a:ext cx="24003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77792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barn(inVertical)">
                                      <p:cBhvr>
                                        <p:cTn id="19" dur="500"/>
                                        <p:tgtEl>
                                          <p:spTgt spid="4099">
                                            <p:txEl>
                                              <p:pRg st="3" end="3"/>
                                            </p:txEl>
                                          </p:spTgt>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Effect transition="in" filter="barn(inVertical)">
                                      <p:cBhvr>
                                        <p:cTn id="23" dur="5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bwMode="auto">
          <a:xfrm flipH="1">
            <a:off x="5508104" y="1772816"/>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4" name="Round Diagonal Corner Rectangle 3"/>
          <p:cNvSpPr/>
          <p:nvPr/>
        </p:nvSpPr>
        <p:spPr bwMode="auto">
          <a:xfrm>
            <a:off x="6876256" y="1772816"/>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rgbClr val="0120BD">
                    <a:lumMod val="75000"/>
                  </a:srgbClr>
                </a:solidFill>
                <a:latin typeface="Arial" charset="0"/>
              </a:rPr>
              <a:t>المحاضرة</a:t>
            </a:r>
            <a:endParaRPr lang="ar-EG" b="1" dirty="0" smtClean="0">
              <a:solidFill>
                <a:srgbClr val="0120BD">
                  <a:lumMod val="75000"/>
                </a:srgbClr>
              </a:solidFill>
              <a:latin typeface="Arial" charset="0"/>
            </a:endParaRPr>
          </a:p>
        </p:txBody>
      </p:sp>
      <p:sp>
        <p:nvSpPr>
          <p:cNvPr id="5" name="Flowchart: Alternate Process 4"/>
          <p:cNvSpPr/>
          <p:nvPr/>
        </p:nvSpPr>
        <p:spPr bwMode="auto">
          <a:xfrm>
            <a:off x="467544" y="1772816"/>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solidFill>
                  <a:srgbClr val="FFFFFF"/>
                </a:solidFill>
              </a:rPr>
              <a:t>معرفة كيفية تطبيق أسلوب المحاضرة</a:t>
            </a:r>
            <a:endParaRPr lang="ar-EG" b="1" dirty="0" smtClean="0">
              <a:solidFill>
                <a:srgbClr val="808080"/>
              </a:solidFill>
              <a:latin typeface="Arial" charset="0"/>
            </a:endParaRPr>
          </a:p>
        </p:txBody>
      </p:sp>
      <p:sp>
        <p:nvSpPr>
          <p:cNvPr id="9" name="Right Arrow 8"/>
          <p:cNvSpPr/>
          <p:nvPr/>
        </p:nvSpPr>
        <p:spPr bwMode="auto">
          <a:xfrm flipH="1">
            <a:off x="5508104" y="3140968"/>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10" name="Round Diagonal Corner Rectangle 9"/>
          <p:cNvSpPr/>
          <p:nvPr/>
        </p:nvSpPr>
        <p:spPr bwMode="auto">
          <a:xfrm>
            <a:off x="6876256" y="3140968"/>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rgbClr val="0120BD">
                    <a:lumMod val="75000"/>
                  </a:srgbClr>
                </a:solidFill>
                <a:latin typeface="Arial" charset="0"/>
              </a:rPr>
              <a:t>مناقشة</a:t>
            </a:r>
          </a:p>
          <a:p>
            <a:r>
              <a:rPr lang="ar-EG" b="1" dirty="0" smtClean="0">
                <a:solidFill>
                  <a:srgbClr val="0120BD">
                    <a:lumMod val="75000"/>
                  </a:srgbClr>
                </a:solidFill>
                <a:latin typeface="Arial" charset="0"/>
              </a:rPr>
              <a:t>المجموعات </a:t>
            </a:r>
            <a:r>
              <a:rPr lang="ar-EG" b="1" dirty="0">
                <a:solidFill>
                  <a:srgbClr val="0120BD">
                    <a:lumMod val="75000"/>
                  </a:srgbClr>
                </a:solidFill>
                <a:latin typeface="Arial" charset="0"/>
              </a:rPr>
              <a:t>الصغيرة</a:t>
            </a:r>
            <a:endParaRPr lang="ar-EG" b="1" dirty="0" smtClean="0">
              <a:solidFill>
                <a:srgbClr val="0120BD">
                  <a:lumMod val="75000"/>
                </a:srgbClr>
              </a:solidFill>
              <a:latin typeface="Arial" charset="0"/>
            </a:endParaRPr>
          </a:p>
        </p:txBody>
      </p:sp>
      <p:sp>
        <p:nvSpPr>
          <p:cNvPr id="11" name="Flowchart: Alternate Process 10"/>
          <p:cNvSpPr/>
          <p:nvPr/>
        </p:nvSpPr>
        <p:spPr bwMode="auto">
          <a:xfrm>
            <a:off x="467544" y="2996952"/>
            <a:ext cx="4896544" cy="1152128"/>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solidFill>
                  <a:srgbClr val="FFFFFF"/>
                </a:solidFill>
              </a:rPr>
              <a:t>التعرف على كيفية تطبيق أسلوب </a:t>
            </a:r>
            <a:r>
              <a:rPr lang="ar-SA" b="1" dirty="0" smtClean="0">
                <a:solidFill>
                  <a:srgbClr val="FFFFFF"/>
                </a:solidFill>
              </a:rPr>
              <a:t>مناقشة </a:t>
            </a:r>
            <a:endParaRPr lang="ar-EG" b="1" dirty="0" smtClean="0">
              <a:solidFill>
                <a:srgbClr val="FFFFFF"/>
              </a:solidFill>
            </a:endParaRPr>
          </a:p>
          <a:p>
            <a:pPr rtl="1"/>
            <a:r>
              <a:rPr lang="ar-SA" b="1" dirty="0" smtClean="0">
                <a:solidFill>
                  <a:srgbClr val="FFFFFF"/>
                </a:solidFill>
              </a:rPr>
              <a:t>المجموعات الصغيرة</a:t>
            </a:r>
            <a:endParaRPr lang="ar-EG" b="1" dirty="0" smtClean="0">
              <a:solidFill>
                <a:srgbClr val="FFFFFF"/>
              </a:solidFill>
            </a:endParaRPr>
          </a:p>
          <a:p>
            <a:pPr rtl="1"/>
            <a:r>
              <a:rPr lang="ar-SA" b="1" dirty="0" smtClean="0">
                <a:solidFill>
                  <a:srgbClr val="FFFFFF"/>
                </a:solidFill>
              </a:rPr>
              <a:t> </a:t>
            </a:r>
            <a:r>
              <a:rPr lang="ar-SA" b="1" dirty="0">
                <a:solidFill>
                  <a:srgbClr val="FFFFFF"/>
                </a:solidFill>
              </a:rPr>
              <a:t>[ هل هي حلقات النقاش المتبادلة</a:t>
            </a:r>
            <a:r>
              <a:rPr lang="ar-SA" b="1" dirty="0" smtClean="0">
                <a:solidFill>
                  <a:srgbClr val="FFFFFF"/>
                </a:solidFill>
              </a:rPr>
              <a:t>]</a:t>
            </a:r>
            <a:endParaRPr lang="ar-EG" b="1" dirty="0" smtClean="0">
              <a:solidFill>
                <a:srgbClr val="808080"/>
              </a:solidFill>
              <a:latin typeface="Arial" charset="0"/>
            </a:endParaRPr>
          </a:p>
        </p:txBody>
      </p:sp>
      <p:sp>
        <p:nvSpPr>
          <p:cNvPr id="12" name="Right Arrow 11"/>
          <p:cNvSpPr/>
          <p:nvPr/>
        </p:nvSpPr>
        <p:spPr bwMode="auto">
          <a:xfrm flipH="1">
            <a:off x="5508104" y="4581128"/>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13" name="Round Diagonal Corner Rectangle 12"/>
          <p:cNvSpPr/>
          <p:nvPr/>
        </p:nvSpPr>
        <p:spPr bwMode="auto">
          <a:xfrm>
            <a:off x="6876256" y="4581128"/>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rgbClr val="0120BD">
                    <a:lumMod val="75000"/>
                  </a:srgbClr>
                </a:solidFill>
                <a:latin typeface="Arial" charset="0"/>
              </a:rPr>
              <a:t>دراسة الحالة</a:t>
            </a:r>
            <a:endParaRPr lang="ar-EG" b="1" dirty="0" smtClean="0">
              <a:solidFill>
                <a:srgbClr val="0120BD">
                  <a:lumMod val="75000"/>
                </a:srgbClr>
              </a:solidFill>
              <a:latin typeface="Arial" charset="0"/>
            </a:endParaRPr>
          </a:p>
        </p:txBody>
      </p:sp>
      <p:sp>
        <p:nvSpPr>
          <p:cNvPr id="14" name="Flowchart: Alternate Process 13"/>
          <p:cNvSpPr/>
          <p:nvPr/>
        </p:nvSpPr>
        <p:spPr bwMode="auto">
          <a:xfrm>
            <a:off x="467544" y="4581128"/>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solidFill>
                  <a:srgbClr val="FFFFFF"/>
                </a:solidFill>
              </a:rPr>
              <a:t>معرفة كيفية اكتساب الخبرة التدريبية من </a:t>
            </a:r>
            <a:endParaRPr lang="ar-EG" b="1" dirty="0" smtClean="0">
              <a:solidFill>
                <a:srgbClr val="FFFFFF"/>
              </a:solidFill>
            </a:endParaRPr>
          </a:p>
          <a:p>
            <a:pPr rtl="1"/>
            <a:r>
              <a:rPr lang="ar-SA" b="1" dirty="0" smtClean="0">
                <a:solidFill>
                  <a:srgbClr val="FFFFFF"/>
                </a:solidFill>
              </a:rPr>
              <a:t>خلال </a:t>
            </a:r>
            <a:r>
              <a:rPr lang="ar-SA" b="1" dirty="0">
                <a:solidFill>
                  <a:srgbClr val="FFFFFF"/>
                </a:solidFill>
              </a:rPr>
              <a:t>ظروف مماثلة واقتراح الحلول</a:t>
            </a:r>
            <a:endParaRPr lang="ar-EG" b="1" dirty="0" smtClean="0">
              <a:solidFill>
                <a:srgbClr val="808080"/>
              </a:solidFill>
              <a:latin typeface="Arial" charset="0"/>
            </a:endParaRPr>
          </a:p>
        </p:txBody>
      </p:sp>
    </p:spTree>
    <p:extLst>
      <p:ext uri="{BB962C8B-B14F-4D97-AF65-F5344CB8AC3E}">
        <p14:creationId xmlns:p14="http://schemas.microsoft.com/office/powerpoint/2010/main" val="26213143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bwMode="auto">
          <a:xfrm flipH="1">
            <a:off x="5508104" y="2564904"/>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4" name="Round Diagonal Corner Rectangle 3"/>
          <p:cNvSpPr/>
          <p:nvPr/>
        </p:nvSpPr>
        <p:spPr bwMode="auto">
          <a:xfrm>
            <a:off x="6876256" y="2564904"/>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rgbClr val="0120BD">
                    <a:lumMod val="75000"/>
                  </a:srgbClr>
                </a:solidFill>
                <a:latin typeface="Arial" charset="0"/>
              </a:rPr>
              <a:t>العروض العملية</a:t>
            </a:r>
            <a:endParaRPr lang="ar-EG" b="1" dirty="0" smtClean="0">
              <a:solidFill>
                <a:srgbClr val="0120BD">
                  <a:lumMod val="75000"/>
                </a:srgbClr>
              </a:solidFill>
              <a:latin typeface="Arial" charset="0"/>
            </a:endParaRPr>
          </a:p>
        </p:txBody>
      </p:sp>
      <p:sp>
        <p:nvSpPr>
          <p:cNvPr id="5" name="Flowchart: Alternate Process 4"/>
          <p:cNvSpPr/>
          <p:nvPr/>
        </p:nvSpPr>
        <p:spPr bwMode="auto">
          <a:xfrm>
            <a:off x="467544" y="2564904"/>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solidFill>
                  <a:srgbClr val="FFFFFF"/>
                </a:solidFill>
              </a:rPr>
              <a:t>مشاهدة المشاركين (المتدربين) السلوك </a:t>
            </a:r>
            <a:r>
              <a:rPr lang="ar-SA" b="1" dirty="0" smtClean="0">
                <a:solidFill>
                  <a:srgbClr val="FFFFFF"/>
                </a:solidFill>
              </a:rPr>
              <a:t>الذي</a:t>
            </a:r>
            <a:endParaRPr lang="ar-EG" b="1" dirty="0" smtClean="0">
              <a:solidFill>
                <a:srgbClr val="FFFFFF"/>
              </a:solidFill>
            </a:endParaRPr>
          </a:p>
          <a:p>
            <a:pPr rtl="1"/>
            <a:r>
              <a:rPr lang="ar-SA" b="1" dirty="0" smtClean="0">
                <a:solidFill>
                  <a:srgbClr val="FFFFFF"/>
                </a:solidFill>
              </a:rPr>
              <a:t> </a:t>
            </a:r>
            <a:r>
              <a:rPr lang="ar-SA" b="1" dirty="0">
                <a:solidFill>
                  <a:srgbClr val="FFFFFF"/>
                </a:solidFill>
              </a:rPr>
              <a:t>ستتم ملاحظته وتقليده</a:t>
            </a:r>
            <a:endParaRPr lang="ar-EG" b="1" dirty="0" smtClean="0">
              <a:solidFill>
                <a:srgbClr val="808080"/>
              </a:solidFill>
              <a:latin typeface="Arial" charset="0"/>
            </a:endParaRPr>
          </a:p>
        </p:txBody>
      </p:sp>
      <p:sp>
        <p:nvSpPr>
          <p:cNvPr id="9" name="Right Arrow 8"/>
          <p:cNvSpPr/>
          <p:nvPr/>
        </p:nvSpPr>
        <p:spPr bwMode="auto">
          <a:xfrm flipH="1">
            <a:off x="5508104" y="3861048"/>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10" name="Round Diagonal Corner Rectangle 9"/>
          <p:cNvSpPr/>
          <p:nvPr/>
        </p:nvSpPr>
        <p:spPr bwMode="auto">
          <a:xfrm>
            <a:off x="6876256" y="3861048"/>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rgbClr val="0120BD">
                    <a:lumMod val="75000"/>
                  </a:srgbClr>
                </a:solidFill>
                <a:latin typeface="Arial" charset="0"/>
              </a:rPr>
              <a:t>لعب الأدوار</a:t>
            </a:r>
            <a:endParaRPr lang="ar-EG" b="1" dirty="0" smtClean="0">
              <a:solidFill>
                <a:srgbClr val="0120BD">
                  <a:lumMod val="75000"/>
                </a:srgbClr>
              </a:solidFill>
              <a:latin typeface="Arial" charset="0"/>
            </a:endParaRPr>
          </a:p>
        </p:txBody>
      </p:sp>
      <p:sp>
        <p:nvSpPr>
          <p:cNvPr id="11" name="Flowchart: Alternate Process 10"/>
          <p:cNvSpPr/>
          <p:nvPr/>
        </p:nvSpPr>
        <p:spPr bwMode="auto">
          <a:xfrm>
            <a:off x="467544" y="3861048"/>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solidFill>
                  <a:srgbClr val="FFFFFF"/>
                </a:solidFill>
              </a:rPr>
              <a:t>القدرة على كيفية تطبيق أسلوب لعب الأدوار</a:t>
            </a:r>
            <a:endParaRPr lang="ar-EG" b="1" dirty="0" smtClean="0">
              <a:solidFill>
                <a:srgbClr val="808080"/>
              </a:solidFill>
              <a:latin typeface="Arial" charset="0"/>
            </a:endParaRPr>
          </a:p>
        </p:txBody>
      </p:sp>
    </p:spTree>
    <p:extLst>
      <p:ext uri="{BB962C8B-B14F-4D97-AF65-F5344CB8AC3E}">
        <p14:creationId xmlns:p14="http://schemas.microsoft.com/office/powerpoint/2010/main" val="32279056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المحاضرة</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10579384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المحاضرة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أسلوب المحاضرة.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خطوات إعداد المحاضرة.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مزايا أسلوب المحاضرة.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محاذير أسلوب المحاضرة. </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682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Effect transition="in" filter="fade">
                                      <p:cBhvr>
                                        <p:cTn id="13" dur="1000"/>
                                        <p:tgtEl>
                                          <p:spTgt spid="4099">
                                            <p:txEl>
                                              <p:pRg st="1" end="1"/>
                                            </p:txEl>
                                          </p:spTgt>
                                        </p:tgtEl>
                                      </p:cBhvr>
                                    </p:animEffect>
                                    <p:anim calcmode="lin" valueType="num">
                                      <p:cBhvr>
                                        <p:cTn id="14"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099">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Effect transition="in" filter="fade">
                                      <p:cBhvr>
                                        <p:cTn id="19" dur="1000"/>
                                        <p:tgtEl>
                                          <p:spTgt spid="4099">
                                            <p:txEl>
                                              <p:pRg st="2" end="2"/>
                                            </p:txEl>
                                          </p:spTgt>
                                        </p:tgtEl>
                                      </p:cBhvr>
                                    </p:animEffect>
                                    <p:anim calcmode="lin" valueType="num">
                                      <p:cBhvr>
                                        <p:cTn id="20"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099">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Effect transition="in" filter="fade">
                                      <p:cBhvr>
                                        <p:cTn id="25" dur="1000"/>
                                        <p:tgtEl>
                                          <p:spTgt spid="4099">
                                            <p:txEl>
                                              <p:pRg st="3" end="3"/>
                                            </p:txEl>
                                          </p:spTgt>
                                        </p:tgtEl>
                                      </p:cBhvr>
                                    </p:animEffect>
                                    <p:anim calcmode="lin" valueType="num">
                                      <p:cBhvr>
                                        <p:cTn id="26" dur="10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409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المحاضرة ( الإلقاء ) </a:t>
            </a:r>
            <a:endParaRPr lang="ar-EG" sz="3600" dirty="0" smtClean="0">
              <a:solidFill>
                <a:srgbClr val="000000"/>
              </a:solidFill>
            </a:endParaRPr>
          </a:p>
        </p:txBody>
      </p:sp>
      <p:sp>
        <p:nvSpPr>
          <p:cNvPr id="7" name="Round Diagonal Corner Rectangle 6"/>
          <p:cNvSpPr/>
          <p:nvPr/>
        </p:nvSpPr>
        <p:spPr bwMode="auto">
          <a:xfrm>
            <a:off x="1263650" y="3068960"/>
            <a:ext cx="6984776" cy="3240360"/>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justLow" rtl="1"/>
            <a:r>
              <a:rPr lang="ar-EG" sz="2800" b="1" dirty="0" smtClean="0">
                <a:solidFill>
                  <a:schemeClr val="bg1"/>
                </a:solidFill>
              </a:rPr>
              <a:t>يتمثل </a:t>
            </a:r>
            <a:r>
              <a:rPr lang="ar-EG" sz="2800" b="1" dirty="0">
                <a:solidFill>
                  <a:schemeClr val="bg1"/>
                </a:solidFill>
              </a:rPr>
              <a:t>أسلوب المحاضرة في تقديم مضمون الموضوع بمعرفة خبير أو محاضر في مادة الموضوع لمجموعة من المشاركين (المتدربين) يظلون طوال المحاضرة غير مشاركين (مستجيبين) اللهم إلا أن يقوم المشارك (المتدرب) بتدوين بعض الملاحظات طوال مدة الجلسة التدريبية إلى أن يحين وقت التعامل مع الأسئلة في نهاية </a:t>
            </a:r>
            <a:r>
              <a:rPr lang="ar-EG" sz="2800" b="1" dirty="0" smtClean="0">
                <a:solidFill>
                  <a:schemeClr val="bg1"/>
                </a:solidFill>
              </a:rPr>
              <a:t/>
            </a:r>
            <a:br>
              <a:rPr lang="ar-EG" sz="2800" b="1" dirty="0" smtClean="0">
                <a:solidFill>
                  <a:schemeClr val="bg1"/>
                </a:solidFill>
              </a:rPr>
            </a:br>
            <a:r>
              <a:rPr lang="ar-EG" sz="2800" b="1" dirty="0" smtClean="0">
                <a:solidFill>
                  <a:schemeClr val="bg1"/>
                </a:solidFill>
              </a:rPr>
              <a:t>المحاضرة</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pic>
        <p:nvPicPr>
          <p:cNvPr id="3074" name="Picture 2" descr="http://mawdoo3.com/extensions/ArticlePics/articlepics_uploads/thumbs/insidearticle_W330/237/1350751197/%D9%85%D9%87%D8%A7%D8%B1%D8%A7%D8%AA_%D8%A7%D9%84%D8%A7%D9%84%D9%82%D8%A7%D8%A1_%D8%A7%D9%84%D8%AC%D9%8A%D8%A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13" y="764704"/>
            <a:ext cx="3143250" cy="21812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1240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خطوات إعداد المحاضرة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7371748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نوع المتدربين</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هدف المحاضرة </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الوقت المتوافر للمحاضرة (طول المحاضرة</a:t>
            </a:r>
            <a:r>
              <a:rPr lang="ar-EG" b="1" dirty="0" smtClean="0">
                <a:solidFill>
                  <a:srgbClr val="333300"/>
                </a:solidFill>
              </a:rPr>
              <a:t>)</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مادة المحاضرة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2" name="Horizontal Scroll 1"/>
          <p:cNvSpPr/>
          <p:nvPr/>
        </p:nvSpPr>
        <p:spPr bwMode="auto">
          <a:xfrm>
            <a:off x="4427984" y="260648"/>
            <a:ext cx="4380272"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التخطيط للمحاضرة ويشمل</a:t>
            </a:r>
            <a:endParaRPr kumimoji="0" lang="ar-EG" sz="3200" b="1" i="0" u="none" strike="noStrike" cap="none" normalizeH="0" baseline="0" dirty="0" smtClean="0">
              <a:ln>
                <a:noFill/>
              </a:ln>
              <a:solidFill>
                <a:srgbClr val="9900CC"/>
              </a:solidFill>
              <a:effectLst/>
              <a:latin typeface="Arial" charset="0"/>
            </a:endParaRP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66773208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كتابة المحاضرة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تحضير (إعداد) الوسائل التوضيحية</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الاستعداد لإثراء المعلومات بالمحاضرة</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4427984" y="260648"/>
            <a:ext cx="4380272"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التحضير للمحاضرة ويشمل</a:t>
            </a:r>
            <a:endParaRPr kumimoji="0" lang="ar-EG" sz="3200" b="1" i="0" u="none" strike="noStrike" cap="none" normalizeH="0" baseline="0" dirty="0" smtClean="0">
              <a:ln>
                <a:noFill/>
              </a:ln>
              <a:solidFill>
                <a:srgbClr val="9900CC"/>
              </a:solidFill>
              <a:effectLst/>
              <a:latin typeface="Arial" charset="0"/>
            </a:endParaRPr>
          </a:p>
        </p:txBody>
      </p:sp>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408895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نقطة المعلومات المطلوبة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مظهر المحاضر</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الصوت المناسب</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لغة المحاضر السليمة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2" name="Horizontal Scroll 1"/>
          <p:cNvSpPr/>
          <p:nvPr/>
        </p:nvSpPr>
        <p:spPr bwMode="auto">
          <a:xfrm>
            <a:off x="4427984" y="260648"/>
            <a:ext cx="4380272"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تقديم المحاضرة ويشمل</a:t>
            </a:r>
            <a:endParaRPr kumimoji="0" lang="ar-EG" sz="3200" b="1" i="0" u="none" strike="noStrike" cap="none" normalizeH="0" baseline="0" dirty="0" smtClean="0">
              <a:ln>
                <a:noFill/>
              </a:ln>
              <a:solidFill>
                <a:srgbClr val="9900CC"/>
              </a:solidFill>
              <a:effectLst/>
              <a:latin typeface="Arial" charset="0"/>
            </a:endParaRPr>
          </a:p>
        </p:txBody>
      </p:sp>
      <p:grpSp>
        <p:nvGrpSpPr>
          <p:cNvPr id="32" name="Group 17"/>
          <p:cNvGrpSpPr>
            <a:grpSpLocks/>
          </p:cNvGrpSpPr>
          <p:nvPr/>
        </p:nvGrpSpPr>
        <p:grpSpPr bwMode="auto">
          <a:xfrm>
            <a:off x="7358485" y="5733256"/>
            <a:ext cx="762000" cy="665163"/>
            <a:chOff x="0" y="0"/>
            <a:chExt cx="1549" cy="1351"/>
          </a:xfrm>
        </p:grpSpPr>
        <p:sp>
          <p:nvSpPr>
            <p:cNvPr id="33"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34"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35"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36" name="Line 21"/>
          <p:cNvSpPr>
            <a:spLocks noChangeShapeType="1"/>
          </p:cNvSpPr>
          <p:nvPr/>
        </p:nvSpPr>
        <p:spPr bwMode="auto">
          <a:xfrm>
            <a:off x="2280072" y="6342856"/>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37" name="Text Box 22"/>
          <p:cNvSpPr txBox="1">
            <a:spLocks noChangeArrowheads="1"/>
          </p:cNvSpPr>
          <p:nvPr/>
        </p:nvSpPr>
        <p:spPr bwMode="auto">
          <a:xfrm>
            <a:off x="1619672" y="5809456"/>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الاتزان والثقة بالنفس</a:t>
            </a:r>
            <a:endParaRPr lang="en-US" sz="2400" b="1" dirty="0">
              <a:solidFill>
                <a:srgbClr val="333300"/>
              </a:solidFill>
            </a:endParaRPr>
          </a:p>
        </p:txBody>
      </p:sp>
      <p:sp>
        <p:nvSpPr>
          <p:cNvPr id="38" name="Text Box 23"/>
          <p:cNvSpPr txBox="1">
            <a:spLocks noChangeArrowheads="1"/>
          </p:cNvSpPr>
          <p:nvPr/>
        </p:nvSpPr>
        <p:spPr bwMode="auto">
          <a:xfrm>
            <a:off x="7555335" y="5831681"/>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5</a:t>
            </a:r>
            <a:endParaRPr lang="en-US" sz="2400" b="1" dirty="0">
              <a:solidFill>
                <a:srgbClr val="FFFFFF"/>
              </a:solidFill>
            </a:endParaRPr>
          </a:p>
        </p:txBody>
      </p:sp>
      <p:sp>
        <p:nvSpPr>
          <p:cNvPr id="39" name="Flowchart: Alternate Process 3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2086689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مزايا أسلوب المحاضرة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984554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1200" y="476672"/>
            <a:ext cx="4876800" cy="1380530"/>
          </a:xfrm>
          <a:prstGeom prst="rect">
            <a:avLst/>
          </a:prstGeom>
          <a:noFill/>
        </p:spPr>
        <p:txBody>
          <a:bodyPr wrap="none">
            <a:prstTxWarp prst="textWave1">
              <a:avLst>
                <a:gd name="adj1" fmla="val 6386"/>
                <a:gd name="adj2" fmla="val 0"/>
              </a:avLst>
            </a:prstTxWarp>
            <a:spAutoFit/>
          </a:bodyPr>
          <a:lstStyle/>
          <a:p>
            <a:pPr algn="ctr" fontAlgn="auto">
              <a:spcBef>
                <a:spcPts val="0"/>
              </a:spcBef>
              <a:spcAft>
                <a:spcPts val="0"/>
              </a:spcAft>
              <a:defRPr/>
            </a:pPr>
            <a:r>
              <a:rPr lang="ar-EG" sz="4800" b="1" dirty="0">
                <a:solidFill>
                  <a:schemeClr val="bg2">
                    <a:lumMod val="50000"/>
                  </a:schemeClr>
                </a:solidFill>
                <a:latin typeface="+mj-lt"/>
                <a:ea typeface="+mj-ea"/>
                <a:cs typeface="+mj-cs"/>
              </a:rPr>
              <a:t>لنبدأ البرنامج</a:t>
            </a:r>
            <a:endParaRPr lang="en-US" sz="4800" b="1" dirty="0">
              <a:solidFill>
                <a:schemeClr val="bg2">
                  <a:lumMod val="50000"/>
                </a:schemeClr>
              </a:solidFill>
              <a:latin typeface="+mj-lt"/>
              <a:ea typeface="+mj-ea"/>
              <a:cs typeface="+mj-cs"/>
            </a:endParaRPr>
          </a:p>
        </p:txBody>
      </p:sp>
      <p:grpSp>
        <p:nvGrpSpPr>
          <p:cNvPr id="9" name="مجموعة 7"/>
          <p:cNvGrpSpPr>
            <a:grpSpLocks/>
          </p:cNvGrpSpPr>
          <p:nvPr/>
        </p:nvGrpSpPr>
        <p:grpSpPr bwMode="auto">
          <a:xfrm>
            <a:off x="1690712" y="1916113"/>
            <a:ext cx="5689600" cy="4465637"/>
            <a:chOff x="1726959" y="1916832"/>
            <a:chExt cx="5690081" cy="4464496"/>
          </a:xfrm>
        </p:grpSpPr>
        <p:pic>
          <p:nvPicPr>
            <p:cNvPr id="10" name="Picture 2" descr="F:\work\Sonia Sayari\lets_go_showep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26959" y="1916832"/>
              <a:ext cx="5690081"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4149080"/>
              <a:ext cx="1368152"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479571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0 0  L 0 -0.33302  E" pathEditMode="relative" ptsTypes="">
                                      <p:cBhvr>
                                        <p:cTn id="6" dur="5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أسلوب مناسب للأعداد الكبيرة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يتحكم المحاضر في الوقت المخصص</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يمكن للمحاضر أن يوزع مقدماً مادته على المشاركين</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أقل أساليب التدريب كلفة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68931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محاذير أسلوب المحاضرة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091978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عدم مشاركة المتدربين في النقاش يجعل المحاضرة عرضة للنسيان</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742019"/>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أسلوب المحاضرة قد يكون مملاً لبعض المتدربين الذين يحرصون على طرح أسئلة </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استخدام الأسئلة في نهاية المحاضرة ليس كافياً</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3800686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مناقشة المجموعات الصغيرة</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31700521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مناقشة المجموعات الصغيرة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مناقشة المجموعات الصغيرة.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إجراءات عامة  في تطبيق الأسلوب.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مزايا مناقشة المجموعات الصغيرة.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محاذير مناقشة المجموعات الصغيرة. </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3721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barn(inVertical)">
                                      <p:cBhvr>
                                        <p:cTn id="19"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مناقشة المجموعات الصغيرة </a:t>
            </a:r>
            <a:endParaRPr lang="ar-EG" sz="3600" dirty="0" smtClean="0">
              <a:solidFill>
                <a:srgbClr val="000000"/>
              </a:solidFill>
            </a:endParaRPr>
          </a:p>
        </p:txBody>
      </p:sp>
      <p:sp>
        <p:nvSpPr>
          <p:cNvPr id="7" name="Round Diagonal Corner Rectangle 6"/>
          <p:cNvSpPr/>
          <p:nvPr/>
        </p:nvSpPr>
        <p:spPr bwMode="auto">
          <a:xfrm>
            <a:off x="1263650" y="3717032"/>
            <a:ext cx="6984776" cy="1944216"/>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تسمح المناقشات في المجموعات الصغيرة بمعايشة أعضاء المجموعة بعضهم لبعض وتنمية الرغبة في التفاهم والتفاعل مع الغير، فضلاً عن مشاركتهم </a:t>
            </a:r>
            <a:endParaRPr lang="ar-EG" sz="2800" b="1" dirty="0" smtClean="0">
              <a:solidFill>
                <a:schemeClr val="bg1"/>
              </a:solidFill>
            </a:endParaRPr>
          </a:p>
          <a:p>
            <a:pPr rtl="1"/>
            <a:r>
              <a:rPr lang="ar-EG" sz="2800" b="1" dirty="0" smtClean="0">
                <a:solidFill>
                  <a:schemeClr val="bg1"/>
                </a:solidFill>
              </a:rPr>
              <a:t>بما </a:t>
            </a:r>
            <a:r>
              <a:rPr lang="ar-EG" sz="2800" b="1" dirty="0">
                <a:solidFill>
                  <a:schemeClr val="bg1"/>
                </a:solidFill>
              </a:rPr>
              <a:t>يناسب من آراء وميول وخبرات ومعارف ومهارات</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pic>
        <p:nvPicPr>
          <p:cNvPr id="4098" name="Picture 2" descr="http://sst5.com/images/b7rainnl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836712"/>
            <a:ext cx="4176464" cy="277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181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wheel(1)">
                                      <p:cBhvr>
                                        <p:cTn id="11" dur="2000"/>
                                        <p:tgtEl>
                                          <p:spTgt spid="4098"/>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63688" y="2204864"/>
            <a:ext cx="576064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شروط إجرائية عامة يمكن مراعاتها </a:t>
            </a:r>
            <a:endParaRPr lang="ar-EG" sz="3200" b="1" dirty="0" smtClean="0">
              <a:solidFill>
                <a:srgbClr val="7030A0"/>
              </a:solidFill>
              <a:latin typeface="Arial" charset="0"/>
            </a:endParaRPr>
          </a:p>
          <a:p>
            <a:pPr rtl="1"/>
            <a:r>
              <a:rPr lang="ar-EG" sz="3200" b="1" dirty="0" smtClean="0">
                <a:solidFill>
                  <a:srgbClr val="7030A0"/>
                </a:solidFill>
                <a:latin typeface="Arial" charset="0"/>
              </a:rPr>
              <a:t>عند </a:t>
            </a:r>
            <a:r>
              <a:rPr lang="ar-EG" sz="3200" b="1" dirty="0">
                <a:solidFill>
                  <a:srgbClr val="7030A0"/>
                </a:solidFill>
                <a:latin typeface="Arial" charset="0"/>
              </a:rPr>
              <a:t>تطبيق أسلوب مناقشات </a:t>
            </a:r>
            <a:endParaRPr lang="ar-EG" sz="3200" b="1" dirty="0" smtClean="0">
              <a:solidFill>
                <a:srgbClr val="7030A0"/>
              </a:solidFill>
              <a:latin typeface="Arial" charset="0"/>
            </a:endParaRPr>
          </a:p>
          <a:p>
            <a:pPr rtl="1"/>
            <a:r>
              <a:rPr lang="ar-EG" sz="3200" b="1" dirty="0" smtClean="0">
                <a:solidFill>
                  <a:srgbClr val="7030A0"/>
                </a:solidFill>
                <a:latin typeface="Arial" charset="0"/>
              </a:rPr>
              <a:t>المجموعة </a:t>
            </a:r>
            <a:r>
              <a:rPr lang="ar-EG" sz="3200" b="1" dirty="0">
                <a:solidFill>
                  <a:srgbClr val="7030A0"/>
                </a:solidFill>
                <a:latin typeface="Arial" charset="0"/>
              </a:rPr>
              <a:t>الصغيرة </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3867528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ألا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يزيد عدد المشاركين في المناقشة عن خمسة عشر مشاركاً في المجموعة الواحدة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sz="2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يكون شكل مجموعات المناقشة على شكل هلال، أو دائرة، أو مربع ناقص ضلع أو مثلث أو نصف دائرة </a:t>
            </a:r>
            <a:endParaRPr lang="zh-CN" altLang="en-US" sz="2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أن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تحدد مواضيع المناقشة الوقت المخصص</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Flowchart: Alternate Process 16"/>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7510986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2348359"/>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يكون لكل مجموعة منسق لتنظيم المشاركات والآراء</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98985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252298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427832" y="3931518"/>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أن </a:t>
            </a:r>
            <a:r>
              <a:rPr lang="ar-EG" altLang="zh-CN" sz="2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تعرض النتائج في نهاية الوقت المحدد من كل مجموعة وتقديم الخلاصة النهائية للمشاركين</a:t>
            </a:r>
            <a:endParaRPr lang="zh-CN" altLang="en-US" sz="2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381328" y="3573016"/>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601494" y="4106143"/>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Flowchart: Alternate Process 1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4935720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heel(1)">
                                      <p:cBhvr>
                                        <p:cTn id="19" dur="2000"/>
                                        <p:tgtEl>
                                          <p:spTgt spid="16"/>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heel(1)">
                                      <p:cBhvr>
                                        <p:cTn id="23" dur="2000"/>
                                        <p:tgtEl>
                                          <p:spTgt spid="15"/>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4" grpId="0" animBg="1"/>
      <p:bldP spid="1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مزايا </a:t>
            </a:r>
            <a:r>
              <a:rPr lang="ar-EG" sz="3200" b="1" dirty="0" smtClean="0">
                <a:solidFill>
                  <a:srgbClr val="7030A0"/>
                </a:solidFill>
                <a:latin typeface="Arial" charset="0"/>
              </a:rPr>
              <a:t>مناقشة</a:t>
            </a:r>
          </a:p>
          <a:p>
            <a:pPr rtl="1"/>
            <a:r>
              <a:rPr lang="ar-EG" sz="3200" b="1" dirty="0" smtClean="0">
                <a:solidFill>
                  <a:srgbClr val="7030A0"/>
                </a:solidFill>
                <a:latin typeface="Arial" charset="0"/>
              </a:rPr>
              <a:t> </a:t>
            </a:r>
            <a:r>
              <a:rPr lang="ar-EG" sz="3200" b="1" dirty="0">
                <a:solidFill>
                  <a:srgbClr val="7030A0"/>
                </a:solidFill>
                <a:latin typeface="Arial" charset="0"/>
              </a:rPr>
              <a:t>المجموعات الصغيرة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9393025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844675" y="2433638"/>
            <a:ext cx="5168900" cy="23812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539772" y="1916832"/>
            <a:ext cx="481746" cy="7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a:spLocks noGrp="1"/>
          </p:cNvSpPr>
          <p:nvPr>
            <p:ph idx="1"/>
          </p:nvPr>
        </p:nvSpPr>
        <p:spPr>
          <a:xfrm rot="21361315" flipH="1">
            <a:off x="1973263" y="2738438"/>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الأهداف التربوية </a:t>
            </a:r>
            <a:endParaRPr lang="ar-EG" altLang="en-US" sz="4000" b="1" dirty="0" smtClean="0">
              <a:solidFill>
                <a:srgbClr val="000000"/>
              </a:solidFill>
            </a:endParaRPr>
          </a:p>
        </p:txBody>
      </p:sp>
    </p:spTree>
    <p:extLst>
      <p:ext uri="{BB962C8B-B14F-4D97-AF65-F5344CB8AC3E}">
        <p14:creationId xmlns:p14="http://schemas.microsoft.com/office/powerpoint/2010/main" val="1391569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إتاحة </a:t>
            </a:r>
            <a:r>
              <a:rPr lang="ar-EG" b="1" dirty="0">
                <a:solidFill>
                  <a:srgbClr val="333300"/>
                </a:solidFill>
              </a:rPr>
              <a:t>الفرصة لقائد المناقشة لاستخدام المشاركين في تدعيم الاستجابة المرجوة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311822"/>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921422"/>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82041"/>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يكون </a:t>
            </a:r>
            <a:r>
              <a:rPr lang="ar-EG" b="1" dirty="0">
                <a:solidFill>
                  <a:srgbClr val="333300"/>
                </a:solidFill>
              </a:rPr>
              <a:t>للمشارك فرصة مستمرة للوقوف على مدى إجادته توصيات قائد المناقشة</a:t>
            </a:r>
            <a:endParaRPr lang="en-US" sz="2400" b="1" dirty="0">
              <a:solidFill>
                <a:srgbClr val="333300"/>
              </a:solidFill>
            </a:endParaRPr>
          </a:p>
        </p:txBody>
      </p:sp>
      <p:sp>
        <p:nvSpPr>
          <p:cNvPr id="16" name="Text Box 16"/>
          <p:cNvSpPr txBox="1">
            <a:spLocks noChangeArrowheads="1"/>
          </p:cNvSpPr>
          <p:nvPr/>
        </p:nvSpPr>
        <p:spPr bwMode="auto">
          <a:xfrm>
            <a:off x="7577138" y="3410247"/>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63604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24564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41709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يعتبر </a:t>
            </a:r>
            <a:r>
              <a:rPr lang="ar-EG" b="1" dirty="0">
                <a:solidFill>
                  <a:srgbClr val="333300"/>
                </a:solidFill>
              </a:rPr>
              <a:t>أسلوبا ملائماً لتوظيف التعلم التعاوني بين المشاركين</a:t>
            </a:r>
            <a:endParaRPr lang="en-US" sz="2400" b="1" dirty="0">
              <a:solidFill>
                <a:srgbClr val="333300"/>
              </a:solidFill>
            </a:endParaRPr>
          </a:p>
        </p:txBody>
      </p:sp>
      <p:sp>
        <p:nvSpPr>
          <p:cNvPr id="23" name="Text Box 23"/>
          <p:cNvSpPr txBox="1">
            <a:spLocks noChangeArrowheads="1"/>
          </p:cNvSpPr>
          <p:nvPr/>
        </p:nvSpPr>
        <p:spPr bwMode="auto">
          <a:xfrm>
            <a:off x="7577138" y="473447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4" name="Flowchart: Alternate Process 2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95397088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محاذير مناقشة </a:t>
            </a:r>
            <a:endParaRPr lang="ar-EG" sz="3200" b="1" dirty="0" smtClean="0">
              <a:solidFill>
                <a:srgbClr val="7030A0"/>
              </a:solidFill>
              <a:latin typeface="Arial" charset="0"/>
            </a:endParaRPr>
          </a:p>
          <a:p>
            <a:pPr rtl="1"/>
            <a:r>
              <a:rPr lang="ar-EG" sz="3200" b="1" dirty="0" smtClean="0">
                <a:solidFill>
                  <a:srgbClr val="7030A0"/>
                </a:solidFill>
                <a:latin typeface="Arial" charset="0"/>
              </a:rPr>
              <a:t>المجموعات </a:t>
            </a:r>
            <a:r>
              <a:rPr lang="ar-EG" sz="3200" b="1" dirty="0">
                <a:solidFill>
                  <a:srgbClr val="7030A0"/>
                </a:solidFill>
                <a:latin typeface="Arial" charset="0"/>
              </a:rPr>
              <a:t>الصغيرة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6149935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4216325"/>
              </p:ext>
            </p:extLst>
          </p:nvPr>
        </p:nvGraphicFramePr>
        <p:xfrm>
          <a:off x="755576" y="2060848"/>
          <a:ext cx="7632848" cy="273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70865151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إجراءات مقترحة لمعالجة </a:t>
            </a:r>
            <a:r>
              <a:rPr lang="ar-EG" sz="3200" b="1" dirty="0" smtClean="0">
                <a:solidFill>
                  <a:srgbClr val="7030A0"/>
                </a:solidFill>
                <a:latin typeface="Arial" charset="0"/>
              </a:rPr>
              <a:t>بعض</a:t>
            </a:r>
          </a:p>
          <a:p>
            <a:pPr rtl="1"/>
            <a:r>
              <a:rPr lang="ar-EG" sz="3200" b="1" dirty="0" smtClean="0">
                <a:solidFill>
                  <a:srgbClr val="7030A0"/>
                </a:solidFill>
                <a:latin typeface="Arial" charset="0"/>
              </a:rPr>
              <a:t> </a:t>
            </a:r>
            <a:r>
              <a:rPr lang="ar-EG" sz="3200" b="1" dirty="0">
                <a:solidFill>
                  <a:srgbClr val="7030A0"/>
                </a:solidFill>
                <a:latin typeface="Arial" charset="0"/>
              </a:rPr>
              <a:t>الأنماط السلوكية المتوقعة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8781827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احتفظ </a:t>
            </a:r>
            <a:r>
              <a:rPr lang="ar-EG" b="1" dirty="0">
                <a:solidFill>
                  <a:srgbClr val="333300"/>
                </a:solidFill>
              </a:rPr>
              <a:t>بهدوئك</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لا تدخل معه في جدال</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لا </a:t>
            </a:r>
            <a:r>
              <a:rPr lang="ar-EG" b="1" dirty="0">
                <a:solidFill>
                  <a:srgbClr val="333300"/>
                </a:solidFill>
              </a:rPr>
              <a:t>تسمح لأي مشارك أن يدخل معه في جدال</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استدرجه ليقع في يد الجماعة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المشاغب </a:t>
            </a:r>
            <a:endParaRPr kumimoji="0" lang="ar-EG" sz="3200" b="1" i="0" u="none" strike="noStrike" cap="none" normalizeH="0" baseline="0" dirty="0" smtClean="0">
              <a:ln>
                <a:noFill/>
              </a:ln>
              <a:solidFill>
                <a:srgbClr val="9900CC"/>
              </a:solidFill>
              <a:effectLst/>
              <a:latin typeface="Arial" charset="0"/>
            </a:endParaRP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6240276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احرص </a:t>
            </a:r>
            <a:r>
              <a:rPr lang="ar-EG" b="1" dirty="0">
                <a:solidFill>
                  <a:srgbClr val="333300"/>
                </a:solidFill>
              </a:rPr>
              <a:t>على مشاركته في النقاش</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احرص </a:t>
            </a:r>
            <a:r>
              <a:rPr lang="ar-EG" b="1" dirty="0">
                <a:solidFill>
                  <a:srgbClr val="333300"/>
                </a:solidFill>
              </a:rPr>
              <a:t>على الاستعانة به</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استخدمه </a:t>
            </a:r>
            <a:r>
              <a:rPr lang="ar-EG" b="1" dirty="0">
                <a:solidFill>
                  <a:srgbClr val="333300"/>
                </a:solidFill>
              </a:rPr>
              <a:t>لتحقيق فاعلية النشاط</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الإيجابي</a:t>
            </a:r>
            <a:endParaRPr kumimoji="0" lang="ar-EG" sz="3200" b="1" i="0" u="none" strike="noStrike" cap="none" normalizeH="0" baseline="0" dirty="0" smtClean="0">
              <a:ln>
                <a:noFill/>
              </a:ln>
              <a:solidFill>
                <a:srgbClr val="9900CC"/>
              </a:solidFill>
              <a:effectLst/>
              <a:latin typeface="Arial" charset="0"/>
            </a:endParaRPr>
          </a:p>
        </p:txBody>
      </p:sp>
      <p:pic>
        <p:nvPicPr>
          <p:cNvPr id="2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2537" y="4797152"/>
            <a:ext cx="1827895" cy="18957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Flowchart: Alternate Process 2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64698174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لا تسمح له بالسيطرة على المناقشة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لا تدعه يرهب أعضاء المجموعة</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عندما يعرض رأياً اطلب إليه تبريره</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إذا كانت مبرراته خاطئة اتركه للمجموعة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الدعي</a:t>
            </a:r>
            <a:endParaRPr kumimoji="0" lang="ar-EG" sz="3200" b="1" i="0" u="none" strike="noStrike" cap="none" normalizeH="0" baseline="0" dirty="0" smtClean="0">
              <a:ln>
                <a:noFill/>
              </a:ln>
              <a:solidFill>
                <a:srgbClr val="9900CC"/>
              </a:solidFill>
              <a:effectLst/>
              <a:latin typeface="Arial" charset="0"/>
            </a:endParaRPr>
          </a:p>
        </p:txBody>
      </p:sp>
      <p:pic>
        <p:nvPicPr>
          <p:cNvPr id="32"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300192" y="5589240"/>
            <a:ext cx="2025609" cy="1155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Flowchart: Alternate Process 3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7950277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قاطعه </a:t>
            </a:r>
            <a:r>
              <a:rPr lang="ar-EG" b="1" dirty="0">
                <a:solidFill>
                  <a:srgbClr val="333300"/>
                </a:solidFill>
              </a:rPr>
              <a:t>بلباقة دون أن تحرجه</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حدد </a:t>
            </a:r>
            <a:r>
              <a:rPr lang="ar-EG" b="1" dirty="0">
                <a:solidFill>
                  <a:srgbClr val="333300"/>
                </a:solidFill>
              </a:rPr>
              <a:t>له الوقت الذي يسمح له فيه بالتحدث</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059981"/>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669581"/>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841030"/>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إذا </a:t>
            </a:r>
            <a:r>
              <a:rPr lang="ar-EG" b="1" dirty="0">
                <a:solidFill>
                  <a:srgbClr val="333300"/>
                </a:solidFill>
              </a:rPr>
              <a:t>استرسل في حديثه وجه سؤالاً مباشراً إلى مشارك آخر لتنقل دفة الحديث</a:t>
            </a:r>
            <a:endParaRPr lang="en-US" sz="2400" b="1" dirty="0">
              <a:solidFill>
                <a:srgbClr val="333300"/>
              </a:solidFill>
            </a:endParaRPr>
          </a:p>
        </p:txBody>
      </p:sp>
      <p:sp>
        <p:nvSpPr>
          <p:cNvPr id="23" name="Text Box 23"/>
          <p:cNvSpPr txBox="1">
            <a:spLocks noChangeArrowheads="1"/>
          </p:cNvSpPr>
          <p:nvPr/>
        </p:nvSpPr>
        <p:spPr bwMode="auto">
          <a:xfrm>
            <a:off x="7577138" y="4158406"/>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الثرثار </a:t>
            </a:r>
            <a:endParaRPr kumimoji="0" lang="ar-EG" sz="3200" b="1" i="0" u="none" strike="noStrike" cap="none" normalizeH="0" baseline="0" dirty="0" smtClean="0">
              <a:ln>
                <a:noFill/>
              </a:ln>
              <a:solidFill>
                <a:srgbClr val="9900CC"/>
              </a:solidFill>
              <a:effectLst/>
              <a:latin typeface="Arial" charset="0"/>
            </a:endParaRPr>
          </a:p>
        </p:txBody>
      </p:sp>
      <p:pic>
        <p:nvPicPr>
          <p:cNvPr id="2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4168" y="4823147"/>
            <a:ext cx="2181455" cy="19642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Flowchart: Alternate Process 2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28662278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اسأله أسئلة سهلة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شجعه على المشاركة</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اشرح قوله لتوضح وجهة نظره</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شجعه على الثقة بنفسه</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الخجول </a:t>
            </a:r>
            <a:endParaRPr kumimoji="0" lang="ar-EG" sz="3200" b="1" i="0" u="none" strike="noStrike" cap="none" normalizeH="0" baseline="0" dirty="0" smtClean="0">
              <a:ln>
                <a:noFill/>
              </a:ln>
              <a:solidFill>
                <a:srgbClr val="9900CC"/>
              </a:solidFill>
              <a:effectLst/>
              <a:latin typeface="Arial" charset="0"/>
            </a:endParaRPr>
          </a:p>
        </p:txBody>
      </p:sp>
      <p:pic>
        <p:nvPicPr>
          <p:cNvPr id="31"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192" y="5589240"/>
            <a:ext cx="2180140" cy="12241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Flowchart: Alternate Process 3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5355232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تعرف إلى معارفه وخبراته</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اكسب صداقته</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أشعره بأنك تحتاج لمساعدته</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غير المتعاون</a:t>
            </a:r>
            <a:endParaRPr kumimoji="0" lang="ar-EG" sz="3200" b="1" i="0" u="none" strike="noStrike" cap="none" normalizeH="0" baseline="0" dirty="0" smtClean="0">
              <a:ln>
                <a:noFill/>
              </a:ln>
              <a:solidFill>
                <a:srgbClr val="9900CC"/>
              </a:solidFill>
              <a:effectLst/>
              <a:latin typeface="Arial" charset="0"/>
            </a:endParaRPr>
          </a:p>
        </p:txBody>
      </p:sp>
      <p:pic>
        <p:nvPicPr>
          <p:cNvPr id="5122" name="Picture 2" descr="http://sup3rjunior.files.wordpress.com/2013/06/kyuhyu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6964" y="4869160"/>
            <a:ext cx="2546648" cy="1909986"/>
          </a:xfrm>
          <a:prstGeom prst="rect">
            <a:avLst/>
          </a:prstGeom>
          <a:noFill/>
          <a:extLst>
            <a:ext uri="{909E8E84-426E-40DD-AFC4-6F175D3DCCD1}">
              <a14:hiddenFill xmlns:a14="http://schemas.microsoft.com/office/drawing/2010/main">
                <a:solidFill>
                  <a:srgbClr val="FFFFFF"/>
                </a:solidFill>
              </a14:hiddenFill>
            </a:ext>
          </a:extLst>
        </p:spPr>
      </p:pic>
      <p:sp>
        <p:nvSpPr>
          <p:cNvPr id="25" name="Flowchart: Alternate Process 2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1342326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bwMode="auto">
          <a:xfrm flipH="1">
            <a:off x="5508104" y="1772816"/>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4" name="Round Diagonal Corner Rectangle 3"/>
          <p:cNvSpPr/>
          <p:nvPr/>
        </p:nvSpPr>
        <p:spPr bwMode="auto">
          <a:xfrm>
            <a:off x="6876256" y="1772816"/>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مفهوم </a:t>
            </a:r>
            <a:endParaRPr lang="ar-EG" b="1" dirty="0" smtClean="0">
              <a:solidFill>
                <a:schemeClr val="bg2">
                  <a:lumMod val="75000"/>
                </a:schemeClr>
              </a:solidFill>
              <a:latin typeface="Arial" charset="0"/>
            </a:endParaRPr>
          </a:p>
          <a:p>
            <a:r>
              <a:rPr lang="ar-EG" b="1" dirty="0" smtClean="0">
                <a:solidFill>
                  <a:schemeClr val="bg2">
                    <a:lumMod val="75000"/>
                  </a:schemeClr>
                </a:solidFill>
                <a:latin typeface="Arial" charset="0"/>
              </a:rPr>
              <a:t>الأهداف </a:t>
            </a:r>
            <a:r>
              <a:rPr lang="ar-EG" b="1" dirty="0">
                <a:solidFill>
                  <a:schemeClr val="bg2">
                    <a:lumMod val="75000"/>
                  </a:schemeClr>
                </a:solidFill>
                <a:latin typeface="Arial" charset="0"/>
              </a:rPr>
              <a:t>التربوية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5" name="Flowchart: Alternate Process 4"/>
          <p:cNvSpPr/>
          <p:nvPr/>
        </p:nvSpPr>
        <p:spPr bwMode="auto">
          <a:xfrm>
            <a:off x="467544" y="1772816"/>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التعرف على مفهوم الأهداف التربوية </a:t>
            </a:r>
            <a:endParaRPr lang="en-US" b="1" dirty="0" smtClean="0"/>
          </a:p>
          <a:p>
            <a:pPr rtl="1"/>
            <a:r>
              <a:rPr lang="ar-SA" b="1" dirty="0" smtClean="0"/>
              <a:t>وأقسامها </a:t>
            </a:r>
            <a:r>
              <a:rPr lang="ar-SA" b="1" dirty="0"/>
              <a:t>ومجالاتها وأنواعها</a:t>
            </a:r>
            <a:endParaRPr kumimoji="0" lang="ar-EG" sz="2400" b="1" i="0" u="none" strike="noStrike" cap="none" normalizeH="0" baseline="0" dirty="0" smtClean="0">
              <a:ln>
                <a:noFill/>
              </a:ln>
              <a:solidFill>
                <a:schemeClr val="tx1"/>
              </a:solidFill>
              <a:effectLst/>
              <a:latin typeface="Arial" charset="0"/>
            </a:endParaRPr>
          </a:p>
        </p:txBody>
      </p:sp>
      <p:sp>
        <p:nvSpPr>
          <p:cNvPr id="9" name="Right Arrow 8"/>
          <p:cNvSpPr/>
          <p:nvPr/>
        </p:nvSpPr>
        <p:spPr bwMode="auto">
          <a:xfrm flipH="1">
            <a:off x="5508104" y="3068960"/>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0" name="Round Diagonal Corner Rectangle 9"/>
          <p:cNvSpPr/>
          <p:nvPr/>
        </p:nvSpPr>
        <p:spPr bwMode="auto">
          <a:xfrm>
            <a:off x="6876256" y="3068960"/>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مفهوم </a:t>
            </a:r>
            <a:endParaRPr lang="ar-EG" b="1" dirty="0" smtClean="0">
              <a:solidFill>
                <a:schemeClr val="bg2">
                  <a:lumMod val="75000"/>
                </a:schemeClr>
              </a:solidFill>
              <a:latin typeface="Arial" charset="0"/>
            </a:endParaRPr>
          </a:p>
          <a:p>
            <a:r>
              <a:rPr lang="ar-EG" b="1" dirty="0">
                <a:solidFill>
                  <a:schemeClr val="bg2">
                    <a:lumMod val="75000"/>
                  </a:schemeClr>
                </a:solidFill>
                <a:latin typeface="Arial" charset="0"/>
              </a:rPr>
              <a:t>الأهداف السلوكية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1" name="Flowchart: Alternate Process 10"/>
          <p:cNvSpPr/>
          <p:nvPr/>
        </p:nvSpPr>
        <p:spPr bwMode="auto">
          <a:xfrm>
            <a:off x="467544" y="3068960"/>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التعرف على مفهوم الأهداف السلوكية </a:t>
            </a:r>
            <a:endParaRPr lang="ar-EG" b="1" dirty="0" smtClean="0"/>
          </a:p>
          <a:p>
            <a:pPr rtl="1"/>
            <a:r>
              <a:rPr lang="ar-SA" b="1" dirty="0" smtClean="0"/>
              <a:t>ومصادر </a:t>
            </a:r>
            <a:r>
              <a:rPr lang="ar-SA" b="1" dirty="0"/>
              <a:t>اشتقاقها ومواصفاتها</a:t>
            </a:r>
            <a:endParaRPr kumimoji="0" lang="ar-EG" sz="2400" b="1" i="0" u="none" strike="noStrike" cap="none" normalizeH="0" baseline="0" dirty="0" smtClean="0">
              <a:ln>
                <a:noFill/>
              </a:ln>
              <a:solidFill>
                <a:schemeClr val="tx1"/>
              </a:solidFill>
              <a:effectLst/>
              <a:latin typeface="Arial" charset="0"/>
            </a:endParaRPr>
          </a:p>
        </p:txBody>
      </p:sp>
      <p:sp>
        <p:nvSpPr>
          <p:cNvPr id="12" name="Right Arrow 11"/>
          <p:cNvSpPr/>
          <p:nvPr/>
        </p:nvSpPr>
        <p:spPr bwMode="auto">
          <a:xfrm flipH="1">
            <a:off x="5508104" y="4365104"/>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Round Diagonal Corner Rectangle 12"/>
          <p:cNvSpPr/>
          <p:nvPr/>
        </p:nvSpPr>
        <p:spPr bwMode="auto">
          <a:xfrm>
            <a:off x="6876256" y="4365104"/>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صياغة الأهداف </a:t>
            </a:r>
            <a:endParaRPr lang="ar-EG" b="1" dirty="0" smtClean="0">
              <a:solidFill>
                <a:schemeClr val="bg2">
                  <a:lumMod val="75000"/>
                </a:schemeClr>
              </a:solidFill>
              <a:latin typeface="Arial" charset="0"/>
            </a:endParaRPr>
          </a:p>
          <a:p>
            <a:r>
              <a:rPr lang="ar-EG" b="1" dirty="0" smtClean="0">
                <a:solidFill>
                  <a:schemeClr val="bg2">
                    <a:lumMod val="75000"/>
                  </a:schemeClr>
                </a:solidFill>
                <a:latin typeface="Arial" charset="0"/>
              </a:rPr>
              <a:t>السلوكية </a:t>
            </a:r>
            <a:r>
              <a:rPr lang="ar-EG" b="1" dirty="0">
                <a:solidFill>
                  <a:schemeClr val="bg2">
                    <a:lumMod val="75000"/>
                  </a:schemeClr>
                </a:solidFill>
                <a:latin typeface="Arial" charset="0"/>
              </a:rPr>
              <a:t>الإجرائية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4" name="Flowchart: Alternate Process 13"/>
          <p:cNvSpPr/>
          <p:nvPr/>
        </p:nvSpPr>
        <p:spPr bwMode="auto">
          <a:xfrm>
            <a:off x="467544" y="4365104"/>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التدريب على صياغة الأهداف السلوكية </a:t>
            </a:r>
            <a:endParaRPr lang="ar-EG" b="1" dirty="0" smtClean="0"/>
          </a:p>
          <a:p>
            <a:pPr rtl="1"/>
            <a:r>
              <a:rPr lang="ar-SA" b="1" dirty="0" smtClean="0"/>
              <a:t>الإجرائية </a:t>
            </a:r>
            <a:r>
              <a:rPr lang="ar-SA" b="1" dirty="0"/>
              <a:t>وتحديد مكوناتها</a:t>
            </a:r>
            <a:endParaRPr kumimoji="0" lang="ar-EG" sz="24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13711623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اسأله أسئلة مباشرة عن خبراته وعمله</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اسأله النصيحة كلما سنحت الفرصة</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أشعره بأنك تقدر آراءه</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البليد</a:t>
            </a:r>
            <a:endParaRPr kumimoji="0" lang="ar-EG" sz="3200" b="1" i="0" u="none" strike="noStrike" cap="none" normalizeH="0" baseline="0" dirty="0" smtClean="0">
              <a:ln>
                <a:noFill/>
              </a:ln>
              <a:solidFill>
                <a:srgbClr val="9900CC"/>
              </a:solidFill>
              <a:effectLst/>
              <a:latin typeface="Arial" charset="0"/>
            </a:endParaRPr>
          </a:p>
        </p:txBody>
      </p:sp>
      <p:pic>
        <p:nvPicPr>
          <p:cNvPr id="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896522"/>
            <a:ext cx="1368152" cy="1745760"/>
          </a:xfrm>
          <a:prstGeom prst="roundRect">
            <a:avLst>
              <a:gd name="adj" fmla="val 5000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Flowchart: Alternate Process 2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8200904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كن صبوراً في التعامل معه</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حاول أن تجذب انتباهه</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حاول أن تستفيد من ملاحظاته</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 name="Horizontal Scroll 1"/>
          <p:cNvSpPr/>
          <p:nvPr/>
        </p:nvSpPr>
        <p:spPr bwMode="auto">
          <a:xfrm>
            <a:off x="5220072" y="260648"/>
            <a:ext cx="3588184" cy="1152128"/>
          </a:xfrm>
          <a:prstGeom prst="horizontalScroll">
            <a:avLst/>
          </a:prstGeom>
          <a:solidFill>
            <a:srgbClr val="66CCFF"/>
          </a:solidFill>
          <a:ln>
            <a:no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9900CC"/>
                </a:solidFill>
                <a:latin typeface="Arial" charset="0"/>
              </a:rPr>
              <a:t>الشخص المتعالي </a:t>
            </a:r>
            <a:endParaRPr kumimoji="0" lang="ar-EG" sz="3200" b="1" i="0" u="none" strike="noStrike" cap="none" normalizeH="0" baseline="0" dirty="0" smtClean="0">
              <a:ln>
                <a:noFill/>
              </a:ln>
              <a:solidFill>
                <a:srgbClr val="9900CC"/>
              </a:solidFill>
              <a:effectLst/>
              <a:latin typeface="Arial" charset="0"/>
            </a:endParaRPr>
          </a:p>
        </p:txBody>
      </p:sp>
      <p:pic>
        <p:nvPicPr>
          <p:cNvPr id="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761088"/>
            <a:ext cx="1490365" cy="20522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Flowchart: Alternate Process 2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0426839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دراسة الحالة</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18021095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دراسة الحالة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التعريف بدراسة الحالة.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خطوات تطبيق دراسة الحالة.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مزايا أسلوب دراسة الحالة.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محاذير أسلوب دراسة الحالة. </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77072"/>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5589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barn(inVertical)">
                                      <p:cBhvr>
                                        <p:cTn id="19"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دراسة الحالـــة </a:t>
            </a:r>
            <a:endParaRPr lang="ar-EG" sz="3600" dirty="0" smtClean="0">
              <a:solidFill>
                <a:srgbClr val="000000"/>
              </a:solidFill>
            </a:endParaRPr>
          </a:p>
        </p:txBody>
      </p:sp>
      <p:sp>
        <p:nvSpPr>
          <p:cNvPr id="7" name="Round Diagonal Corner Rectangle 6"/>
          <p:cNvSpPr/>
          <p:nvPr/>
        </p:nvSpPr>
        <p:spPr bwMode="auto">
          <a:xfrm>
            <a:off x="763612" y="1982899"/>
            <a:ext cx="7984852" cy="3678349"/>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rgbClr val="FFFFFF"/>
                </a:solidFill>
              </a:rPr>
              <a:t>دراسة الحالة هي عرض معلومات مفصلة عن الوضع الراهن لمؤسسة أو وظيفة والطلب إلى المشارك (المتدرب) تحليلها والتأمل فيها وتحديد المشكلة التي يعاني منها ثم اقتراح الحلول العلاجية (الإجراءات) التي يراها مناسبة ولعل من أهم الأغراض التدريبية التي تخدمها هذه الطريقة (الأسلوب) تعويد المشاركين على التفكير لأنفسهم بواسطة الدراسات المستقلة ثم تطوير مهاراتهم في استعمال المعلومات (توظيف المعلومات) لصناعة القرارات الوظيفية المناسبة لمواقعهم في الحياة العملية</a:t>
            </a:r>
            <a:endParaRPr lang="ar-EG" sz="2800" b="1" dirty="0" smtClean="0">
              <a:solidFill>
                <a:srgbClr val="FFFFFF"/>
              </a:solidFill>
            </a:endParaRPr>
          </a:p>
        </p:txBody>
      </p:sp>
      <p:sp>
        <p:nvSpPr>
          <p:cNvPr id="4" name="Sun 3"/>
          <p:cNvSpPr/>
          <p:nvPr/>
        </p:nvSpPr>
        <p:spPr bwMode="auto">
          <a:xfrm>
            <a:off x="2771800" y="476672"/>
            <a:ext cx="3456384" cy="2232248"/>
          </a:xfrm>
          <a:prstGeom prst="sun">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5" name="Flowchart: Alternate Process 4"/>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16335872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خطوات تطبيق دراسة الحالة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2806004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Process 8"/>
          <p:cNvSpPr/>
          <p:nvPr/>
        </p:nvSpPr>
        <p:spPr bwMode="auto">
          <a:xfrm>
            <a:off x="2195736" y="170080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اختيار </a:t>
            </a:r>
            <a:r>
              <a:rPr lang="ar-EG" b="1" dirty="0">
                <a:solidFill>
                  <a:schemeClr val="bg2"/>
                </a:solidFill>
                <a:latin typeface="Arial" charset="0"/>
              </a:rPr>
              <a:t>المشكلة والوظيفة التي ستجري دراستها</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285293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ملاحظة </a:t>
            </a:r>
            <a:r>
              <a:rPr lang="ar-EG" b="1" dirty="0">
                <a:solidFill>
                  <a:schemeClr val="bg2"/>
                </a:solidFill>
                <a:latin typeface="Arial" charset="0"/>
              </a:rPr>
              <a:t>وجمع البيانات كما هي في الواقع</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170080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285293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4" name="Flowchart: Process 13"/>
          <p:cNvSpPr/>
          <p:nvPr/>
        </p:nvSpPr>
        <p:spPr bwMode="auto">
          <a:xfrm>
            <a:off x="2195736" y="4077072"/>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كتابة </a:t>
            </a:r>
            <a:r>
              <a:rPr lang="ar-EG" b="1" dirty="0">
                <a:solidFill>
                  <a:schemeClr val="bg2"/>
                </a:solidFill>
                <a:latin typeface="Arial" charset="0"/>
              </a:rPr>
              <a:t>الحالة كما تشير بياناتها</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077072"/>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3</a:t>
            </a:r>
            <a:endParaRPr lang="ar-EG" b="1" dirty="0">
              <a:solidFill>
                <a:schemeClr val="bg2"/>
              </a:solidFill>
              <a:latin typeface="Arial" charset="0"/>
            </a:endParaRPr>
          </a:p>
        </p:txBody>
      </p:sp>
      <p:pic>
        <p:nvPicPr>
          <p:cNvPr id="6146" name="Picture 2" descr="https://encrypted-tbn2.gstatic.com/images?q=tbn:ANd9GcS7eyeB7RhmX_ILZIoGz5BQbM8-U4OhegtmxkfwD84hujyo7Ma0"/>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921449" y="4941168"/>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Alternate Process 11"/>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407157289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Process 8"/>
          <p:cNvSpPr/>
          <p:nvPr/>
        </p:nvSpPr>
        <p:spPr bwMode="auto">
          <a:xfrm>
            <a:off x="2195736" y="213285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تنقيح </a:t>
            </a:r>
            <a:r>
              <a:rPr lang="ar-EG" b="1" dirty="0">
                <a:solidFill>
                  <a:schemeClr val="bg2"/>
                </a:solidFill>
                <a:latin typeface="Arial" charset="0"/>
              </a:rPr>
              <a:t>الحالة لمواكبة طبيعة الواقع ومتطلباته</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284984"/>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مناقشة </a:t>
            </a:r>
            <a:r>
              <a:rPr lang="ar-EG" b="1" dirty="0">
                <a:solidFill>
                  <a:schemeClr val="bg2"/>
                </a:solidFill>
                <a:latin typeface="Arial" charset="0"/>
              </a:rPr>
              <a:t>الحالة والتحقق من صلاحيتها للتدريب، </a:t>
            </a:r>
            <a:endParaRPr lang="ar-EG" b="1" dirty="0" smtClean="0">
              <a:solidFill>
                <a:schemeClr val="bg2"/>
              </a:solidFill>
              <a:latin typeface="Arial" charset="0"/>
            </a:endParaRPr>
          </a:p>
          <a:p>
            <a:pPr rtl="1"/>
            <a:r>
              <a:rPr lang="ar-EG" b="1" dirty="0" smtClean="0">
                <a:solidFill>
                  <a:schemeClr val="bg2"/>
                </a:solidFill>
                <a:latin typeface="Arial" charset="0"/>
              </a:rPr>
              <a:t>أو </a:t>
            </a:r>
            <a:r>
              <a:rPr lang="ar-EG" b="1" dirty="0">
                <a:solidFill>
                  <a:schemeClr val="bg2"/>
                </a:solidFill>
                <a:latin typeface="Arial" charset="0"/>
              </a:rPr>
              <a:t>كنموذج لحالات التدريب</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13285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4</a:t>
            </a:r>
            <a:endParaRPr lang="ar-EG" b="1" dirty="0">
              <a:solidFill>
                <a:schemeClr val="bg2"/>
              </a:solidFill>
              <a:latin typeface="Arial" charset="0"/>
            </a:endParaRPr>
          </a:p>
        </p:txBody>
      </p:sp>
      <p:sp>
        <p:nvSpPr>
          <p:cNvPr id="11" name="Oval 10"/>
          <p:cNvSpPr/>
          <p:nvPr/>
        </p:nvSpPr>
        <p:spPr bwMode="auto">
          <a:xfrm>
            <a:off x="7956376" y="3284984"/>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5</a:t>
            </a:r>
            <a:endParaRPr lang="ar-EG" b="1" dirty="0">
              <a:solidFill>
                <a:schemeClr val="bg2"/>
              </a:solidFill>
              <a:latin typeface="Arial" charset="0"/>
            </a:endParaRPr>
          </a:p>
        </p:txBody>
      </p:sp>
      <p:pic>
        <p:nvPicPr>
          <p:cNvPr id="6" name="Picture 2" descr="https://encrypted-tbn2.gstatic.com/images?q=tbn:ANd9GcS7eyeB7RhmX_ILZIoGz5BQbM8-U4OhegtmxkfwD84hujyo7Ma0"/>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497513" y="4941168"/>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7" name="Flowchart: Alternate Process 6"/>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19143724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مزايا دراسة الحالة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931334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أسلوب </a:t>
            </a:r>
            <a:r>
              <a:rPr lang="ar-EG" b="1" dirty="0">
                <a:solidFill>
                  <a:srgbClr val="333300"/>
                </a:solidFill>
              </a:rPr>
              <a:t>مناسب لأنه قد يقرب المشارك (المتدرب) من الواقع أو يقربه من أرض الواقع </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311822"/>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921422"/>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82041"/>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يتعود </a:t>
            </a:r>
            <a:r>
              <a:rPr lang="ar-EG" b="1" dirty="0">
                <a:solidFill>
                  <a:srgbClr val="333300"/>
                </a:solidFill>
              </a:rPr>
              <a:t>المشاركون (المتدربون) على التفكير لأنفسهم بواسطة الدراسات المستقلة</a:t>
            </a:r>
            <a:endParaRPr lang="en-US" sz="2400" b="1" dirty="0">
              <a:solidFill>
                <a:srgbClr val="333300"/>
              </a:solidFill>
            </a:endParaRPr>
          </a:p>
        </p:txBody>
      </p:sp>
      <p:sp>
        <p:nvSpPr>
          <p:cNvPr id="16" name="Text Box 16"/>
          <p:cNvSpPr txBox="1">
            <a:spLocks noChangeArrowheads="1"/>
          </p:cNvSpPr>
          <p:nvPr/>
        </p:nvSpPr>
        <p:spPr bwMode="auto">
          <a:xfrm>
            <a:off x="7577138" y="3410247"/>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708053"/>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31765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489102"/>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تتطور </a:t>
            </a:r>
            <a:r>
              <a:rPr lang="ar-EG" b="1" dirty="0">
                <a:solidFill>
                  <a:srgbClr val="333300"/>
                </a:solidFill>
              </a:rPr>
              <a:t>مهارات المشاركين في استعمال المعلومات لصناعة القرارات الوظيفية</a:t>
            </a:r>
            <a:endParaRPr lang="en-US" sz="2400" b="1" dirty="0">
              <a:solidFill>
                <a:srgbClr val="333300"/>
              </a:solidFill>
            </a:endParaRPr>
          </a:p>
        </p:txBody>
      </p:sp>
      <p:sp>
        <p:nvSpPr>
          <p:cNvPr id="23" name="Text Box 23"/>
          <p:cNvSpPr txBox="1">
            <a:spLocks noChangeArrowheads="1"/>
          </p:cNvSpPr>
          <p:nvPr/>
        </p:nvSpPr>
        <p:spPr bwMode="auto">
          <a:xfrm>
            <a:off x="7577138" y="4806478"/>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pic>
        <p:nvPicPr>
          <p:cNvPr id="7170" name="Picture 2" descr="http://iconty.com/iconload/Iconty.com_132_191_icon%20(27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550" y="5263678"/>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24" name="Flowchart: Alternate Process 23"/>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99568629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chemeClr val="accent1"/>
                  </a:solidFill>
                  <a:prstDash val="solid"/>
                </a:ln>
                <a:solidFill>
                  <a:srgbClr val="FFFFFF"/>
                </a:solidFill>
                <a:effectLst>
                  <a:outerShdw blurRad="38100" dist="32000" dir="5400000" algn="tl">
                    <a:srgbClr val="000000">
                      <a:alpha val="30000"/>
                    </a:srgbClr>
                  </a:outerShdw>
                </a:effectLst>
              </a:rPr>
              <a:t>مفهوم الأهداف التربوية</a:t>
            </a:r>
            <a:endParaRPr kumimoji="0" lang="ar-EG" sz="3600" b="1" i="0" u="none" strike="noStrike" normalizeH="0" baseline="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4879308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محاذير دراسة الحالة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175307912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قد </a:t>
            </a:r>
            <a:r>
              <a:rPr lang="ar-EG" b="1" dirty="0">
                <a:solidFill>
                  <a:srgbClr val="333300"/>
                </a:solidFill>
              </a:rPr>
              <a:t>يخرج بعض المشاركين بانطباع خاطىء عن مواقف العمل الحقيقية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311822"/>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921422"/>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82041"/>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قد </a:t>
            </a:r>
            <a:r>
              <a:rPr lang="ar-EG" b="1" dirty="0">
                <a:solidFill>
                  <a:srgbClr val="333300"/>
                </a:solidFill>
              </a:rPr>
              <a:t>يتوقع بعض المشاركين أن القرارات التي تتخذ في العمل مشابهة للقرارات التي تتخذ في جلسة تدريبية</a:t>
            </a:r>
            <a:endParaRPr lang="en-US" sz="2400" b="1" dirty="0">
              <a:solidFill>
                <a:srgbClr val="333300"/>
              </a:solidFill>
            </a:endParaRPr>
          </a:p>
        </p:txBody>
      </p:sp>
      <p:sp>
        <p:nvSpPr>
          <p:cNvPr id="16" name="Text Box 16"/>
          <p:cNvSpPr txBox="1">
            <a:spLocks noChangeArrowheads="1"/>
          </p:cNvSpPr>
          <p:nvPr/>
        </p:nvSpPr>
        <p:spPr bwMode="auto">
          <a:xfrm>
            <a:off x="7577138" y="3410247"/>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pic>
        <p:nvPicPr>
          <p:cNvPr id="9218" name="Picture 2" descr="http://4.bp.blogspot.com/-MCNeMObH8gw/TkzY1IvhcsI/AAAAAAAACkk/-SvOvI63Ov0/s320/600px-Red_x.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284" y="4941168"/>
            <a:ext cx="1728191" cy="1728192"/>
          </a:xfrm>
          <a:prstGeom prst="rect">
            <a:avLst/>
          </a:prstGeom>
          <a:noFill/>
          <a:extLst>
            <a:ext uri="{909E8E84-426E-40DD-AFC4-6F175D3DCCD1}">
              <a14:hiddenFill xmlns:a14="http://schemas.microsoft.com/office/drawing/2010/main">
                <a:solidFill>
                  <a:srgbClr val="FFFFFF"/>
                </a:solidFill>
              </a14:hiddenFill>
            </a:ext>
          </a:extLst>
        </p:spPr>
      </p:pic>
      <p:sp>
        <p:nvSpPr>
          <p:cNvPr id="17" name="Flowchart: Alternate Process 16"/>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9456815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العرض النموذجي</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17401784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العرض النموذجي</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العرض النموذجي.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خطوات تنفيذ العرض النموذجي.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مزايا العرض النموذجي.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محاذير العرض النموذجي.</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6590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80">
                                          <p:stCondLst>
                                            <p:cond delay="0"/>
                                          </p:stCondLst>
                                        </p:cTn>
                                        <p:tgtEl>
                                          <p:spTgt spid="4099">
                                            <p:txEl>
                                              <p:pRg st="0" end="0"/>
                                            </p:txEl>
                                          </p:spTgt>
                                        </p:tgtEl>
                                      </p:cBhvr>
                                    </p:animEffect>
                                    <p:anim calcmode="lin" valueType="num">
                                      <p:cBhvr>
                                        <p:cTn id="8" dur="1822" tmFilter="0,0; 0.14,0.36; 0.43,0.73; 0.71,0.91; 1.0,1.0">
                                          <p:stCondLst>
                                            <p:cond delay="0"/>
                                          </p:stCondLst>
                                        </p:cTn>
                                        <p:tgtEl>
                                          <p:spTgt spid="409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9">
                                            <p:txEl>
                                              <p:pRg st="0" end="0"/>
                                            </p:txEl>
                                          </p:spTgt>
                                        </p:tgtEl>
                                      </p:cBhvr>
                                      <p:to x="100000" y="60000"/>
                                    </p:animScale>
                                    <p:animScale>
                                      <p:cBhvr>
                                        <p:cTn id="14" dur="166" decel="50000">
                                          <p:stCondLst>
                                            <p:cond delay="676"/>
                                          </p:stCondLst>
                                        </p:cTn>
                                        <p:tgtEl>
                                          <p:spTgt spid="4099">
                                            <p:txEl>
                                              <p:pRg st="0" end="0"/>
                                            </p:txEl>
                                          </p:spTgt>
                                        </p:tgtEl>
                                      </p:cBhvr>
                                      <p:to x="100000" y="100000"/>
                                    </p:animScale>
                                    <p:animScale>
                                      <p:cBhvr>
                                        <p:cTn id="15" dur="26">
                                          <p:stCondLst>
                                            <p:cond delay="1312"/>
                                          </p:stCondLst>
                                        </p:cTn>
                                        <p:tgtEl>
                                          <p:spTgt spid="4099">
                                            <p:txEl>
                                              <p:pRg st="0" end="0"/>
                                            </p:txEl>
                                          </p:spTgt>
                                        </p:tgtEl>
                                      </p:cBhvr>
                                      <p:to x="100000" y="80000"/>
                                    </p:animScale>
                                    <p:animScale>
                                      <p:cBhvr>
                                        <p:cTn id="16" dur="166" decel="50000">
                                          <p:stCondLst>
                                            <p:cond delay="1338"/>
                                          </p:stCondLst>
                                        </p:cTn>
                                        <p:tgtEl>
                                          <p:spTgt spid="4099">
                                            <p:txEl>
                                              <p:pRg st="0" end="0"/>
                                            </p:txEl>
                                          </p:spTgt>
                                        </p:tgtEl>
                                      </p:cBhvr>
                                      <p:to x="100000" y="100000"/>
                                    </p:animScale>
                                    <p:animScale>
                                      <p:cBhvr>
                                        <p:cTn id="17" dur="26">
                                          <p:stCondLst>
                                            <p:cond delay="1642"/>
                                          </p:stCondLst>
                                        </p:cTn>
                                        <p:tgtEl>
                                          <p:spTgt spid="4099">
                                            <p:txEl>
                                              <p:pRg st="0" end="0"/>
                                            </p:txEl>
                                          </p:spTgt>
                                        </p:tgtEl>
                                      </p:cBhvr>
                                      <p:to x="100000" y="90000"/>
                                    </p:animScale>
                                    <p:animScale>
                                      <p:cBhvr>
                                        <p:cTn id="18" dur="166" decel="50000">
                                          <p:stCondLst>
                                            <p:cond delay="1668"/>
                                          </p:stCondLst>
                                        </p:cTn>
                                        <p:tgtEl>
                                          <p:spTgt spid="4099">
                                            <p:txEl>
                                              <p:pRg st="0" end="0"/>
                                            </p:txEl>
                                          </p:spTgt>
                                        </p:tgtEl>
                                      </p:cBhvr>
                                      <p:to x="100000" y="100000"/>
                                    </p:animScale>
                                    <p:animScale>
                                      <p:cBhvr>
                                        <p:cTn id="19" dur="26">
                                          <p:stCondLst>
                                            <p:cond delay="1808"/>
                                          </p:stCondLst>
                                        </p:cTn>
                                        <p:tgtEl>
                                          <p:spTgt spid="4099">
                                            <p:txEl>
                                              <p:pRg st="0" end="0"/>
                                            </p:txEl>
                                          </p:spTgt>
                                        </p:tgtEl>
                                      </p:cBhvr>
                                      <p:to x="100000" y="95000"/>
                                    </p:animScale>
                                    <p:animScale>
                                      <p:cBhvr>
                                        <p:cTn id="20" dur="166" decel="50000">
                                          <p:stCondLst>
                                            <p:cond delay="1834"/>
                                          </p:stCondLst>
                                        </p:cTn>
                                        <p:tgtEl>
                                          <p:spTgt spid="4099">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4099">
                                            <p:txEl>
                                              <p:pRg st="1" end="1"/>
                                            </p:txEl>
                                          </p:spTgt>
                                        </p:tgtEl>
                                        <p:attrNameLst>
                                          <p:attrName>style.visibility</p:attrName>
                                        </p:attrNameLst>
                                      </p:cBhvr>
                                      <p:to>
                                        <p:strVal val="visible"/>
                                      </p:to>
                                    </p:set>
                                    <p:animEffect transition="in" filter="wipe(down)">
                                      <p:cBhvr>
                                        <p:cTn id="24" dur="580">
                                          <p:stCondLst>
                                            <p:cond delay="0"/>
                                          </p:stCondLst>
                                        </p:cTn>
                                        <p:tgtEl>
                                          <p:spTgt spid="4099">
                                            <p:txEl>
                                              <p:pRg st="1" end="1"/>
                                            </p:txEl>
                                          </p:spTgt>
                                        </p:tgtEl>
                                      </p:cBhvr>
                                    </p:animEffect>
                                    <p:anim calcmode="lin" valueType="num">
                                      <p:cBhvr>
                                        <p:cTn id="25" dur="1822" tmFilter="0,0; 0.14,0.36; 0.43,0.73; 0.71,0.91; 1.0,1.0">
                                          <p:stCondLst>
                                            <p:cond delay="0"/>
                                          </p:stCondLst>
                                        </p:cTn>
                                        <p:tgtEl>
                                          <p:spTgt spid="4099">
                                            <p:txEl>
                                              <p:pRg st="1" end="1"/>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099">
                                            <p:txEl>
                                              <p:pRg st="1" end="1"/>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099">
                                            <p:txEl>
                                              <p:pRg st="1" end="1"/>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099">
                                            <p:txEl>
                                              <p:pRg st="1" end="1"/>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099">
                                            <p:txEl>
                                              <p:pRg st="1" end="1"/>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4099">
                                            <p:txEl>
                                              <p:pRg st="1" end="1"/>
                                            </p:txEl>
                                          </p:spTgt>
                                        </p:tgtEl>
                                      </p:cBhvr>
                                      <p:to x="100000" y="60000"/>
                                    </p:animScale>
                                    <p:animScale>
                                      <p:cBhvr>
                                        <p:cTn id="31" dur="166" decel="50000">
                                          <p:stCondLst>
                                            <p:cond delay="676"/>
                                          </p:stCondLst>
                                        </p:cTn>
                                        <p:tgtEl>
                                          <p:spTgt spid="4099">
                                            <p:txEl>
                                              <p:pRg st="1" end="1"/>
                                            </p:txEl>
                                          </p:spTgt>
                                        </p:tgtEl>
                                      </p:cBhvr>
                                      <p:to x="100000" y="100000"/>
                                    </p:animScale>
                                    <p:animScale>
                                      <p:cBhvr>
                                        <p:cTn id="32" dur="26">
                                          <p:stCondLst>
                                            <p:cond delay="1312"/>
                                          </p:stCondLst>
                                        </p:cTn>
                                        <p:tgtEl>
                                          <p:spTgt spid="4099">
                                            <p:txEl>
                                              <p:pRg st="1" end="1"/>
                                            </p:txEl>
                                          </p:spTgt>
                                        </p:tgtEl>
                                      </p:cBhvr>
                                      <p:to x="100000" y="80000"/>
                                    </p:animScale>
                                    <p:animScale>
                                      <p:cBhvr>
                                        <p:cTn id="33" dur="166" decel="50000">
                                          <p:stCondLst>
                                            <p:cond delay="1338"/>
                                          </p:stCondLst>
                                        </p:cTn>
                                        <p:tgtEl>
                                          <p:spTgt spid="4099">
                                            <p:txEl>
                                              <p:pRg st="1" end="1"/>
                                            </p:txEl>
                                          </p:spTgt>
                                        </p:tgtEl>
                                      </p:cBhvr>
                                      <p:to x="100000" y="100000"/>
                                    </p:animScale>
                                    <p:animScale>
                                      <p:cBhvr>
                                        <p:cTn id="34" dur="26">
                                          <p:stCondLst>
                                            <p:cond delay="1642"/>
                                          </p:stCondLst>
                                        </p:cTn>
                                        <p:tgtEl>
                                          <p:spTgt spid="4099">
                                            <p:txEl>
                                              <p:pRg st="1" end="1"/>
                                            </p:txEl>
                                          </p:spTgt>
                                        </p:tgtEl>
                                      </p:cBhvr>
                                      <p:to x="100000" y="90000"/>
                                    </p:animScale>
                                    <p:animScale>
                                      <p:cBhvr>
                                        <p:cTn id="35" dur="166" decel="50000">
                                          <p:stCondLst>
                                            <p:cond delay="1668"/>
                                          </p:stCondLst>
                                        </p:cTn>
                                        <p:tgtEl>
                                          <p:spTgt spid="4099">
                                            <p:txEl>
                                              <p:pRg st="1" end="1"/>
                                            </p:txEl>
                                          </p:spTgt>
                                        </p:tgtEl>
                                      </p:cBhvr>
                                      <p:to x="100000" y="100000"/>
                                    </p:animScale>
                                    <p:animScale>
                                      <p:cBhvr>
                                        <p:cTn id="36" dur="26">
                                          <p:stCondLst>
                                            <p:cond delay="1808"/>
                                          </p:stCondLst>
                                        </p:cTn>
                                        <p:tgtEl>
                                          <p:spTgt spid="4099">
                                            <p:txEl>
                                              <p:pRg st="1" end="1"/>
                                            </p:txEl>
                                          </p:spTgt>
                                        </p:tgtEl>
                                      </p:cBhvr>
                                      <p:to x="100000" y="95000"/>
                                    </p:animScale>
                                    <p:animScale>
                                      <p:cBhvr>
                                        <p:cTn id="37" dur="166" decel="50000">
                                          <p:stCondLst>
                                            <p:cond delay="1834"/>
                                          </p:stCondLst>
                                        </p:cTn>
                                        <p:tgtEl>
                                          <p:spTgt spid="4099">
                                            <p:txEl>
                                              <p:pRg st="1" end="1"/>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4099">
                                            <p:txEl>
                                              <p:pRg st="2" end="2"/>
                                            </p:txEl>
                                          </p:spTgt>
                                        </p:tgtEl>
                                        <p:attrNameLst>
                                          <p:attrName>style.visibility</p:attrName>
                                        </p:attrNameLst>
                                      </p:cBhvr>
                                      <p:to>
                                        <p:strVal val="visible"/>
                                      </p:to>
                                    </p:set>
                                    <p:animEffect transition="in" filter="wipe(down)">
                                      <p:cBhvr>
                                        <p:cTn id="41" dur="580">
                                          <p:stCondLst>
                                            <p:cond delay="0"/>
                                          </p:stCondLst>
                                        </p:cTn>
                                        <p:tgtEl>
                                          <p:spTgt spid="4099">
                                            <p:txEl>
                                              <p:pRg st="2" end="2"/>
                                            </p:txEl>
                                          </p:spTgt>
                                        </p:tgtEl>
                                      </p:cBhvr>
                                    </p:animEffect>
                                    <p:anim calcmode="lin" valueType="num">
                                      <p:cBhvr>
                                        <p:cTn id="42" dur="1822" tmFilter="0,0; 0.14,0.36; 0.43,0.73; 0.71,0.91; 1.0,1.0">
                                          <p:stCondLst>
                                            <p:cond delay="0"/>
                                          </p:stCondLst>
                                        </p:cTn>
                                        <p:tgtEl>
                                          <p:spTgt spid="4099">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099">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099">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099">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099">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099">
                                            <p:txEl>
                                              <p:pRg st="2" end="2"/>
                                            </p:txEl>
                                          </p:spTgt>
                                        </p:tgtEl>
                                      </p:cBhvr>
                                      <p:to x="100000" y="60000"/>
                                    </p:animScale>
                                    <p:animScale>
                                      <p:cBhvr>
                                        <p:cTn id="48" dur="166" decel="50000">
                                          <p:stCondLst>
                                            <p:cond delay="676"/>
                                          </p:stCondLst>
                                        </p:cTn>
                                        <p:tgtEl>
                                          <p:spTgt spid="4099">
                                            <p:txEl>
                                              <p:pRg st="2" end="2"/>
                                            </p:txEl>
                                          </p:spTgt>
                                        </p:tgtEl>
                                      </p:cBhvr>
                                      <p:to x="100000" y="100000"/>
                                    </p:animScale>
                                    <p:animScale>
                                      <p:cBhvr>
                                        <p:cTn id="49" dur="26">
                                          <p:stCondLst>
                                            <p:cond delay="1312"/>
                                          </p:stCondLst>
                                        </p:cTn>
                                        <p:tgtEl>
                                          <p:spTgt spid="4099">
                                            <p:txEl>
                                              <p:pRg st="2" end="2"/>
                                            </p:txEl>
                                          </p:spTgt>
                                        </p:tgtEl>
                                      </p:cBhvr>
                                      <p:to x="100000" y="80000"/>
                                    </p:animScale>
                                    <p:animScale>
                                      <p:cBhvr>
                                        <p:cTn id="50" dur="166" decel="50000">
                                          <p:stCondLst>
                                            <p:cond delay="1338"/>
                                          </p:stCondLst>
                                        </p:cTn>
                                        <p:tgtEl>
                                          <p:spTgt spid="4099">
                                            <p:txEl>
                                              <p:pRg st="2" end="2"/>
                                            </p:txEl>
                                          </p:spTgt>
                                        </p:tgtEl>
                                      </p:cBhvr>
                                      <p:to x="100000" y="100000"/>
                                    </p:animScale>
                                    <p:animScale>
                                      <p:cBhvr>
                                        <p:cTn id="51" dur="26">
                                          <p:stCondLst>
                                            <p:cond delay="1642"/>
                                          </p:stCondLst>
                                        </p:cTn>
                                        <p:tgtEl>
                                          <p:spTgt spid="4099">
                                            <p:txEl>
                                              <p:pRg st="2" end="2"/>
                                            </p:txEl>
                                          </p:spTgt>
                                        </p:tgtEl>
                                      </p:cBhvr>
                                      <p:to x="100000" y="90000"/>
                                    </p:animScale>
                                    <p:animScale>
                                      <p:cBhvr>
                                        <p:cTn id="52" dur="166" decel="50000">
                                          <p:stCondLst>
                                            <p:cond delay="1668"/>
                                          </p:stCondLst>
                                        </p:cTn>
                                        <p:tgtEl>
                                          <p:spTgt spid="4099">
                                            <p:txEl>
                                              <p:pRg st="2" end="2"/>
                                            </p:txEl>
                                          </p:spTgt>
                                        </p:tgtEl>
                                      </p:cBhvr>
                                      <p:to x="100000" y="100000"/>
                                    </p:animScale>
                                    <p:animScale>
                                      <p:cBhvr>
                                        <p:cTn id="53" dur="26">
                                          <p:stCondLst>
                                            <p:cond delay="1808"/>
                                          </p:stCondLst>
                                        </p:cTn>
                                        <p:tgtEl>
                                          <p:spTgt spid="4099">
                                            <p:txEl>
                                              <p:pRg st="2" end="2"/>
                                            </p:txEl>
                                          </p:spTgt>
                                        </p:tgtEl>
                                      </p:cBhvr>
                                      <p:to x="100000" y="95000"/>
                                    </p:animScale>
                                    <p:animScale>
                                      <p:cBhvr>
                                        <p:cTn id="54" dur="166" decel="50000">
                                          <p:stCondLst>
                                            <p:cond delay="1834"/>
                                          </p:stCondLst>
                                        </p:cTn>
                                        <p:tgtEl>
                                          <p:spTgt spid="4099">
                                            <p:txEl>
                                              <p:pRg st="2" end="2"/>
                                            </p:txEl>
                                          </p:spTgt>
                                        </p:tgtEl>
                                      </p:cBhvr>
                                      <p:to x="100000" y="100000"/>
                                    </p:animScale>
                                  </p:childTnLst>
                                </p:cTn>
                              </p:par>
                            </p:childTnLst>
                          </p:cTn>
                        </p:par>
                        <p:par>
                          <p:cTn id="55" fill="hold">
                            <p:stCondLst>
                              <p:cond delay="6000"/>
                            </p:stCondLst>
                            <p:childTnLst>
                              <p:par>
                                <p:cTn id="56" presetID="26" presetClass="entr" presetSubtype="0" fill="hold" nodeType="afterEffect">
                                  <p:stCondLst>
                                    <p:cond delay="0"/>
                                  </p:stCondLst>
                                  <p:childTnLst>
                                    <p:set>
                                      <p:cBhvr>
                                        <p:cTn id="57" dur="1" fill="hold">
                                          <p:stCondLst>
                                            <p:cond delay="0"/>
                                          </p:stCondLst>
                                        </p:cTn>
                                        <p:tgtEl>
                                          <p:spTgt spid="4099">
                                            <p:txEl>
                                              <p:pRg st="3" end="3"/>
                                            </p:txEl>
                                          </p:spTgt>
                                        </p:tgtEl>
                                        <p:attrNameLst>
                                          <p:attrName>style.visibility</p:attrName>
                                        </p:attrNameLst>
                                      </p:cBhvr>
                                      <p:to>
                                        <p:strVal val="visible"/>
                                      </p:to>
                                    </p:set>
                                    <p:animEffect transition="in" filter="wipe(down)">
                                      <p:cBhvr>
                                        <p:cTn id="58" dur="580">
                                          <p:stCondLst>
                                            <p:cond delay="0"/>
                                          </p:stCondLst>
                                        </p:cTn>
                                        <p:tgtEl>
                                          <p:spTgt spid="4099">
                                            <p:txEl>
                                              <p:pRg st="3" end="3"/>
                                            </p:txEl>
                                          </p:spTgt>
                                        </p:tgtEl>
                                      </p:cBhvr>
                                    </p:animEffect>
                                    <p:anim calcmode="lin" valueType="num">
                                      <p:cBhvr>
                                        <p:cTn id="59" dur="1822" tmFilter="0,0; 0.14,0.36; 0.43,0.73; 0.71,0.91; 1.0,1.0">
                                          <p:stCondLst>
                                            <p:cond delay="0"/>
                                          </p:stCondLst>
                                        </p:cTn>
                                        <p:tgtEl>
                                          <p:spTgt spid="4099">
                                            <p:txEl>
                                              <p:pRg st="3" end="3"/>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099">
                                            <p:txEl>
                                              <p:pRg st="3" end="3"/>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099">
                                            <p:txEl>
                                              <p:pRg st="3" end="3"/>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099">
                                            <p:txEl>
                                              <p:pRg st="3" end="3"/>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099">
                                            <p:txEl>
                                              <p:pRg st="3" end="3"/>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4099">
                                            <p:txEl>
                                              <p:pRg st="3" end="3"/>
                                            </p:txEl>
                                          </p:spTgt>
                                        </p:tgtEl>
                                      </p:cBhvr>
                                      <p:to x="100000" y="60000"/>
                                    </p:animScale>
                                    <p:animScale>
                                      <p:cBhvr>
                                        <p:cTn id="65" dur="166" decel="50000">
                                          <p:stCondLst>
                                            <p:cond delay="676"/>
                                          </p:stCondLst>
                                        </p:cTn>
                                        <p:tgtEl>
                                          <p:spTgt spid="4099">
                                            <p:txEl>
                                              <p:pRg st="3" end="3"/>
                                            </p:txEl>
                                          </p:spTgt>
                                        </p:tgtEl>
                                      </p:cBhvr>
                                      <p:to x="100000" y="100000"/>
                                    </p:animScale>
                                    <p:animScale>
                                      <p:cBhvr>
                                        <p:cTn id="66" dur="26">
                                          <p:stCondLst>
                                            <p:cond delay="1312"/>
                                          </p:stCondLst>
                                        </p:cTn>
                                        <p:tgtEl>
                                          <p:spTgt spid="4099">
                                            <p:txEl>
                                              <p:pRg st="3" end="3"/>
                                            </p:txEl>
                                          </p:spTgt>
                                        </p:tgtEl>
                                      </p:cBhvr>
                                      <p:to x="100000" y="80000"/>
                                    </p:animScale>
                                    <p:animScale>
                                      <p:cBhvr>
                                        <p:cTn id="67" dur="166" decel="50000">
                                          <p:stCondLst>
                                            <p:cond delay="1338"/>
                                          </p:stCondLst>
                                        </p:cTn>
                                        <p:tgtEl>
                                          <p:spTgt spid="4099">
                                            <p:txEl>
                                              <p:pRg st="3" end="3"/>
                                            </p:txEl>
                                          </p:spTgt>
                                        </p:tgtEl>
                                      </p:cBhvr>
                                      <p:to x="100000" y="100000"/>
                                    </p:animScale>
                                    <p:animScale>
                                      <p:cBhvr>
                                        <p:cTn id="68" dur="26">
                                          <p:stCondLst>
                                            <p:cond delay="1642"/>
                                          </p:stCondLst>
                                        </p:cTn>
                                        <p:tgtEl>
                                          <p:spTgt spid="4099">
                                            <p:txEl>
                                              <p:pRg st="3" end="3"/>
                                            </p:txEl>
                                          </p:spTgt>
                                        </p:tgtEl>
                                      </p:cBhvr>
                                      <p:to x="100000" y="90000"/>
                                    </p:animScale>
                                    <p:animScale>
                                      <p:cBhvr>
                                        <p:cTn id="69" dur="166" decel="50000">
                                          <p:stCondLst>
                                            <p:cond delay="1668"/>
                                          </p:stCondLst>
                                        </p:cTn>
                                        <p:tgtEl>
                                          <p:spTgt spid="4099">
                                            <p:txEl>
                                              <p:pRg st="3" end="3"/>
                                            </p:txEl>
                                          </p:spTgt>
                                        </p:tgtEl>
                                      </p:cBhvr>
                                      <p:to x="100000" y="100000"/>
                                    </p:animScale>
                                    <p:animScale>
                                      <p:cBhvr>
                                        <p:cTn id="70" dur="26">
                                          <p:stCondLst>
                                            <p:cond delay="1808"/>
                                          </p:stCondLst>
                                        </p:cTn>
                                        <p:tgtEl>
                                          <p:spTgt spid="4099">
                                            <p:txEl>
                                              <p:pRg st="3" end="3"/>
                                            </p:txEl>
                                          </p:spTgt>
                                        </p:tgtEl>
                                      </p:cBhvr>
                                      <p:to x="100000" y="95000"/>
                                    </p:animScale>
                                    <p:animScale>
                                      <p:cBhvr>
                                        <p:cTn id="71" dur="166" decel="50000">
                                          <p:stCondLst>
                                            <p:cond delay="1834"/>
                                          </p:stCondLst>
                                        </p:cTn>
                                        <p:tgtEl>
                                          <p:spTgt spid="4099">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pic>
        <p:nvPicPr>
          <p:cNvPr id="8" name="Picture 2" descr="F:\work\Sonia Sayari\Fotolia-2204047-X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1720" y="2854102"/>
            <a:ext cx="32766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وسيلة شرح بيضاوية 15"/>
          <p:cNvSpPr/>
          <p:nvPr/>
        </p:nvSpPr>
        <p:spPr bwMode="auto">
          <a:xfrm>
            <a:off x="3419376" y="2312417"/>
            <a:ext cx="3456880" cy="1044575"/>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1"/>
          <a:lstStyle/>
          <a:p>
            <a:pPr rtl="1">
              <a:defRPr/>
            </a:pPr>
            <a:r>
              <a:rPr lang="ar-SA" dirty="0">
                <a:solidFill>
                  <a:srgbClr val="000080"/>
                </a:solidFill>
                <a:ea typeface="Times New Roman"/>
                <a:cs typeface="Tahoma"/>
              </a:rPr>
              <a:t>ماذا نعني بالعرض النموذجي؟ </a:t>
            </a:r>
            <a:endParaRPr lang="ar-EG" sz="2400" dirty="0">
              <a:solidFill>
                <a:srgbClr val="000080"/>
              </a:solidFill>
              <a:ea typeface="Times New Roman"/>
              <a:cs typeface="Tahoma"/>
            </a:endParaRPr>
          </a:p>
        </p:txBody>
      </p:sp>
    </p:spTree>
    <p:extLst>
      <p:ext uri="{BB962C8B-B14F-4D97-AF65-F5344CB8AC3E}">
        <p14:creationId xmlns:p14="http://schemas.microsoft.com/office/powerpoint/2010/main" val="1400279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pic>
        <p:nvPicPr>
          <p:cNvPr id="8" name="Picture 2" descr="F:\work\Sonia Sayari\Fotolia-2204047-X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1720" y="2854102"/>
            <a:ext cx="32766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وسيلة شرح بيضاوية 15"/>
          <p:cNvSpPr/>
          <p:nvPr/>
        </p:nvSpPr>
        <p:spPr bwMode="auto">
          <a:xfrm>
            <a:off x="3419376" y="1592797"/>
            <a:ext cx="4897040" cy="1764196"/>
          </a:xfrm>
          <a:prstGeom prst="wedgeEllipseCallout">
            <a:avLst>
              <a:gd name="adj1" fmla="val -36066"/>
              <a:gd name="adj2" fmla="val 74776"/>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1"/>
          <a:lstStyle/>
          <a:p>
            <a:pPr rtl="1">
              <a:defRPr/>
            </a:pPr>
            <a:r>
              <a:rPr lang="ar-SA" dirty="0">
                <a:solidFill>
                  <a:srgbClr val="000080"/>
                </a:solidFill>
                <a:ea typeface="Times New Roman"/>
                <a:cs typeface="Tahoma"/>
              </a:rPr>
              <a:t>من شاهد عرضاً نموذجياً؟ وماذا كانت ملاحظاتك على هذا العرض؟ </a:t>
            </a:r>
            <a:endParaRPr lang="ar-EG" sz="2400" dirty="0">
              <a:solidFill>
                <a:srgbClr val="000080"/>
              </a:solidFill>
              <a:ea typeface="Times New Roman"/>
              <a:cs typeface="Tahoma"/>
            </a:endParaRPr>
          </a:p>
        </p:txBody>
      </p:sp>
    </p:spTree>
    <p:extLst>
      <p:ext uri="{BB962C8B-B14F-4D97-AF65-F5344CB8AC3E}">
        <p14:creationId xmlns:p14="http://schemas.microsoft.com/office/powerpoint/2010/main" val="4448371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العرض النموذجي </a:t>
            </a:r>
            <a:endParaRPr lang="ar-EG" sz="3600" dirty="0" smtClean="0">
              <a:solidFill>
                <a:srgbClr val="000000"/>
              </a:solidFill>
            </a:endParaRPr>
          </a:p>
        </p:txBody>
      </p:sp>
      <p:sp>
        <p:nvSpPr>
          <p:cNvPr id="7" name="Round Diagonal Corner Rectangle 6"/>
          <p:cNvSpPr/>
          <p:nvPr/>
        </p:nvSpPr>
        <p:spPr bwMode="auto">
          <a:xfrm>
            <a:off x="763612" y="3212976"/>
            <a:ext cx="7984852" cy="28083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rgbClr val="FFFFFF"/>
                </a:solidFill>
              </a:rPr>
              <a:t>العرض النموذجي هو تقديم المدرب لمهارة أو سلوك أو خبرة محددة مباشرة بنفسه أو أداء معين أو بواسطة وسائل تعليمية مثل عرض فيلم تعليمي الأفلام المتحركة أو الصور أو الرسوم أو المواد السمعية أو غيرها، وذلك بصيغ مضبوطة متتابعة ودقيقة في صحتها ويقوم المشاركون خلال ذلك بالمشاهدة أو الاستماع للمطلوب ومحاولة تقليده أو الاستماع إلى وصفه</a:t>
            </a:r>
            <a:endParaRPr lang="ar-EG" sz="2800" b="1" dirty="0" smtClean="0">
              <a:solidFill>
                <a:srgbClr val="FFFFFF"/>
              </a:solidFill>
            </a:endParaRPr>
          </a:p>
        </p:txBody>
      </p:sp>
      <p:sp>
        <p:nvSpPr>
          <p:cNvPr id="8" name="Flowchart: Alternate Process 7"/>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pic>
        <p:nvPicPr>
          <p:cNvPr id="10242" name="Picture 2" descr="http://1.bp.blogspot.com/-ADCgh56W1K8/UVGWGFEtzPI/AAAAAAAAA8A/y3RB2OQ7rNE/s320/powerpoint1.jpeg"/>
          <p:cNvPicPr>
            <a:picLocks noChangeAspect="1" noChangeArrowheads="1"/>
          </p:cNvPicPr>
          <p:nvPr/>
        </p:nvPicPr>
        <p:blipFill>
          <a:blip r:embed="rId3">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987824" y="260648"/>
            <a:ext cx="3048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82987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خطوات تنفيذ العرض النموذجي</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5999687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2856"/>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وصف </a:t>
            </a:r>
            <a:r>
              <a:rPr lang="ar-EG" b="1" dirty="0">
                <a:solidFill>
                  <a:srgbClr val="333300"/>
                </a:solidFill>
              </a:rPr>
              <a:t>المدرب للسلوك الذي تتم ملاحظته وتقليده</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742019"/>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ملاحظة </a:t>
            </a:r>
            <a:r>
              <a:rPr lang="ar-EG" b="1" dirty="0">
                <a:solidFill>
                  <a:srgbClr val="333300"/>
                </a:solidFill>
              </a:rPr>
              <a:t>المشاركين لفيلم فيديو يوضح السلوك الذي يتم تقليده أو تقديم المتدرب للسلوك نفسه إن أمكن</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6450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ممارسة </a:t>
            </a:r>
            <a:r>
              <a:rPr lang="ar-EG" b="1" dirty="0">
                <a:solidFill>
                  <a:srgbClr val="333300"/>
                </a:solidFill>
              </a:rPr>
              <a:t>المتدربين للسلوك بإشراف المدرب أو المتفوقين من أقرانهم</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58112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تزويد </a:t>
            </a:r>
            <a:r>
              <a:rPr lang="ar-EG" b="1" dirty="0">
                <a:solidFill>
                  <a:srgbClr val="333300"/>
                </a:solidFill>
              </a:rPr>
              <a:t>المشاركين بتغذية راجعة حول نوعية إنجازهم ومدى مطابقته مع السلوك الذي تم تقليده </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1545237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مزايا العرض النموذجي</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11799666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gular Pentagon 2"/>
          <p:cNvSpPr/>
          <p:nvPr/>
        </p:nvSpPr>
        <p:spPr bwMode="auto">
          <a:xfrm>
            <a:off x="1475656" y="1988840"/>
            <a:ext cx="5976664" cy="3168352"/>
          </a:xfrm>
          <a:prstGeom prst="pentagon">
            <a:avLst/>
          </a:prstGeom>
          <a:ln/>
          <a:extLst/>
        </p:spPr>
        <p:style>
          <a:lnRef idx="3">
            <a:schemeClr val="lt1"/>
          </a:lnRef>
          <a:fillRef idx="1">
            <a:schemeClr val="accent2"/>
          </a:fillRef>
          <a:effectRef idx="1">
            <a:schemeClr val="accent2"/>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EG" sz="5400" dirty="0">
                <a:solidFill>
                  <a:srgbClr val="292929"/>
                </a:solidFill>
              </a:rPr>
              <a:t>مبررات البرنامج </a:t>
            </a:r>
            <a:endParaRPr kumimoji="0" lang="ar-EG" sz="5400" b="0" i="0" u="none" strike="noStrike" cap="none" normalizeH="0" baseline="0" dirty="0" smtClean="0">
              <a:ln>
                <a:noFill/>
              </a:ln>
              <a:solidFill>
                <a:schemeClr val="tx1"/>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مفهوم الأهداف التربوية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مفهوم الأهداف التربوية.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أقسام الأهداف التربوية.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مجالات الأهداف التربوية.</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أنواع الأهداف التربوية.</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spTree>
    <p:extLst>
      <p:ext uri="{BB962C8B-B14F-4D97-AF65-F5344CB8AC3E}">
        <p14:creationId xmlns:p14="http://schemas.microsoft.com/office/powerpoint/2010/main" val="120929992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wipe(down)">
                                      <p:cBhvr>
                                        <p:cTn id="15" dur="500"/>
                                        <p:tgtEl>
                                          <p:spTgt spid="4099">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wipe(down)">
                                      <p:cBhvr>
                                        <p:cTn id="19"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sz="2300" b="1" dirty="0" smtClean="0">
                <a:solidFill>
                  <a:srgbClr val="333300"/>
                </a:solidFill>
              </a:rPr>
              <a:t>يستخدم </a:t>
            </a:r>
            <a:r>
              <a:rPr lang="ar-EG" sz="2300" b="1" dirty="0">
                <a:solidFill>
                  <a:srgbClr val="333300"/>
                </a:solidFill>
              </a:rPr>
              <a:t>هذا الأسلوب في عدة مجالات وأنواع من التدريب مثل تدريب المعلمين على تنفيذ مواقف تعليمية فعالة</a:t>
            </a:r>
            <a:endParaRPr lang="en-US" sz="23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239814"/>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849414"/>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10033"/>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ويستخدم </a:t>
            </a:r>
            <a:r>
              <a:rPr lang="ar-EG" b="1" dirty="0">
                <a:solidFill>
                  <a:srgbClr val="333300"/>
                </a:solidFill>
              </a:rPr>
              <a:t>أيضاً في إعداد المدربين وقادة الاجتماعات الثقافية والندوات</a:t>
            </a:r>
            <a:endParaRPr lang="en-US" sz="2400" b="1" dirty="0">
              <a:solidFill>
                <a:srgbClr val="333300"/>
              </a:solidFill>
            </a:endParaRPr>
          </a:p>
        </p:txBody>
      </p:sp>
      <p:sp>
        <p:nvSpPr>
          <p:cNvPr id="16" name="Text Box 16"/>
          <p:cNvSpPr txBox="1">
            <a:spLocks noChangeArrowheads="1"/>
          </p:cNvSpPr>
          <p:nvPr/>
        </p:nvSpPr>
        <p:spPr bwMode="auto">
          <a:xfrm>
            <a:off x="7577138" y="3338239"/>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492029"/>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101629"/>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27307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التطبيق </a:t>
            </a:r>
            <a:r>
              <a:rPr lang="ar-EG" b="1" dirty="0">
                <a:solidFill>
                  <a:srgbClr val="333300"/>
                </a:solidFill>
              </a:rPr>
              <a:t>في هذا الأسلوب يكون بعد الشرح </a:t>
            </a:r>
            <a:endParaRPr lang="ar-EG" b="1" dirty="0" smtClean="0">
              <a:solidFill>
                <a:srgbClr val="333300"/>
              </a:solidFill>
            </a:endParaRPr>
          </a:p>
          <a:p>
            <a:pPr rtl="1"/>
            <a:r>
              <a:rPr lang="ar-EG" b="1" dirty="0" smtClean="0">
                <a:solidFill>
                  <a:srgbClr val="333300"/>
                </a:solidFill>
              </a:rPr>
              <a:t>وعلى </a:t>
            </a:r>
            <a:r>
              <a:rPr lang="ar-EG" b="1" dirty="0">
                <a:solidFill>
                  <a:srgbClr val="333300"/>
                </a:solidFill>
              </a:rPr>
              <a:t>الطبيعة مباشرة</a:t>
            </a:r>
            <a:endParaRPr lang="en-US" sz="2400" b="1" dirty="0">
              <a:solidFill>
                <a:srgbClr val="333300"/>
              </a:solidFill>
            </a:endParaRPr>
          </a:p>
        </p:txBody>
      </p:sp>
      <p:sp>
        <p:nvSpPr>
          <p:cNvPr id="23" name="Text Box 23"/>
          <p:cNvSpPr txBox="1">
            <a:spLocks noChangeArrowheads="1"/>
          </p:cNvSpPr>
          <p:nvPr/>
        </p:nvSpPr>
        <p:spPr bwMode="auto">
          <a:xfrm>
            <a:off x="7577138" y="459045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pic>
        <p:nvPicPr>
          <p:cNvPr id="24" name="Picture 2" descr="http://iconty.com/iconload/Iconty.com_132_191_icon%20(27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550" y="5263678"/>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25" name="Flowchart: Alternate Process 24"/>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40100085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محاذير العرض النموذجي</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4802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05915"/>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يجب </a:t>
            </a:r>
            <a:r>
              <a:rPr lang="ar-EG" b="1" dirty="0">
                <a:solidFill>
                  <a:srgbClr val="333300"/>
                </a:solidFill>
              </a:rPr>
              <a:t>ألا يزيد عدد أفراد المجموعة على عشرة أفراد وتقل الفائدة كلما زاد العدد عن عشرة أفراد </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111351"/>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قد </a:t>
            </a:r>
            <a:r>
              <a:rPr lang="ar-EG" b="1" dirty="0">
                <a:solidFill>
                  <a:srgbClr val="333300"/>
                </a:solidFill>
              </a:rPr>
              <a:t>تكون تكلفته مرتفعة بعض الشيء</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005064"/>
            <a:ext cx="573881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sz="2300" b="1" dirty="0" smtClean="0">
                <a:solidFill>
                  <a:srgbClr val="333300"/>
                </a:solidFill>
              </a:rPr>
              <a:t>صعوبة </a:t>
            </a:r>
            <a:r>
              <a:rPr lang="ar-EG" sz="2300" b="1" dirty="0">
                <a:solidFill>
                  <a:srgbClr val="333300"/>
                </a:solidFill>
              </a:rPr>
              <a:t>توافر الإمكانات والتسهيلات اللازمة له في كل وقت</a:t>
            </a:r>
            <a:endParaRPr lang="en-US" sz="23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58112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قد </a:t>
            </a:r>
            <a:r>
              <a:rPr lang="ar-EG" b="1" dirty="0">
                <a:solidFill>
                  <a:srgbClr val="333300"/>
                </a:solidFill>
              </a:rPr>
              <a:t>يتعذر استخدام هذا الأسلوب في كل أنواع التدريب لما ينجم عنه من خسائر أثناء التطبيق العملي</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pic>
        <p:nvPicPr>
          <p:cNvPr id="31" name="Picture 2" descr="http://4.bp.blogspot.com/-MCNeMObH8gw/TkzY1IvhcsI/AAAAAAAACkk/-SvOvI63Ov0/s320/600px-Red_x.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144" y="5423028"/>
            <a:ext cx="1246331" cy="1246332"/>
          </a:xfrm>
          <a:prstGeom prst="rect">
            <a:avLst/>
          </a:prstGeom>
          <a:noFill/>
          <a:extLst>
            <a:ext uri="{909E8E84-426E-40DD-AFC4-6F175D3DCCD1}">
              <a14:hiddenFill xmlns:a14="http://schemas.microsoft.com/office/drawing/2010/main">
                <a:solidFill>
                  <a:srgbClr val="FFFFFF"/>
                </a:solidFill>
              </a14:hiddenFill>
            </a:ext>
          </a:extLst>
        </p:spPr>
      </p:pic>
      <p:sp>
        <p:nvSpPr>
          <p:cNvPr id="32" name="Flowchart: Alternate Process 31"/>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3531671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لعب الأدوار</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39572004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smtClean="0">
                <a:solidFill>
                  <a:schemeClr val="bg2">
                    <a:lumMod val="50000"/>
                  </a:schemeClr>
                </a:solidFill>
              </a:rPr>
              <a:t>لعب الادوار</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التعريف بأسلوب لعب الأدوار.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خطوات العمل في لعب الأدوار.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مزايا أسلوب لعب الأدوار.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محاذير أسلوب لعب الأدوار.</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0474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barn(inVertical)">
                                      <p:cBhvr>
                                        <p:cTn id="19"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لعـــب الأدوار </a:t>
            </a:r>
            <a:endParaRPr lang="ar-EG" sz="3600" dirty="0" smtClean="0">
              <a:solidFill>
                <a:srgbClr val="000000"/>
              </a:solidFill>
            </a:endParaRPr>
          </a:p>
        </p:txBody>
      </p:sp>
      <p:sp>
        <p:nvSpPr>
          <p:cNvPr id="7" name="Round Diagonal Corner Rectangle 6"/>
          <p:cNvSpPr/>
          <p:nvPr/>
        </p:nvSpPr>
        <p:spPr bwMode="auto">
          <a:xfrm>
            <a:off x="763612" y="2348880"/>
            <a:ext cx="7984852" cy="367240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rgbClr val="FFFFFF"/>
                </a:solidFill>
              </a:rPr>
              <a:t>يعتبر هذا الأسلوب من أساليب المواقف المحاكية التي تهدف إلى تقريب التدريب من الواقع، وهو طريقة يمكن بها إعداد مواقف من الحياة العادية يحصل فيها المشاركون (المتدربون) على فرصة ممارسة العلاقات الإنسانية في جو وظيفي (عملي) آمن. ويمكن الحصول على أفضل النتائج إذا تخيل المشتركون أنفسهم كما لو كانوا في المواقف الحقيقية وإذا اتخذوا من هذه المواقف التي توضح لهم نفس المشاعر والاتجاهات كما لو كانت تعرض لهم في الواقع</a:t>
            </a:r>
            <a:endParaRPr lang="ar-EG" sz="2800" b="1" dirty="0" smtClean="0">
              <a:solidFill>
                <a:srgbClr val="FFFFFF"/>
              </a:solidFill>
            </a:endParaRPr>
          </a:p>
        </p:txBody>
      </p:sp>
      <p:sp>
        <p:nvSpPr>
          <p:cNvPr id="4" name="Sun 3"/>
          <p:cNvSpPr/>
          <p:nvPr/>
        </p:nvSpPr>
        <p:spPr bwMode="auto">
          <a:xfrm>
            <a:off x="2771800" y="476672"/>
            <a:ext cx="3456384" cy="2232248"/>
          </a:xfrm>
          <a:prstGeom prst="sun">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endParaRPr lang="ar-EG" smtClean="0">
              <a:solidFill>
                <a:srgbClr val="808080"/>
              </a:solidFill>
              <a:latin typeface="Arial" charset="0"/>
            </a:endParaRPr>
          </a:p>
        </p:txBody>
      </p:sp>
      <p:sp>
        <p:nvSpPr>
          <p:cNvPr id="8" name="Flowchart: Alternate Process 7"/>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41893541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63688" y="2204864"/>
            <a:ext cx="576064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خطوات العمل في لعب الأدوار</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16038034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تعريف المشكلة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وتحديدها</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تهيئة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الموقف</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توزيع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الأدوار</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26" name="Picture 2" descr="http://www.sst5.com/%5CImagesGallary%5CphotoGallary/2011/emarites/entajihhaetelhaweyah/okhIMG_03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3137" y="4998869"/>
            <a:ext cx="2419343" cy="1814507"/>
          </a:xfrm>
          <a:prstGeom prst="roundRect">
            <a:avLst>
              <a:gd name="adj" fmla="val 47063"/>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7" name="Flowchart: Alternate Process 16"/>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1191637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تلخيص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التعليمات</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إثارة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حماس اللاعبين والمشاهدين</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لعب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الدور نفسه</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06</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7" name="Picture 2" descr="http://www.sst5.com/%5CImagesGallary%5CphotoGallary/2011/emarites/entajihhaetelhaweyah/okhIMG_03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3137" y="4998869"/>
            <a:ext cx="2419343" cy="1814507"/>
          </a:xfrm>
          <a:prstGeom prst="roundRect">
            <a:avLst>
              <a:gd name="adj" fmla="val 47063"/>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8" name="Flowchart: Alternate Process 17"/>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20956535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117327"/>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إيقاف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اللعب</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758825"/>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291952"/>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07</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2565127"/>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مناقشة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لاعبي الأدوار للمواقف وتحليلها</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206626"/>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2708920"/>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08</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004543"/>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مناقشة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المشاهدين للمواقف وتحليلها</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364604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17916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09</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467544" y="5443686"/>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إعداد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خطة تجربة السلوك المقترح</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421040" y="5085184"/>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5"/>
          <p:cNvSpPr txBox="1">
            <a:spLocks noChangeArrowheads="1"/>
          </p:cNvSpPr>
          <p:nvPr/>
        </p:nvSpPr>
        <p:spPr bwMode="auto">
          <a:xfrm>
            <a:off x="5641206" y="5618311"/>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10</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0" name="Picture 2" descr="http://www.sst5.com/%5CImagesGallary%5CphotoGallary/2011/emarites/entajihhaetelhaweyah/okhIMG_03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3137" y="4998869"/>
            <a:ext cx="2419343" cy="1814507"/>
          </a:xfrm>
          <a:prstGeom prst="roundRect">
            <a:avLst>
              <a:gd name="adj" fmla="val 47063"/>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1" name="Flowchart: Alternate Process 20"/>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85485658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par>
                          <p:cTn id="40" fill="hold">
                            <p:stCondLst>
                              <p:cond delay="13500"/>
                            </p:stCondLst>
                            <p:childTnLst>
                              <p:par>
                                <p:cTn id="41" presetID="21"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heel(1)">
                                      <p:cBhvr>
                                        <p:cTn id="43" dur="2000"/>
                                        <p:tgtEl>
                                          <p:spTgt spid="19"/>
                                        </p:tgtEl>
                                      </p:cBhvr>
                                    </p:animEffect>
                                  </p:childTnLst>
                                </p:cTn>
                              </p:par>
                            </p:childTnLst>
                          </p:cTn>
                        </p:par>
                        <p:par>
                          <p:cTn id="44" fill="hold">
                            <p:stCondLst>
                              <p:cond delay="15500"/>
                            </p:stCondLst>
                            <p:childTnLst>
                              <p:par>
                                <p:cTn id="45" presetID="21" presetClass="entr" presetSubtype="1"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par>
                          <p:cTn id="48" fill="hold">
                            <p:stCondLst>
                              <p:cond delay="17500"/>
                            </p:stCondLst>
                            <p:childTnLst>
                              <p:par>
                                <p:cTn id="49" presetID="16" presetClass="entr" presetSubtype="2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P spid="17"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مفهوم الأهداف التدريبية</a:t>
            </a:r>
            <a:endParaRPr lang="ar-EG" sz="3600" dirty="0" smtClean="0">
              <a:solidFill>
                <a:srgbClr val="000000"/>
              </a:solidFill>
            </a:endParaRPr>
          </a:p>
        </p:txBody>
      </p:sp>
      <p:sp>
        <p:nvSpPr>
          <p:cNvPr id="7" name="Round Diagonal Corner Rectangle 6"/>
          <p:cNvSpPr/>
          <p:nvPr/>
        </p:nvSpPr>
        <p:spPr bwMode="auto">
          <a:xfrm>
            <a:off x="1263650" y="4005064"/>
            <a:ext cx="6984776" cy="151216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عبارات أو جمل تحدد سلوكاً مرغوباً تأمل المؤسسة ظهوره لدى المتدرب نتيجة اكتسابه خبرات التعلم وتغيير الظروف الحاضرة للمتدرب</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pic>
        <p:nvPicPr>
          <p:cNvPr id="9218" name="Picture 2" descr="http://uspechdzhaga.ru/wp-content/uploads/2013/07/celi-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7824" y="884810"/>
            <a:ext cx="3163362" cy="3048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04612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مزايا لعب الأدوار</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0446568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sz="2300" b="1" dirty="0" smtClean="0">
                <a:solidFill>
                  <a:srgbClr val="333300"/>
                </a:solidFill>
              </a:rPr>
              <a:t>أسلوب </a:t>
            </a:r>
            <a:r>
              <a:rPr lang="ar-EG" sz="2300" b="1" dirty="0">
                <a:solidFill>
                  <a:srgbClr val="333300"/>
                </a:solidFill>
              </a:rPr>
              <a:t>مناسب إذا كان موضوع البحث (المشكلة) قريباً من الحياة العملية للمشاركين </a:t>
            </a:r>
            <a:endParaRPr lang="en-US" sz="23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3239814"/>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849414"/>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356992"/>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أسلوب </a:t>
            </a:r>
            <a:r>
              <a:rPr lang="ar-EG" b="1" dirty="0">
                <a:solidFill>
                  <a:srgbClr val="333300"/>
                </a:solidFill>
              </a:rPr>
              <a:t>مبني على المشاركة الفعالة من المتدربين</a:t>
            </a:r>
            <a:endParaRPr lang="en-US" sz="2400" b="1" dirty="0">
              <a:solidFill>
                <a:srgbClr val="333300"/>
              </a:solidFill>
            </a:endParaRPr>
          </a:p>
        </p:txBody>
      </p:sp>
      <p:sp>
        <p:nvSpPr>
          <p:cNvPr id="16" name="Text Box 16"/>
          <p:cNvSpPr txBox="1">
            <a:spLocks noChangeArrowheads="1"/>
          </p:cNvSpPr>
          <p:nvPr/>
        </p:nvSpPr>
        <p:spPr bwMode="auto">
          <a:xfrm>
            <a:off x="7577138" y="3338239"/>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4492029"/>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5101629"/>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27307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إن </a:t>
            </a:r>
            <a:r>
              <a:rPr lang="ar-EG" b="1" dirty="0">
                <a:solidFill>
                  <a:srgbClr val="333300"/>
                </a:solidFill>
              </a:rPr>
              <a:t>مدى المهارة في القيام بلعب الدور مؤشر لنجاح المتدرب في المجال الوظيفي المقرر في التدريب</a:t>
            </a:r>
            <a:endParaRPr lang="en-US" sz="2400" b="1" dirty="0">
              <a:solidFill>
                <a:srgbClr val="333300"/>
              </a:solidFill>
            </a:endParaRPr>
          </a:p>
        </p:txBody>
      </p:sp>
      <p:sp>
        <p:nvSpPr>
          <p:cNvPr id="23" name="Text Box 23"/>
          <p:cNvSpPr txBox="1">
            <a:spLocks noChangeArrowheads="1"/>
          </p:cNvSpPr>
          <p:nvPr/>
        </p:nvSpPr>
        <p:spPr bwMode="auto">
          <a:xfrm>
            <a:off x="7577138" y="459045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sp>
        <p:nvSpPr>
          <p:cNvPr id="24" name="Flowchart: Alternate Process 23"/>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2571333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محاذير لعب الأدوار</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6765342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05915"/>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يمكن </a:t>
            </a:r>
            <a:r>
              <a:rPr lang="ar-EG" b="1" dirty="0">
                <a:solidFill>
                  <a:srgbClr val="333300"/>
                </a:solidFill>
              </a:rPr>
              <a:t>أن يشعر بعض المتدربين بالحرج مما يؤدي إلى اهتزاز ثقتهم</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2780928"/>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يمكن </a:t>
            </a:r>
            <a:r>
              <a:rPr lang="ar-EG" b="1" dirty="0">
                <a:solidFill>
                  <a:srgbClr val="333300"/>
                </a:solidFill>
              </a:rPr>
              <a:t>أن يحمل الأسلوب على محمل الهزل </a:t>
            </a:r>
            <a:r>
              <a:rPr lang="ar-EG" b="1" dirty="0" smtClean="0">
                <a:solidFill>
                  <a:srgbClr val="333300"/>
                </a:solidFill>
              </a:rPr>
              <a:t>في</a:t>
            </a:r>
          </a:p>
          <a:p>
            <a:pPr rtl="1"/>
            <a:r>
              <a:rPr lang="ar-EG" b="1" dirty="0" smtClean="0">
                <a:solidFill>
                  <a:srgbClr val="333300"/>
                </a:solidFill>
              </a:rPr>
              <a:t> </a:t>
            </a:r>
            <a:r>
              <a:rPr lang="ar-EG" b="1" dirty="0">
                <a:solidFill>
                  <a:srgbClr val="333300"/>
                </a:solidFill>
              </a:rPr>
              <a:t>بعض </a:t>
            </a:r>
            <a:r>
              <a:rPr lang="ar-EG" b="1" dirty="0" smtClean="0">
                <a:solidFill>
                  <a:srgbClr val="333300"/>
                </a:solidFill>
              </a:rPr>
              <a:t>الأحيان</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4005064"/>
            <a:ext cx="573881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sz="2300" b="1" dirty="0" smtClean="0">
                <a:solidFill>
                  <a:srgbClr val="333300"/>
                </a:solidFill>
              </a:rPr>
              <a:t>قد </a:t>
            </a:r>
            <a:r>
              <a:rPr lang="ar-EG" sz="2300" b="1" dirty="0">
                <a:solidFill>
                  <a:srgbClr val="333300"/>
                </a:solidFill>
              </a:rPr>
              <a:t>لا يتوافر التفاعل من بعض المشاركين أحياناً</a:t>
            </a:r>
            <a:endParaRPr lang="en-US" sz="23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941168"/>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قد </a:t>
            </a:r>
            <a:r>
              <a:rPr lang="ar-EG" b="1" dirty="0">
                <a:solidFill>
                  <a:srgbClr val="333300"/>
                </a:solidFill>
              </a:rPr>
              <a:t>يفتقر بعض المشاركين إلى مهارات في لعب الأدوار</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688632"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lang="ar-EG" sz="1800" b="1" dirty="0" smtClean="0">
              <a:solidFill>
                <a:srgbClr val="0070C0"/>
              </a:solidFill>
              <a:latin typeface="Arial" charset="0"/>
            </a:endParaRPr>
          </a:p>
        </p:txBody>
      </p:sp>
    </p:spTree>
    <p:extLst>
      <p:ext uri="{BB962C8B-B14F-4D97-AF65-F5344CB8AC3E}">
        <p14:creationId xmlns:p14="http://schemas.microsoft.com/office/powerpoint/2010/main" val="3869861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a:solidFill>
                  <a:schemeClr val="accent1">
                    <a:lumMod val="50000"/>
                  </a:schemeClr>
                </a:solidFill>
                <a:ea typeface="Microsoft YaHei" pitchFamily="34" charset="-122"/>
              </a:rPr>
              <a:t>تمارين</a:t>
            </a:r>
            <a:endParaRPr lang="zh-CN" altLang="en-US" sz="5000" b="1" dirty="0">
              <a:solidFill>
                <a:schemeClr val="accent1">
                  <a:lumMod val="50000"/>
                </a:schemeClr>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27418230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المحاضرة</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10453024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(1</a:t>
            </a:r>
            <a:r>
              <a:rPr lang="ar-EG" sz="3600" b="1" dirty="0" smtClean="0">
                <a:solidFill>
                  <a:schemeClr val="bg2"/>
                </a:solidFill>
              </a:rPr>
              <a:t>)</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33066"/>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ومجموعتك تحديد تعريف أسلوب المحاضرة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00453488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(2)</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33066"/>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بالتعاون </a:t>
              </a:r>
              <a:r>
                <a:rPr lang="ar-EG" altLang="zh-CN" b="1" dirty="0">
                  <a:solidFill>
                    <a:srgbClr val="000000"/>
                  </a:solidFill>
                </a:rPr>
                <a:t>مع زملائك حاول وضع خطوات إعداد المحاضرة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2085081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(3)</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لأسلوب </a:t>
              </a:r>
              <a:r>
                <a:rPr lang="ar-EG" altLang="zh-CN" b="1" dirty="0">
                  <a:solidFill>
                    <a:srgbClr val="000000"/>
                  </a:solidFill>
                </a:rPr>
                <a:t>المحاضرة العديد من المزايا حاول بالتعاون مع رفاقك تحديد هذه المزايا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6882909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(4)</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بالتعاون </a:t>
              </a:r>
              <a:r>
                <a:rPr lang="ar-EG" altLang="zh-CN" b="1" dirty="0">
                  <a:solidFill>
                    <a:srgbClr val="000000"/>
                  </a:solidFill>
                </a:rPr>
                <a:t>مع زملائك في المجموعة حاول تحديد محاذير أسلوب المحاضرة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تطبيق أسلوب المحاضرة</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672892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أقسام الأهداف التدريبية</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
        <p:nvSpPr>
          <p:cNvPr id="2" name="Pentagon 1"/>
          <p:cNvSpPr/>
          <p:nvPr/>
        </p:nvSpPr>
        <p:spPr bwMode="auto">
          <a:xfrm flipH="1">
            <a:off x="6660232" y="2780928"/>
            <a:ext cx="2160240" cy="648072"/>
          </a:xfrm>
          <a:prstGeom prst="homePlat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SA" b="1" dirty="0">
                <a:solidFill>
                  <a:srgbClr val="000000"/>
                </a:solidFill>
              </a:rPr>
              <a:t>أهداف عامة</a:t>
            </a:r>
            <a:endParaRPr kumimoji="0" lang="ar-EG" sz="2400" b="0" i="0" u="none" strike="noStrike" cap="none" normalizeH="0" baseline="0" dirty="0" smtClean="0">
              <a:ln>
                <a:noFill/>
              </a:ln>
              <a:solidFill>
                <a:srgbClr val="000000"/>
              </a:solidFill>
              <a:effectLst/>
              <a:latin typeface="Arial" charset="0"/>
            </a:endParaRPr>
          </a:p>
        </p:txBody>
      </p:sp>
      <p:sp>
        <p:nvSpPr>
          <p:cNvPr id="3" name="Flowchart: Process 2"/>
          <p:cNvSpPr/>
          <p:nvPr/>
        </p:nvSpPr>
        <p:spPr bwMode="auto">
          <a:xfrm>
            <a:off x="971600" y="278092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تصف الغايات النهائية للتعلم وهي بعيدة المدى</a:t>
            </a:r>
            <a:endParaRPr kumimoji="0" lang="ar-EG" sz="2400" b="1" i="0" u="none" strike="noStrike" cap="none" normalizeH="0" baseline="0" dirty="0" smtClean="0">
              <a:ln>
                <a:noFill/>
              </a:ln>
              <a:solidFill>
                <a:schemeClr val="bg2"/>
              </a:solidFill>
              <a:effectLst/>
              <a:latin typeface="Arial" charset="0"/>
            </a:endParaRPr>
          </a:p>
        </p:txBody>
      </p:sp>
      <p:sp>
        <p:nvSpPr>
          <p:cNvPr id="8" name="Pentagon 7"/>
          <p:cNvSpPr/>
          <p:nvPr/>
        </p:nvSpPr>
        <p:spPr bwMode="auto">
          <a:xfrm flipH="1">
            <a:off x="6660232" y="3933056"/>
            <a:ext cx="2160240" cy="648072"/>
          </a:xfrm>
          <a:prstGeom prst="homePlat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SA" b="1" dirty="0">
                <a:solidFill>
                  <a:srgbClr val="000000"/>
                </a:solidFill>
              </a:rPr>
              <a:t>أهدف فرعية </a:t>
            </a:r>
            <a:endParaRPr kumimoji="0" lang="ar-EG" sz="2400" b="0" i="0" u="none" strike="noStrike" cap="none" normalizeH="0" baseline="0" dirty="0" smtClean="0">
              <a:ln>
                <a:noFill/>
              </a:ln>
              <a:solidFill>
                <a:srgbClr val="000000"/>
              </a:solidFill>
              <a:effectLst/>
              <a:latin typeface="Arial" charset="0"/>
            </a:endParaRPr>
          </a:p>
        </p:txBody>
      </p:sp>
      <p:sp>
        <p:nvSpPr>
          <p:cNvPr id="9" name="Flowchart: Process 8"/>
          <p:cNvSpPr/>
          <p:nvPr/>
        </p:nvSpPr>
        <p:spPr bwMode="auto">
          <a:xfrm>
            <a:off x="971600" y="393305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تصف مخرجات تعليمية محددة وهي قصيرة المدى</a:t>
            </a:r>
            <a:endParaRPr kumimoji="0" lang="ar-EG" sz="2400" b="1" i="0" u="none" strike="noStrike" cap="none" normalizeH="0" baseline="0" dirty="0" smtClean="0">
              <a:ln>
                <a:noFill/>
              </a:ln>
              <a:solidFill>
                <a:schemeClr val="bg2"/>
              </a:solidFill>
              <a:effectLst/>
              <a:latin typeface="Arial" charset="0"/>
            </a:endParaRPr>
          </a:p>
        </p:txBody>
      </p:sp>
      <p:pic>
        <p:nvPicPr>
          <p:cNvPr id="11266" name="Picture 2" descr="http://www.tvtc.gov.sa/English/MediaCenter/News/PublishingImages/target.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8224" y="4835940"/>
            <a:ext cx="2471564" cy="196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9612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3" grpId="0" animBg="1"/>
      <p:bldP spid="8" grpId="0" animBg="1"/>
      <p:bldP spid="9"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smtClean="0">
                <a:solidFill>
                  <a:srgbClr val="00FFFF"/>
                </a:solidFill>
              </a:rPr>
              <a:t>مناقشة المجموعات الصغيرة</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21026377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(5)</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ومجموعتك التعرف على كيفية تنظيم المجموعات الصغيرة ومعايير اختيار أفرادها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6884805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(6)</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2160240"/>
            <a:chOff x="0" y="0"/>
            <a:chExt cx="6561756" cy="692246"/>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6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تعتبر </a:t>
              </a:r>
              <a:r>
                <a:rPr lang="ar-EG" altLang="zh-CN" b="1" dirty="0">
                  <a:solidFill>
                    <a:srgbClr val="000000"/>
                  </a:solidFill>
                </a:rPr>
                <a:t>الإجراءات العامة في تطبيق هذا الأسلوب من الأمور الأساسية حاول أنت ومجموعتك تحديد الإجراءات العامة في تطبيق أسلوب المجموعات الصغيرة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1620247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(7)</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لأسلوب </a:t>
              </a:r>
              <a:r>
                <a:rPr lang="ar-EG" altLang="zh-CN" b="1" dirty="0">
                  <a:solidFill>
                    <a:srgbClr val="000000"/>
                  </a:solidFill>
                </a:rPr>
                <a:t>المجموعات الصغيرة العديد من المزايا حاول أنت ومجموعتك تحديد هذه المزايا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1961299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(8)</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يمكنك </a:t>
              </a:r>
              <a:r>
                <a:rPr lang="ar-EG" altLang="zh-CN" b="1" dirty="0">
                  <a:solidFill>
                    <a:srgbClr val="000000"/>
                  </a:solidFill>
                </a:rPr>
                <a:t>بالتعاون مع مجموعتك تحديد محاذير أسلوب المجموعات الصغيرة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كيفية تطبيق أسلوب مناقشة المجموعات الصغيرة </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926408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دراسة الحالة</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4066826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(9)</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74158"/>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بالتعاون </a:t>
              </a:r>
              <a:r>
                <a:rPr lang="ar-EG" altLang="zh-CN" b="1" dirty="0">
                  <a:solidFill>
                    <a:srgbClr val="000000"/>
                  </a:solidFill>
                </a:rPr>
                <a:t>مع رفاقك في المجموعة حاول تحديد مفهوم دراسة الحالة </a:t>
              </a:r>
              <a:endParaRPr lang="ar-EG" altLang="zh-CN" sz="2400" b="1" dirty="0">
                <a:solidFill>
                  <a:srgbClr val="000000"/>
                </a:solidFill>
              </a:endParaRPr>
            </a:p>
          </p:txBody>
        </p:sp>
      </p:grpSp>
      <p:sp>
        <p:nvSpPr>
          <p:cNvPr id="9" name="Flowchart: Alternate Process 8"/>
          <p:cNvSpPr/>
          <p:nvPr/>
        </p:nvSpPr>
        <p:spPr bwMode="auto">
          <a:xfrm>
            <a:off x="35496" y="6381328"/>
            <a:ext cx="5904656"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6041660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(10)</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48317"/>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بالتعاون </a:t>
              </a:r>
              <a:r>
                <a:rPr lang="ar-EG" altLang="zh-CN" b="1" dirty="0">
                  <a:solidFill>
                    <a:srgbClr val="000000"/>
                  </a:solidFill>
                </a:rPr>
                <a:t>مع زملائك حاول تحديد خطوات تطبيق دراسة الحالة </a:t>
              </a:r>
              <a:endParaRPr lang="ar-EG" altLang="zh-CN" sz="2400" b="1" dirty="0">
                <a:solidFill>
                  <a:srgbClr val="000000"/>
                </a:solidFill>
              </a:endParaRPr>
            </a:p>
          </p:txBody>
        </p:sp>
      </p:grpSp>
      <p:sp>
        <p:nvSpPr>
          <p:cNvPr id="9" name="Flowchart: Alternate Process 8"/>
          <p:cNvSpPr/>
          <p:nvPr/>
        </p:nvSpPr>
        <p:spPr bwMode="auto">
          <a:xfrm>
            <a:off x="35496" y="6381328"/>
            <a:ext cx="5904656"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2656417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(11)</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48317"/>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يمكن </a:t>
              </a:r>
              <a:r>
                <a:rPr lang="ar-EG" altLang="zh-CN" b="1" dirty="0">
                  <a:solidFill>
                    <a:srgbClr val="000000"/>
                  </a:solidFill>
                </a:rPr>
                <a:t>بالتعاون مع زملائك تحديد مزايا أسلوب دراسة الحالة </a:t>
              </a:r>
              <a:endParaRPr lang="ar-EG" altLang="zh-CN" sz="2400" b="1" dirty="0">
                <a:solidFill>
                  <a:srgbClr val="000000"/>
                </a:solidFill>
              </a:endParaRPr>
            </a:p>
          </p:txBody>
        </p:sp>
      </p:grpSp>
      <p:sp>
        <p:nvSpPr>
          <p:cNvPr id="9" name="Flowchart: Alternate Process 8"/>
          <p:cNvSpPr/>
          <p:nvPr/>
        </p:nvSpPr>
        <p:spPr bwMode="auto">
          <a:xfrm>
            <a:off x="35496" y="6381328"/>
            <a:ext cx="5904656"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6202262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(12)</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48317"/>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مع مجموعتك مناقشة محاذير أسلوب دراسة الحالة </a:t>
              </a:r>
              <a:endParaRPr lang="ar-EG" altLang="zh-CN" sz="2400" b="1" dirty="0">
                <a:solidFill>
                  <a:srgbClr val="000000"/>
                </a:solidFill>
              </a:endParaRPr>
            </a:p>
          </p:txBody>
        </p:sp>
      </p:grpSp>
      <p:sp>
        <p:nvSpPr>
          <p:cNvPr id="9" name="Flowchart: Alternate Process 8"/>
          <p:cNvSpPr/>
          <p:nvPr/>
        </p:nvSpPr>
        <p:spPr bwMode="auto">
          <a:xfrm>
            <a:off x="35496" y="6381328"/>
            <a:ext cx="5904656"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كيفية اكتساب الخبرة التدريبية من خلال ظروف مماثلة واقتراح الحلول</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7901012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مجالات الأهداف التدريبية</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
        <p:nvSpPr>
          <p:cNvPr id="4" name="Folded Corner 3"/>
          <p:cNvSpPr/>
          <p:nvPr/>
        </p:nvSpPr>
        <p:spPr bwMode="auto">
          <a:xfrm>
            <a:off x="6588224" y="2276872"/>
            <a:ext cx="1800200" cy="1944216"/>
          </a:xfrm>
          <a:prstGeom prst="foldedCorner">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endParaRPr lang="ar-EG" sz="1800" b="1" dirty="0" smtClean="0">
              <a:solidFill>
                <a:schemeClr val="bg2"/>
              </a:solidFill>
              <a:latin typeface="Arial" charset="0"/>
            </a:endParaRPr>
          </a:p>
          <a:p>
            <a:pPr rtl="1"/>
            <a:r>
              <a:rPr lang="ar-EG" b="1" dirty="0" smtClean="0">
                <a:solidFill>
                  <a:schemeClr val="bg2"/>
                </a:solidFill>
                <a:latin typeface="Arial" charset="0"/>
              </a:rPr>
              <a:t>المجال </a:t>
            </a:r>
            <a:r>
              <a:rPr lang="ar-EG" b="1" dirty="0">
                <a:solidFill>
                  <a:schemeClr val="bg2"/>
                </a:solidFill>
                <a:latin typeface="Arial" charset="0"/>
              </a:rPr>
              <a:t>المعرفي </a:t>
            </a:r>
          </a:p>
        </p:txBody>
      </p:sp>
      <p:sp>
        <p:nvSpPr>
          <p:cNvPr id="10" name="Folded Corner 9"/>
          <p:cNvSpPr/>
          <p:nvPr/>
        </p:nvSpPr>
        <p:spPr bwMode="auto">
          <a:xfrm>
            <a:off x="3635896" y="2276872"/>
            <a:ext cx="1800200" cy="1944216"/>
          </a:xfrm>
          <a:prstGeom prst="foldedCorner">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endParaRPr lang="ar-EG" sz="1800" b="1" dirty="0" smtClean="0">
              <a:solidFill>
                <a:schemeClr val="bg2"/>
              </a:solidFill>
              <a:latin typeface="Arial" charset="0"/>
            </a:endParaRPr>
          </a:p>
          <a:p>
            <a:pPr rtl="1"/>
            <a:r>
              <a:rPr lang="ar-EG" b="1" dirty="0">
                <a:solidFill>
                  <a:schemeClr val="bg2"/>
                </a:solidFill>
                <a:latin typeface="Arial" charset="0"/>
              </a:rPr>
              <a:t>المجال </a:t>
            </a:r>
            <a:r>
              <a:rPr lang="ar-EG" b="1" dirty="0" smtClean="0">
                <a:solidFill>
                  <a:schemeClr val="bg2"/>
                </a:solidFill>
                <a:latin typeface="Arial" charset="0"/>
              </a:rPr>
              <a:t>الوجداني</a:t>
            </a:r>
          </a:p>
          <a:p>
            <a:pPr rtl="1"/>
            <a:r>
              <a:rPr lang="ar-EG" b="1" dirty="0" smtClean="0">
                <a:solidFill>
                  <a:schemeClr val="bg2"/>
                </a:solidFill>
                <a:latin typeface="Arial" charset="0"/>
              </a:rPr>
              <a:t> </a:t>
            </a:r>
            <a:r>
              <a:rPr lang="ar-EG" b="1" dirty="0">
                <a:solidFill>
                  <a:schemeClr val="bg2"/>
                </a:solidFill>
                <a:latin typeface="Arial" charset="0"/>
              </a:rPr>
              <a:t>الانفعالي </a:t>
            </a:r>
          </a:p>
        </p:txBody>
      </p:sp>
      <p:sp>
        <p:nvSpPr>
          <p:cNvPr id="11" name="Folded Corner 10"/>
          <p:cNvSpPr/>
          <p:nvPr/>
        </p:nvSpPr>
        <p:spPr bwMode="auto">
          <a:xfrm>
            <a:off x="467544" y="2276872"/>
            <a:ext cx="1800200" cy="1944216"/>
          </a:xfrm>
          <a:prstGeom prst="foldedCorner">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endParaRPr lang="ar-EG" sz="1800" b="1" dirty="0" smtClean="0">
              <a:solidFill>
                <a:schemeClr val="bg2"/>
              </a:solidFill>
              <a:latin typeface="Arial" charset="0"/>
            </a:endParaRPr>
          </a:p>
          <a:p>
            <a:pPr rtl="1"/>
            <a:r>
              <a:rPr lang="ar-EG" b="1" dirty="0">
                <a:solidFill>
                  <a:schemeClr val="bg2"/>
                </a:solidFill>
                <a:latin typeface="Arial" charset="0"/>
              </a:rPr>
              <a:t>المجال المهاري </a:t>
            </a:r>
            <a:endParaRPr lang="ar-EG" b="1" dirty="0" smtClean="0">
              <a:solidFill>
                <a:schemeClr val="bg2"/>
              </a:solidFill>
              <a:latin typeface="Arial" charset="0"/>
            </a:endParaRPr>
          </a:p>
          <a:p>
            <a:pPr rtl="1"/>
            <a:r>
              <a:rPr lang="ar-EG" b="1" dirty="0" smtClean="0">
                <a:solidFill>
                  <a:schemeClr val="bg2"/>
                </a:solidFill>
                <a:latin typeface="Arial" charset="0"/>
              </a:rPr>
              <a:t>(</a:t>
            </a:r>
            <a:r>
              <a:rPr lang="ar-EG" b="1" dirty="0">
                <a:solidFill>
                  <a:schemeClr val="bg2"/>
                </a:solidFill>
                <a:latin typeface="Arial" charset="0"/>
              </a:rPr>
              <a:t>الحركي)</a:t>
            </a:r>
          </a:p>
        </p:txBody>
      </p:sp>
    </p:spTree>
    <p:extLst>
      <p:ext uri="{BB962C8B-B14F-4D97-AF65-F5344CB8AC3E}">
        <p14:creationId xmlns:p14="http://schemas.microsoft.com/office/powerpoint/2010/main" val="32142306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par>
                          <p:cTn id="25" fill="hold">
                            <p:stCondLst>
                              <p:cond delay="2500"/>
                            </p:stCondLst>
                            <p:childTnLst>
                              <p:par>
                                <p:cTn id="26" presetID="26"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80">
                                          <p:stCondLst>
                                            <p:cond delay="0"/>
                                          </p:stCondLst>
                                        </p:cTn>
                                        <p:tgtEl>
                                          <p:spTgt spid="10"/>
                                        </p:tgtEl>
                                      </p:cBhvr>
                                    </p:animEffect>
                                    <p:anim calcmode="lin" valueType="num">
                                      <p:cBhvr>
                                        <p:cTn id="2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4" dur="26">
                                          <p:stCondLst>
                                            <p:cond delay="650"/>
                                          </p:stCondLst>
                                        </p:cTn>
                                        <p:tgtEl>
                                          <p:spTgt spid="10"/>
                                        </p:tgtEl>
                                      </p:cBhvr>
                                      <p:to x="100000" y="60000"/>
                                    </p:animScale>
                                    <p:animScale>
                                      <p:cBhvr>
                                        <p:cTn id="35" dur="166" decel="50000">
                                          <p:stCondLst>
                                            <p:cond delay="676"/>
                                          </p:stCondLst>
                                        </p:cTn>
                                        <p:tgtEl>
                                          <p:spTgt spid="10"/>
                                        </p:tgtEl>
                                      </p:cBhvr>
                                      <p:to x="100000" y="100000"/>
                                    </p:animScale>
                                    <p:animScale>
                                      <p:cBhvr>
                                        <p:cTn id="36" dur="26">
                                          <p:stCondLst>
                                            <p:cond delay="1312"/>
                                          </p:stCondLst>
                                        </p:cTn>
                                        <p:tgtEl>
                                          <p:spTgt spid="10"/>
                                        </p:tgtEl>
                                      </p:cBhvr>
                                      <p:to x="100000" y="80000"/>
                                    </p:animScale>
                                    <p:animScale>
                                      <p:cBhvr>
                                        <p:cTn id="37" dur="166" decel="50000">
                                          <p:stCondLst>
                                            <p:cond delay="1338"/>
                                          </p:stCondLst>
                                        </p:cTn>
                                        <p:tgtEl>
                                          <p:spTgt spid="10"/>
                                        </p:tgtEl>
                                      </p:cBhvr>
                                      <p:to x="100000" y="100000"/>
                                    </p:animScale>
                                    <p:animScale>
                                      <p:cBhvr>
                                        <p:cTn id="38" dur="26">
                                          <p:stCondLst>
                                            <p:cond delay="1642"/>
                                          </p:stCondLst>
                                        </p:cTn>
                                        <p:tgtEl>
                                          <p:spTgt spid="10"/>
                                        </p:tgtEl>
                                      </p:cBhvr>
                                      <p:to x="100000" y="90000"/>
                                    </p:animScale>
                                    <p:animScale>
                                      <p:cBhvr>
                                        <p:cTn id="39" dur="166" decel="50000">
                                          <p:stCondLst>
                                            <p:cond delay="1668"/>
                                          </p:stCondLst>
                                        </p:cTn>
                                        <p:tgtEl>
                                          <p:spTgt spid="10"/>
                                        </p:tgtEl>
                                      </p:cBhvr>
                                      <p:to x="100000" y="100000"/>
                                    </p:animScale>
                                    <p:animScale>
                                      <p:cBhvr>
                                        <p:cTn id="40" dur="26">
                                          <p:stCondLst>
                                            <p:cond delay="1808"/>
                                          </p:stCondLst>
                                        </p:cTn>
                                        <p:tgtEl>
                                          <p:spTgt spid="10"/>
                                        </p:tgtEl>
                                      </p:cBhvr>
                                      <p:to x="100000" y="95000"/>
                                    </p:animScale>
                                    <p:animScale>
                                      <p:cBhvr>
                                        <p:cTn id="41" dur="166" decel="50000">
                                          <p:stCondLst>
                                            <p:cond delay="1834"/>
                                          </p:stCondLst>
                                        </p:cTn>
                                        <p:tgtEl>
                                          <p:spTgt spid="10"/>
                                        </p:tgtEl>
                                      </p:cBhvr>
                                      <p:to x="100000" y="100000"/>
                                    </p:animScale>
                                  </p:childTnLst>
                                </p:cTn>
                              </p:par>
                            </p:childTnLst>
                          </p:cTn>
                        </p:par>
                        <p:par>
                          <p:cTn id="42" fill="hold">
                            <p:stCondLst>
                              <p:cond delay="4500"/>
                            </p:stCondLst>
                            <p:childTnLst>
                              <p:par>
                                <p:cTn id="43" presetID="26"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10" grpId="0" animBg="1"/>
      <p:bldP spid="11"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العرض النموذجي</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33858115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(13)</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37079"/>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بعد </a:t>
              </a:r>
              <a:r>
                <a:rPr lang="ar-EG" altLang="zh-CN" b="1" dirty="0">
                  <a:solidFill>
                    <a:srgbClr val="000000"/>
                  </a:solidFill>
                </a:rPr>
                <a:t>أن تعرفت على مفهوم العرض النموذجي، بالتعاون مع مجموعتك حاول تحديد خطوات تنفيذه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071054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(14)</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170145"/>
              <a:ext cx="6431598" cy="23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وزملاؤك تحديد مزايا العرض النموذجي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33257782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(15)</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37079"/>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رفاقك في المجموعة تحديد محاذير العرض النموذجي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مشاهدة المشاركين (المتدربين) السلوك الذي ستتم ملاحظته وتقليده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3523538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لعب الأدوار</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6613140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(16)</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37079"/>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بعد </a:t>
              </a:r>
              <a:r>
                <a:rPr lang="ar-EG" altLang="zh-CN" b="1" dirty="0">
                  <a:solidFill>
                    <a:srgbClr val="000000"/>
                  </a:solidFill>
                </a:rPr>
                <a:t>أن تعرفت على مفهوم لعب الأدوار وعملية التمثيل حاول مع مجموعتك أن تحدد خطوات العمل في لعب الأدوار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810162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(17)</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37079"/>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زملائك في المجموعة تحديد مزايا أسلوب لعب الأدوار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3472718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8184" y="334397"/>
            <a:ext cx="2736304"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(18)</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5" name="Group 11"/>
          <p:cNvGrpSpPr>
            <a:grpSpLocks/>
          </p:cNvGrpSpPr>
          <p:nvPr/>
        </p:nvGrpSpPr>
        <p:grpSpPr bwMode="auto">
          <a:xfrm>
            <a:off x="1403648" y="364502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37079"/>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لاستخدام </a:t>
              </a:r>
              <a:r>
                <a:rPr lang="ar-EG" altLang="zh-CN" b="1" dirty="0">
                  <a:solidFill>
                    <a:srgbClr val="000000"/>
                  </a:solidFill>
                </a:rPr>
                <a:t>أسلوب لعب الأدوار عدد من المحاذير حاول بالتعاون مع زملائك في المجموعة تحديد هذه المحاذير </a:t>
              </a:r>
              <a:endParaRPr lang="ar-EG" altLang="zh-CN" sz="2400" b="1" dirty="0">
                <a:solidFill>
                  <a:srgbClr val="000000"/>
                </a:solidFill>
              </a:endParaRPr>
            </a:p>
          </p:txBody>
        </p:sp>
      </p:grpSp>
      <p:sp>
        <p:nvSpPr>
          <p:cNvPr id="9" name="Flowchart: Alternate Process 8"/>
          <p:cNvSpPr/>
          <p:nvPr/>
        </p:nvSpPr>
        <p:spPr bwMode="auto">
          <a:xfrm>
            <a:off x="35496" y="6381328"/>
            <a:ext cx="525658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القدرة على كيفية تطبيق أسلوب لعب الأدوار</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7813484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مصادر أهداف التدريب</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graphicFrame>
        <p:nvGraphicFramePr>
          <p:cNvPr id="3" name="Diagram 2"/>
          <p:cNvGraphicFramePr/>
          <p:nvPr>
            <p:extLst>
              <p:ext uri="{D42A27DB-BD31-4B8C-83A1-F6EECF244321}">
                <p14:modId xmlns:p14="http://schemas.microsoft.com/office/powerpoint/2010/main" val="3101770453"/>
              </p:ext>
            </p:extLst>
          </p:nvPr>
        </p:nvGraphicFramePr>
        <p:xfrm>
          <a:off x="755576" y="1685032"/>
          <a:ext cx="7632848" cy="3472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8132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3"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توصيف الأهداف لبرنامج التدريب</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
        <p:nvSpPr>
          <p:cNvPr id="2" name="Snip Diagonal Corner Rectangle 1"/>
          <p:cNvSpPr/>
          <p:nvPr/>
        </p:nvSpPr>
        <p:spPr bwMode="auto">
          <a:xfrm>
            <a:off x="899593" y="2218913"/>
            <a:ext cx="7416824" cy="691982"/>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تفصيل الأهداف العامة بناء على أسماء المهمات الوظيفية مباشرة</a:t>
            </a:r>
          </a:p>
        </p:txBody>
      </p:sp>
      <p:sp>
        <p:nvSpPr>
          <p:cNvPr id="7" name="Snip Diagonal Corner Rectangle 6"/>
          <p:cNvSpPr/>
          <p:nvPr/>
        </p:nvSpPr>
        <p:spPr bwMode="auto">
          <a:xfrm>
            <a:off x="899592" y="3429000"/>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تفصيل أنواع الأهداف التحصيلية النهائية (معرفة،تطبيق، ميول، </a:t>
            </a:r>
            <a:endParaRPr lang="ar-EG" b="1" dirty="0" smtClean="0">
              <a:solidFill>
                <a:schemeClr val="bg2"/>
              </a:solidFill>
              <a:latin typeface="Arial" charset="0"/>
            </a:endParaRPr>
          </a:p>
          <a:p>
            <a:pPr rtl="1"/>
            <a:r>
              <a:rPr lang="ar-EG" b="1" dirty="0" smtClean="0">
                <a:solidFill>
                  <a:schemeClr val="bg2"/>
                </a:solidFill>
                <a:latin typeface="Arial" charset="0"/>
              </a:rPr>
              <a:t>حل </a:t>
            </a:r>
            <a:r>
              <a:rPr lang="ar-EG" b="1" dirty="0">
                <a:solidFill>
                  <a:schemeClr val="bg2"/>
                </a:solidFill>
                <a:latin typeface="Arial" charset="0"/>
              </a:rPr>
              <a:t>مشكلات، </a:t>
            </a:r>
            <a:r>
              <a:rPr lang="ar-EG" b="1" dirty="0" smtClean="0">
                <a:solidFill>
                  <a:schemeClr val="bg2"/>
                </a:solidFill>
                <a:latin typeface="Arial" charset="0"/>
              </a:rPr>
              <a:t>تقييم</a:t>
            </a:r>
            <a:r>
              <a:rPr lang="ar-EG" b="1" dirty="0">
                <a:solidFill>
                  <a:schemeClr val="bg2"/>
                </a:solidFill>
                <a:latin typeface="Arial" charset="0"/>
              </a:rPr>
              <a:t>) بناء </a:t>
            </a:r>
            <a:r>
              <a:rPr lang="ar-EG" b="1" dirty="0" smtClean="0">
                <a:solidFill>
                  <a:schemeClr val="bg2"/>
                </a:solidFill>
                <a:latin typeface="Arial" charset="0"/>
              </a:rPr>
              <a:t>على </a:t>
            </a:r>
            <a:r>
              <a:rPr lang="ar-EG" b="1" dirty="0">
                <a:solidFill>
                  <a:schemeClr val="bg2"/>
                </a:solidFill>
                <a:latin typeface="Arial" charset="0"/>
              </a:rPr>
              <a:t>التصرفات الوظيفية</a:t>
            </a:r>
          </a:p>
        </p:txBody>
      </p:sp>
      <p:sp>
        <p:nvSpPr>
          <p:cNvPr id="8" name="Snip Diagonal Corner Rectangle 7"/>
          <p:cNvSpPr/>
          <p:nvPr/>
        </p:nvSpPr>
        <p:spPr bwMode="auto">
          <a:xfrm>
            <a:off x="899591" y="4653136"/>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SA" b="1" dirty="0">
                <a:solidFill>
                  <a:schemeClr val="bg2"/>
                </a:solidFill>
                <a:latin typeface="Arial" charset="0"/>
              </a:rPr>
              <a:t>تفصيل الأهداف الإجرائية المدخلة</a:t>
            </a:r>
            <a:endParaRPr lang="ar-EG" b="1" dirty="0">
              <a:solidFill>
                <a:schemeClr val="bg2"/>
              </a:solidFill>
              <a:latin typeface="Arial" charset="0"/>
            </a:endParaRPr>
          </a:p>
        </p:txBody>
      </p:sp>
    </p:spTree>
    <p:extLst>
      <p:ext uri="{BB962C8B-B14F-4D97-AF65-F5344CB8AC3E}">
        <p14:creationId xmlns:p14="http://schemas.microsoft.com/office/powerpoint/2010/main" val="38871436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توصيف الأهداف العامة لبرنامج التدريب</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
        <p:nvSpPr>
          <p:cNvPr id="2" name="Snip Diagonal Corner Rectangle 1"/>
          <p:cNvSpPr/>
          <p:nvPr/>
        </p:nvSpPr>
        <p:spPr bwMode="auto">
          <a:xfrm>
            <a:off x="899593" y="2204864"/>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النظر إلى المهمات الرئيسة ضمن الوظيفة الواحدة</a:t>
            </a:r>
          </a:p>
        </p:txBody>
      </p:sp>
      <p:sp>
        <p:nvSpPr>
          <p:cNvPr id="7" name="Snip Diagonal Corner Rectangle 6"/>
          <p:cNvSpPr/>
          <p:nvPr/>
        </p:nvSpPr>
        <p:spPr bwMode="auto">
          <a:xfrm>
            <a:off x="899592" y="3429000"/>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النظر إلى فئات حاجة الموظفين والمؤسسة</a:t>
            </a:r>
          </a:p>
        </p:txBody>
      </p:sp>
      <p:sp>
        <p:nvSpPr>
          <p:cNvPr id="8" name="Snip Diagonal Corner Rectangle 7"/>
          <p:cNvSpPr/>
          <p:nvPr/>
        </p:nvSpPr>
        <p:spPr bwMode="auto">
          <a:xfrm>
            <a:off x="899591" y="4653136"/>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SA" b="1" dirty="0">
                <a:solidFill>
                  <a:schemeClr val="bg2"/>
                </a:solidFill>
                <a:latin typeface="Arial" charset="0"/>
              </a:rPr>
              <a:t>حاجات الاتصال والتنظيم </a:t>
            </a:r>
            <a:r>
              <a:rPr lang="ar-SA" b="1" dirty="0" smtClean="0">
                <a:solidFill>
                  <a:schemeClr val="bg2"/>
                </a:solidFill>
                <a:latin typeface="Arial" charset="0"/>
              </a:rPr>
              <a:t>ومناخ </a:t>
            </a:r>
            <a:r>
              <a:rPr lang="ar-SA" b="1" dirty="0">
                <a:solidFill>
                  <a:schemeClr val="bg2"/>
                </a:solidFill>
                <a:latin typeface="Arial" charset="0"/>
              </a:rPr>
              <a:t>العمل </a:t>
            </a:r>
            <a:r>
              <a:rPr lang="ar-SA" b="1" dirty="0" smtClean="0">
                <a:solidFill>
                  <a:schemeClr val="bg2"/>
                </a:solidFill>
                <a:latin typeface="Arial" charset="0"/>
              </a:rPr>
              <a:t>والإنتاج والعلاقات </a:t>
            </a:r>
            <a:r>
              <a:rPr lang="ar-SA" b="1" dirty="0">
                <a:solidFill>
                  <a:schemeClr val="bg2"/>
                </a:solidFill>
                <a:latin typeface="Arial" charset="0"/>
              </a:rPr>
              <a:t>العامة والتسويق</a:t>
            </a:r>
            <a:endParaRPr lang="ar-EG" b="1" dirty="0">
              <a:solidFill>
                <a:schemeClr val="bg2"/>
              </a:solidFill>
              <a:latin typeface="Arial" charset="0"/>
            </a:endParaRPr>
          </a:p>
        </p:txBody>
      </p:sp>
    </p:spTree>
    <p:extLst>
      <p:ext uri="{BB962C8B-B14F-4D97-AF65-F5344CB8AC3E}">
        <p14:creationId xmlns:p14="http://schemas.microsoft.com/office/powerpoint/2010/main" val="266520853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أنواع الأهداف التدريبية</a:t>
            </a:r>
            <a:endParaRPr lang="ar-EG" sz="3600" dirty="0" smtClean="0">
              <a:solidFill>
                <a:srgbClr val="000000"/>
              </a:solidFill>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
        <p:nvSpPr>
          <p:cNvPr id="9" name="Flowchart: Process 8"/>
          <p:cNvSpPr/>
          <p:nvPr/>
        </p:nvSpPr>
        <p:spPr bwMode="auto">
          <a:xfrm>
            <a:off x="2195736" y="1628800"/>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تدريبية تلبي حاجة </a:t>
            </a:r>
            <a:r>
              <a:rPr lang="ar-EG" b="1" dirty="0" smtClean="0">
                <a:solidFill>
                  <a:schemeClr val="bg2"/>
                </a:solidFill>
                <a:latin typeface="Arial" charset="0"/>
              </a:rPr>
              <a:t>المؤسسة</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278092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تدريبية خاصة بطبيعة فترة التنفيذ</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1628800"/>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278092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4" name="Flowchart: Process 13"/>
          <p:cNvSpPr/>
          <p:nvPr/>
        </p:nvSpPr>
        <p:spPr bwMode="auto">
          <a:xfrm>
            <a:off x="2195736" y="4005064"/>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تدريب حسب دورها في التدريب</a:t>
            </a:r>
            <a:endParaRPr kumimoji="0" lang="ar-EG" sz="2400" b="1" i="0" u="none" strike="noStrike" cap="none" normalizeH="0" baseline="0" dirty="0" smtClean="0">
              <a:ln>
                <a:noFill/>
              </a:ln>
              <a:solidFill>
                <a:schemeClr val="bg2"/>
              </a:solidFill>
              <a:effectLst/>
              <a:latin typeface="Arial" charset="0"/>
            </a:endParaRPr>
          </a:p>
        </p:txBody>
      </p:sp>
      <p:sp>
        <p:nvSpPr>
          <p:cNvPr id="15" name="Flowchart: Process 14"/>
          <p:cNvSpPr/>
          <p:nvPr/>
        </p:nvSpPr>
        <p:spPr bwMode="auto">
          <a:xfrm>
            <a:off x="2195736" y="5157192"/>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أهداف تدريبية تتعلق بالسلوك </a:t>
            </a:r>
            <a:r>
              <a:rPr lang="ar-EG" b="1" dirty="0" smtClean="0">
                <a:solidFill>
                  <a:schemeClr val="bg2"/>
                </a:solidFill>
                <a:latin typeface="Arial" charset="0"/>
              </a:rPr>
              <a:t>البشري</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005064"/>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3</a:t>
            </a:r>
            <a:endParaRPr lang="ar-EG" b="1" dirty="0">
              <a:solidFill>
                <a:schemeClr val="bg2"/>
              </a:solidFill>
              <a:latin typeface="Arial" charset="0"/>
            </a:endParaRPr>
          </a:p>
        </p:txBody>
      </p:sp>
      <p:sp>
        <p:nvSpPr>
          <p:cNvPr id="17" name="Oval 16"/>
          <p:cNvSpPr/>
          <p:nvPr/>
        </p:nvSpPr>
        <p:spPr bwMode="auto">
          <a:xfrm>
            <a:off x="7956376" y="5157192"/>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4</a:t>
            </a:r>
            <a:endParaRPr lang="ar-EG" b="1" dirty="0">
              <a:solidFill>
                <a:schemeClr val="bg2"/>
              </a:solidFill>
              <a:latin typeface="Arial" charset="0"/>
            </a:endParaRPr>
          </a:p>
        </p:txBody>
      </p:sp>
    </p:spTree>
    <p:extLst>
      <p:ext uri="{BB962C8B-B14F-4D97-AF65-F5344CB8AC3E}">
        <p14:creationId xmlns:p14="http://schemas.microsoft.com/office/powerpoint/2010/main" val="8502876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par>
                          <p:cTn id="30" fill="hold">
                            <p:stCondLst>
                              <p:cond delay="3500"/>
                            </p:stCondLst>
                            <p:childTnLst>
                              <p:par>
                                <p:cTn id="31" presetID="4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par>
                          <p:cTn id="36" fill="hold">
                            <p:stCondLst>
                              <p:cond delay="4500"/>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5500"/>
                            </p:stCondLst>
                            <p:childTnLst>
                              <p:par>
                                <p:cTn id="43" presetID="42"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5"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chemeClr val="accent1"/>
                  </a:solidFill>
                  <a:prstDash val="solid"/>
                </a:ln>
                <a:solidFill>
                  <a:srgbClr val="FFFFFF"/>
                </a:solidFill>
                <a:effectLst>
                  <a:outerShdw blurRad="38100" dist="32000" dir="5400000" algn="tl">
                    <a:srgbClr val="000000">
                      <a:alpha val="30000"/>
                    </a:srgbClr>
                  </a:outerShdw>
                </a:effectLst>
              </a:rPr>
              <a:t>مفهوم </a:t>
            </a:r>
            <a:endParaRPr lang="ar-EG" sz="3600" b="1" dirty="0" smtClean="0">
              <a:ln w="10160">
                <a:solidFill>
                  <a:schemeClr val="accent1"/>
                </a:solidFill>
                <a:prstDash val="solid"/>
              </a:ln>
              <a:solidFill>
                <a:srgbClr val="FFFFFF"/>
              </a:solidFill>
              <a:effectLst>
                <a:outerShdw blurRad="38100" dist="32000" dir="5400000" algn="tl">
                  <a:srgbClr val="000000">
                    <a:alpha val="30000"/>
                  </a:srgbClr>
                </a:outerShdw>
              </a:effectLst>
            </a:endParaRPr>
          </a:p>
          <a:p>
            <a:pPr rtl="1"/>
            <a:r>
              <a:rPr lang="ar-EG" sz="3600" b="1" dirty="0" smtClean="0">
                <a:ln w="10160">
                  <a:solidFill>
                    <a:schemeClr val="accent1"/>
                  </a:solidFill>
                  <a:prstDash val="solid"/>
                </a:ln>
                <a:solidFill>
                  <a:srgbClr val="FFFFFF"/>
                </a:solidFill>
                <a:effectLst>
                  <a:outerShdw blurRad="38100" dist="32000" dir="5400000" algn="tl">
                    <a:srgbClr val="000000">
                      <a:alpha val="30000"/>
                    </a:srgbClr>
                  </a:outerShdw>
                </a:effectLst>
              </a:rPr>
              <a:t>الأهداف </a:t>
            </a:r>
            <a:r>
              <a:rPr lang="ar-EG" sz="3600" b="1" dirty="0">
                <a:ln w="10160">
                  <a:solidFill>
                    <a:schemeClr val="accent1"/>
                  </a:solidFill>
                  <a:prstDash val="solid"/>
                </a:ln>
                <a:solidFill>
                  <a:srgbClr val="FFFFFF"/>
                </a:solidFill>
                <a:effectLst>
                  <a:outerShdw blurRad="38100" dist="32000" dir="5400000" algn="tl">
                    <a:srgbClr val="000000">
                      <a:alpha val="30000"/>
                    </a:srgbClr>
                  </a:outerShdw>
                </a:effectLst>
              </a:rPr>
              <a:t>السلوكية الإجرائية</a:t>
            </a:r>
            <a:endParaRPr kumimoji="0" lang="ar-EG" sz="3600" b="1" i="0" u="none" strike="noStrike" normalizeH="0" baseline="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3633862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مفهوم الأهداف السلوكية الإجرائية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981200" y="2710483"/>
            <a:ext cx="6934200"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مفهوم الهدف السلوكي.</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مصادر اشتقاق الأهداف السلوكية.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مواصفات الهدف السلوكي الإجرائي</a:t>
            </a:r>
            <a:r>
              <a:rPr lang="ar-EG" altLang="ko-KR" sz="2400" dirty="0" smtClean="0">
                <a:solidFill>
                  <a:schemeClr val="bg2">
                    <a:lumMod val="75000"/>
                  </a:schemeClr>
                </a:solidFill>
                <a:latin typeface="Verdana" pitchFamily="34" charset="0"/>
                <a:ea typeface="굴림" pitchFamily="34" charset="-127"/>
              </a:rPr>
              <a:t>.</a:t>
            </a:r>
            <a:endParaRPr lang="ar-EG" altLang="ko-KR" sz="2400" dirty="0">
              <a:solidFill>
                <a:schemeClr val="bg2">
                  <a:lumMod val="75000"/>
                </a:schemeClr>
              </a:solidFill>
              <a:latin typeface="Verdana" pitchFamily="34" charset="0"/>
              <a:ea typeface="굴림" pitchFamily="34" charset="-127"/>
            </a:endParaRPr>
          </a:p>
        </p:txBody>
      </p:sp>
      <p:sp>
        <p:nvSpPr>
          <p:cNvPr id="4" name="Rectangle 2"/>
          <p:cNvSpPr txBox="1">
            <a:spLocks noChangeArrowheads="1"/>
          </p:cNvSpPr>
          <p:nvPr/>
        </p:nvSpPr>
        <p:spPr bwMode="auto">
          <a:xfrm>
            <a:off x="1979712" y="1196752"/>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12290"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148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1066800" y="260648"/>
            <a:ext cx="7315200" cy="715962"/>
          </a:xfrm>
          <a:extLst>
            <a:ext uri="{AF507438-7753-43E0-B8FC-AC1667EBCBE1}">
              <a14:hiddenEffects xmlns:a14="http://schemas.microsoft.com/office/drawing/2010/main">
                <a:effectLst>
                  <a:outerShdw dist="17961" dir="2700000" algn="ctr" rotWithShape="0">
                    <a:schemeClr val="tx2"/>
                  </a:outerShdw>
                </a:effectLst>
              </a14:hiddenEffects>
            </a:ext>
          </a:extLst>
        </p:spPr>
        <p:txBody>
          <a:bodyPr>
            <a:scene3d>
              <a:camera prst="isometricOffAxis1Right"/>
              <a:lightRig rig="threePt" dir="t"/>
            </a:scene3d>
          </a:bodyPr>
          <a:lstStyle/>
          <a:p>
            <a:pPr algn="ctr"/>
            <a:r>
              <a:rPr lang="ar-EG" sz="4800" dirty="0">
                <a:solidFill>
                  <a:srgbClr val="292929"/>
                </a:solidFill>
              </a:rPr>
              <a:t>مبررات البرنامج </a:t>
            </a:r>
            <a:endParaRPr lang="ru-RU" sz="4800" dirty="0" smtClean="0">
              <a:solidFill>
                <a:srgbClr val="292929"/>
              </a:solidFill>
            </a:endParaRPr>
          </a:p>
        </p:txBody>
      </p:sp>
      <p:sp>
        <p:nvSpPr>
          <p:cNvPr id="5" name="圆角矩形 4"/>
          <p:cNvSpPr>
            <a:spLocks noChangeArrowheads="1"/>
          </p:cNvSpPr>
          <p:nvPr/>
        </p:nvSpPr>
        <p:spPr bwMode="auto">
          <a:xfrm>
            <a:off x="971550" y="1628279"/>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اعتماد الكثير من أعضاء هيئة التدريب في كليات المعلمين على الأسلوب التقليدي المحاضرة</a:t>
            </a:r>
            <a:endParaRPr lang="zh-CN" altLang="en-US"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 name="圆角矩形 4"/>
          <p:cNvSpPr>
            <a:spLocks noChangeArrowheads="1"/>
          </p:cNvSpPr>
          <p:nvPr/>
        </p:nvSpPr>
        <p:spPr bwMode="auto">
          <a:xfrm>
            <a:off x="971600" y="3068439"/>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حاجة أعضاء هيئة التدريس في كليات المعلمين إلى امتلاك المهارات التدريبية</a:t>
            </a:r>
            <a:endParaRPr lang="zh-CN" altLang="en-US"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圆角矩形 4"/>
          <p:cNvSpPr>
            <a:spLocks noChangeArrowheads="1"/>
          </p:cNvSpPr>
          <p:nvPr/>
        </p:nvSpPr>
        <p:spPr bwMode="auto">
          <a:xfrm>
            <a:off x="971650" y="4580607"/>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حاجة أعضاء هيئة التدريب في الكليات إلى التنويع في أساليب تدريبهم </a:t>
            </a:r>
            <a:endParaRPr lang="zh-CN" altLang="en-US"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872269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مفهوم الهدف السلوكي</a:t>
            </a:r>
            <a:endParaRPr lang="ar-EG" sz="3600" dirty="0" smtClean="0">
              <a:solidFill>
                <a:srgbClr val="000000"/>
              </a:solidFill>
            </a:endParaRPr>
          </a:p>
        </p:txBody>
      </p:sp>
      <p:sp>
        <p:nvSpPr>
          <p:cNvPr id="7" name="Round Diagonal Corner Rectangle 6"/>
          <p:cNvSpPr/>
          <p:nvPr/>
        </p:nvSpPr>
        <p:spPr bwMode="auto">
          <a:xfrm>
            <a:off x="1263650" y="4005064"/>
            <a:ext cx="6984776" cy="151216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عبارة عن مجموعة من الأنشطة أو الخطوات العملية </a:t>
            </a:r>
            <a:endParaRPr lang="ar-EG" sz="2800" b="1" dirty="0" smtClean="0">
              <a:solidFill>
                <a:schemeClr val="bg1"/>
              </a:solidFill>
            </a:endParaRPr>
          </a:p>
          <a:p>
            <a:pPr rtl="1"/>
            <a:r>
              <a:rPr lang="ar-EG" sz="2800" b="1" dirty="0" smtClean="0">
                <a:solidFill>
                  <a:schemeClr val="bg1"/>
                </a:solidFill>
              </a:rPr>
              <a:t>أو </a:t>
            </a:r>
            <a:r>
              <a:rPr lang="ar-EG" sz="2800" b="1" dirty="0">
                <a:solidFill>
                  <a:schemeClr val="bg1"/>
                </a:solidFill>
              </a:rPr>
              <a:t>السلوكيات المتتابعة التي يقوم بها المدرب في أدائه لتصرف أو مهارة وظيفية محددة أو هدف تحصيلي معين</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pic>
        <p:nvPicPr>
          <p:cNvPr id="13314" name="Picture 2" descr="https://encrypted-tbn2.gstatic.com/images?q=tbn:ANd9GcQdNb9UYUfxssSoABEiFKy-K_DZpfotA7b17D9jUqQbmqXRJT4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9752" y="1772816"/>
            <a:ext cx="4416793" cy="21602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5884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توصيف الأهداف السلوكية</a:t>
            </a:r>
            <a:endParaRPr lang="ar-EG" sz="3600" dirty="0" smtClean="0">
              <a:solidFill>
                <a:srgbClr val="000000"/>
              </a:solidFill>
            </a:endParaRPr>
          </a:p>
        </p:txBody>
      </p:sp>
      <p:sp>
        <p:nvSpPr>
          <p:cNvPr id="7" name="Round Diagonal Corner Rectangle 6"/>
          <p:cNvSpPr/>
          <p:nvPr/>
        </p:nvSpPr>
        <p:spPr bwMode="auto">
          <a:xfrm>
            <a:off x="1263650" y="4005064"/>
            <a:ext cx="6984776" cy="151216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تُبنى اعتماداً على الأهداف العامة للبرنامج ويتم تجزئتها إلى عناصر دقيقة لتصل في النهاية إلى تحقيق </a:t>
            </a:r>
            <a:endParaRPr lang="ar-EG" sz="2800" b="1" dirty="0" smtClean="0">
              <a:solidFill>
                <a:schemeClr val="bg1"/>
              </a:solidFill>
            </a:endParaRPr>
          </a:p>
          <a:p>
            <a:pPr rtl="1"/>
            <a:r>
              <a:rPr lang="ar-EG" sz="2800" b="1" dirty="0" smtClean="0">
                <a:solidFill>
                  <a:schemeClr val="bg1"/>
                </a:solidFill>
              </a:rPr>
              <a:t>الأهداف </a:t>
            </a:r>
            <a:r>
              <a:rPr lang="ar-EG" sz="2800" b="1" dirty="0">
                <a:solidFill>
                  <a:schemeClr val="bg1"/>
                </a:solidFill>
              </a:rPr>
              <a:t>العامة</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4785644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مصدرا اشتقاق الأهداف السلوكية</a:t>
            </a:r>
            <a:endParaRPr lang="ar-EG" sz="3600" dirty="0" smtClean="0">
              <a:solidFill>
                <a:srgbClr val="000000"/>
              </a:solidFill>
            </a:endParaRPr>
          </a:p>
        </p:txBody>
      </p:sp>
      <p:sp>
        <p:nvSpPr>
          <p:cNvPr id="2" name="Snip Diagonal Corner Rectangle 1"/>
          <p:cNvSpPr/>
          <p:nvPr/>
        </p:nvSpPr>
        <p:spPr bwMode="auto">
          <a:xfrm>
            <a:off x="899593" y="2204864"/>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الأهداف العامة المتوافرة لدى المدرب</a:t>
            </a:r>
          </a:p>
        </p:txBody>
      </p:sp>
      <p:sp>
        <p:nvSpPr>
          <p:cNvPr id="7" name="Snip Diagonal Corner Rectangle 6"/>
          <p:cNvSpPr/>
          <p:nvPr/>
        </p:nvSpPr>
        <p:spPr bwMode="auto">
          <a:xfrm>
            <a:off x="899592" y="3429000"/>
            <a:ext cx="7416824" cy="720080"/>
          </a:xfrm>
          <a:prstGeom prst="snip2DiagRect">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السلوكيات العامة وعناصرها الجزئية</a:t>
            </a:r>
          </a:p>
        </p:txBody>
      </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33485097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مواصفات الهدف السلوكي الإجرائي</a:t>
            </a:r>
            <a:endParaRPr lang="ar-EG" sz="3600" dirty="0" smtClean="0">
              <a:solidFill>
                <a:srgbClr val="000000"/>
              </a:solidFill>
            </a:endParaRPr>
          </a:p>
        </p:txBody>
      </p:sp>
      <p:sp>
        <p:nvSpPr>
          <p:cNvPr id="9" name="Flowchart: Process 8"/>
          <p:cNvSpPr/>
          <p:nvPr/>
        </p:nvSpPr>
        <p:spPr bwMode="auto">
          <a:xfrm>
            <a:off x="2195736" y="242088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أن يكون قابلاً للملاحظة والقياس</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7301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أن يكون محدداً ويقيس ما وضع لقياسه</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42088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357301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4" name="Flowchart: Process 13"/>
          <p:cNvSpPr/>
          <p:nvPr/>
        </p:nvSpPr>
        <p:spPr bwMode="auto">
          <a:xfrm>
            <a:off x="2195736" y="4797152"/>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أن يصاغ بعبارات سلوكية إجرائية صحيحة</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797152"/>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3</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32935153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par>
                          <p:cTn id="30" fill="hold">
                            <p:stCondLst>
                              <p:cond delay="4000"/>
                            </p:stCondLst>
                            <p:childTnLst>
                              <p:par>
                                <p:cTn id="31" presetID="22" presetClass="entr" presetSubtype="4"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4500"/>
                            </p:stCondLst>
                            <p:childTnLst>
                              <p:par>
                                <p:cTn id="35" presetID="22" presetClass="entr" presetSubtype="4"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مواصفات الهدف السلوكي الإجرائي</a:t>
            </a:r>
            <a:endParaRPr lang="ar-EG" sz="3600" dirty="0" smtClean="0">
              <a:solidFill>
                <a:srgbClr val="000000"/>
              </a:solidFill>
            </a:endParaRPr>
          </a:p>
        </p:txBody>
      </p:sp>
      <p:sp>
        <p:nvSpPr>
          <p:cNvPr id="9" name="Flowchart: Process 8"/>
          <p:cNvSpPr/>
          <p:nvPr/>
        </p:nvSpPr>
        <p:spPr bwMode="auto">
          <a:xfrm>
            <a:off x="2195736" y="242088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أن يصف سلوك المتدرب</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7301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سهولة تحقيقه من قبل المتدرب ( قابل للتطبيق </a:t>
            </a:r>
            <a:r>
              <a:rPr lang="ar-EG" b="1" dirty="0" smtClean="0">
                <a:solidFill>
                  <a:schemeClr val="bg2"/>
                </a:solidFill>
                <a:latin typeface="Arial" charset="0"/>
              </a:rPr>
              <a:t>)</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42088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4</a:t>
            </a:r>
            <a:endParaRPr lang="ar-EG" b="1" dirty="0">
              <a:solidFill>
                <a:schemeClr val="bg2"/>
              </a:solidFill>
              <a:latin typeface="Arial" charset="0"/>
            </a:endParaRPr>
          </a:p>
        </p:txBody>
      </p:sp>
      <p:sp>
        <p:nvSpPr>
          <p:cNvPr id="11" name="Oval 10"/>
          <p:cNvSpPr/>
          <p:nvPr/>
        </p:nvSpPr>
        <p:spPr bwMode="auto">
          <a:xfrm>
            <a:off x="7956376" y="357301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5</a:t>
            </a:r>
            <a:endParaRPr lang="ar-EG" b="1" dirty="0">
              <a:solidFill>
                <a:schemeClr val="bg2"/>
              </a:solidFill>
              <a:latin typeface="Arial" charset="0"/>
            </a:endParaRPr>
          </a:p>
        </p:txBody>
      </p:sp>
      <p:sp>
        <p:nvSpPr>
          <p:cNvPr id="14" name="Flowchart: Process 13"/>
          <p:cNvSpPr/>
          <p:nvPr/>
        </p:nvSpPr>
        <p:spPr bwMode="auto">
          <a:xfrm>
            <a:off x="2195736" y="4797152"/>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أن يصف الهدف نواتج التعلم بدقة</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797152"/>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6</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2616180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par>
                          <p:cTn id="30" fill="hold">
                            <p:stCondLst>
                              <p:cond delay="4000"/>
                            </p:stCondLst>
                            <p:childTnLst>
                              <p:par>
                                <p:cTn id="31" presetID="22" presetClass="entr" presetSubtype="4"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4500"/>
                            </p:stCondLst>
                            <p:childTnLst>
                              <p:par>
                                <p:cTn id="35" presetID="22" presetClass="entr" presetSubtype="4"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2267744" y="2492896"/>
            <a:ext cx="4824536"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صياغة </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endParaRPr>
          </a:p>
          <a:p>
            <a:pPr rtl="1"/>
            <a:r>
              <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rPr>
              <a:t>الأهداف </a:t>
            </a:r>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السلوكية الإجرائية</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6611969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مفهوم الأهداف السلوكية الإجرائية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المكونات أو العناصر التي يجب أن تتوافر في الهدف السلوكي.</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أفعال قابلة للقياس، وأفعال صعبة القياس.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الأفعال السلوكية الإجرائية في المجالات الثلاثة: </a:t>
            </a:r>
            <a:r>
              <a:rPr lang="ar-EG" altLang="ko-KR" sz="2400" dirty="0" smtClean="0">
                <a:solidFill>
                  <a:schemeClr val="bg2">
                    <a:lumMod val="75000"/>
                  </a:schemeClr>
                </a:solidFill>
                <a:latin typeface="Verdana" pitchFamily="34" charset="0"/>
                <a:ea typeface="굴림" pitchFamily="34" charset="-127"/>
              </a:rPr>
              <a:t>                         </a:t>
            </a:r>
            <a:br>
              <a:rPr lang="ar-EG" altLang="ko-KR" sz="2400" dirty="0" smtClean="0">
                <a:solidFill>
                  <a:schemeClr val="bg2">
                    <a:lumMod val="75000"/>
                  </a:schemeClr>
                </a:solidFill>
                <a:latin typeface="Verdana" pitchFamily="34" charset="0"/>
                <a:ea typeface="굴림" pitchFamily="34" charset="-127"/>
              </a:rPr>
            </a:br>
            <a:r>
              <a:rPr lang="ar-EG" altLang="ko-KR" sz="2400" dirty="0" smtClean="0">
                <a:solidFill>
                  <a:schemeClr val="bg2">
                    <a:lumMod val="75000"/>
                  </a:schemeClr>
                </a:solidFill>
                <a:latin typeface="Verdana" pitchFamily="34" charset="0"/>
                <a:ea typeface="굴림" pitchFamily="34" charset="-127"/>
              </a:rPr>
              <a:t>       المعرفي</a:t>
            </a:r>
            <a:r>
              <a:rPr lang="ar-EG" altLang="ko-KR" sz="2400" dirty="0">
                <a:solidFill>
                  <a:schemeClr val="bg2">
                    <a:lumMod val="75000"/>
                  </a:schemeClr>
                </a:solidFill>
                <a:latin typeface="Verdana" pitchFamily="34" charset="0"/>
                <a:ea typeface="굴림" pitchFamily="34" charset="-127"/>
              </a:rPr>
              <a:t>، المهاري، والوجداني.</a:t>
            </a:r>
          </a:p>
        </p:txBody>
      </p:sp>
      <p:sp>
        <p:nvSpPr>
          <p:cNvPr id="4" name="Rectangle 2"/>
          <p:cNvSpPr txBox="1">
            <a:spLocks noChangeArrowheads="1"/>
          </p:cNvSpPr>
          <p:nvPr/>
        </p:nvSpPr>
        <p:spPr bwMode="auto">
          <a:xfrm>
            <a:off x="1732273" y="1268760"/>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261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wipe(down)">
                                      <p:cBhvr>
                                        <p:cTn id="15"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smtClean="0">
                <a:solidFill>
                  <a:srgbClr val="000000"/>
                </a:solidFill>
              </a:rPr>
              <a:t>صياغة الأهداف </a:t>
            </a:r>
            <a:r>
              <a:rPr lang="ar-EG" sz="3600" dirty="0">
                <a:solidFill>
                  <a:srgbClr val="000000"/>
                </a:solidFill>
              </a:rPr>
              <a:t>السلوكية الإجرائية </a:t>
            </a:r>
            <a:endParaRPr lang="ar-EG" sz="3600" dirty="0" smtClean="0">
              <a:solidFill>
                <a:srgbClr val="000000"/>
              </a:solidFill>
            </a:endParaRPr>
          </a:p>
        </p:txBody>
      </p:sp>
      <p:sp>
        <p:nvSpPr>
          <p:cNvPr id="7" name="Round Diagonal Corner Rectangle 6"/>
          <p:cNvSpPr/>
          <p:nvPr/>
        </p:nvSpPr>
        <p:spPr bwMode="auto">
          <a:xfrm>
            <a:off x="1263650" y="4509120"/>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أن + فعل سلوكي إجرائي + المتدرب + محتوى الأداء والتعلم + شروط </a:t>
            </a:r>
            <a:r>
              <a:rPr lang="ar-EG" sz="2800" b="1" dirty="0" smtClean="0">
                <a:solidFill>
                  <a:schemeClr val="bg1"/>
                </a:solidFill>
              </a:rPr>
              <a:t>الأداء</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pic>
        <p:nvPicPr>
          <p:cNvPr id="14338" name="Picture 2" descr="http://al3loom.com/wp-content/themes/goodnews47/framework/scripts/timthumb.php?src=http://al3loom.com/wp-content/uploads/objectives.jpg&amp;h=275&amp;w=599&amp;zc=1"/>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691680" y="1673721"/>
            <a:ext cx="5705475"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4937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أهداف سلوكية غير قابلة للقياس</a:t>
            </a:r>
            <a:endParaRPr lang="ar-EG" sz="3600" dirty="0" smtClean="0">
              <a:solidFill>
                <a:srgbClr val="000000"/>
              </a:solidFill>
            </a:endParaRPr>
          </a:p>
        </p:txBody>
      </p:sp>
      <p:sp>
        <p:nvSpPr>
          <p:cNvPr id="9" name="Flowchart: Process 8"/>
          <p:cNvSpPr/>
          <p:nvPr/>
        </p:nvSpPr>
        <p:spPr bwMode="auto">
          <a:xfrm>
            <a:off x="2195736" y="242088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تعريف </a:t>
            </a:r>
            <a:r>
              <a:rPr lang="ar-EG" b="1" dirty="0">
                <a:solidFill>
                  <a:schemeClr val="bg2"/>
                </a:solidFill>
                <a:latin typeface="Arial" charset="0"/>
              </a:rPr>
              <a:t>الطالب بكيفية الكتابة</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7301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أن </a:t>
            </a:r>
            <a:r>
              <a:rPr lang="ar-EG" b="1" dirty="0">
                <a:solidFill>
                  <a:schemeClr val="bg2"/>
                </a:solidFill>
                <a:latin typeface="Arial" charset="0"/>
              </a:rPr>
              <a:t>يقدم للطالب معلومات عن المضلع</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42088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357301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50668965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الأفعال السلوكية الإجرائية</a:t>
            </a:r>
            <a:endParaRPr lang="ar-EG" sz="3600" dirty="0" smtClean="0">
              <a:solidFill>
                <a:srgbClr val="000000"/>
              </a:solidFill>
            </a:endParaRPr>
          </a:p>
        </p:txBody>
      </p:sp>
      <p:sp>
        <p:nvSpPr>
          <p:cNvPr id="9" name="Flowchart: Process 8"/>
          <p:cNvSpPr/>
          <p:nvPr/>
        </p:nvSpPr>
        <p:spPr bwMode="auto">
          <a:xfrm>
            <a:off x="2195736" y="242088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أفعال </a:t>
            </a:r>
            <a:r>
              <a:rPr lang="ar-EG" b="1" dirty="0">
                <a:solidFill>
                  <a:schemeClr val="bg2"/>
                </a:solidFill>
                <a:latin typeface="Arial" charset="0"/>
              </a:rPr>
              <a:t>سلوكية إجرائية في المجال المعرفي</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73016"/>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أفعال </a:t>
            </a:r>
            <a:r>
              <a:rPr lang="ar-EG" b="1" dirty="0">
                <a:solidFill>
                  <a:schemeClr val="bg2"/>
                </a:solidFill>
                <a:latin typeface="Arial" charset="0"/>
              </a:rPr>
              <a:t>سلوكية إجرائية في المجال الوجداني</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42088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3573016"/>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4" name="Flowchart: Process 13"/>
          <p:cNvSpPr/>
          <p:nvPr/>
        </p:nvSpPr>
        <p:spPr bwMode="auto">
          <a:xfrm>
            <a:off x="2195736" y="4797152"/>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أفعال </a:t>
            </a:r>
            <a:r>
              <a:rPr lang="ar-EG" b="1" dirty="0">
                <a:solidFill>
                  <a:schemeClr val="bg2"/>
                </a:solidFill>
                <a:latin typeface="Arial" charset="0"/>
              </a:rPr>
              <a:t>سلوكية إجرائية في المجال المهاري</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797152"/>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3</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8227840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16" presetClass="entr" presetSubtype="21"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par>
                          <p:cTn id="30" fill="hold">
                            <p:stCondLst>
                              <p:cond delay="4000"/>
                            </p:stCondLst>
                            <p:childTnLst>
                              <p:par>
                                <p:cTn id="31" presetID="16" presetClass="entr" presetSubtype="21"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par>
                          <p:cTn id="34" fill="hold">
                            <p:stCondLst>
                              <p:cond delay="4500"/>
                            </p:stCondLst>
                            <p:childTnLst>
                              <p:par>
                                <p:cTn id="35" presetID="16" presetClass="entr" presetSubtype="2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1066800" y="260648"/>
            <a:ext cx="7315200" cy="715962"/>
          </a:xfrm>
          <a:extLst>
            <a:ext uri="{AF507438-7753-43E0-B8FC-AC1667EBCBE1}">
              <a14:hiddenEffects xmlns:a14="http://schemas.microsoft.com/office/drawing/2010/main">
                <a:effectLst>
                  <a:outerShdw dist="17961" dir="2700000" algn="ctr" rotWithShape="0">
                    <a:schemeClr val="tx2"/>
                  </a:outerShdw>
                </a:effectLst>
              </a14:hiddenEffects>
            </a:ext>
          </a:extLst>
        </p:spPr>
        <p:txBody>
          <a:bodyPr>
            <a:scene3d>
              <a:camera prst="isometricOffAxis1Right"/>
              <a:lightRig rig="threePt" dir="t"/>
            </a:scene3d>
          </a:bodyPr>
          <a:lstStyle/>
          <a:p>
            <a:pPr algn="ctr"/>
            <a:r>
              <a:rPr lang="ar-EG" sz="4800" dirty="0">
                <a:solidFill>
                  <a:srgbClr val="292929"/>
                </a:solidFill>
              </a:rPr>
              <a:t>مبررات البرنامج </a:t>
            </a:r>
            <a:endParaRPr lang="ru-RU" sz="4800" dirty="0" smtClean="0">
              <a:solidFill>
                <a:srgbClr val="292929"/>
              </a:solidFill>
            </a:endParaRPr>
          </a:p>
        </p:txBody>
      </p:sp>
      <p:sp>
        <p:nvSpPr>
          <p:cNvPr id="5" name="圆角矩形 4"/>
          <p:cNvSpPr>
            <a:spLocks noChangeArrowheads="1"/>
          </p:cNvSpPr>
          <p:nvPr/>
        </p:nvSpPr>
        <p:spPr bwMode="auto">
          <a:xfrm>
            <a:off x="971550" y="1628279"/>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مواكبة أعضاء هيئة التدريس في كليات المعلمين عامة وأعضاء هيئة التدريب بشكل خاص للتطور والمستجدات في مجال التدريب</a:t>
            </a:r>
            <a:endParaRPr lang="zh-CN" altLang="en-US"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 name="圆角矩形 4"/>
          <p:cNvSpPr>
            <a:spLocks noChangeArrowheads="1"/>
          </p:cNvSpPr>
          <p:nvPr/>
        </p:nvSpPr>
        <p:spPr bwMode="auto">
          <a:xfrm>
            <a:off x="971600" y="3068439"/>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التركيز على الجانب التطبيقي أكثر من الجانب النظري لإحداث نقلة نوعية في </a:t>
            </a:r>
            <a:r>
              <a:rPr lang="ar-EG" altLang="zh-CN" sz="2000" b="1" dirty="0" smtClean="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الميدان </a:t>
            </a: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التربوي</a:t>
            </a:r>
          </a:p>
        </p:txBody>
      </p:sp>
      <p:sp>
        <p:nvSpPr>
          <p:cNvPr id="7" name="圆角矩形 4"/>
          <p:cNvSpPr>
            <a:spLocks noChangeArrowheads="1"/>
          </p:cNvSpPr>
          <p:nvPr/>
        </p:nvSpPr>
        <p:spPr bwMode="auto">
          <a:xfrm>
            <a:off x="971650" y="4580607"/>
            <a:ext cx="7200900" cy="936625"/>
          </a:xfrm>
          <a:prstGeom prst="roundRect">
            <a:avLst>
              <a:gd name="adj" fmla="val 16667"/>
            </a:avLst>
          </a:prstGeom>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إعداد مدربين مهرة من أعضاء هيئة التدريس في كليات المعلمين</a:t>
            </a:r>
            <a:endParaRPr lang="zh-CN" altLang="en-US" sz="20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372170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الأهداف السلوكية في المجال المعرفي</a:t>
            </a:r>
            <a:endParaRPr lang="ar-EG" sz="3600" dirty="0" smtClean="0">
              <a:solidFill>
                <a:srgbClr val="00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535263629"/>
              </p:ext>
            </p:extLst>
          </p:nvPr>
        </p:nvGraphicFramePr>
        <p:xfrm>
          <a:off x="467544" y="2590777"/>
          <a:ext cx="8208912" cy="2926455"/>
        </p:xfrm>
        <a:graphic>
          <a:graphicData uri="http://schemas.openxmlformats.org/drawingml/2006/table">
            <a:tbl>
              <a:tblPr rtl="1">
                <a:tableStyleId>{5C22544A-7EE6-4342-B048-85BDC9FD1C3A}</a:tableStyleId>
              </a:tblPr>
              <a:tblGrid>
                <a:gridCol w="582342"/>
                <a:gridCol w="1375048"/>
                <a:gridCol w="6251522"/>
              </a:tblGrid>
              <a:tr h="418065">
                <a:tc>
                  <a:txBody>
                    <a:bodyPr/>
                    <a:lstStyle/>
                    <a:p>
                      <a:pPr algn="ctr" rtl="1">
                        <a:spcAft>
                          <a:spcPts val="0"/>
                        </a:spcAft>
                        <a:tabLst>
                          <a:tab pos="2637155" algn="ctr"/>
                          <a:tab pos="5274310" algn="r"/>
                          <a:tab pos="457200" algn="l"/>
                        </a:tabLst>
                      </a:pPr>
                      <a:r>
                        <a:rPr lang="ar-SA" sz="1800" b="1" dirty="0">
                          <a:solidFill>
                            <a:schemeClr val="bg2">
                              <a:lumMod val="75000"/>
                            </a:schemeClr>
                          </a:solidFill>
                          <a:effectLst/>
                        </a:rPr>
                        <a:t>م</a:t>
                      </a:r>
                      <a:endParaRPr lang="en-US" sz="1400" b="1" dirty="0">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المستـــوى</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الهـــــدف السلوكـــــي</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dirty="0">
                          <a:solidFill>
                            <a:schemeClr val="bg2">
                              <a:lumMod val="75000"/>
                            </a:schemeClr>
                          </a:solidFill>
                          <a:effectLst/>
                        </a:rPr>
                        <a:t>1</a:t>
                      </a:r>
                      <a:endParaRPr lang="en-US" sz="1400" b="1" dirty="0">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التذكر</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يعد الطالب كواكب المجموعة الشمسية حسب بعدها عن الشمس</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dirty="0">
                          <a:solidFill>
                            <a:schemeClr val="bg2">
                              <a:lumMod val="75000"/>
                            </a:schemeClr>
                          </a:solidFill>
                          <a:effectLst/>
                        </a:rPr>
                        <a:t>2</a:t>
                      </a:r>
                      <a:endParaRPr lang="en-US" sz="1400" b="1" dirty="0">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dirty="0">
                          <a:solidFill>
                            <a:schemeClr val="bg2">
                              <a:lumMod val="75000"/>
                            </a:schemeClr>
                          </a:solidFill>
                          <a:effectLst/>
                        </a:rPr>
                        <a:t>الفهـــــم</a:t>
                      </a:r>
                      <a:endParaRPr lang="en-US" sz="1400" b="1" dirty="0">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يفسر الطالب سبب اختلاف درجة الحرارة بين الأرض </a:t>
                      </a:r>
                      <a:r>
                        <a:rPr lang="ar-SA" sz="2200" b="1" dirty="0" smtClean="0">
                          <a:solidFill>
                            <a:schemeClr val="accent1">
                              <a:lumMod val="50000"/>
                            </a:schemeClr>
                          </a:solidFill>
                          <a:effectLst/>
                        </a:rPr>
                        <a:t>وعطارد</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3</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التطبيق</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يحدد الطالب أقرب الكواكب إلى </a:t>
                      </a:r>
                      <a:r>
                        <a:rPr lang="ar-SA" sz="2200" b="1" dirty="0" smtClean="0">
                          <a:solidFill>
                            <a:schemeClr val="accent1">
                              <a:lumMod val="50000"/>
                            </a:schemeClr>
                          </a:solidFill>
                          <a:effectLst/>
                        </a:rPr>
                        <a:t>الشمس</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4</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التحليل</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يعلل الطالب سبب استحالة الحياة على كوكب </a:t>
                      </a:r>
                      <a:r>
                        <a:rPr lang="ar-SA" sz="2200" b="1" dirty="0" smtClean="0">
                          <a:solidFill>
                            <a:schemeClr val="accent1">
                              <a:lumMod val="50000"/>
                            </a:schemeClr>
                          </a:solidFill>
                          <a:effectLst/>
                        </a:rPr>
                        <a:t>الزهرة</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5</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التركيب</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يناقش أهمية مكونات الغلاف الهوائي </a:t>
                      </a:r>
                      <a:r>
                        <a:rPr lang="ar-SA" sz="2200" b="1" dirty="0" smtClean="0">
                          <a:solidFill>
                            <a:schemeClr val="accent1">
                              <a:lumMod val="50000"/>
                            </a:schemeClr>
                          </a:solidFill>
                          <a:effectLst/>
                        </a:rPr>
                        <a:t>الأرضي</a:t>
                      </a:r>
                      <a:endParaRPr lang="en-US" sz="2200" b="1" dirty="0">
                        <a:solidFill>
                          <a:schemeClr val="accent1">
                            <a:lumMod val="50000"/>
                          </a:schemeClr>
                        </a:solidFill>
                        <a:effectLst/>
                        <a:latin typeface="Calibri"/>
                        <a:ea typeface="Calibri"/>
                        <a:cs typeface="Arial"/>
                      </a:endParaRPr>
                    </a:p>
                  </a:txBody>
                  <a:tcPr marL="68580" marR="68580" marT="0" marB="0" anchor="ctr"/>
                </a:tc>
              </a:tr>
              <a:tr h="418065">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6</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1800" b="1">
                          <a:solidFill>
                            <a:schemeClr val="bg2">
                              <a:lumMod val="75000"/>
                            </a:schemeClr>
                          </a:solidFill>
                          <a:effectLst/>
                        </a:rPr>
                        <a:t>التقويـــم</a:t>
                      </a:r>
                      <a:endParaRPr lang="en-US" sz="1400" b="1">
                        <a:solidFill>
                          <a:schemeClr val="bg2">
                            <a:lumMod val="75000"/>
                          </a:schemeClr>
                        </a:solidFill>
                        <a:effectLst/>
                        <a:latin typeface="Calibri"/>
                        <a:ea typeface="Calibri"/>
                        <a:cs typeface="Arial"/>
                      </a:endParaRPr>
                    </a:p>
                  </a:txBody>
                  <a:tcPr marL="68580" marR="68580" marT="0" marB="0" anchor="ctr"/>
                </a:tc>
                <a:tc>
                  <a:txBody>
                    <a:bodyPr/>
                    <a:lstStyle/>
                    <a:p>
                      <a:pPr algn="ctr" rtl="1">
                        <a:spcAft>
                          <a:spcPts val="0"/>
                        </a:spcAft>
                        <a:tabLst>
                          <a:tab pos="2637155" algn="ctr"/>
                          <a:tab pos="5274310" algn="r"/>
                          <a:tab pos="457200" algn="l"/>
                        </a:tabLst>
                      </a:pPr>
                      <a:r>
                        <a:rPr lang="ar-SA" sz="2200" b="1" dirty="0">
                          <a:solidFill>
                            <a:schemeClr val="accent1">
                              <a:lumMod val="50000"/>
                            </a:schemeClr>
                          </a:solidFill>
                          <a:effectLst/>
                        </a:rPr>
                        <a:t>أن يحدد أكثر الكواكب ملاءمة </a:t>
                      </a:r>
                      <a:r>
                        <a:rPr lang="ar-SA" sz="2200" b="1" dirty="0" smtClean="0">
                          <a:solidFill>
                            <a:schemeClr val="accent1">
                              <a:lumMod val="50000"/>
                            </a:schemeClr>
                          </a:solidFill>
                          <a:effectLst/>
                        </a:rPr>
                        <a:t>للحياة</a:t>
                      </a:r>
                      <a:endParaRPr lang="en-US" sz="2200" b="1" dirty="0">
                        <a:solidFill>
                          <a:schemeClr val="accent1">
                            <a:lumMod val="50000"/>
                          </a:schemeClr>
                        </a:solidFill>
                        <a:effectLst/>
                        <a:latin typeface="Calibri"/>
                        <a:ea typeface="Calibri"/>
                        <a:cs typeface="Arial"/>
                      </a:endParaRPr>
                    </a:p>
                  </a:txBody>
                  <a:tcPr marL="68580" marR="68580" marT="0" marB="0" anchor="ctr"/>
                </a:tc>
              </a:tr>
            </a:tbl>
          </a:graphicData>
        </a:graphic>
      </p:graphicFrame>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34930163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79512" y="44450"/>
            <a:ext cx="8856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الأهداف السلوكية في المجال الوجداني العاطفي (الانفعالي</a:t>
            </a:r>
            <a:r>
              <a:rPr lang="ar-EG" sz="3600" dirty="0" smtClean="0">
                <a:solidFill>
                  <a:srgbClr val="000000"/>
                </a:solidFill>
              </a:rPr>
              <a:t>)</a:t>
            </a:r>
          </a:p>
        </p:txBody>
      </p:sp>
      <p:sp>
        <p:nvSpPr>
          <p:cNvPr id="7" name="Round Diagonal Corner Rectangle 6"/>
          <p:cNvSpPr/>
          <p:nvPr/>
        </p:nvSpPr>
        <p:spPr bwMode="auto">
          <a:xfrm>
            <a:off x="1263650" y="4509120"/>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أن يبين الطالب قدرة الله في تنظيم المجموعة الشمسية بفقرة واحدة</a:t>
            </a:r>
            <a:endParaRPr kumimoji="0" lang="ar-EG" sz="2800" b="1" i="0" u="none" strike="noStrike" cap="none" normalizeH="0" baseline="0" dirty="0" smtClean="0">
              <a:ln>
                <a:noFill/>
              </a:ln>
              <a:solidFill>
                <a:schemeClr val="bg1"/>
              </a:solidFill>
              <a:effectLst/>
            </a:endParaRPr>
          </a:p>
        </p:txBody>
      </p:sp>
      <p:sp>
        <p:nvSpPr>
          <p:cNvPr id="8" name="Flowchart: Alternate Process 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pic>
        <p:nvPicPr>
          <p:cNvPr id="1638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1038" y="1628800"/>
            <a:ext cx="3810000" cy="27051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6475720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79512" y="44450"/>
            <a:ext cx="8856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الأهداف السلوكية في المجال المهاري الحركي</a:t>
            </a:r>
            <a:endParaRPr lang="ar-EG" sz="3600" dirty="0" smtClean="0">
              <a:solidFill>
                <a:srgbClr val="000000"/>
              </a:solidFill>
            </a:endParaRPr>
          </a:p>
        </p:txBody>
      </p:sp>
      <p:sp>
        <p:nvSpPr>
          <p:cNvPr id="7" name="Round Diagonal Corner Rectangle 6"/>
          <p:cNvSpPr/>
          <p:nvPr/>
        </p:nvSpPr>
        <p:spPr bwMode="auto">
          <a:xfrm>
            <a:off x="1263650" y="2852936"/>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endParaRPr lang="ar-EG" sz="1600" b="1" dirty="0" smtClean="0">
              <a:solidFill>
                <a:schemeClr val="bg1"/>
              </a:solidFill>
            </a:endParaRPr>
          </a:p>
          <a:p>
            <a:pPr rtl="1"/>
            <a:r>
              <a:rPr lang="ar-EG" sz="2800" b="1" dirty="0" smtClean="0">
                <a:solidFill>
                  <a:schemeClr val="bg1"/>
                </a:solidFill>
              </a:rPr>
              <a:t>أن </a:t>
            </a:r>
            <a:r>
              <a:rPr lang="ar-EG" sz="2800" b="1" dirty="0">
                <a:solidFill>
                  <a:schemeClr val="bg1"/>
                </a:solidFill>
              </a:rPr>
              <a:t>يرسم الطالب المجموعة الشمسية رسمًا دقيقًا</a:t>
            </a:r>
            <a:endParaRPr kumimoji="0" lang="ar-EG" sz="2800" b="1" i="0" u="none" strike="noStrike" cap="none" normalizeH="0" baseline="0" dirty="0" smtClean="0">
              <a:ln>
                <a:noFill/>
              </a:ln>
              <a:solidFill>
                <a:schemeClr val="bg1"/>
              </a:solidFill>
              <a:effectLst/>
            </a:endParaRPr>
          </a:p>
        </p:txBody>
      </p:sp>
      <p:sp>
        <p:nvSpPr>
          <p:cNvPr id="5" name="Round Diagonal Corner Rectangle 4"/>
          <p:cNvSpPr/>
          <p:nvPr/>
        </p:nvSpPr>
        <p:spPr bwMode="auto">
          <a:xfrm>
            <a:off x="1259632" y="4149080"/>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 </a:t>
            </a:r>
            <a:r>
              <a:rPr lang="ar-EG" sz="2800" b="1" dirty="0" smtClean="0">
                <a:solidFill>
                  <a:schemeClr val="bg1"/>
                </a:solidFill>
              </a:rPr>
              <a:t>أن </a:t>
            </a:r>
            <a:r>
              <a:rPr lang="ar-EG" sz="2800" b="1" dirty="0">
                <a:solidFill>
                  <a:schemeClr val="bg1"/>
                </a:solidFill>
              </a:rPr>
              <a:t>يصنع الطالب نموذجًا للكرة الأرضية مبينًا </a:t>
            </a:r>
            <a:r>
              <a:rPr lang="ar-EG" sz="2800" b="1" dirty="0" smtClean="0">
                <a:solidFill>
                  <a:schemeClr val="bg1"/>
                </a:solidFill>
              </a:rPr>
              <a:t>تعاقب</a:t>
            </a:r>
          </a:p>
          <a:p>
            <a:pPr rtl="1"/>
            <a:r>
              <a:rPr lang="ar-EG" sz="2800" b="1" dirty="0" smtClean="0">
                <a:solidFill>
                  <a:schemeClr val="bg1"/>
                </a:solidFill>
              </a:rPr>
              <a:t>الليل </a:t>
            </a:r>
            <a:r>
              <a:rPr lang="ar-EG" sz="2800" b="1" dirty="0">
                <a:solidFill>
                  <a:schemeClr val="bg1"/>
                </a:solidFill>
              </a:rPr>
              <a:t>والنهار</a:t>
            </a:r>
            <a:endParaRPr kumimoji="0" lang="ar-EG" sz="2800" b="1" i="0" u="none" strike="noStrike" cap="none" normalizeH="0" baseline="0" dirty="0" smtClean="0">
              <a:ln>
                <a:noFill/>
              </a:ln>
              <a:solidFill>
                <a:schemeClr val="bg1"/>
              </a:solidFill>
              <a:effectLst/>
            </a:endParaRPr>
          </a:p>
        </p:txBody>
      </p:sp>
      <p:sp>
        <p:nvSpPr>
          <p:cNvPr id="8" name="Flowchart: Alternate Process 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1669710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a:solidFill>
                  <a:schemeClr val="accent1">
                    <a:lumMod val="50000"/>
                  </a:schemeClr>
                </a:solidFill>
                <a:ea typeface="Microsoft YaHei" pitchFamily="34" charset="-122"/>
              </a:rPr>
              <a:t>تمارين</a:t>
            </a:r>
            <a:endParaRPr lang="zh-CN" altLang="en-US" sz="5000" b="1" dirty="0">
              <a:solidFill>
                <a:schemeClr val="accent1">
                  <a:lumMod val="50000"/>
                </a:schemeClr>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112568"/>
            <a:ext cx="2476500" cy="16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98987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الأهداف التربوية ومجالاتها</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144964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(1</a:t>
            </a:r>
            <a:r>
              <a:rPr lang="ar-EG" sz="3600" b="1" dirty="0" smtClean="0">
                <a:solidFill>
                  <a:schemeClr val="bg2"/>
                </a:solidFill>
              </a:rPr>
              <a:t>)</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2800598"/>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a:t>
              </a:r>
              <a:r>
                <a:rPr lang="ar-EG" altLang="zh-CN" b="1" dirty="0" smtClean="0">
                  <a:solidFill>
                    <a:srgbClr val="000000"/>
                  </a:solidFill>
                </a:rPr>
                <a:t>إن </a:t>
              </a:r>
              <a:r>
                <a:rPr lang="ar-EG" altLang="zh-CN" b="1" dirty="0">
                  <a:solidFill>
                    <a:srgbClr val="000000"/>
                  </a:solidFill>
                </a:rPr>
                <a:t>اللبنة الأساسية لبناء أي برنامج تدريبي هي تحديد الأهداف التدريبية المناسبة</a:t>
              </a:r>
              <a:endParaRPr lang="ar-EG" altLang="zh-CN" sz="2400" b="1" dirty="0">
                <a:solidFill>
                  <a:srgbClr val="000000"/>
                </a:solidFill>
              </a:endParaRPr>
            </a:p>
          </p:txBody>
        </p:sp>
      </p:grpSp>
      <p:grpSp>
        <p:nvGrpSpPr>
          <p:cNvPr id="15" name="Group 11"/>
          <p:cNvGrpSpPr>
            <a:grpSpLocks/>
          </p:cNvGrpSpPr>
          <p:nvPr/>
        </p:nvGrpSpPr>
        <p:grpSpPr bwMode="auto">
          <a:xfrm>
            <a:off x="1403648" y="4384774"/>
            <a:ext cx="6562725" cy="106045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7"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8" name="Rectangle 17"/>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a:solidFill>
                    <a:srgbClr val="000000"/>
                  </a:solidFill>
                </a:rPr>
                <a:t> 	حاول بالتعاون مع مجموعتك تحديد مفهوم الأهداف التدريبية وأقسامها ومجالاتها</a:t>
              </a:r>
              <a:endParaRPr lang="ar-EG" altLang="zh-CN" sz="2400" b="1" dirty="0">
                <a:solidFill>
                  <a:srgbClr val="000000"/>
                </a:solidFill>
              </a:endParaRPr>
            </a:p>
          </p:txBody>
        </p:sp>
      </p:grpSp>
      <p:sp>
        <p:nvSpPr>
          <p:cNvPr id="19" name="Flowchart: Alternate Process 1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2875056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par>
                                <p:cTn id="13" presetID="23" presetClass="entr" presetSubtype="16" fill="hold" nodeType="withEffect">
                                  <p:stCondLst>
                                    <p:cond delay="20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childTnLst>
                                </p:cTn>
                              </p:par>
                              <p:par>
                                <p:cTn id="17" presetID="2" presetClass="entr" presetSubtype="4" fill="hold" nodeType="withEffect">
                                  <p:stCondLst>
                                    <p:cond delay="20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fill="hold"/>
                                        <p:tgtEl>
                                          <p:spTgt spid="15"/>
                                        </p:tgtEl>
                                        <p:attrNameLst>
                                          <p:attrName>ppt_x</p:attrName>
                                        </p:attrNameLst>
                                      </p:cBhvr>
                                      <p:tavLst>
                                        <p:tav tm="0">
                                          <p:val>
                                            <p:strVal val="#ppt_x"/>
                                          </p:val>
                                        </p:tav>
                                        <p:tav tm="100000">
                                          <p:val>
                                            <p:strVal val="#ppt_x"/>
                                          </p:val>
                                        </p:tav>
                                      </p:tavLst>
                                    </p:anim>
                                    <p:anim calcmode="lin" valueType="num">
                                      <p:cBhvr additive="base">
                                        <p:cTn id="20"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(2)</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زملائك تحديد مجالات الأهداف التدريبية (المعرفية والمهارية والوجدانية</a:t>
              </a:r>
              <a:r>
                <a:rPr lang="ar-EG" altLang="zh-CN" b="1" dirty="0" smtClean="0">
                  <a:solidFill>
                    <a:srgbClr val="000000"/>
                  </a:solidFill>
                </a:rPr>
                <a:t>)</a:t>
              </a:r>
              <a:endParaRPr lang="ar-EG" altLang="zh-CN" sz="2400" b="1" dirty="0">
                <a:solidFill>
                  <a:srgbClr val="000000"/>
                </a:solidFill>
              </a:endParaRPr>
            </a:p>
          </p:txBody>
        </p:sp>
      </p:grpSp>
      <p:sp>
        <p:nvSpPr>
          <p:cNvPr id="19" name="Flowchart: Alternate Process 1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9010080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(3)</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زملائك تحديد مجالات الأهداف التدريبية (المعرفية والمهارية والوجدانية</a:t>
              </a:r>
              <a:r>
                <a:rPr lang="ar-EG" altLang="zh-CN" b="1" dirty="0" smtClean="0">
                  <a:solidFill>
                    <a:srgbClr val="000000"/>
                  </a:solidFill>
                </a:rPr>
                <a:t>)</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التربوية </a:t>
            </a:r>
            <a:r>
              <a:rPr lang="ar-SA" sz="1800" b="1" dirty="0" smtClean="0">
                <a:solidFill>
                  <a:srgbClr val="0070C0"/>
                </a:solidFill>
              </a:rPr>
              <a:t>وأقسامها </a:t>
            </a:r>
            <a:r>
              <a:rPr lang="ar-SA" sz="1800" b="1" dirty="0">
                <a:solidFill>
                  <a:srgbClr val="0070C0"/>
                </a:solidFill>
              </a:rPr>
              <a:t>ومجالاتها وأنواعها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418869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5400" dirty="0">
                <a:solidFill>
                  <a:srgbClr val="00FFFF"/>
                </a:solidFill>
              </a:rPr>
              <a:t>مفهوم الأهداف السلوكية</a:t>
            </a:r>
            <a:endParaRPr lang="zh-CN" altLang="en-US" sz="50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16784529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(4)</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812107"/>
            <a:chOff x="0" y="0"/>
            <a:chExt cx="6561756" cy="645039"/>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6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بعد </a:t>
              </a:r>
              <a:r>
                <a:rPr lang="ar-EG" altLang="zh-CN" b="1" dirty="0">
                  <a:solidFill>
                    <a:srgbClr val="000000"/>
                  </a:solidFill>
                </a:rPr>
                <a:t>أن تعرفت على مفهوم الأهداف التدريبية المناسبة </a:t>
              </a:r>
            </a:p>
            <a:p>
              <a:pPr rtl="1"/>
              <a:r>
                <a:rPr lang="ar-EG" altLang="zh-CN" b="1" dirty="0">
                  <a:solidFill>
                    <a:srgbClr val="000000"/>
                  </a:solidFill>
                </a:rPr>
                <a:t>حاول بالتعاون مع مجموعتك تحديد مفهوم الأهداف السلوكية ومصادر اشتقاقها</a:t>
              </a: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3044756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gular Pentagon 2"/>
          <p:cNvSpPr/>
          <p:nvPr/>
        </p:nvSpPr>
        <p:spPr bwMode="auto">
          <a:xfrm>
            <a:off x="1475656" y="1988840"/>
            <a:ext cx="5976664" cy="3168352"/>
          </a:xfrm>
          <a:prstGeom prst="pentagon">
            <a:avLst/>
          </a:prstGeom>
          <a:solidFill>
            <a:srgbClr val="66CCFF"/>
          </a:solidFill>
          <a:ln>
            <a:headEnd/>
            <a:tailEnd/>
          </a:ln>
          <a:extLst/>
        </p:spPr>
        <p:style>
          <a:lnRef idx="3">
            <a:schemeClr val="lt1"/>
          </a:lnRef>
          <a:fillRef idx="1">
            <a:schemeClr val="accent2"/>
          </a:fillRef>
          <a:effectRef idx="1">
            <a:schemeClr val="accent2"/>
          </a:effectRef>
          <a:fontRef idx="minor">
            <a:schemeClr val="lt1"/>
          </a:fontRef>
        </p:style>
        <p:txBody>
          <a:bodyPr anchor="ctr"/>
          <a:lstStyle/>
          <a:p>
            <a:pPr rtl="1"/>
            <a:r>
              <a:rPr lang="ar-EG" sz="5400" dirty="0">
                <a:solidFill>
                  <a:srgbClr val="292929"/>
                </a:solidFill>
              </a:rPr>
              <a:t>أهداف البرنامج </a:t>
            </a:r>
          </a:p>
        </p:txBody>
      </p:sp>
      <p:pic>
        <p:nvPicPr>
          <p:cNvPr id="1026" name="Picture 2" descr="http://www.tvtc.gov.sa/Arabic/Departments/Departments/etcc/AllDepartments/etc/PublishingImages/target.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01058" y="-27384"/>
            <a:ext cx="3967525"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30664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(5)</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يجب </a:t>
              </a:r>
              <a:r>
                <a:rPr lang="ar-EG" altLang="zh-CN" b="1" dirty="0">
                  <a:solidFill>
                    <a:srgbClr val="000000"/>
                  </a:solidFill>
                </a:rPr>
                <a:t>أن تتوفر في الأهداف السلوكية عدة مواصفات… </a:t>
              </a:r>
              <a:endParaRPr lang="ar-EG" altLang="zh-CN" b="1" dirty="0" smtClean="0">
                <a:solidFill>
                  <a:srgbClr val="000000"/>
                </a:solidFill>
              </a:endParaRPr>
            </a:p>
            <a:p>
              <a:pPr rtl="1"/>
              <a:r>
                <a:rPr lang="ar-EG" altLang="zh-CN" b="1" dirty="0" smtClean="0">
                  <a:solidFill>
                    <a:srgbClr val="000000"/>
                  </a:solidFill>
                </a:rPr>
                <a:t>حاول </a:t>
              </a:r>
              <a:r>
                <a:rPr lang="ar-EG" altLang="zh-CN" b="1" dirty="0">
                  <a:solidFill>
                    <a:srgbClr val="000000"/>
                  </a:solidFill>
                </a:rPr>
                <a:t>بالتعاون مع رفاقك في المجموعة تحديد هذه المواصفات</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الأهداف السلوكية </a:t>
            </a:r>
            <a:r>
              <a:rPr lang="ar-SA" sz="1800" b="1" dirty="0" smtClean="0">
                <a:solidFill>
                  <a:srgbClr val="0070C0"/>
                </a:solidFill>
              </a:rPr>
              <a:t>ومصادر </a:t>
            </a:r>
            <a:r>
              <a:rPr lang="ar-SA" sz="1800" b="1" dirty="0">
                <a:solidFill>
                  <a:srgbClr val="0070C0"/>
                </a:solidFill>
              </a:rPr>
              <a:t>اشتقاقها ومواصفاتها</a:t>
            </a:r>
          </a:p>
        </p:txBody>
      </p:sp>
    </p:spTree>
    <p:extLst>
      <p:ext uri="{BB962C8B-B14F-4D97-AF65-F5344CB8AC3E}">
        <p14:creationId xmlns:p14="http://schemas.microsoft.com/office/powerpoint/2010/main" val="319602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descr="07CD1E3675BD4affA6CA63955D31575C# #AutoShape 3"/>
          <p:cNvSpPr>
            <a:spLocks noChangeArrowheads="1"/>
          </p:cNvSpPr>
          <p:nvPr/>
        </p:nvSpPr>
        <p:spPr bwMode="auto">
          <a:xfrm>
            <a:off x="809625" y="2593255"/>
            <a:ext cx="7524750" cy="2347913"/>
          </a:xfrm>
          <a:prstGeom prst="rect">
            <a:avLst/>
          </a:prstGeom>
          <a:solidFill>
            <a:schemeClr val="bg2">
              <a:lumMod val="40000"/>
              <a:lumOff val="6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9" name="AutoShape 3" descr="D8FCD644EF414d608FD23FABDBB2453F# #AutoShape 3"/>
          <p:cNvSpPr>
            <a:spLocks noChangeArrowheads="1"/>
          </p:cNvSpPr>
          <p:nvPr/>
        </p:nvSpPr>
        <p:spPr bwMode="auto">
          <a:xfrm>
            <a:off x="914400" y="2450380"/>
            <a:ext cx="7315200" cy="2378075"/>
          </a:xfrm>
          <a:prstGeom prst="rect">
            <a:avLst/>
          </a:prstGeom>
          <a:solidFill>
            <a:srgbClr val="00B0F0">
              <a:alpha val="80000"/>
            </a:srgbClr>
          </a:solidFill>
          <a:ln w="12700">
            <a:solidFill>
              <a:schemeClr val="bg1"/>
            </a:solidFill>
            <a:miter lim="800000"/>
            <a:headEnd/>
            <a:tailEnd/>
          </a:ln>
        </p:spPr>
        <p:txBody>
          <a:bodyPr wrap="none" anchor="ctr"/>
          <a:lstStyle/>
          <a:p>
            <a:pPr rtl="1" eaLnBrk="0" hangingPunct="0"/>
            <a:r>
              <a:rPr lang="ar-EG" altLang="zh-CN" sz="5000" b="1" dirty="0" smtClean="0">
                <a:solidFill>
                  <a:schemeClr val="accent1">
                    <a:lumMod val="50000"/>
                  </a:schemeClr>
                </a:solidFill>
                <a:ea typeface="Microsoft YaHei" pitchFamily="34" charset="-122"/>
              </a:rPr>
              <a:t>تمارين على </a:t>
            </a:r>
          </a:p>
          <a:p>
            <a:pPr rtl="1" eaLnBrk="0" hangingPunct="0"/>
            <a:r>
              <a:rPr lang="ar-SA" sz="4800" dirty="0">
                <a:solidFill>
                  <a:srgbClr val="00FFFF"/>
                </a:solidFill>
              </a:rPr>
              <a:t>صياغة الأهداف السلوكية الإجرائية</a:t>
            </a:r>
            <a:endParaRPr lang="zh-CN" altLang="en-US" sz="4800" b="1" dirty="0">
              <a:solidFill>
                <a:srgbClr val="00FFFF"/>
              </a:solidFill>
              <a:ea typeface="Microsoft YaHei" pitchFamily="34" charset="-122"/>
            </a:endParaRPr>
          </a:p>
        </p:txBody>
      </p:sp>
      <p:sp>
        <p:nvSpPr>
          <p:cNvPr id="10" name="Rectangle 13" descr="FD1DDF730CE4456e89755B07FE1653D0# #Rectangle 13"/>
          <p:cNvSpPr>
            <a:spLocks noChangeArrowheads="1"/>
          </p:cNvSpPr>
          <p:nvPr/>
        </p:nvSpPr>
        <p:spPr bwMode="auto">
          <a:xfrm>
            <a:off x="1081088" y="2809155"/>
            <a:ext cx="69818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val="204438489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Bottom)">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(6)</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بعد </a:t>
              </a:r>
              <a:r>
                <a:rPr lang="ar-EG" altLang="zh-CN" b="1" dirty="0">
                  <a:solidFill>
                    <a:srgbClr val="000000"/>
                  </a:solidFill>
                </a:rPr>
                <a:t>أن تعرفت على مفهوم الأهداف التدريبية والأهداف السلوكية، حاول مع مجموعتك تحديد مكونات الهدف السلوكي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3349897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(7)</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بالتعاون مع أفراد مجموعتك تحديد الأفعال القابلة للقياس والأفعال صعبة القياس في صياغة الأهداف السلوكية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18491356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2200" y="334397"/>
            <a:ext cx="2592288" cy="646331"/>
          </a:xfrm>
          <a:prstGeom prst="rect">
            <a:avLst/>
          </a:prstGeom>
          <a:solidFill>
            <a:schemeClr val="accent5">
              <a:lumMod val="90000"/>
              <a:alpha val="56000"/>
            </a:schemeClr>
          </a:solidFill>
        </p:spPr>
        <p:txBody>
          <a:bodyPr wrap="square">
            <a:spAutoFit/>
          </a:bodyPr>
          <a:lstStyle/>
          <a:p>
            <a:pPr algn="r" rtl="1"/>
            <a:r>
              <a:rPr lang="ar-EG" sz="3600" b="1" dirty="0">
                <a:solidFill>
                  <a:schemeClr val="bg2"/>
                </a:solidFill>
              </a:rPr>
              <a:t>النشاط رقم </a:t>
            </a:r>
            <a:r>
              <a:rPr lang="ar-EG" sz="3600" b="1" dirty="0" smtClean="0">
                <a:solidFill>
                  <a:schemeClr val="bg2"/>
                </a:solidFill>
              </a:rPr>
              <a:t>(8)</a:t>
            </a:r>
            <a:endParaRPr lang="ar-EG" sz="3600" b="1" dirty="0">
              <a:solidFill>
                <a:schemeClr val="bg2"/>
              </a:solidFill>
            </a:endParaRPr>
          </a:p>
        </p:txBody>
      </p:sp>
      <p:sp>
        <p:nvSpPr>
          <p:cNvPr id="6" name="Rectangle 5"/>
          <p:cNvSpPr/>
          <p:nvPr/>
        </p:nvSpPr>
        <p:spPr>
          <a:xfrm>
            <a:off x="6372200" y="1126485"/>
            <a:ext cx="2592288" cy="400110"/>
          </a:xfrm>
          <a:prstGeom prst="rect">
            <a:avLst/>
          </a:prstGeom>
          <a:solidFill>
            <a:schemeClr val="tx2">
              <a:lumMod val="65000"/>
              <a:alpha val="56000"/>
            </a:schemeClr>
          </a:solidFill>
        </p:spPr>
        <p:txBody>
          <a:bodyPr wrap="square">
            <a:spAutoFit/>
          </a:bodyPr>
          <a:lstStyle/>
          <a:p>
            <a:pPr algn="r" rtl="1"/>
            <a:r>
              <a:rPr lang="ar-EG" sz="2000" b="1" dirty="0">
                <a:solidFill>
                  <a:schemeClr val="accent1"/>
                </a:solidFill>
              </a:rPr>
              <a:t>الوقت (10) دقائق</a:t>
            </a:r>
          </a:p>
        </p:txBody>
      </p:sp>
      <p:sp>
        <p:nvSpPr>
          <p:cNvPr id="4" name="Wave 3"/>
          <p:cNvSpPr/>
          <p:nvPr/>
        </p:nvSpPr>
        <p:spPr bwMode="auto">
          <a:xfrm>
            <a:off x="3491880" y="1352781"/>
            <a:ext cx="2448272" cy="1008112"/>
          </a:xfrm>
          <a:prstGeom prst="wav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chemeClr val="accent1">
                    <a:lumMod val="50000"/>
                  </a:schemeClr>
                </a:solidFill>
                <a:latin typeface="Arial" charset="0"/>
              </a:rPr>
              <a:t>أخي المتدرب</a:t>
            </a:r>
            <a:endParaRPr kumimoji="0" lang="ar-EG" sz="2800" b="1" i="0" u="none" strike="noStrike" cap="none" normalizeH="0" baseline="0" dirty="0" smtClean="0">
              <a:ln>
                <a:noFill/>
              </a:ln>
              <a:solidFill>
                <a:schemeClr val="accent1">
                  <a:lumMod val="50000"/>
                </a:schemeClr>
              </a:solidFill>
              <a:effectLst/>
              <a:latin typeface="Arial" charset="0"/>
            </a:endParaRPr>
          </a:p>
        </p:txBody>
      </p:sp>
      <p:grpSp>
        <p:nvGrpSpPr>
          <p:cNvPr id="11" name="Group 11"/>
          <p:cNvGrpSpPr>
            <a:grpSpLocks/>
          </p:cNvGrpSpPr>
          <p:nvPr/>
        </p:nvGrpSpPr>
        <p:grpSpPr bwMode="auto">
          <a:xfrm>
            <a:off x="1403648" y="3736702"/>
            <a:ext cx="6562725" cy="106045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66CCFF"/>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13" name="AutoShape 3"/>
            <p:cNvSpPr>
              <a:spLocks noChangeArrowheads="1"/>
            </p:cNvSpPr>
            <p:nvPr/>
          </p:nvSpPr>
          <p:spPr bwMode="auto">
            <a:xfrm>
              <a:off x="64331" y="0"/>
              <a:ext cx="6433094" cy="482482"/>
            </a:xfrm>
            <a:prstGeom prst="rect">
              <a:avLst/>
            </a:prstGeom>
            <a:solidFill>
              <a:srgbClr val="99CCFF">
                <a:alpha val="80000"/>
              </a:srgbClr>
            </a:solidFill>
            <a:ln w="12700">
              <a:solidFill>
                <a:schemeClr val="bg1"/>
              </a:solidFill>
              <a:miter lim="800000"/>
              <a:headEnd/>
              <a:tailEnd/>
            </a:ln>
          </p:spPr>
          <p:txBody>
            <a:bodyPr wrap="none" anchor="ctr"/>
            <a:lstStyle/>
            <a:p>
              <a:pPr algn="ctr" rtl="0" eaLnBrk="0" hangingPunct="0"/>
              <a:endParaRPr lang="zh-CN" altLang="en-US" sz="2000">
                <a:solidFill>
                  <a:schemeClr val="tx2"/>
                </a:solidFill>
                <a:ea typeface="Microsoft YaHei" pitchFamily="34" charset="-122"/>
              </a:endParaRPr>
            </a:p>
          </p:txBody>
        </p:sp>
        <p:sp>
          <p:nvSpPr>
            <p:cNvPr id="14" name="Rectangle 13"/>
            <p:cNvSpPr>
              <a:spLocks noChangeArrowheads="1"/>
            </p:cNvSpPr>
            <p:nvPr/>
          </p:nvSpPr>
          <p:spPr bwMode="auto">
            <a:xfrm>
              <a:off x="65079" y="26951"/>
              <a:ext cx="6431598" cy="42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rtl="1"/>
              <a:r>
                <a:rPr lang="ar-EG" altLang="zh-CN" b="1" dirty="0" smtClean="0">
                  <a:solidFill>
                    <a:srgbClr val="000000"/>
                  </a:solidFill>
                </a:rPr>
                <a:t>حاول </a:t>
              </a:r>
              <a:r>
                <a:rPr lang="ar-EG" altLang="zh-CN" b="1" dirty="0">
                  <a:solidFill>
                    <a:srgbClr val="000000"/>
                  </a:solidFill>
                </a:rPr>
                <a:t>أنت ورفاقك تحديد الأفعال السلوكية الإجرائية في المجالات الثلاثة ( المعرفي، المهاري، والوجداني) </a:t>
              </a:r>
              <a:endParaRPr lang="ar-EG" altLang="zh-CN" sz="2400" b="1" dirty="0">
                <a:solidFill>
                  <a:srgbClr val="000000"/>
                </a:solidFill>
              </a:endParaRPr>
            </a:p>
          </p:txBody>
        </p:sp>
      </p:grpSp>
      <p:sp>
        <p:nvSpPr>
          <p:cNvPr id="9" name="Flowchart: Alternate Process 8"/>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التدريب على صياغة الأهداف السلوكية </a:t>
            </a:r>
            <a:r>
              <a:rPr lang="ar-SA" sz="1800" b="1" dirty="0" smtClean="0">
                <a:solidFill>
                  <a:srgbClr val="0070C0"/>
                </a:solidFill>
              </a:rPr>
              <a:t>الإجرائية </a:t>
            </a:r>
            <a:r>
              <a:rPr lang="ar-SA" sz="1800" b="1" dirty="0">
                <a:solidFill>
                  <a:srgbClr val="0070C0"/>
                </a:solidFill>
              </a:rPr>
              <a:t>وتحديد مكوناتها</a:t>
            </a:r>
          </a:p>
        </p:txBody>
      </p:sp>
    </p:spTree>
    <p:extLst>
      <p:ext uri="{BB962C8B-B14F-4D97-AF65-F5344CB8AC3E}">
        <p14:creationId xmlns:p14="http://schemas.microsoft.com/office/powerpoint/2010/main" val="13771545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2" presetClass="entr" presetSubtype="4"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844675" y="2433638"/>
            <a:ext cx="5168900" cy="23812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539772" y="1916832"/>
            <a:ext cx="481746" cy="7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a:spLocks noGrp="1"/>
          </p:cNvSpPr>
          <p:nvPr>
            <p:ph idx="1"/>
          </p:nvPr>
        </p:nvSpPr>
        <p:spPr>
          <a:xfrm rot="21361315" flipH="1">
            <a:off x="1973263" y="2738438"/>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تصميم المحتوى التدريبي</a:t>
            </a:r>
            <a:endParaRPr lang="ar-EG" altLang="en-US" sz="4000" b="1" dirty="0" smtClean="0">
              <a:solidFill>
                <a:srgbClr val="000000"/>
              </a:solidFill>
            </a:endParaRPr>
          </a:p>
        </p:txBody>
      </p:sp>
    </p:spTree>
    <p:extLst>
      <p:ext uri="{BB962C8B-B14F-4D97-AF65-F5344CB8AC3E}">
        <p14:creationId xmlns:p14="http://schemas.microsoft.com/office/powerpoint/2010/main" val="323868463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 Diagonal Corner Rectangle 14"/>
          <p:cNvSpPr/>
          <p:nvPr/>
        </p:nvSpPr>
        <p:spPr bwMode="auto">
          <a:xfrm>
            <a:off x="6876256" y="1196752"/>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مفهوم </a:t>
            </a:r>
            <a:endParaRPr lang="ar-EG" b="1" dirty="0" smtClean="0">
              <a:solidFill>
                <a:schemeClr val="bg2">
                  <a:lumMod val="75000"/>
                </a:schemeClr>
              </a:solidFill>
              <a:latin typeface="Arial" charset="0"/>
            </a:endParaRPr>
          </a:p>
          <a:p>
            <a:pPr rtl="1"/>
            <a:r>
              <a:rPr lang="ar-EG" b="1" dirty="0" smtClean="0">
                <a:solidFill>
                  <a:schemeClr val="bg2">
                    <a:lumMod val="75000"/>
                  </a:schemeClr>
                </a:solidFill>
                <a:latin typeface="Arial" charset="0"/>
              </a:rPr>
              <a:t>المحتوى </a:t>
            </a:r>
            <a:r>
              <a:rPr lang="ar-EG" b="1" dirty="0">
                <a:solidFill>
                  <a:schemeClr val="bg2">
                    <a:lumMod val="75000"/>
                  </a:schemeClr>
                </a:solidFill>
                <a:latin typeface="Arial" charset="0"/>
              </a:rPr>
              <a:t>التدريبي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6" name="Round Diagonal Corner Rectangle 15"/>
          <p:cNvSpPr/>
          <p:nvPr/>
        </p:nvSpPr>
        <p:spPr bwMode="auto">
          <a:xfrm>
            <a:off x="6876256" y="2492896"/>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مجالاته</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7" name="Round Diagonal Corner Rectangle 16"/>
          <p:cNvSpPr/>
          <p:nvPr/>
        </p:nvSpPr>
        <p:spPr bwMode="auto">
          <a:xfrm>
            <a:off x="6876256" y="3789040"/>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معايير اختياره</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8" name="Round Diagonal Corner Rectangle 17"/>
          <p:cNvSpPr/>
          <p:nvPr/>
        </p:nvSpPr>
        <p:spPr bwMode="auto">
          <a:xfrm>
            <a:off x="6876256" y="4941168"/>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مقومات </a:t>
            </a:r>
            <a:r>
              <a:rPr lang="ar-EG" b="1" dirty="0" smtClean="0">
                <a:solidFill>
                  <a:schemeClr val="bg2">
                    <a:lumMod val="75000"/>
                  </a:schemeClr>
                </a:solidFill>
                <a:latin typeface="Arial" charset="0"/>
              </a:rPr>
              <a:t>المحتوى</a:t>
            </a:r>
          </a:p>
          <a:p>
            <a:pPr rtl="1"/>
            <a:r>
              <a:rPr lang="ar-EG" b="1" dirty="0" smtClean="0">
                <a:solidFill>
                  <a:schemeClr val="bg2">
                    <a:lumMod val="75000"/>
                  </a:schemeClr>
                </a:solidFill>
                <a:latin typeface="Arial" charset="0"/>
              </a:rPr>
              <a:t> </a:t>
            </a:r>
            <a:r>
              <a:rPr lang="ar-EG" b="1" dirty="0">
                <a:solidFill>
                  <a:schemeClr val="bg2">
                    <a:lumMod val="75000"/>
                  </a:schemeClr>
                </a:solidFill>
                <a:latin typeface="Arial" charset="0"/>
              </a:rPr>
              <a:t>التدريبي الجيد</a:t>
            </a:r>
            <a:endParaRPr kumimoji="0" lang="ar-EG" sz="2400" b="1" i="0" u="none" strike="noStrike" cap="none" normalizeH="0" baseline="0" dirty="0" smtClean="0">
              <a:ln>
                <a:noFill/>
              </a:ln>
              <a:solidFill>
                <a:schemeClr val="bg2">
                  <a:lumMod val="75000"/>
                </a:schemeClr>
              </a:solidFill>
              <a:effectLst/>
              <a:latin typeface="Arial" charset="0"/>
            </a:endParaRPr>
          </a:p>
        </p:txBody>
      </p:sp>
      <p:cxnSp>
        <p:nvCxnSpPr>
          <p:cNvPr id="7" name="Straight Arrow Connector 6"/>
          <p:cNvCxnSpPr/>
          <p:nvPr/>
        </p:nvCxnSpPr>
        <p:spPr bwMode="auto">
          <a:xfrm>
            <a:off x="5868144" y="1556792"/>
            <a:ext cx="1008112" cy="0"/>
          </a:xfrm>
          <a:prstGeom prst="straightConnector1">
            <a:avLst/>
          </a:prstGeom>
          <a:ln>
            <a:tailEnd type="arrow"/>
          </a:ln>
          <a:extLst/>
        </p:spPr>
        <p:style>
          <a:lnRef idx="3">
            <a:schemeClr val="accent1"/>
          </a:lnRef>
          <a:fillRef idx="0">
            <a:schemeClr val="accent1"/>
          </a:fillRef>
          <a:effectRef idx="2">
            <a:schemeClr val="accent1"/>
          </a:effectRef>
          <a:fontRef idx="minor">
            <a:schemeClr val="tx1"/>
          </a:fontRef>
        </p:style>
      </p:cxnSp>
      <p:cxnSp>
        <p:nvCxnSpPr>
          <p:cNvPr id="19" name="Straight Arrow Connector 18"/>
          <p:cNvCxnSpPr/>
          <p:nvPr/>
        </p:nvCxnSpPr>
        <p:spPr bwMode="auto">
          <a:xfrm>
            <a:off x="5868144" y="2852936"/>
            <a:ext cx="1008112" cy="0"/>
          </a:xfrm>
          <a:prstGeom prst="straightConnector1">
            <a:avLst/>
          </a:prstGeom>
          <a:ln>
            <a:tailEnd type="arrow"/>
          </a:ln>
          <a:extLst/>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bwMode="auto">
          <a:xfrm>
            <a:off x="5868144" y="4149080"/>
            <a:ext cx="1008112" cy="0"/>
          </a:xfrm>
          <a:prstGeom prst="straightConnector1">
            <a:avLst/>
          </a:prstGeom>
          <a:ln>
            <a:tailEnd type="arrow"/>
          </a:ln>
          <a:extLst/>
        </p:spPr>
        <p:style>
          <a:lnRef idx="3">
            <a:schemeClr val="accent1"/>
          </a:lnRef>
          <a:fillRef idx="0">
            <a:schemeClr val="accent1"/>
          </a:fillRef>
          <a:effectRef idx="2">
            <a:schemeClr val="accent1"/>
          </a:effectRef>
          <a:fontRef idx="minor">
            <a:schemeClr val="tx1"/>
          </a:fontRef>
        </p:style>
      </p:cxnSp>
      <p:cxnSp>
        <p:nvCxnSpPr>
          <p:cNvPr id="21" name="Straight Arrow Connector 20"/>
          <p:cNvCxnSpPr/>
          <p:nvPr/>
        </p:nvCxnSpPr>
        <p:spPr bwMode="auto">
          <a:xfrm>
            <a:off x="5868144" y="5301208"/>
            <a:ext cx="1008112" cy="0"/>
          </a:xfrm>
          <a:prstGeom prst="straightConnector1">
            <a:avLst/>
          </a:prstGeom>
          <a:ln>
            <a:tailEnd type="arrow"/>
          </a:ln>
          <a:extLst/>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bwMode="auto">
          <a:xfrm>
            <a:off x="5868144" y="1556792"/>
            <a:ext cx="0" cy="3744416"/>
          </a:xfrm>
          <a:prstGeom prst="line">
            <a:avLst/>
          </a:prstGeom>
          <a:ln/>
          <a:extLst/>
        </p:spPr>
        <p:style>
          <a:lnRef idx="3">
            <a:schemeClr val="accent1"/>
          </a:lnRef>
          <a:fillRef idx="0">
            <a:schemeClr val="accent1"/>
          </a:fillRef>
          <a:effectRef idx="2">
            <a:schemeClr val="accent1"/>
          </a:effectRef>
          <a:fontRef idx="minor">
            <a:schemeClr val="tx1"/>
          </a:fontRef>
        </p:style>
      </p:cxnSp>
      <p:sp>
        <p:nvSpPr>
          <p:cNvPr id="29" name="Right Arrow 28"/>
          <p:cNvSpPr/>
          <p:nvPr/>
        </p:nvSpPr>
        <p:spPr bwMode="auto">
          <a:xfrm flipH="1">
            <a:off x="4716016" y="3140968"/>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30" name="Flowchart: Alternate Process 29"/>
          <p:cNvSpPr/>
          <p:nvPr/>
        </p:nvSpPr>
        <p:spPr bwMode="auto">
          <a:xfrm>
            <a:off x="179512" y="3068960"/>
            <a:ext cx="453650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التعرف على مفهوم المحتوى التدريبي </a:t>
            </a:r>
            <a:endParaRPr lang="ar-EG" b="1" dirty="0" smtClean="0"/>
          </a:p>
          <a:p>
            <a:pPr rtl="1"/>
            <a:r>
              <a:rPr lang="ar-SA" b="1" dirty="0" smtClean="0"/>
              <a:t>ومعايير </a:t>
            </a:r>
            <a:r>
              <a:rPr lang="ar-SA" b="1" dirty="0"/>
              <a:t>اختياره</a:t>
            </a:r>
            <a:endParaRPr kumimoji="0" lang="ar-EG" sz="24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34347104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bwMode="auto">
          <a:xfrm flipH="1">
            <a:off x="5508104" y="1772816"/>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4" name="Round Diagonal Corner Rectangle 3"/>
          <p:cNvSpPr/>
          <p:nvPr/>
        </p:nvSpPr>
        <p:spPr bwMode="auto">
          <a:xfrm>
            <a:off x="6876256" y="1772816"/>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خطوات </a:t>
            </a:r>
            <a:r>
              <a:rPr lang="ar-EG" b="1" dirty="0" smtClean="0">
                <a:solidFill>
                  <a:schemeClr val="bg2">
                    <a:lumMod val="75000"/>
                  </a:schemeClr>
                </a:solidFill>
                <a:latin typeface="Arial" charset="0"/>
              </a:rPr>
              <a:t>بناء </a:t>
            </a:r>
          </a:p>
          <a:p>
            <a:pPr rtl="1"/>
            <a:r>
              <a:rPr lang="ar-EG" sz="2000" b="1" dirty="0" smtClean="0">
                <a:solidFill>
                  <a:schemeClr val="bg2">
                    <a:lumMod val="75000"/>
                  </a:schemeClr>
                </a:solidFill>
                <a:latin typeface="Arial" charset="0"/>
              </a:rPr>
              <a:t>المحتوى </a:t>
            </a:r>
            <a:r>
              <a:rPr lang="ar-EG" sz="2000" b="1" dirty="0">
                <a:solidFill>
                  <a:schemeClr val="bg2">
                    <a:lumMod val="75000"/>
                  </a:schemeClr>
                </a:solidFill>
                <a:latin typeface="Arial" charset="0"/>
              </a:rPr>
              <a:t>التدريبي الجيد</a:t>
            </a:r>
            <a:endParaRPr kumimoji="0" lang="ar-EG" sz="2000" b="1" i="0" u="none" strike="noStrike" cap="none" normalizeH="0" baseline="0" dirty="0" smtClean="0">
              <a:ln>
                <a:noFill/>
              </a:ln>
              <a:solidFill>
                <a:schemeClr val="bg2">
                  <a:lumMod val="75000"/>
                </a:schemeClr>
              </a:solidFill>
              <a:effectLst/>
              <a:latin typeface="Arial" charset="0"/>
            </a:endParaRPr>
          </a:p>
        </p:txBody>
      </p:sp>
      <p:sp>
        <p:nvSpPr>
          <p:cNvPr id="5" name="Flowchart: Alternate Process 4"/>
          <p:cNvSpPr/>
          <p:nvPr/>
        </p:nvSpPr>
        <p:spPr bwMode="auto">
          <a:xfrm>
            <a:off x="467544" y="1772816"/>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معرفة خطوات بناء المحتوى التدريبي الجيد</a:t>
            </a:r>
            <a:endParaRPr kumimoji="0" lang="ar-EG" sz="2400" b="1" i="0" u="none" strike="noStrike" cap="none" normalizeH="0" baseline="0" dirty="0" smtClean="0">
              <a:ln>
                <a:noFill/>
              </a:ln>
              <a:solidFill>
                <a:schemeClr val="tx1"/>
              </a:solidFill>
              <a:effectLst/>
              <a:latin typeface="Arial" charset="0"/>
            </a:endParaRPr>
          </a:p>
        </p:txBody>
      </p:sp>
      <p:sp>
        <p:nvSpPr>
          <p:cNvPr id="9" name="Right Arrow 8"/>
          <p:cNvSpPr/>
          <p:nvPr/>
        </p:nvSpPr>
        <p:spPr bwMode="auto">
          <a:xfrm flipH="1">
            <a:off x="5508104" y="3068960"/>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0" name="Round Diagonal Corner Rectangle 9"/>
          <p:cNvSpPr/>
          <p:nvPr/>
        </p:nvSpPr>
        <p:spPr bwMode="auto">
          <a:xfrm>
            <a:off x="6876256" y="3068960"/>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أمور يجب مراعاتها </a:t>
            </a:r>
            <a:endParaRPr lang="ar-EG" b="1" dirty="0" smtClean="0">
              <a:solidFill>
                <a:schemeClr val="bg2">
                  <a:lumMod val="75000"/>
                </a:schemeClr>
              </a:solidFill>
              <a:latin typeface="Arial" charset="0"/>
            </a:endParaRPr>
          </a:p>
          <a:p>
            <a:pPr rtl="1"/>
            <a:r>
              <a:rPr lang="ar-EG" sz="1800" b="1" dirty="0" smtClean="0">
                <a:solidFill>
                  <a:schemeClr val="bg2">
                    <a:lumMod val="75000"/>
                  </a:schemeClr>
                </a:solidFill>
                <a:latin typeface="Arial" charset="0"/>
              </a:rPr>
              <a:t>عند </a:t>
            </a:r>
            <a:r>
              <a:rPr lang="ar-EG" sz="1800" b="1" dirty="0">
                <a:solidFill>
                  <a:schemeClr val="bg2">
                    <a:lumMod val="75000"/>
                  </a:schemeClr>
                </a:solidFill>
                <a:latin typeface="Arial" charset="0"/>
              </a:rPr>
              <a:t>تصميم المحتوى التدريبي</a:t>
            </a:r>
            <a:endParaRPr kumimoji="0" lang="ar-EG" sz="1800" b="1" i="0" u="none" strike="noStrike" cap="none" normalizeH="0" baseline="0" dirty="0" smtClean="0">
              <a:ln>
                <a:noFill/>
              </a:ln>
              <a:solidFill>
                <a:schemeClr val="bg2">
                  <a:lumMod val="75000"/>
                </a:schemeClr>
              </a:solidFill>
              <a:effectLst/>
              <a:latin typeface="Arial" charset="0"/>
            </a:endParaRPr>
          </a:p>
        </p:txBody>
      </p:sp>
      <p:sp>
        <p:nvSpPr>
          <p:cNvPr id="11" name="Flowchart: Alternate Process 10"/>
          <p:cNvSpPr/>
          <p:nvPr/>
        </p:nvSpPr>
        <p:spPr bwMode="auto">
          <a:xfrm>
            <a:off x="467544" y="3068960"/>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التعرف على الأمور التي يجب مراعاتها </a:t>
            </a:r>
            <a:endParaRPr lang="ar-EG" b="1" dirty="0" smtClean="0"/>
          </a:p>
          <a:p>
            <a:pPr rtl="1"/>
            <a:r>
              <a:rPr lang="ar-SA" b="1" dirty="0" smtClean="0"/>
              <a:t>عند </a:t>
            </a:r>
            <a:r>
              <a:rPr lang="ar-SA" b="1" dirty="0"/>
              <a:t>تصميم المحتوى التدريبي</a:t>
            </a:r>
            <a:endParaRPr kumimoji="0" lang="ar-EG" sz="2400" b="1" i="0" u="none" strike="noStrike" cap="none" normalizeH="0" baseline="0" dirty="0" smtClean="0">
              <a:ln>
                <a:noFill/>
              </a:ln>
              <a:solidFill>
                <a:schemeClr val="tx1"/>
              </a:solidFill>
              <a:effectLst/>
              <a:latin typeface="Arial" charset="0"/>
            </a:endParaRPr>
          </a:p>
        </p:txBody>
      </p:sp>
      <p:sp>
        <p:nvSpPr>
          <p:cNvPr id="12" name="Right Arrow 11"/>
          <p:cNvSpPr/>
          <p:nvPr/>
        </p:nvSpPr>
        <p:spPr bwMode="auto">
          <a:xfrm flipH="1">
            <a:off x="5508104" y="4365104"/>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Round Diagonal Corner Rectangle 12"/>
          <p:cNvSpPr/>
          <p:nvPr/>
        </p:nvSpPr>
        <p:spPr bwMode="auto">
          <a:xfrm>
            <a:off x="6876256" y="4365104"/>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تصميم أنشطة التعلم </a:t>
            </a:r>
            <a:endParaRPr lang="ar-EG" b="1" dirty="0" smtClean="0">
              <a:solidFill>
                <a:schemeClr val="bg2">
                  <a:lumMod val="75000"/>
                </a:schemeClr>
              </a:solidFill>
              <a:latin typeface="Arial" charset="0"/>
            </a:endParaRPr>
          </a:p>
          <a:p>
            <a:r>
              <a:rPr lang="ar-EG" b="1" dirty="0" smtClean="0">
                <a:solidFill>
                  <a:schemeClr val="bg2">
                    <a:lumMod val="75000"/>
                  </a:schemeClr>
                </a:solidFill>
                <a:latin typeface="Arial" charset="0"/>
              </a:rPr>
              <a:t>في </a:t>
            </a:r>
            <a:r>
              <a:rPr lang="ar-EG" b="1" dirty="0">
                <a:solidFill>
                  <a:schemeClr val="bg2">
                    <a:lumMod val="75000"/>
                  </a:schemeClr>
                </a:solidFill>
                <a:latin typeface="Arial" charset="0"/>
              </a:rPr>
              <a:t>التدريب</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4" name="Flowchart: Alternate Process 13"/>
          <p:cNvSpPr/>
          <p:nvPr/>
        </p:nvSpPr>
        <p:spPr bwMode="auto">
          <a:xfrm>
            <a:off x="467544" y="4365104"/>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معرفة تصميم أنشطة التعلم في التدريب</a:t>
            </a:r>
            <a:endParaRPr kumimoji="0" lang="ar-EG" sz="24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16847333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bwMode="auto">
          <a:xfrm flipH="1">
            <a:off x="5508104" y="2492896"/>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4" name="Round Diagonal Corner Rectangle 3"/>
          <p:cNvSpPr/>
          <p:nvPr/>
        </p:nvSpPr>
        <p:spPr bwMode="auto">
          <a:xfrm>
            <a:off x="6876256" y="2492896"/>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الحقيبة التدريبية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5" name="Flowchart: Alternate Process 4"/>
          <p:cNvSpPr/>
          <p:nvPr/>
        </p:nvSpPr>
        <p:spPr bwMode="auto">
          <a:xfrm>
            <a:off x="467544" y="2492896"/>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التعرف على مفهوم الحقيبة التدريبية </a:t>
            </a:r>
            <a:endParaRPr lang="ar-EG" b="1" dirty="0" smtClean="0"/>
          </a:p>
          <a:p>
            <a:pPr rtl="1"/>
            <a:r>
              <a:rPr lang="ar-SA" b="1" dirty="0" smtClean="0"/>
              <a:t>ومعايير </a:t>
            </a:r>
            <a:r>
              <a:rPr lang="ar-SA" b="1" dirty="0"/>
              <a:t>إعدادها وخصائصها</a:t>
            </a:r>
            <a:endParaRPr kumimoji="0" lang="ar-EG" sz="2400" b="1" i="0" u="none" strike="noStrike" cap="none" normalizeH="0" baseline="0" dirty="0" smtClean="0">
              <a:ln>
                <a:noFill/>
              </a:ln>
              <a:solidFill>
                <a:schemeClr val="tx1"/>
              </a:solidFill>
              <a:effectLst/>
              <a:latin typeface="Arial" charset="0"/>
            </a:endParaRPr>
          </a:p>
        </p:txBody>
      </p:sp>
      <p:sp>
        <p:nvSpPr>
          <p:cNvPr id="9" name="Right Arrow 8"/>
          <p:cNvSpPr/>
          <p:nvPr/>
        </p:nvSpPr>
        <p:spPr bwMode="auto">
          <a:xfrm flipH="1">
            <a:off x="5508104" y="3789040"/>
            <a:ext cx="1152128" cy="720080"/>
          </a:xfrm>
          <a:prstGeom prst="rightArrow">
            <a:avLst/>
          </a:prstGeom>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0" name="Round Diagonal Corner Rectangle 9"/>
          <p:cNvSpPr/>
          <p:nvPr/>
        </p:nvSpPr>
        <p:spPr bwMode="auto">
          <a:xfrm>
            <a:off x="6876256" y="3789040"/>
            <a:ext cx="2160240"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البرنامج التدريبي</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1" name="Flowchart: Alternate Process 10"/>
          <p:cNvSpPr/>
          <p:nvPr/>
        </p:nvSpPr>
        <p:spPr bwMode="auto">
          <a:xfrm>
            <a:off x="467544" y="3789040"/>
            <a:ext cx="4896544" cy="864096"/>
          </a:xfrm>
          <a:prstGeom prst="flowChartAlternateProcess">
            <a:avLst/>
          </a:prstGeom>
          <a:solidFill>
            <a:schemeClr val="accent1">
              <a:alpha val="50000"/>
            </a:schemeClr>
          </a:solidFill>
          <a:ln/>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b="1" dirty="0"/>
              <a:t>معرفة كيفية تصميم البرنامج</a:t>
            </a:r>
            <a:endParaRPr kumimoji="0" lang="ar-EG" sz="24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33016852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chemeClr val="accent1"/>
                  </a:solidFill>
                  <a:prstDash val="solid"/>
                </a:ln>
                <a:solidFill>
                  <a:srgbClr val="FFFFFF"/>
                </a:solidFill>
                <a:effectLst>
                  <a:outerShdw blurRad="38100" dist="32000" dir="5400000" algn="tl">
                    <a:srgbClr val="000000">
                      <a:alpha val="30000"/>
                    </a:srgbClr>
                  </a:outerShdw>
                </a:effectLst>
              </a:rPr>
              <a:t>مفهوم </a:t>
            </a:r>
            <a:endParaRPr lang="ar-EG" sz="3600" b="1" dirty="0" smtClean="0">
              <a:ln w="10160">
                <a:solidFill>
                  <a:schemeClr val="accent1"/>
                </a:solidFill>
                <a:prstDash val="solid"/>
              </a:ln>
              <a:solidFill>
                <a:srgbClr val="FFFFFF"/>
              </a:solidFill>
              <a:effectLst>
                <a:outerShdw blurRad="38100" dist="32000" dir="5400000" algn="tl">
                  <a:srgbClr val="000000">
                    <a:alpha val="30000"/>
                  </a:srgbClr>
                </a:outerShdw>
              </a:effectLst>
            </a:endParaRPr>
          </a:p>
          <a:p>
            <a:pPr rtl="1"/>
            <a:r>
              <a:rPr lang="ar-EG" sz="3600" b="1" dirty="0" smtClean="0">
                <a:ln w="10160">
                  <a:solidFill>
                    <a:schemeClr val="accent1"/>
                  </a:solidFill>
                  <a:prstDash val="solid"/>
                </a:ln>
                <a:solidFill>
                  <a:srgbClr val="FFFFFF"/>
                </a:solidFill>
                <a:effectLst>
                  <a:outerShdw blurRad="38100" dist="32000" dir="5400000" algn="tl">
                    <a:srgbClr val="000000">
                      <a:alpha val="30000"/>
                    </a:srgbClr>
                  </a:outerShdw>
                </a:effectLst>
              </a:rPr>
              <a:t>المحتوى </a:t>
            </a:r>
            <a:r>
              <a:rPr lang="ar-EG" sz="3600" b="1" dirty="0">
                <a:ln w="10160">
                  <a:solidFill>
                    <a:schemeClr val="accent1"/>
                  </a:solidFill>
                  <a:prstDash val="solid"/>
                </a:ln>
                <a:solidFill>
                  <a:srgbClr val="FFFFFF"/>
                </a:solidFill>
                <a:effectLst>
                  <a:outerShdw blurRad="38100" dist="32000" dir="5400000" algn="tl">
                    <a:srgbClr val="000000">
                      <a:alpha val="30000"/>
                    </a:srgbClr>
                  </a:outerShdw>
                </a:effectLst>
              </a:rPr>
              <a:t>التدريبي ومعايير اختياره</a:t>
            </a:r>
            <a:endParaRPr kumimoji="0" lang="ar-EG" sz="3600" b="1" i="0" u="none" strike="noStrike" normalizeH="0" baseline="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240645739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734767" y="1401911"/>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خلق اتجاهات إيجابية لدى أعضاء هيئة التدريب في كليات المعلمين نحو مفهوم التدريب وأهميته وحاجة الميدان التربوي إليه في هذه المرحلة</a:t>
            </a:r>
            <a:endParaRPr lang="zh-CN" altLang="en-US"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78738" y="104340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6898904" y="157653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447429" y="2849711"/>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تمتلك هيئة التدريب من أعضاء هيئة التدريس في كليات المعلمين مهارات وقدرات المدربين المتميزين</a:t>
            </a:r>
            <a:endParaRPr lang="zh-CN" altLang="en-US"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450138" y="2491210"/>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670304" y="302433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963242" y="4145111"/>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يمتلك أعضاء هيئة التدريب القدرة على تحديد الاحتياجات التدريبية</a:t>
            </a:r>
            <a:endParaRPr lang="zh-CN" altLang="en-US"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916738" y="378660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136904" y="431973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圆角矩形 4"/>
          <p:cNvSpPr>
            <a:spLocks noChangeArrowheads="1"/>
          </p:cNvSpPr>
          <p:nvPr/>
        </p:nvSpPr>
        <p:spPr bwMode="auto">
          <a:xfrm>
            <a:off x="582242" y="5516711"/>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يمتلك المدرب مهارات التنظيم والالتزام بالوقت وحسن التعامل مع  المتدربين </a:t>
            </a:r>
            <a:endParaRPr lang="zh-CN" altLang="en-US"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8"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5535738" y="5158209"/>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5"/>
          <p:cNvSpPr txBox="1">
            <a:spLocks noChangeArrowheads="1"/>
          </p:cNvSpPr>
          <p:nvPr/>
        </p:nvSpPr>
        <p:spPr bwMode="auto">
          <a:xfrm>
            <a:off x="5755904" y="569133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GB"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20" name="Picture 2" descr="http://www.tvtc.gov.sa/Arabic/Departments/Departments/etcc/AllDepartments/etc/PublishingImages/target.jpg"/>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3039"/>
          <a:stretch/>
        </p:blipFill>
        <p:spPr bwMode="auto">
          <a:xfrm>
            <a:off x="7391079" y="61275"/>
            <a:ext cx="1775445" cy="16304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0817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par>
                          <p:cTn id="40" fill="hold">
                            <p:stCondLst>
                              <p:cond delay="13500"/>
                            </p:stCondLst>
                            <p:childTnLst>
                              <p:par>
                                <p:cTn id="41" presetID="21"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heel(1)">
                                      <p:cBhvr>
                                        <p:cTn id="43" dur="2000"/>
                                        <p:tgtEl>
                                          <p:spTgt spid="19"/>
                                        </p:tgtEl>
                                      </p:cBhvr>
                                    </p:animEffect>
                                  </p:childTnLst>
                                </p:cTn>
                              </p:par>
                            </p:childTnLst>
                          </p:cTn>
                        </p:par>
                        <p:par>
                          <p:cTn id="44" fill="hold">
                            <p:stCondLst>
                              <p:cond delay="15500"/>
                            </p:stCondLst>
                            <p:childTnLst>
                              <p:par>
                                <p:cTn id="45" presetID="21" presetClass="entr" presetSubtype="1"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par>
                          <p:cTn id="48" fill="hold">
                            <p:stCondLst>
                              <p:cond delay="17500"/>
                            </p:stCondLst>
                            <p:childTnLst>
                              <p:par>
                                <p:cTn id="49" presetID="16" presetClass="entr" presetSubtype="2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P spid="17" grpId="0" animBg="1"/>
      <p:bldP spid="19"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188640"/>
            <a:ext cx="6934200" cy="715963"/>
          </a:xfrm>
        </p:spPr>
        <p:txBody>
          <a:bodyPr/>
          <a:lstStyle/>
          <a:p>
            <a:pPr algn="r"/>
            <a:r>
              <a:rPr lang="ar-EG" sz="3600" b="1" dirty="0">
                <a:solidFill>
                  <a:schemeClr val="bg2">
                    <a:lumMod val="50000"/>
                  </a:schemeClr>
                </a:solidFill>
              </a:rPr>
              <a:t>مفهوم المحتوى التدريبي ومعايير اختياره</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مفهوم المحتوى التدريبي.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مجالاته.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معايير اختياره.</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1207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wipe(down)">
                                      <p:cBhvr>
                                        <p:cTn id="15"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المحتوى التدريبي </a:t>
            </a:r>
            <a:endParaRPr lang="ar-EG" sz="3600" dirty="0" smtClean="0">
              <a:solidFill>
                <a:srgbClr val="000000"/>
              </a:solidFill>
            </a:endParaRPr>
          </a:p>
        </p:txBody>
      </p:sp>
      <p:sp>
        <p:nvSpPr>
          <p:cNvPr id="7" name="Round Diagonal Corner Rectangle 6"/>
          <p:cNvSpPr/>
          <p:nvPr/>
        </p:nvSpPr>
        <p:spPr bwMode="auto">
          <a:xfrm>
            <a:off x="1263650" y="4005064"/>
            <a:ext cx="6984776" cy="1944216"/>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عبارة عن النظريات والمبادئ والحقائق، </a:t>
            </a:r>
            <a:endParaRPr lang="ar-EG" sz="2800" b="1" dirty="0" smtClean="0">
              <a:solidFill>
                <a:schemeClr val="bg1"/>
              </a:solidFill>
            </a:endParaRPr>
          </a:p>
          <a:p>
            <a:pPr rtl="1"/>
            <a:r>
              <a:rPr lang="ar-EG" sz="2800" b="1" dirty="0" smtClean="0">
                <a:solidFill>
                  <a:schemeClr val="bg1"/>
                </a:solidFill>
              </a:rPr>
              <a:t>والمفاهيم </a:t>
            </a:r>
            <a:r>
              <a:rPr lang="ar-EG" sz="2800" b="1" dirty="0">
                <a:solidFill>
                  <a:schemeClr val="bg1"/>
                </a:solidFill>
              </a:rPr>
              <a:t>والمصطلحات التي نريد إكسابها للمتدرب حتى يتسنى له تطبيق الأنشطة التعليمية ذات العلاقة بمهاراته الوظيفية العملية</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pic>
        <p:nvPicPr>
          <p:cNvPr id="1843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800" y="1124322"/>
            <a:ext cx="54864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03411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مجالات المحتوى التدريبي </a:t>
            </a:r>
            <a:endParaRPr lang="ar-EG" sz="3600" dirty="0" smtClean="0">
              <a:solidFill>
                <a:srgbClr val="000000"/>
              </a:solidFill>
            </a:endParaRPr>
          </a:p>
        </p:txBody>
      </p:sp>
      <p:sp>
        <p:nvSpPr>
          <p:cNvPr id="7" name="Round Diagonal Corner Rectangle 6"/>
          <p:cNvSpPr/>
          <p:nvPr/>
        </p:nvSpPr>
        <p:spPr bwMode="auto">
          <a:xfrm>
            <a:off x="1263650" y="4005064"/>
            <a:ext cx="6984776" cy="1440160"/>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المعارف المكتوبة أو المنقولة شفوياً للمتدربين </a:t>
            </a:r>
            <a:endParaRPr lang="ar-EG" sz="2800" b="1" dirty="0" smtClean="0">
              <a:solidFill>
                <a:schemeClr val="bg1"/>
              </a:solidFill>
            </a:endParaRPr>
          </a:p>
          <a:p>
            <a:pPr rtl="1"/>
            <a:r>
              <a:rPr lang="ar-EG" sz="2800" b="1" dirty="0" smtClean="0">
                <a:solidFill>
                  <a:schemeClr val="bg1"/>
                </a:solidFill>
              </a:rPr>
              <a:t>مثل </a:t>
            </a:r>
            <a:r>
              <a:rPr lang="ar-EG" sz="2800" b="1" dirty="0">
                <a:solidFill>
                  <a:schemeClr val="bg1"/>
                </a:solidFill>
              </a:rPr>
              <a:t>المصطلحات العلمية والمفاهيم وأجزاء الأدوات والمبادئ والنظريات</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
        <p:nvSpPr>
          <p:cNvPr id="2" name="Rectangle 1"/>
          <p:cNvSpPr/>
          <p:nvPr/>
        </p:nvSpPr>
        <p:spPr>
          <a:xfrm>
            <a:off x="7020272" y="908720"/>
            <a:ext cx="2122697" cy="584775"/>
          </a:xfrm>
          <a:prstGeom prst="rect">
            <a:avLst/>
          </a:prstGeom>
          <a:solidFill>
            <a:schemeClr val="accent2">
              <a:lumMod val="60000"/>
              <a:lumOff val="40000"/>
            </a:schemeClr>
          </a:solidFill>
        </p:spPr>
        <p:txBody>
          <a:bodyPr wrap="none">
            <a:spAutoFit/>
          </a:bodyPr>
          <a:lstStyle/>
          <a:p>
            <a:r>
              <a:rPr lang="ar-EG" sz="3200" dirty="0">
                <a:solidFill>
                  <a:schemeClr val="accent1">
                    <a:lumMod val="50000"/>
                  </a:schemeClr>
                </a:solidFill>
              </a:rPr>
              <a:t>المجال النظري</a:t>
            </a:r>
          </a:p>
        </p:txBody>
      </p:sp>
    </p:spTree>
    <p:extLst>
      <p:ext uri="{BB962C8B-B14F-4D97-AF65-F5344CB8AC3E}">
        <p14:creationId xmlns:p14="http://schemas.microsoft.com/office/powerpoint/2010/main" val="19583186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مجالات المحتوى التدريبي </a:t>
            </a:r>
            <a:endParaRPr lang="ar-EG" sz="3600" dirty="0" smtClean="0">
              <a:solidFill>
                <a:srgbClr val="000000"/>
              </a:solidFill>
            </a:endParaRPr>
          </a:p>
        </p:txBody>
      </p:sp>
      <p:sp>
        <p:nvSpPr>
          <p:cNvPr id="7" name="Round Diagonal Corner Rectangle 6"/>
          <p:cNvSpPr/>
          <p:nvPr/>
        </p:nvSpPr>
        <p:spPr bwMode="auto">
          <a:xfrm>
            <a:off x="1263650" y="4005064"/>
            <a:ext cx="6984776" cy="1440160"/>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يتمثل بتطبيق المهارات من قبل المتدربين أو السلوكيات الحركية لهم مثل خطوات تنفيذ مهمة ما أو استخدام </a:t>
            </a:r>
            <a:r>
              <a:rPr lang="ar-EG" sz="2800" b="1" dirty="0" smtClean="0">
                <a:solidFill>
                  <a:schemeClr val="bg1"/>
                </a:solidFill>
              </a:rPr>
              <a:t>  الآلات </a:t>
            </a:r>
            <a:r>
              <a:rPr lang="ar-EG" sz="2800" b="1" dirty="0">
                <a:solidFill>
                  <a:schemeClr val="bg1"/>
                </a:solidFill>
              </a:rPr>
              <a:t>والمعدات</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
        <p:nvSpPr>
          <p:cNvPr id="2" name="Rectangle 1"/>
          <p:cNvSpPr/>
          <p:nvPr/>
        </p:nvSpPr>
        <p:spPr>
          <a:xfrm>
            <a:off x="6876256" y="908720"/>
            <a:ext cx="2305439" cy="584775"/>
          </a:xfrm>
          <a:prstGeom prst="rect">
            <a:avLst/>
          </a:prstGeom>
          <a:solidFill>
            <a:schemeClr val="accent2">
              <a:lumMod val="60000"/>
              <a:lumOff val="40000"/>
            </a:schemeClr>
          </a:solidFill>
        </p:spPr>
        <p:txBody>
          <a:bodyPr wrap="none">
            <a:spAutoFit/>
          </a:bodyPr>
          <a:lstStyle/>
          <a:p>
            <a:pPr rtl="1"/>
            <a:r>
              <a:rPr lang="ar-EG" sz="3200" dirty="0">
                <a:solidFill>
                  <a:schemeClr val="accent1">
                    <a:lumMod val="50000"/>
                  </a:schemeClr>
                </a:solidFill>
              </a:rPr>
              <a:t>المجال الإجرائي</a:t>
            </a:r>
          </a:p>
        </p:txBody>
      </p:sp>
    </p:spTree>
    <p:extLst>
      <p:ext uri="{BB962C8B-B14F-4D97-AF65-F5344CB8AC3E}">
        <p14:creationId xmlns:p14="http://schemas.microsoft.com/office/powerpoint/2010/main" val="2798411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معايير اختيار المحتوى التدريبي</a:t>
            </a:r>
            <a:endParaRPr lang="ar-EG" sz="3600" dirty="0" smtClean="0">
              <a:solidFill>
                <a:srgbClr val="000000"/>
              </a:solidFill>
            </a:endParaRPr>
          </a:p>
        </p:txBody>
      </p:sp>
      <p:sp>
        <p:nvSpPr>
          <p:cNvPr id="9" name="Flowchart: Process 8"/>
          <p:cNvSpPr/>
          <p:nvPr/>
        </p:nvSpPr>
        <p:spPr bwMode="auto">
          <a:xfrm>
            <a:off x="2195736" y="2348880"/>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أهمية المحتوى لتحقيق الأهداف</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0100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اختيار المحتوى التدريبي وتطويره </a:t>
            </a:r>
            <a:r>
              <a:rPr lang="ar-EG" b="1" dirty="0" smtClean="0">
                <a:solidFill>
                  <a:schemeClr val="bg2"/>
                </a:solidFill>
                <a:latin typeface="Arial" charset="0"/>
              </a:rPr>
              <a:t>بناءً </a:t>
            </a:r>
            <a:r>
              <a:rPr lang="ar-EG" b="1" dirty="0">
                <a:solidFill>
                  <a:schemeClr val="bg2"/>
                </a:solidFill>
                <a:latin typeface="Arial" charset="0"/>
              </a:rPr>
              <a:t>على </a:t>
            </a:r>
            <a:endParaRPr lang="ar-EG" b="1" dirty="0" smtClean="0">
              <a:solidFill>
                <a:schemeClr val="bg2"/>
              </a:solidFill>
              <a:latin typeface="Arial" charset="0"/>
            </a:endParaRPr>
          </a:p>
          <a:p>
            <a:pPr rtl="1"/>
            <a:r>
              <a:rPr lang="ar-EG" b="1" dirty="0" smtClean="0">
                <a:solidFill>
                  <a:schemeClr val="bg2"/>
                </a:solidFill>
                <a:latin typeface="Arial" charset="0"/>
              </a:rPr>
              <a:t>مضمون </a:t>
            </a:r>
            <a:r>
              <a:rPr lang="ar-EG" b="1" dirty="0">
                <a:solidFill>
                  <a:schemeClr val="bg2"/>
                </a:solidFill>
                <a:latin typeface="Arial" charset="0"/>
              </a:rPr>
              <a:t>الأهداف الإجرائية</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348880"/>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1</a:t>
            </a:r>
            <a:endParaRPr lang="ar-EG" b="1" dirty="0">
              <a:solidFill>
                <a:schemeClr val="bg2"/>
              </a:solidFill>
              <a:latin typeface="Arial" charset="0"/>
            </a:endParaRPr>
          </a:p>
        </p:txBody>
      </p:sp>
      <p:sp>
        <p:nvSpPr>
          <p:cNvPr id="11" name="Oval 10"/>
          <p:cNvSpPr/>
          <p:nvPr/>
        </p:nvSpPr>
        <p:spPr bwMode="auto">
          <a:xfrm>
            <a:off x="7956376" y="350100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2</a:t>
            </a:r>
            <a:endParaRPr lang="ar-EG" b="1" dirty="0">
              <a:solidFill>
                <a:schemeClr val="bg2"/>
              </a:solidFill>
              <a:latin typeface="Arial" charset="0"/>
            </a:endParaRPr>
          </a:p>
        </p:txBody>
      </p:sp>
      <p:sp>
        <p:nvSpPr>
          <p:cNvPr id="14" name="Flowchart: Process 13"/>
          <p:cNvSpPr/>
          <p:nvPr/>
        </p:nvSpPr>
        <p:spPr bwMode="auto">
          <a:xfrm>
            <a:off x="2195736" y="4725144"/>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تفصيل وحدات المحتوى التدريبي نوعاً </a:t>
            </a:r>
            <a:endParaRPr lang="ar-EG" b="1" dirty="0" smtClean="0">
              <a:solidFill>
                <a:schemeClr val="bg2"/>
              </a:solidFill>
              <a:latin typeface="Arial" charset="0"/>
            </a:endParaRPr>
          </a:p>
          <a:p>
            <a:pPr rtl="1"/>
            <a:r>
              <a:rPr lang="ar-EG" b="1" dirty="0" smtClean="0">
                <a:solidFill>
                  <a:schemeClr val="bg2"/>
                </a:solidFill>
                <a:latin typeface="Arial" charset="0"/>
              </a:rPr>
              <a:t>وكمًا </a:t>
            </a:r>
            <a:r>
              <a:rPr lang="ar-EG" b="1" dirty="0">
                <a:solidFill>
                  <a:schemeClr val="bg2"/>
                </a:solidFill>
                <a:latin typeface="Arial" charset="0"/>
              </a:rPr>
              <a:t>حسبما هو مطلوب</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725144"/>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3</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996166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معايير اختيار المحتوى التدريبي</a:t>
            </a:r>
            <a:endParaRPr lang="ar-EG" sz="3600" dirty="0" smtClean="0">
              <a:solidFill>
                <a:srgbClr val="000000"/>
              </a:solidFill>
            </a:endParaRPr>
          </a:p>
        </p:txBody>
      </p:sp>
      <p:sp>
        <p:nvSpPr>
          <p:cNvPr id="9" name="Flowchart: Process 8"/>
          <p:cNvSpPr/>
          <p:nvPr/>
        </p:nvSpPr>
        <p:spPr bwMode="auto">
          <a:xfrm>
            <a:off x="2195736" y="2348880"/>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قابلية المحتوى التدريبي للتعلم من حيث السهولة </a:t>
            </a:r>
            <a:endParaRPr lang="ar-EG" b="1" dirty="0" smtClean="0">
              <a:solidFill>
                <a:schemeClr val="bg2"/>
              </a:solidFill>
              <a:latin typeface="Arial" charset="0"/>
            </a:endParaRPr>
          </a:p>
          <a:p>
            <a:pPr rtl="1"/>
            <a:r>
              <a:rPr lang="ar-EG" b="1" dirty="0" smtClean="0">
                <a:solidFill>
                  <a:schemeClr val="bg2"/>
                </a:solidFill>
                <a:latin typeface="Arial" charset="0"/>
              </a:rPr>
              <a:t>وترابط </a:t>
            </a:r>
            <a:r>
              <a:rPr lang="ar-EG" b="1" dirty="0">
                <a:solidFill>
                  <a:schemeClr val="bg2"/>
                </a:solidFill>
                <a:latin typeface="Arial" charset="0"/>
              </a:rPr>
              <a:t>الأفكار</a:t>
            </a:r>
            <a:endParaRPr kumimoji="0" lang="ar-EG" sz="2400" b="1" i="0" u="none" strike="noStrike" cap="none" normalizeH="0" baseline="0" dirty="0" smtClean="0">
              <a:ln>
                <a:noFill/>
              </a:ln>
              <a:solidFill>
                <a:schemeClr val="bg2"/>
              </a:solidFill>
              <a:effectLst/>
              <a:latin typeface="Arial" charset="0"/>
            </a:endParaRPr>
          </a:p>
        </p:txBody>
      </p:sp>
      <p:sp>
        <p:nvSpPr>
          <p:cNvPr id="10" name="Flowchart: Process 9"/>
          <p:cNvSpPr/>
          <p:nvPr/>
        </p:nvSpPr>
        <p:spPr bwMode="auto">
          <a:xfrm>
            <a:off x="2195736" y="3501008"/>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مواءمة المحتوى للحاجات المستقبلية للفرد والمجتمع</a:t>
            </a:r>
            <a:endParaRPr kumimoji="0" lang="ar-EG" sz="2400" b="1" i="0" u="none" strike="noStrike" cap="none" normalizeH="0" baseline="0" dirty="0" smtClean="0">
              <a:ln>
                <a:noFill/>
              </a:ln>
              <a:solidFill>
                <a:schemeClr val="bg2"/>
              </a:solidFill>
              <a:effectLst/>
              <a:latin typeface="Arial" charset="0"/>
            </a:endParaRPr>
          </a:p>
        </p:txBody>
      </p:sp>
      <p:sp>
        <p:nvSpPr>
          <p:cNvPr id="3" name="Oval 2"/>
          <p:cNvSpPr/>
          <p:nvPr/>
        </p:nvSpPr>
        <p:spPr bwMode="auto">
          <a:xfrm>
            <a:off x="7956376" y="2348880"/>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4</a:t>
            </a:r>
            <a:endParaRPr lang="ar-EG" b="1" dirty="0">
              <a:solidFill>
                <a:schemeClr val="bg2"/>
              </a:solidFill>
              <a:latin typeface="Arial" charset="0"/>
            </a:endParaRPr>
          </a:p>
        </p:txBody>
      </p:sp>
      <p:sp>
        <p:nvSpPr>
          <p:cNvPr id="11" name="Oval 10"/>
          <p:cNvSpPr/>
          <p:nvPr/>
        </p:nvSpPr>
        <p:spPr bwMode="auto">
          <a:xfrm>
            <a:off x="7956376" y="3501008"/>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5</a:t>
            </a:r>
            <a:endParaRPr lang="ar-EG" b="1" dirty="0">
              <a:solidFill>
                <a:schemeClr val="bg2"/>
              </a:solidFill>
              <a:latin typeface="Arial" charset="0"/>
            </a:endParaRPr>
          </a:p>
        </p:txBody>
      </p:sp>
      <p:sp>
        <p:nvSpPr>
          <p:cNvPr id="14" name="Flowchart: Process 13"/>
          <p:cNvSpPr/>
          <p:nvPr/>
        </p:nvSpPr>
        <p:spPr bwMode="auto">
          <a:xfrm>
            <a:off x="2195736" y="4725144"/>
            <a:ext cx="5616624" cy="648072"/>
          </a:xfrm>
          <a:prstGeom prst="flowChartProcess">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solidFill>
                <a:latin typeface="Arial" charset="0"/>
              </a:rPr>
              <a:t>اتساق المحتوى التدريبي مع الواقع </a:t>
            </a:r>
            <a:r>
              <a:rPr lang="ar-EG" b="1" dirty="0" smtClean="0">
                <a:solidFill>
                  <a:schemeClr val="bg2"/>
                </a:solidFill>
                <a:latin typeface="Arial" charset="0"/>
              </a:rPr>
              <a:t>التربوي</a:t>
            </a:r>
          </a:p>
          <a:p>
            <a:pPr rtl="1"/>
            <a:r>
              <a:rPr lang="ar-EG" b="1" dirty="0" smtClean="0">
                <a:solidFill>
                  <a:schemeClr val="bg2"/>
                </a:solidFill>
                <a:latin typeface="Arial" charset="0"/>
              </a:rPr>
              <a:t> </a:t>
            </a:r>
            <a:r>
              <a:rPr lang="ar-EG" b="1" dirty="0">
                <a:solidFill>
                  <a:schemeClr val="bg2"/>
                </a:solidFill>
                <a:latin typeface="Arial" charset="0"/>
              </a:rPr>
              <a:t>والاجتماعي والثقافي</a:t>
            </a:r>
            <a:endParaRPr kumimoji="0" lang="ar-EG" sz="2400" b="1" i="0" u="none" strike="noStrike" cap="none" normalizeH="0" baseline="0" dirty="0" smtClean="0">
              <a:ln>
                <a:noFill/>
              </a:ln>
              <a:solidFill>
                <a:schemeClr val="bg2"/>
              </a:solidFill>
              <a:effectLst/>
              <a:latin typeface="Arial" charset="0"/>
            </a:endParaRPr>
          </a:p>
        </p:txBody>
      </p:sp>
      <p:sp>
        <p:nvSpPr>
          <p:cNvPr id="16" name="Oval 15"/>
          <p:cNvSpPr/>
          <p:nvPr/>
        </p:nvSpPr>
        <p:spPr bwMode="auto">
          <a:xfrm>
            <a:off x="7956376" y="4725144"/>
            <a:ext cx="648072" cy="648072"/>
          </a:xfrm>
          <a:prstGeom prst="ellipse">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chemeClr val="bg2"/>
                </a:solidFill>
                <a:latin typeface="Arial" charset="0"/>
              </a:rPr>
              <a:t>6</a:t>
            </a:r>
            <a:endParaRPr lang="ar-EG" b="1" dirty="0">
              <a:solidFill>
                <a:schemeClr val="bg2"/>
              </a:solidFill>
              <a:latin typeface="Arial" charset="0"/>
            </a:endParaRPr>
          </a:p>
        </p:txBody>
      </p:sp>
      <p:sp>
        <p:nvSpPr>
          <p:cNvPr id="12" name="Flowchart: Alternate Process 1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0523058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2"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3" grpId="0" animBg="1"/>
      <p:bldP spid="11" grpId="0" animBg="1"/>
      <p:bldP spid="14" grpId="0" animBg="1"/>
      <p:bldP spid="1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مقومات </a:t>
            </a:r>
            <a:r>
              <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rPr>
              <a:t>المحتوى </a:t>
            </a:r>
          </a:p>
          <a:p>
            <a:pPr rtl="1"/>
            <a:r>
              <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rPr>
              <a:t>التدريبي </a:t>
            </a:r>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الجيد وخطوات بنائه</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309286603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619672" y="188640"/>
            <a:ext cx="7295728" cy="715963"/>
          </a:xfrm>
        </p:spPr>
        <p:txBody>
          <a:bodyPr/>
          <a:lstStyle/>
          <a:p>
            <a:pPr algn="r"/>
            <a:r>
              <a:rPr lang="ar-EG" sz="3600" b="1" dirty="0">
                <a:solidFill>
                  <a:schemeClr val="bg2">
                    <a:lumMod val="50000"/>
                  </a:schemeClr>
                </a:solidFill>
              </a:rPr>
              <a:t>مقومات المحتوى التدريبي الجيد وخطوات بنائه</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مقومات المحتوى التدريبي الجيد.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خطوات بنائه.</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4490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Effect transition="in" filter="fade">
                                      <p:cBhvr>
                                        <p:cTn id="13" dur="1000"/>
                                        <p:tgtEl>
                                          <p:spTgt spid="4099">
                                            <p:txEl>
                                              <p:pRg st="1" end="1"/>
                                            </p:txEl>
                                          </p:spTgt>
                                        </p:tgtEl>
                                      </p:cBhvr>
                                    </p:animEffect>
                                    <p:anim calcmode="lin" valueType="num">
                                      <p:cBhvr>
                                        <p:cTn id="14"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09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خطوات بناء المحتوى التدريبي</a:t>
            </a:r>
            <a:endParaRPr kumimoji="0" lang="ar-EG" sz="3200" b="1" i="0" u="none" strike="noStrike" cap="none" normalizeH="0" baseline="0" dirty="0" smtClean="0">
              <a:ln>
                <a:noFill/>
              </a:ln>
              <a:solidFill>
                <a:srgbClr val="7030A0"/>
              </a:solidFill>
              <a:effectLst/>
              <a:latin typeface="Arial" charset="0"/>
            </a:endParaRPr>
          </a:p>
        </p:txBody>
      </p:sp>
      <p:sp>
        <p:nvSpPr>
          <p:cNvPr id="20" name="Flowchart: Alternate Process 1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p>
        </p:txBody>
      </p:sp>
    </p:spTree>
    <p:extLst>
      <p:ext uri="{BB962C8B-B14F-4D97-AF65-F5344CB8AC3E}">
        <p14:creationId xmlns:p14="http://schemas.microsoft.com/office/powerpoint/2010/main" val="25918267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وضع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الخطوط العريضة للمحتوى التدريبي</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تفصيل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هذه الخطوط العريضة إلى جزئيات معرفية دقيقة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0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ارتباط </a:t>
            </a:r>
            <a:r>
              <a:rPr lang="ar-EG" altLang="zh-CN"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المحتوى وما يشتمل عليه من مبادئ ومفاهيم ومهارات بمتطلبات الأداء الوظيفي وتحقيق الأهداف السلوكية</a:t>
            </a:r>
            <a:endParaRPr lang="zh-CN" altLang="en-US" sz="20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Flowchart: Alternate Process 1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p>
        </p:txBody>
      </p:sp>
    </p:spTree>
    <p:extLst>
      <p:ext uri="{BB962C8B-B14F-4D97-AF65-F5344CB8AC3E}">
        <p14:creationId xmlns:p14="http://schemas.microsoft.com/office/powerpoint/2010/main" val="16135694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مفهوم التدريب</a:t>
            </a:r>
            <a:endParaRPr lang="ar-EG" sz="3600" dirty="0" smtClean="0">
              <a:solidFill>
                <a:srgbClr val="000000"/>
              </a:solidFill>
            </a:endParaRPr>
          </a:p>
        </p:txBody>
      </p:sp>
      <p:sp>
        <p:nvSpPr>
          <p:cNvPr id="7" name="Round Diagonal Corner Rectangle 6"/>
          <p:cNvSpPr/>
          <p:nvPr/>
        </p:nvSpPr>
        <p:spPr bwMode="auto">
          <a:xfrm>
            <a:off x="1263650" y="4437112"/>
            <a:ext cx="6984776" cy="151216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هو الأداة التي تهيئ الفرد لأداء مهام إدارية وفنية بكفاءة عالية يكون مردودها ذا أهمية بالغة في تطوير الفرد والمجتمع بشكل عام</a:t>
            </a:r>
            <a:endParaRPr kumimoji="0" lang="ar-EG" sz="2800" b="1" i="0" u="none" strike="noStrike" cap="none" normalizeH="0" baseline="0" dirty="0" smtClean="0">
              <a:ln>
                <a:noFill/>
              </a:ln>
              <a:solidFill>
                <a:schemeClr val="bg1"/>
              </a:solidFill>
              <a:effectLst/>
            </a:endParaRPr>
          </a:p>
        </p:txBody>
      </p:sp>
      <p:pic>
        <p:nvPicPr>
          <p:cNvPr id="2052" name="Picture 4" descr="http://www.sabb.com/1/PA_1_083Q9FJ08A002FBP5S00000000/content/SABB/New_Images/Human_Resource/Trai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0413" y="1700808"/>
            <a:ext cx="6191250" cy="23812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1189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2340719"/>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حذف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المادة التي لا ترتبط مباشرة بمحتوى التدريب المطلوب</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98221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251534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3932535"/>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صياغة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المحتوى التدريبي بأسلوب يساعد على التعلم والتحصيل</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3574034"/>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4107160"/>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Flowchart: Alternate Process 16"/>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p>
        </p:txBody>
      </p:sp>
    </p:spTree>
    <p:extLst>
      <p:ext uri="{BB962C8B-B14F-4D97-AF65-F5344CB8AC3E}">
        <p14:creationId xmlns:p14="http://schemas.microsoft.com/office/powerpoint/2010/main" val="24187219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مقومات المحتوى التدريبي الجيد</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p>
        </p:txBody>
      </p:sp>
    </p:spTree>
    <p:extLst>
      <p:ext uri="{BB962C8B-B14F-4D97-AF65-F5344CB8AC3E}">
        <p14:creationId xmlns:p14="http://schemas.microsoft.com/office/powerpoint/2010/main" val="24314431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bwMode="auto">
          <a:xfrm>
            <a:off x="1263650" y="1484784"/>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endParaRPr lang="ar-EG" sz="1600" b="1" dirty="0" smtClean="0">
              <a:solidFill>
                <a:schemeClr val="bg1"/>
              </a:solidFill>
            </a:endParaRPr>
          </a:p>
          <a:p>
            <a:pPr rtl="1"/>
            <a:r>
              <a:rPr lang="ar-EG" sz="2800" b="1" dirty="0">
                <a:solidFill>
                  <a:schemeClr val="bg1"/>
                </a:solidFill>
              </a:rPr>
              <a:t>تحديد الأهداف التدريبية بصورة واضحة </a:t>
            </a:r>
            <a:endParaRPr kumimoji="0" lang="ar-EG" sz="2800" b="1" i="0" u="none" strike="noStrike" cap="none" normalizeH="0" baseline="0" dirty="0" smtClean="0">
              <a:ln>
                <a:noFill/>
              </a:ln>
              <a:solidFill>
                <a:schemeClr val="bg1"/>
              </a:solidFill>
              <a:effectLst/>
            </a:endParaRPr>
          </a:p>
        </p:txBody>
      </p:sp>
      <p:sp>
        <p:nvSpPr>
          <p:cNvPr id="5" name="Round Diagonal Corner Rectangle 4"/>
          <p:cNvSpPr/>
          <p:nvPr/>
        </p:nvSpPr>
        <p:spPr bwMode="auto">
          <a:xfrm>
            <a:off x="1259632" y="2924944"/>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endParaRPr lang="ar-EG" sz="1050" b="1" dirty="0" smtClean="0">
              <a:solidFill>
                <a:schemeClr val="bg1"/>
              </a:solidFill>
            </a:endParaRPr>
          </a:p>
          <a:p>
            <a:pPr rtl="1"/>
            <a:r>
              <a:rPr lang="ar-EG" sz="2800" b="1" dirty="0" smtClean="0">
                <a:solidFill>
                  <a:schemeClr val="bg1"/>
                </a:solidFill>
              </a:rPr>
              <a:t>وضوح </a:t>
            </a:r>
            <a:r>
              <a:rPr lang="ar-EG" sz="2800" b="1" dirty="0">
                <a:solidFill>
                  <a:schemeClr val="bg1"/>
                </a:solidFill>
              </a:rPr>
              <a:t>الفكرة </a:t>
            </a:r>
            <a:endParaRPr kumimoji="0" lang="ar-EG" sz="2800" b="1" i="0" u="none" strike="noStrike" cap="none" normalizeH="0" baseline="0" dirty="0" smtClean="0">
              <a:ln>
                <a:noFill/>
              </a:ln>
              <a:solidFill>
                <a:schemeClr val="bg1"/>
              </a:solidFill>
              <a:effectLst/>
            </a:endParaRPr>
          </a:p>
        </p:txBody>
      </p:sp>
      <p:sp>
        <p:nvSpPr>
          <p:cNvPr id="9" name="Round Diagonal Corner Rectangle 8"/>
          <p:cNvSpPr/>
          <p:nvPr/>
        </p:nvSpPr>
        <p:spPr bwMode="auto">
          <a:xfrm>
            <a:off x="1259632" y="4293096"/>
            <a:ext cx="6984776" cy="1008112"/>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endParaRPr lang="ar-EG" sz="1050" b="1" dirty="0" smtClean="0">
              <a:solidFill>
                <a:schemeClr val="bg1"/>
              </a:solidFill>
            </a:endParaRPr>
          </a:p>
          <a:p>
            <a:pPr rtl="1"/>
            <a:r>
              <a:rPr lang="ar-EG" sz="2800" b="1" dirty="0">
                <a:solidFill>
                  <a:schemeClr val="bg1"/>
                </a:solidFill>
              </a:rPr>
              <a:t>توظيف الوسائل التعليمية والأدوات اللازمة</a:t>
            </a:r>
            <a:endParaRPr kumimoji="0" lang="ar-EG" sz="2800" b="1" i="0" u="none" strike="noStrike" cap="none" normalizeH="0" baseline="0" dirty="0" smtClean="0">
              <a:ln>
                <a:noFill/>
              </a:ln>
              <a:solidFill>
                <a:schemeClr val="bg1"/>
              </a:solidFill>
              <a:effectLst/>
            </a:endParaRPr>
          </a:p>
        </p:txBody>
      </p:sp>
      <p:sp>
        <p:nvSpPr>
          <p:cNvPr id="10" name="Flowchart: Alternate Process 9"/>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خطوات بناء المحتوى التدريبي الجيد</a:t>
            </a:r>
          </a:p>
        </p:txBody>
      </p:sp>
    </p:spTree>
    <p:extLst>
      <p:ext uri="{BB962C8B-B14F-4D97-AF65-F5344CB8AC3E}">
        <p14:creationId xmlns:p14="http://schemas.microsoft.com/office/powerpoint/2010/main" val="3519882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أمور يجب مراعاتها </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endParaRPr>
          </a:p>
          <a:p>
            <a:pPr rtl="1"/>
            <a:r>
              <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rPr>
              <a:t>عند </a:t>
            </a:r>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تصميم المحتوى التدريبي</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11698669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75656" y="120749"/>
            <a:ext cx="7727776" cy="715963"/>
          </a:xfrm>
        </p:spPr>
        <p:txBody>
          <a:bodyPr/>
          <a:lstStyle/>
          <a:p>
            <a:pPr algn="r"/>
            <a:r>
              <a:rPr lang="ar-EG" sz="3600" b="1" dirty="0">
                <a:solidFill>
                  <a:schemeClr val="bg2">
                    <a:lumMod val="50000"/>
                  </a:schemeClr>
                </a:solidFill>
              </a:rPr>
              <a:t>أمور يجب مراعاتها عند تصميم المحتوى التدريبي</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سوف يتم في هذه الجلسة </a:t>
            </a:r>
            <a:r>
              <a:rPr lang="ar-EG" altLang="ko-KR" sz="2400" dirty="0" smtClean="0">
                <a:solidFill>
                  <a:schemeClr val="bg2">
                    <a:lumMod val="75000"/>
                  </a:schemeClr>
                </a:solidFill>
                <a:latin typeface="Verdana" pitchFamily="34" charset="0"/>
                <a:ea typeface="굴림" pitchFamily="34" charset="-127"/>
              </a:rPr>
              <a:t>معالجة .</a:t>
            </a:r>
            <a:endParaRPr lang="ar-EG" altLang="ko-KR" sz="2400" dirty="0">
              <a:solidFill>
                <a:schemeClr val="bg2">
                  <a:lumMod val="75000"/>
                </a:schemeClr>
              </a:solidFill>
              <a:latin typeface="Verdana" pitchFamily="34" charset="0"/>
              <a:ea typeface="굴림" pitchFamily="34" charset="-127"/>
            </a:endParaRP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الأمور التي يجب مراعاتها عند تصميم المحتوى التدريبي.</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9027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down)">
                                      <p:cBhvr>
                                        <p:cTn id="7" dur="500"/>
                                        <p:tgtEl>
                                          <p:spTgt spid="409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wipe(down)">
                                      <p:cBhvr>
                                        <p:cTn id="11"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214469" y="191507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7"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8" name="Line 7"/>
          <p:cNvSpPr>
            <a:spLocks noChangeShapeType="1"/>
          </p:cNvSpPr>
          <p:nvPr/>
        </p:nvSpPr>
        <p:spPr bwMode="auto">
          <a:xfrm>
            <a:off x="2136056" y="252467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9" name="Text Box 8"/>
          <p:cNvSpPr txBox="1">
            <a:spLocks noChangeArrowheads="1"/>
          </p:cNvSpPr>
          <p:nvPr/>
        </p:nvSpPr>
        <p:spPr bwMode="auto">
          <a:xfrm>
            <a:off x="1475656" y="199127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تحديد طبيعة وثقافة المتدربين</a:t>
            </a:r>
            <a:endParaRPr lang="en-US" sz="2400" b="1" dirty="0">
              <a:solidFill>
                <a:srgbClr val="333300"/>
              </a:solidFill>
            </a:endParaRPr>
          </a:p>
        </p:txBody>
      </p:sp>
      <p:sp>
        <p:nvSpPr>
          <p:cNvPr id="10" name="Text Box 9"/>
          <p:cNvSpPr txBox="1">
            <a:spLocks noChangeArrowheads="1"/>
          </p:cNvSpPr>
          <p:nvPr/>
        </p:nvSpPr>
        <p:spPr bwMode="auto">
          <a:xfrm>
            <a:off x="7411319" y="201349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1" name="Group 10"/>
          <p:cNvGrpSpPr>
            <a:grpSpLocks/>
          </p:cNvGrpSpPr>
          <p:nvPr/>
        </p:nvGrpSpPr>
        <p:grpSpPr bwMode="auto">
          <a:xfrm>
            <a:off x="7214469" y="3771949"/>
            <a:ext cx="762000" cy="665163"/>
            <a:chOff x="0" y="0"/>
            <a:chExt cx="1549" cy="1351"/>
          </a:xfrm>
        </p:grpSpPr>
        <p:sp>
          <p:nvSpPr>
            <p:cNvPr id="12"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4"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5" name="Line 14"/>
          <p:cNvSpPr>
            <a:spLocks noChangeShapeType="1"/>
          </p:cNvSpPr>
          <p:nvPr/>
        </p:nvSpPr>
        <p:spPr bwMode="auto">
          <a:xfrm>
            <a:off x="2136056" y="4381549"/>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6" name="Text Box 15"/>
          <p:cNvSpPr txBox="1">
            <a:spLocks noChangeArrowheads="1"/>
          </p:cNvSpPr>
          <p:nvPr/>
        </p:nvSpPr>
        <p:spPr bwMode="auto">
          <a:xfrm>
            <a:off x="1475656" y="3848149"/>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تحديد مدى أهمية المحتوى</a:t>
            </a:r>
            <a:endParaRPr lang="en-US" sz="2400" b="1" dirty="0">
              <a:solidFill>
                <a:srgbClr val="333300"/>
              </a:solidFill>
            </a:endParaRPr>
          </a:p>
        </p:txBody>
      </p:sp>
      <p:sp>
        <p:nvSpPr>
          <p:cNvPr id="17" name="Text Box 16"/>
          <p:cNvSpPr txBox="1">
            <a:spLocks noChangeArrowheads="1"/>
          </p:cNvSpPr>
          <p:nvPr/>
        </p:nvSpPr>
        <p:spPr bwMode="auto">
          <a:xfrm>
            <a:off x="7411319" y="387037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sp>
        <p:nvSpPr>
          <p:cNvPr id="32" name="Flowchart: Alternate Process 31"/>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الأمور التي يجب مراعاتها عند تصميم المحتوى التدريبي</a:t>
            </a:r>
          </a:p>
        </p:txBody>
      </p:sp>
    </p:spTree>
    <p:extLst>
      <p:ext uri="{BB962C8B-B14F-4D97-AF65-F5344CB8AC3E}">
        <p14:creationId xmlns:p14="http://schemas.microsoft.com/office/powerpoint/2010/main" val="23103883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214469" y="191507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7"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8" name="Line 7"/>
          <p:cNvSpPr>
            <a:spLocks noChangeShapeType="1"/>
          </p:cNvSpPr>
          <p:nvPr/>
        </p:nvSpPr>
        <p:spPr bwMode="auto">
          <a:xfrm>
            <a:off x="2136056" y="252467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9" name="Text Box 8"/>
          <p:cNvSpPr txBox="1">
            <a:spLocks noChangeArrowheads="1"/>
          </p:cNvSpPr>
          <p:nvPr/>
        </p:nvSpPr>
        <p:spPr bwMode="auto">
          <a:xfrm>
            <a:off x="1475656" y="199127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الدقة والحداثة</a:t>
            </a:r>
            <a:endParaRPr lang="en-US" sz="2400" b="1" dirty="0">
              <a:solidFill>
                <a:srgbClr val="333300"/>
              </a:solidFill>
            </a:endParaRPr>
          </a:p>
        </p:txBody>
      </p:sp>
      <p:sp>
        <p:nvSpPr>
          <p:cNvPr id="10" name="Text Box 9"/>
          <p:cNvSpPr txBox="1">
            <a:spLocks noChangeArrowheads="1"/>
          </p:cNvSpPr>
          <p:nvPr/>
        </p:nvSpPr>
        <p:spPr bwMode="auto">
          <a:xfrm>
            <a:off x="7411319" y="201349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3</a:t>
            </a:r>
            <a:endParaRPr lang="en-US" sz="2400" b="1" dirty="0">
              <a:solidFill>
                <a:srgbClr val="FFFFFF"/>
              </a:solidFill>
            </a:endParaRPr>
          </a:p>
        </p:txBody>
      </p:sp>
      <p:grpSp>
        <p:nvGrpSpPr>
          <p:cNvPr id="11" name="Group 10"/>
          <p:cNvGrpSpPr>
            <a:grpSpLocks/>
          </p:cNvGrpSpPr>
          <p:nvPr/>
        </p:nvGrpSpPr>
        <p:grpSpPr bwMode="auto">
          <a:xfrm>
            <a:off x="7214469" y="3771949"/>
            <a:ext cx="762000" cy="665163"/>
            <a:chOff x="0" y="0"/>
            <a:chExt cx="1549" cy="1351"/>
          </a:xfrm>
        </p:grpSpPr>
        <p:sp>
          <p:nvSpPr>
            <p:cNvPr id="12"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4"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5" name="Line 14"/>
          <p:cNvSpPr>
            <a:spLocks noChangeShapeType="1"/>
          </p:cNvSpPr>
          <p:nvPr/>
        </p:nvSpPr>
        <p:spPr bwMode="auto">
          <a:xfrm>
            <a:off x="2136056" y="4381549"/>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6" name="Text Box 15"/>
          <p:cNvSpPr txBox="1">
            <a:spLocks noChangeArrowheads="1"/>
          </p:cNvSpPr>
          <p:nvPr/>
        </p:nvSpPr>
        <p:spPr bwMode="auto">
          <a:xfrm>
            <a:off x="1475656" y="3848149"/>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الإطار العام للمحتوى</a:t>
            </a:r>
            <a:endParaRPr lang="en-US" sz="2400" b="1" dirty="0">
              <a:solidFill>
                <a:srgbClr val="333300"/>
              </a:solidFill>
            </a:endParaRPr>
          </a:p>
        </p:txBody>
      </p:sp>
      <p:sp>
        <p:nvSpPr>
          <p:cNvPr id="17" name="Text Box 16"/>
          <p:cNvSpPr txBox="1">
            <a:spLocks noChangeArrowheads="1"/>
          </p:cNvSpPr>
          <p:nvPr/>
        </p:nvSpPr>
        <p:spPr bwMode="auto">
          <a:xfrm>
            <a:off x="7410231" y="3870374"/>
            <a:ext cx="3561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4</a:t>
            </a:r>
            <a:endParaRPr lang="en-US" sz="2400" b="1" dirty="0">
              <a:solidFill>
                <a:srgbClr val="FFFFFF"/>
              </a:solidFill>
            </a:endParaRPr>
          </a:p>
        </p:txBody>
      </p:sp>
      <p:sp>
        <p:nvSpPr>
          <p:cNvPr id="18" name="Flowchart: Alternate Process 1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405592824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214469" y="191507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7"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8" name="Line 7"/>
          <p:cNvSpPr>
            <a:spLocks noChangeShapeType="1"/>
          </p:cNvSpPr>
          <p:nvPr/>
        </p:nvSpPr>
        <p:spPr bwMode="auto">
          <a:xfrm>
            <a:off x="2136056" y="252467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9" name="Text Box 8"/>
          <p:cNvSpPr txBox="1">
            <a:spLocks noChangeArrowheads="1"/>
          </p:cNvSpPr>
          <p:nvPr/>
        </p:nvSpPr>
        <p:spPr bwMode="auto">
          <a:xfrm>
            <a:off x="1475656" y="199127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التنظيم الداخلي للمعلومات</a:t>
            </a:r>
            <a:endParaRPr lang="en-US" sz="2400" b="1" dirty="0">
              <a:solidFill>
                <a:srgbClr val="333300"/>
              </a:solidFill>
            </a:endParaRPr>
          </a:p>
        </p:txBody>
      </p:sp>
      <p:sp>
        <p:nvSpPr>
          <p:cNvPr id="10" name="Text Box 9"/>
          <p:cNvSpPr txBox="1">
            <a:spLocks noChangeArrowheads="1"/>
          </p:cNvSpPr>
          <p:nvPr/>
        </p:nvSpPr>
        <p:spPr bwMode="auto">
          <a:xfrm>
            <a:off x="7411319" y="201349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5</a:t>
            </a:r>
            <a:endParaRPr lang="en-US" sz="2400" b="1" dirty="0">
              <a:solidFill>
                <a:srgbClr val="FFFFFF"/>
              </a:solidFill>
            </a:endParaRPr>
          </a:p>
        </p:txBody>
      </p:sp>
      <p:grpSp>
        <p:nvGrpSpPr>
          <p:cNvPr id="11" name="Group 10"/>
          <p:cNvGrpSpPr>
            <a:grpSpLocks/>
          </p:cNvGrpSpPr>
          <p:nvPr/>
        </p:nvGrpSpPr>
        <p:grpSpPr bwMode="auto">
          <a:xfrm>
            <a:off x="7214469" y="3771949"/>
            <a:ext cx="762000" cy="665163"/>
            <a:chOff x="0" y="0"/>
            <a:chExt cx="1549" cy="1351"/>
          </a:xfrm>
        </p:grpSpPr>
        <p:sp>
          <p:nvSpPr>
            <p:cNvPr id="12"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4"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5" name="Line 14"/>
          <p:cNvSpPr>
            <a:spLocks noChangeShapeType="1"/>
          </p:cNvSpPr>
          <p:nvPr/>
        </p:nvSpPr>
        <p:spPr bwMode="auto">
          <a:xfrm>
            <a:off x="2136056" y="4381549"/>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6" name="Text Box 15"/>
          <p:cNvSpPr txBox="1">
            <a:spLocks noChangeArrowheads="1"/>
          </p:cNvSpPr>
          <p:nvPr/>
        </p:nvSpPr>
        <p:spPr bwMode="auto">
          <a:xfrm>
            <a:off x="1475656" y="3848149"/>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مدى الدقة في عرض الأفكار</a:t>
            </a:r>
            <a:endParaRPr lang="en-US" sz="2400" b="1" dirty="0">
              <a:solidFill>
                <a:srgbClr val="333300"/>
              </a:solidFill>
            </a:endParaRPr>
          </a:p>
        </p:txBody>
      </p:sp>
      <p:sp>
        <p:nvSpPr>
          <p:cNvPr id="17" name="Text Box 16"/>
          <p:cNvSpPr txBox="1">
            <a:spLocks noChangeArrowheads="1"/>
          </p:cNvSpPr>
          <p:nvPr/>
        </p:nvSpPr>
        <p:spPr bwMode="auto">
          <a:xfrm>
            <a:off x="7411319" y="387037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6</a:t>
            </a:r>
            <a:endParaRPr lang="en-US" sz="2400" b="1" dirty="0">
              <a:solidFill>
                <a:srgbClr val="FFFFFF"/>
              </a:solidFill>
            </a:endParaRPr>
          </a:p>
        </p:txBody>
      </p:sp>
      <p:sp>
        <p:nvSpPr>
          <p:cNvPr id="18" name="Flowchart: Alternate Process 1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1226727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214469" y="191507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7"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8" name="Line 7"/>
          <p:cNvSpPr>
            <a:spLocks noChangeShapeType="1"/>
          </p:cNvSpPr>
          <p:nvPr/>
        </p:nvSpPr>
        <p:spPr bwMode="auto">
          <a:xfrm>
            <a:off x="2136056" y="252467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9" name="Text Box 8"/>
          <p:cNvSpPr txBox="1">
            <a:spLocks noChangeArrowheads="1"/>
          </p:cNvSpPr>
          <p:nvPr/>
        </p:nvSpPr>
        <p:spPr bwMode="auto">
          <a:xfrm>
            <a:off x="1475656" y="199127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اللغة وسلامتها</a:t>
            </a:r>
            <a:endParaRPr lang="en-US" sz="2400" b="1" dirty="0">
              <a:solidFill>
                <a:srgbClr val="333300"/>
              </a:solidFill>
            </a:endParaRPr>
          </a:p>
        </p:txBody>
      </p:sp>
      <p:sp>
        <p:nvSpPr>
          <p:cNvPr id="10" name="Text Box 9"/>
          <p:cNvSpPr txBox="1">
            <a:spLocks noChangeArrowheads="1"/>
          </p:cNvSpPr>
          <p:nvPr/>
        </p:nvSpPr>
        <p:spPr bwMode="auto">
          <a:xfrm>
            <a:off x="7411319" y="201349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7</a:t>
            </a:r>
            <a:endParaRPr lang="en-US" sz="2400" b="1" dirty="0">
              <a:solidFill>
                <a:srgbClr val="FFFFFF"/>
              </a:solidFill>
            </a:endParaRPr>
          </a:p>
        </p:txBody>
      </p:sp>
      <p:grpSp>
        <p:nvGrpSpPr>
          <p:cNvPr id="11" name="Group 10"/>
          <p:cNvGrpSpPr>
            <a:grpSpLocks/>
          </p:cNvGrpSpPr>
          <p:nvPr/>
        </p:nvGrpSpPr>
        <p:grpSpPr bwMode="auto">
          <a:xfrm>
            <a:off x="7214469" y="3771949"/>
            <a:ext cx="762000" cy="665163"/>
            <a:chOff x="0" y="0"/>
            <a:chExt cx="1549" cy="1351"/>
          </a:xfrm>
        </p:grpSpPr>
        <p:sp>
          <p:nvSpPr>
            <p:cNvPr id="12"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4"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5" name="Line 14"/>
          <p:cNvSpPr>
            <a:spLocks noChangeShapeType="1"/>
          </p:cNvSpPr>
          <p:nvPr/>
        </p:nvSpPr>
        <p:spPr bwMode="auto">
          <a:xfrm>
            <a:off x="2136056" y="4381549"/>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6" name="Text Box 15"/>
          <p:cNvSpPr txBox="1">
            <a:spLocks noChangeArrowheads="1"/>
          </p:cNvSpPr>
          <p:nvPr/>
        </p:nvSpPr>
        <p:spPr bwMode="auto">
          <a:xfrm>
            <a:off x="1475656" y="3848149"/>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الإبداع والابتكار</a:t>
            </a:r>
            <a:endParaRPr lang="en-US" sz="2400" b="1" dirty="0">
              <a:solidFill>
                <a:srgbClr val="333300"/>
              </a:solidFill>
            </a:endParaRPr>
          </a:p>
        </p:txBody>
      </p:sp>
      <p:sp>
        <p:nvSpPr>
          <p:cNvPr id="17" name="Text Box 16"/>
          <p:cNvSpPr txBox="1">
            <a:spLocks noChangeArrowheads="1"/>
          </p:cNvSpPr>
          <p:nvPr/>
        </p:nvSpPr>
        <p:spPr bwMode="auto">
          <a:xfrm>
            <a:off x="7411319" y="3870374"/>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8</a:t>
            </a:r>
            <a:endParaRPr lang="en-US" sz="2400" b="1" dirty="0">
              <a:solidFill>
                <a:srgbClr val="FFFFFF"/>
              </a:solidFill>
            </a:endParaRPr>
          </a:p>
        </p:txBody>
      </p:sp>
      <p:sp>
        <p:nvSpPr>
          <p:cNvPr id="18" name="Flowchart: Alternate Process 1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4534208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214469" y="191507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7"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8" name="Line 7"/>
          <p:cNvSpPr>
            <a:spLocks noChangeShapeType="1"/>
          </p:cNvSpPr>
          <p:nvPr/>
        </p:nvSpPr>
        <p:spPr bwMode="auto">
          <a:xfrm>
            <a:off x="2136056" y="252467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9" name="Text Box 8"/>
          <p:cNvSpPr txBox="1">
            <a:spLocks noChangeArrowheads="1"/>
          </p:cNvSpPr>
          <p:nvPr/>
        </p:nvSpPr>
        <p:spPr bwMode="auto">
          <a:xfrm>
            <a:off x="1475656" y="199127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الجوانب المعرفية والوجدانية</a:t>
            </a:r>
            <a:endParaRPr lang="en-US" sz="2400" b="1" dirty="0">
              <a:solidFill>
                <a:srgbClr val="333300"/>
              </a:solidFill>
            </a:endParaRPr>
          </a:p>
        </p:txBody>
      </p:sp>
      <p:sp>
        <p:nvSpPr>
          <p:cNvPr id="10" name="Text Box 9"/>
          <p:cNvSpPr txBox="1">
            <a:spLocks noChangeArrowheads="1"/>
          </p:cNvSpPr>
          <p:nvPr/>
        </p:nvSpPr>
        <p:spPr bwMode="auto">
          <a:xfrm>
            <a:off x="7411319" y="201349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9</a:t>
            </a:r>
            <a:endParaRPr lang="en-US" sz="2400" b="1" dirty="0">
              <a:solidFill>
                <a:srgbClr val="FFFFFF"/>
              </a:solidFill>
            </a:endParaRPr>
          </a:p>
        </p:txBody>
      </p:sp>
      <p:grpSp>
        <p:nvGrpSpPr>
          <p:cNvPr id="11" name="Group 10"/>
          <p:cNvGrpSpPr>
            <a:grpSpLocks/>
          </p:cNvGrpSpPr>
          <p:nvPr/>
        </p:nvGrpSpPr>
        <p:grpSpPr bwMode="auto">
          <a:xfrm>
            <a:off x="7214469" y="3771949"/>
            <a:ext cx="762000" cy="665163"/>
            <a:chOff x="0" y="0"/>
            <a:chExt cx="1549" cy="1351"/>
          </a:xfrm>
        </p:grpSpPr>
        <p:sp>
          <p:nvSpPr>
            <p:cNvPr id="12"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4"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5" name="Line 14"/>
          <p:cNvSpPr>
            <a:spLocks noChangeShapeType="1"/>
          </p:cNvSpPr>
          <p:nvPr/>
        </p:nvSpPr>
        <p:spPr bwMode="auto">
          <a:xfrm>
            <a:off x="2136056" y="4381549"/>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6" name="Text Box 15"/>
          <p:cNvSpPr txBox="1">
            <a:spLocks noChangeArrowheads="1"/>
          </p:cNvSpPr>
          <p:nvPr/>
        </p:nvSpPr>
        <p:spPr bwMode="auto">
          <a:xfrm>
            <a:off x="1475656" y="3848149"/>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a:solidFill>
                  <a:srgbClr val="333300"/>
                </a:solidFill>
              </a:rPr>
              <a:t>وضوح المحتوى</a:t>
            </a:r>
            <a:endParaRPr lang="en-US" sz="2400" b="1" dirty="0">
              <a:solidFill>
                <a:srgbClr val="333300"/>
              </a:solidFill>
            </a:endParaRPr>
          </a:p>
        </p:txBody>
      </p:sp>
      <p:sp>
        <p:nvSpPr>
          <p:cNvPr id="17" name="Text Box 16"/>
          <p:cNvSpPr txBox="1">
            <a:spLocks noChangeArrowheads="1"/>
          </p:cNvSpPr>
          <p:nvPr/>
        </p:nvSpPr>
        <p:spPr bwMode="auto">
          <a:xfrm>
            <a:off x="7324470" y="3870374"/>
            <a:ext cx="5277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dirty="0" smtClean="0">
                <a:solidFill>
                  <a:srgbClr val="FFFFFF"/>
                </a:solidFill>
              </a:rPr>
              <a:t>10</a:t>
            </a:r>
            <a:endParaRPr lang="en-US" sz="2400" b="1" dirty="0">
              <a:solidFill>
                <a:srgbClr val="FFFFFF"/>
              </a:solidFill>
            </a:endParaRPr>
          </a:p>
        </p:txBody>
      </p:sp>
      <p:sp>
        <p:nvSpPr>
          <p:cNvPr id="18" name="Flowchart: Alternate Process 17"/>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المحتوى التدريبي ومعايير اختياره</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20878200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أنواع التدريب </a:t>
            </a:r>
            <a:endParaRPr lang="ar-EG" sz="3600" dirty="0" smtClean="0">
              <a:solidFill>
                <a:srgbClr val="000000"/>
              </a:solidFill>
            </a:endParaRPr>
          </a:p>
        </p:txBody>
      </p:sp>
      <p:graphicFrame>
        <p:nvGraphicFramePr>
          <p:cNvPr id="4" name="Diagram 3"/>
          <p:cNvGraphicFramePr/>
          <p:nvPr>
            <p:extLst>
              <p:ext uri="{D42A27DB-BD31-4B8C-83A1-F6EECF244321}">
                <p14:modId xmlns:p14="http://schemas.microsoft.com/office/powerpoint/2010/main" val="409383791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17345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تصميم أنشطة التعلم في التدريب</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40149164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75656" y="120749"/>
            <a:ext cx="7727776" cy="715963"/>
          </a:xfrm>
        </p:spPr>
        <p:txBody>
          <a:bodyPr/>
          <a:lstStyle/>
          <a:p>
            <a:pPr algn="r"/>
            <a:r>
              <a:rPr lang="ar-EG" sz="3600" b="1" dirty="0">
                <a:solidFill>
                  <a:schemeClr val="bg2">
                    <a:lumMod val="50000"/>
                  </a:schemeClr>
                </a:solidFill>
              </a:rPr>
              <a:t>أمور يجب مراعاتها عند تصميم المحتوى التدريبي</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أنشطة التعلم في التدريب.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معايير تطوير أنشطة التعلم في التدريب.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أنشطة التقييم المرحلي الحالي (المفهوم، الأهداف، أساليب التقييم).</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معايير اختيار أنشطة التقييم المرحلي وتطويرها.</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0248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arn(inVertical)">
                                      <p:cBhvr>
                                        <p:cTn id="7" dur="500"/>
                                        <p:tgtEl>
                                          <p:spTgt spid="4099">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barn(inVertical)">
                                      <p:cBhvr>
                                        <p:cTn id="11" dur="500"/>
                                        <p:tgtEl>
                                          <p:spTgt spid="4099">
                                            <p:txEl>
                                              <p:pRg st="1" end="1"/>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barn(inVertical)">
                                      <p:cBhvr>
                                        <p:cTn id="15" dur="500"/>
                                        <p:tgtEl>
                                          <p:spTgt spid="4099">
                                            <p:txEl>
                                              <p:pRg st="2" end="2"/>
                                            </p:txEl>
                                          </p:spTgt>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Effect transition="in" filter="barn(inVertical)">
                                      <p:cBhvr>
                                        <p:cTn id="19"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أنشطة التعلم </a:t>
            </a:r>
            <a:endParaRPr lang="ar-EG" sz="3600" dirty="0" smtClean="0">
              <a:solidFill>
                <a:srgbClr val="000000"/>
              </a:solidFill>
            </a:endParaRPr>
          </a:p>
        </p:txBody>
      </p:sp>
      <p:sp>
        <p:nvSpPr>
          <p:cNvPr id="7" name="Round Diagonal Corner Rectangle 6"/>
          <p:cNvSpPr/>
          <p:nvPr/>
        </p:nvSpPr>
        <p:spPr bwMode="auto">
          <a:xfrm>
            <a:off x="1263650" y="4293096"/>
            <a:ext cx="6984776" cy="1440160"/>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كل ما يؤديه المتدرب سواءً كان لفظياً أو كتابياً أو عملياً للوصول إلى المعرفة الوظيفية ولتحقيق الأهداف السلوكية للتدريب</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pic>
        <p:nvPicPr>
          <p:cNvPr id="19458" name="Picture 2"/>
          <p:cNvPicPr>
            <a:picLocks noChangeAspect="1" noChangeArrowheads="1"/>
          </p:cNvPicPr>
          <p:nvPr/>
        </p:nvPicPr>
        <p:blipFill>
          <a:blip r:embed="rId3">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bwMode="auto">
          <a:xfrm>
            <a:off x="2771800" y="1675631"/>
            <a:ext cx="314325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35731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معايير </a:t>
            </a:r>
            <a:r>
              <a:rPr lang="ar-EG" sz="3200" b="1" dirty="0" smtClean="0">
                <a:solidFill>
                  <a:srgbClr val="7030A0"/>
                </a:solidFill>
                <a:latin typeface="Arial" charset="0"/>
              </a:rPr>
              <a:t>تطوير</a:t>
            </a:r>
          </a:p>
          <a:p>
            <a:pPr rtl="1"/>
            <a:r>
              <a:rPr lang="ar-EG" sz="3200" b="1" dirty="0" smtClean="0">
                <a:solidFill>
                  <a:srgbClr val="7030A0"/>
                </a:solidFill>
                <a:latin typeface="Arial" charset="0"/>
              </a:rPr>
              <a:t> </a:t>
            </a:r>
            <a:r>
              <a:rPr lang="ar-EG" sz="3200" b="1" dirty="0">
                <a:solidFill>
                  <a:srgbClr val="7030A0"/>
                </a:solidFill>
                <a:latin typeface="Arial" charset="0"/>
              </a:rPr>
              <a:t>أنشطة التعلم في التدريب</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9162608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أن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تكون الأنشطة محفزة ومثيرة ومشوقة تشجع مشاركة المتدربين وتفاعلهم</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01</a:t>
            </a: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التنويع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في الأنشطة لتتلاءم مع رغبات المتدربين وخبراتهم وما بينهم من فروق فردية</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sz="23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 توظيف </a:t>
            </a:r>
            <a:r>
              <a:rPr lang="ar-EG" altLang="zh-CN" sz="23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أخطاء المتدربين للتعلم والتحصيل أي أن نوعها ومحتواها ينبثق من خبرة ومعرفتهم</a:t>
            </a:r>
            <a:endParaRPr lang="zh-CN" altLang="en-US" sz="23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Flowchart: Alternate Process 16"/>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59762749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تعزيز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حدوث التعلم وتركيزه أي أن تدعم الأنشطة الأخرى في التحصيل</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توفير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فرص التجريب والتطبيق بهدف تشكيل المهارات التدريبية الأولية لدى الأفراد المتدربين</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توفير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فرص للتغذية الراجعة والتصحيح</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06</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Flowchart: Alternate Process 16"/>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5142024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162138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وضوح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وخصوصية الأهداف</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26288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179600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07</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306918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خبرة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المدرب</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271068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21297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08</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圆角矩形 4"/>
          <p:cNvSpPr>
            <a:spLocks noChangeArrowheads="1"/>
          </p:cNvSpPr>
          <p:nvPr/>
        </p:nvSpPr>
        <p:spPr bwMode="auto">
          <a:xfrm>
            <a:off x="1208088" y="4508599"/>
            <a:ext cx="5505450"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معرفة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الأفراد المتدربين لبعضهم البعض</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5"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161584" y="4150097"/>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6381750" y="4683224"/>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09</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7" name="Flowchart: Alternate Process 16"/>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9541574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9000"/>
                            </p:stCondLst>
                            <p:childTnLst>
                              <p:par>
                                <p:cTn id="29" presetID="21"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11000"/>
                            </p:stCondLst>
                            <p:childTnLst>
                              <p:par>
                                <p:cTn id="33" presetID="21" presetClass="entr" presetSubtype="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childTnLst>
                          </p:cTn>
                        </p:par>
                        <p:par>
                          <p:cTn id="36" fill="hold">
                            <p:stCondLst>
                              <p:cond delay="13000"/>
                            </p:stCondLst>
                            <p:childTnLst>
                              <p:par>
                                <p:cTn id="37" presetID="16" presetClass="entr" presetSubtype="2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P spid="14" grpId="0" animBg="1"/>
      <p:bldP spid="1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4"/>
          <p:cNvSpPr>
            <a:spLocks noChangeArrowheads="1"/>
          </p:cNvSpPr>
          <p:nvPr/>
        </p:nvSpPr>
        <p:spPr bwMode="auto">
          <a:xfrm>
            <a:off x="1979613" y="2196703"/>
            <a:ext cx="5495925"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تجانس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أو تباين خلفية المتدربين</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9"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923584" y="1838201"/>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7143750" y="2371328"/>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10</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圆角矩形 4"/>
          <p:cNvSpPr>
            <a:spLocks noChangeArrowheads="1"/>
          </p:cNvSpPr>
          <p:nvPr/>
        </p:nvSpPr>
        <p:spPr bwMode="auto">
          <a:xfrm>
            <a:off x="1692275" y="3644503"/>
            <a:ext cx="5554663" cy="936625"/>
          </a:xfrm>
          <a:prstGeom prst="roundRect">
            <a:avLst>
              <a:gd name="adj" fmla="val 16667"/>
            </a:avLst>
          </a:prstGeom>
          <a:solidFill>
            <a:srgbClr val="66CCFF"/>
          </a:solidFill>
          <a:ln>
            <a:headEnd/>
            <a:tailEnd/>
          </a:ln>
        </p:spPr>
        <p:style>
          <a:lnRef idx="3">
            <a:schemeClr val="lt1"/>
          </a:lnRef>
          <a:fillRef idx="1">
            <a:schemeClr val="accent2"/>
          </a:fillRef>
          <a:effectRef idx="1">
            <a:schemeClr val="accent2"/>
          </a:effectRef>
          <a:fontRef idx="minor">
            <a:schemeClr val="lt1"/>
          </a:fontRef>
        </p:style>
        <p:txBody>
          <a:bodyPr anchor="ct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rtl="1" eaLnBrk="1" hangingPunct="1">
              <a:defRPr/>
            </a:pPr>
            <a:r>
              <a:rPr lang="ar-EG" altLang="zh-CN"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الوقت </a:t>
            </a:r>
            <a:r>
              <a:rPr lang="ar-EG" altLang="zh-CN"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المتاح للتدريب</a:t>
            </a:r>
            <a:endParaRPr lang="zh-CN" altLang="en-US"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2" name="Picture 2" descr="C:\Documents and Settings\鱼不愚\桌面\3dicon1_zcool.com.cn [转换].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l="38753" r="35728" b="62553"/>
          <a:stretch>
            <a:fillRect/>
          </a:stretch>
        </p:blipFill>
        <p:spPr bwMode="auto">
          <a:xfrm>
            <a:off x="6694984" y="3286002"/>
            <a:ext cx="1143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
          <p:cNvSpPr txBox="1">
            <a:spLocks noChangeArrowheads="1"/>
          </p:cNvSpPr>
          <p:nvPr/>
        </p:nvSpPr>
        <p:spPr bwMode="auto">
          <a:xfrm>
            <a:off x="6915150" y="3788296"/>
            <a:ext cx="749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defRPr/>
            </a:pPr>
            <a:r>
              <a:rPr lang="en-US" sz="3200" b="1" dirty="0" smtClean="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11</a:t>
            </a:r>
            <a:endParaRPr lang="en-US" sz="3200" b="1" dirty="0">
              <a:solidFill>
                <a:schemeClr val="bg2">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 name="Flowchart: Alternate Process 1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8522247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4500"/>
                            </p:stCondLst>
                            <p:childTnLst>
                              <p:par>
                                <p:cTn id="17" presetID="21"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childTnLst>
                          </p:cTn>
                        </p:par>
                        <p:par>
                          <p:cTn id="20" fill="hold">
                            <p:stCondLst>
                              <p:cond delay="6500"/>
                            </p:stCondLst>
                            <p:childTnLst>
                              <p:par>
                                <p:cTn id="21" presetID="21"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par>
                          <p:cTn id="24" fill="hold">
                            <p:stCondLst>
                              <p:cond delay="8500"/>
                            </p:stCondLst>
                            <p:childTnLst>
                              <p:par>
                                <p:cTn id="25" presetID="16" presetClass="entr" presetSubtype="2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الهدف من التقييم المرحلي</a:t>
            </a:r>
            <a:endParaRPr lang="ar-EG" sz="3600" dirty="0" smtClean="0">
              <a:solidFill>
                <a:srgbClr val="000000"/>
              </a:solidFill>
            </a:endParaRPr>
          </a:p>
        </p:txBody>
      </p:sp>
      <p:sp>
        <p:nvSpPr>
          <p:cNvPr id="7" name="Round Diagonal Corner Rectangle 6"/>
          <p:cNvSpPr/>
          <p:nvPr/>
        </p:nvSpPr>
        <p:spPr bwMode="auto">
          <a:xfrm>
            <a:off x="1263650" y="4437112"/>
            <a:ext cx="6984776" cy="115212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هو تصحيح التدريب والتحصيل ورفع مستوى التحصيل لدى المتدربين</a:t>
            </a:r>
            <a:endParaRPr kumimoji="0" lang="ar-EG" sz="2800" b="1" i="0" u="none" strike="noStrike" cap="none" normalizeH="0" baseline="0" dirty="0" smtClean="0">
              <a:ln>
                <a:noFill/>
              </a:ln>
              <a:solidFill>
                <a:schemeClr val="bg1"/>
              </a:solidFill>
              <a:effectLst/>
            </a:endParaRPr>
          </a:p>
        </p:txBody>
      </p:sp>
      <p:pic>
        <p:nvPicPr>
          <p:cNvPr id="10" name="Picture 2"/>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67744" y="1628800"/>
            <a:ext cx="4536504" cy="23620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59078335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الأساليب التي يتم فيها التقييم</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8940926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844675" y="2433638"/>
            <a:ext cx="5168900" cy="2381250"/>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539772" y="1916832"/>
            <a:ext cx="481746" cy="74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内容占位符 2"/>
          <p:cNvSpPr>
            <a:spLocks noGrp="1"/>
          </p:cNvSpPr>
          <p:nvPr>
            <p:ph idx="1"/>
          </p:nvPr>
        </p:nvSpPr>
        <p:spPr>
          <a:xfrm rot="21361315" flipH="1">
            <a:off x="1973263" y="2738438"/>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b="1" dirty="0">
                <a:solidFill>
                  <a:srgbClr val="000000"/>
                </a:solidFill>
              </a:rPr>
              <a:t>الاحتياجات التدريبية</a:t>
            </a:r>
            <a:endParaRPr lang="ar-EG" altLang="en-US" sz="3200" b="1" dirty="0" smtClean="0">
              <a:solidFill>
                <a:srgbClr val="000000"/>
              </a:solidFill>
            </a:endParaRPr>
          </a:p>
        </p:txBody>
      </p:sp>
    </p:spTree>
    <p:extLst>
      <p:ext uri="{BB962C8B-B14F-4D97-AF65-F5344CB8AC3E}">
        <p14:creationId xmlns:p14="http://schemas.microsoft.com/office/powerpoint/2010/main" val="149333965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Effect transition="in" filter="wipe(down)">
                                      <p:cBhvr>
                                        <p:cTn id="41" dur="580">
                                          <p:stCondLst>
                                            <p:cond delay="0"/>
                                          </p:stCondLst>
                                        </p:cTn>
                                        <p:tgtEl>
                                          <p:spTgt spid="8">
                                            <p:txEl>
                                              <p:pRg st="2" end="2"/>
                                            </p:txEl>
                                          </p:spTgt>
                                        </p:tgtEl>
                                      </p:cBhvr>
                                    </p:animEffect>
                                    <p:anim calcmode="lin" valueType="num">
                                      <p:cBhvr>
                                        <p:cTn id="42" dur="1822" tmFilter="0,0; 0.14,0.36; 0.43,0.73; 0.71,0.91; 1.0,1.0">
                                          <p:stCondLst>
                                            <p:cond delay="0"/>
                                          </p:stCondLst>
                                        </p:cTn>
                                        <p:tgtEl>
                                          <p:spTgt spid="8">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xEl>
                                              <p:pRg st="2" end="2"/>
                                            </p:txEl>
                                          </p:spTgt>
                                        </p:tgtEl>
                                      </p:cBhvr>
                                      <p:to x="100000" y="60000"/>
                                    </p:animScale>
                                    <p:animScale>
                                      <p:cBhvr>
                                        <p:cTn id="48" dur="166" decel="50000">
                                          <p:stCondLst>
                                            <p:cond delay="676"/>
                                          </p:stCondLst>
                                        </p:cTn>
                                        <p:tgtEl>
                                          <p:spTgt spid="8">
                                            <p:txEl>
                                              <p:pRg st="2" end="2"/>
                                            </p:txEl>
                                          </p:spTgt>
                                        </p:tgtEl>
                                      </p:cBhvr>
                                      <p:to x="100000" y="100000"/>
                                    </p:animScale>
                                    <p:animScale>
                                      <p:cBhvr>
                                        <p:cTn id="49" dur="26">
                                          <p:stCondLst>
                                            <p:cond delay="1312"/>
                                          </p:stCondLst>
                                        </p:cTn>
                                        <p:tgtEl>
                                          <p:spTgt spid="8">
                                            <p:txEl>
                                              <p:pRg st="2" end="2"/>
                                            </p:txEl>
                                          </p:spTgt>
                                        </p:tgtEl>
                                      </p:cBhvr>
                                      <p:to x="100000" y="80000"/>
                                    </p:animScale>
                                    <p:animScale>
                                      <p:cBhvr>
                                        <p:cTn id="50" dur="166" decel="50000">
                                          <p:stCondLst>
                                            <p:cond delay="1338"/>
                                          </p:stCondLst>
                                        </p:cTn>
                                        <p:tgtEl>
                                          <p:spTgt spid="8">
                                            <p:txEl>
                                              <p:pRg st="2" end="2"/>
                                            </p:txEl>
                                          </p:spTgt>
                                        </p:tgtEl>
                                      </p:cBhvr>
                                      <p:to x="100000" y="100000"/>
                                    </p:animScale>
                                    <p:animScale>
                                      <p:cBhvr>
                                        <p:cTn id="51" dur="26">
                                          <p:stCondLst>
                                            <p:cond delay="1642"/>
                                          </p:stCondLst>
                                        </p:cTn>
                                        <p:tgtEl>
                                          <p:spTgt spid="8">
                                            <p:txEl>
                                              <p:pRg st="2" end="2"/>
                                            </p:txEl>
                                          </p:spTgt>
                                        </p:tgtEl>
                                      </p:cBhvr>
                                      <p:to x="100000" y="90000"/>
                                    </p:animScale>
                                    <p:animScale>
                                      <p:cBhvr>
                                        <p:cTn id="52" dur="166" decel="50000">
                                          <p:stCondLst>
                                            <p:cond delay="1668"/>
                                          </p:stCondLst>
                                        </p:cTn>
                                        <p:tgtEl>
                                          <p:spTgt spid="8">
                                            <p:txEl>
                                              <p:pRg st="2" end="2"/>
                                            </p:txEl>
                                          </p:spTgt>
                                        </p:tgtEl>
                                      </p:cBhvr>
                                      <p:to x="100000" y="100000"/>
                                    </p:animScale>
                                    <p:animScale>
                                      <p:cBhvr>
                                        <p:cTn id="53" dur="26">
                                          <p:stCondLst>
                                            <p:cond delay="1808"/>
                                          </p:stCondLst>
                                        </p:cTn>
                                        <p:tgtEl>
                                          <p:spTgt spid="8">
                                            <p:txEl>
                                              <p:pRg st="2" end="2"/>
                                            </p:txEl>
                                          </p:spTgt>
                                        </p:tgtEl>
                                      </p:cBhvr>
                                      <p:to x="100000" y="95000"/>
                                    </p:animScale>
                                    <p:animScale>
                                      <p:cBhvr>
                                        <p:cTn id="54" dur="166" decel="50000">
                                          <p:stCondLst>
                                            <p:cond delay="1834"/>
                                          </p:stCondLst>
                                        </p:cTn>
                                        <p:tgtEl>
                                          <p:spTgt spid="8">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2133600"/>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التطبيقات </a:t>
            </a:r>
            <a:r>
              <a:rPr lang="ar-EG" b="1" dirty="0">
                <a:solidFill>
                  <a:srgbClr val="333300"/>
                </a:solidFill>
              </a:rPr>
              <a:t>العملية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الواجبات </a:t>
            </a:r>
            <a:r>
              <a:rPr lang="ar-EG" b="1" dirty="0">
                <a:solidFill>
                  <a:srgbClr val="333300"/>
                </a:solidFill>
              </a:rPr>
              <a:t>الكتابية الفردية والجماعية في قاعة التدريب</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الواجبات </a:t>
            </a:r>
            <a:r>
              <a:rPr lang="ar-EG" b="1" dirty="0">
                <a:solidFill>
                  <a:srgbClr val="333300"/>
                </a:solidFill>
              </a:rPr>
              <a:t>البيئية</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ملاحظة </a:t>
            </a:r>
            <a:r>
              <a:rPr lang="ar-EG" b="1" dirty="0">
                <a:solidFill>
                  <a:srgbClr val="333300"/>
                </a:solidFill>
              </a:rPr>
              <a:t>سلوكياتهم</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0435077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معايير اختيار أنشطة </a:t>
            </a:r>
            <a:r>
              <a:rPr lang="ar-EG" sz="3200" b="1" dirty="0" smtClean="0">
                <a:solidFill>
                  <a:srgbClr val="7030A0"/>
                </a:solidFill>
                <a:latin typeface="Arial" charset="0"/>
              </a:rPr>
              <a:t>التقييم</a:t>
            </a:r>
          </a:p>
          <a:p>
            <a:pPr rtl="1"/>
            <a:r>
              <a:rPr lang="ar-EG" sz="3200" b="1" dirty="0" smtClean="0">
                <a:solidFill>
                  <a:srgbClr val="7030A0"/>
                </a:solidFill>
                <a:latin typeface="Arial" charset="0"/>
              </a:rPr>
              <a:t>المرحلي </a:t>
            </a:r>
            <a:r>
              <a:rPr lang="ar-EG" sz="3200" b="1" dirty="0">
                <a:solidFill>
                  <a:srgbClr val="7030A0"/>
                </a:solidFill>
                <a:latin typeface="Arial" charset="0"/>
              </a:rPr>
              <a:t>وتطويرها</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9863965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41548537"/>
              </p:ext>
            </p:extLst>
          </p:nvPr>
        </p:nvGraphicFramePr>
        <p:xfrm>
          <a:off x="755576" y="908720"/>
          <a:ext cx="763284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معرفة تصميم أنشطة التعلم في التدريب</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6724680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bwMode="auto">
          <a:xfrm>
            <a:off x="1763688" y="2492896"/>
            <a:ext cx="5832648" cy="1944216"/>
          </a:xfrm>
          <a:prstGeom prst="horizontalScroll">
            <a:avLst/>
          </a:prstGeom>
          <a:ln/>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3600" b="1" dirty="0">
                <a:ln w="10160">
                  <a:solidFill>
                    <a:srgbClr val="C300E6"/>
                  </a:solidFill>
                  <a:prstDash val="solid"/>
                </a:ln>
                <a:solidFill>
                  <a:srgbClr val="FFFFFF"/>
                </a:solidFill>
                <a:effectLst>
                  <a:outerShdw blurRad="38100" dist="32000" dir="5400000" algn="tl">
                    <a:srgbClr val="000000">
                      <a:alpha val="30000"/>
                    </a:srgbClr>
                  </a:outerShdw>
                </a:effectLst>
              </a:rPr>
              <a:t>الحقيبة التدريبية</a:t>
            </a:r>
            <a:endParaRPr lang="ar-EG" sz="3600" b="1" dirty="0" smtClean="0">
              <a:ln w="10160">
                <a:solidFill>
                  <a:srgbClr val="C300E6"/>
                </a:solidFill>
                <a:prstDash val="solid"/>
              </a:ln>
              <a:solidFill>
                <a:srgbClr val="FFFFFF"/>
              </a:solidFill>
              <a:effectLst>
                <a:outerShdw blurRad="38100" dist="32000" dir="5400000" algn="tl">
                  <a:srgbClr val="000000">
                    <a:alpha val="30000"/>
                  </a:srgbClr>
                </a:outerShdw>
              </a:effectLst>
              <a:latin typeface="Arial" charset="0"/>
            </a:endParaRPr>
          </a:p>
        </p:txBody>
      </p:sp>
    </p:spTree>
    <p:extLst>
      <p:ext uri="{BB962C8B-B14F-4D97-AF65-F5344CB8AC3E}">
        <p14:creationId xmlns:p14="http://schemas.microsoft.com/office/powerpoint/2010/main" val="38590144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475656" y="120749"/>
            <a:ext cx="7727776" cy="715963"/>
          </a:xfrm>
        </p:spPr>
        <p:txBody>
          <a:bodyPr/>
          <a:lstStyle/>
          <a:p>
            <a:pPr algn="r"/>
            <a:r>
              <a:rPr lang="ar-EG" sz="3600" b="1" dirty="0">
                <a:solidFill>
                  <a:schemeClr val="bg2">
                    <a:lumMod val="50000"/>
                  </a:schemeClr>
                </a:solidFill>
              </a:rPr>
              <a:t>الحقيبة التدريبية</a:t>
            </a:r>
            <a:endParaRPr lang="en-US" sz="3600" b="1" dirty="0" smtClean="0">
              <a:solidFill>
                <a:schemeClr val="bg2">
                  <a:lumMod val="50000"/>
                </a:schemeClr>
              </a:solidFill>
            </a:endParaRPr>
          </a:p>
        </p:txBody>
      </p:sp>
      <p:sp>
        <p:nvSpPr>
          <p:cNvPr id="4099" name="Rectangle 3"/>
          <p:cNvSpPr>
            <a:spLocks noGrp="1" noChangeArrowheads="1"/>
          </p:cNvSpPr>
          <p:nvPr>
            <p:ph idx="1"/>
          </p:nvPr>
        </p:nvSpPr>
        <p:spPr>
          <a:xfrm>
            <a:off x="1475656" y="2710483"/>
            <a:ext cx="7439744" cy="3022773"/>
          </a:xfrm>
        </p:spPr>
        <p:txBody>
          <a:bodyPr/>
          <a:lstStyle/>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تعريف الحقيبة التدريبية.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معايير إعداد الحقيبة التدريبية.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خصائص الحقيبة التدريبية. </a:t>
            </a:r>
          </a:p>
          <a:p>
            <a:pPr>
              <a:lnSpc>
                <a:spcPct val="80000"/>
              </a:lnSpc>
              <a:buBlip>
                <a:blip r:embed="rId4"/>
              </a:buBlip>
            </a:pPr>
            <a:r>
              <a:rPr lang="ar-EG" altLang="ko-KR" sz="2400" dirty="0">
                <a:solidFill>
                  <a:schemeClr val="bg2">
                    <a:lumMod val="75000"/>
                  </a:schemeClr>
                </a:solidFill>
                <a:latin typeface="Verdana" pitchFamily="34" charset="0"/>
                <a:ea typeface="굴림" pitchFamily="34" charset="-127"/>
              </a:rPr>
              <a:t> 	مفهوم الوحدة التدريبية المستقلة (المكتفية ذاتياً).</a:t>
            </a:r>
          </a:p>
        </p:txBody>
      </p:sp>
      <p:sp>
        <p:nvSpPr>
          <p:cNvPr id="4" name="Rectangle 2"/>
          <p:cNvSpPr txBox="1">
            <a:spLocks noChangeArrowheads="1"/>
          </p:cNvSpPr>
          <p:nvPr/>
        </p:nvSpPr>
        <p:spPr bwMode="auto">
          <a:xfrm>
            <a:off x="1979712" y="984845"/>
            <a:ext cx="6934200" cy="107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a:lstStyle>
          <a:p>
            <a:pPr algn="ctr"/>
            <a:r>
              <a:rPr lang="ar-EG" sz="3600" b="1" dirty="0">
                <a:solidFill>
                  <a:srgbClr val="0070C0"/>
                </a:solidFill>
              </a:rPr>
              <a:t>سوف يتم في هذه الجلسة معالجة الموضوعات التالية</a:t>
            </a:r>
            <a:endParaRPr lang="en-US" sz="3600" b="1" dirty="0" smtClean="0">
              <a:solidFill>
                <a:srgbClr val="0070C0"/>
              </a:solidFill>
            </a:endParaRPr>
          </a:p>
        </p:txBody>
      </p:sp>
      <p:pic>
        <p:nvPicPr>
          <p:cNvPr id="5" name="Picture 2" descr="http://www.tvtc.gov.sa/Arabic/Departments/Departments/jtp/%D8%B9%D9%86/PublishingImages/set-network-marketing-goals-800X800.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63688" y="4027884"/>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785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Effect transition="in" filter="fade">
                                      <p:cBhvr>
                                        <p:cTn id="13" dur="1000"/>
                                        <p:tgtEl>
                                          <p:spTgt spid="4099">
                                            <p:txEl>
                                              <p:pRg st="1" end="1"/>
                                            </p:txEl>
                                          </p:spTgt>
                                        </p:tgtEl>
                                      </p:cBhvr>
                                    </p:animEffect>
                                    <p:anim calcmode="lin" valueType="num">
                                      <p:cBhvr>
                                        <p:cTn id="14"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099">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Effect transition="in" filter="fade">
                                      <p:cBhvr>
                                        <p:cTn id="19" dur="1000"/>
                                        <p:tgtEl>
                                          <p:spTgt spid="4099">
                                            <p:txEl>
                                              <p:pRg st="2" end="2"/>
                                            </p:txEl>
                                          </p:spTgt>
                                        </p:tgtEl>
                                      </p:cBhvr>
                                    </p:animEffect>
                                    <p:anim calcmode="lin" valueType="num">
                                      <p:cBhvr>
                                        <p:cTn id="20"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099">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Effect transition="in" filter="fade">
                                      <p:cBhvr>
                                        <p:cTn id="25" dur="1000"/>
                                        <p:tgtEl>
                                          <p:spTgt spid="4099">
                                            <p:txEl>
                                              <p:pRg st="3" end="3"/>
                                            </p:txEl>
                                          </p:spTgt>
                                        </p:tgtEl>
                                      </p:cBhvr>
                                    </p:animEffect>
                                    <p:anim calcmode="lin" valueType="num">
                                      <p:cBhvr>
                                        <p:cTn id="26" dur="10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409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263650" y="4445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Calibri" pitchFamily="34" charset="0"/>
                <a:ea typeface="SimHei" pitchFamily="49" charset="-122"/>
              </a:defRPr>
            </a:lvl2pPr>
            <a:lvl3pPr algn="l" rtl="0" eaLnBrk="0" fontAlgn="base" hangingPunct="0">
              <a:spcBef>
                <a:spcPct val="0"/>
              </a:spcBef>
              <a:spcAft>
                <a:spcPct val="0"/>
              </a:spcAft>
              <a:defRPr sz="2400" b="1">
                <a:solidFill>
                  <a:schemeClr val="tx1"/>
                </a:solidFill>
                <a:latin typeface="Calibri" pitchFamily="34" charset="0"/>
                <a:ea typeface="SimHei" pitchFamily="49" charset="-122"/>
              </a:defRPr>
            </a:lvl3pPr>
            <a:lvl4pPr algn="l" rtl="0" eaLnBrk="0" fontAlgn="base" hangingPunct="0">
              <a:spcBef>
                <a:spcPct val="0"/>
              </a:spcBef>
              <a:spcAft>
                <a:spcPct val="0"/>
              </a:spcAft>
              <a:defRPr sz="2400" b="1">
                <a:solidFill>
                  <a:schemeClr val="tx1"/>
                </a:solidFill>
                <a:latin typeface="Calibri" pitchFamily="34" charset="0"/>
                <a:ea typeface="SimHei" pitchFamily="49" charset="-122"/>
              </a:defRPr>
            </a:lvl4pPr>
            <a:lvl5pPr algn="l" rtl="0" eaLnBrk="0" fontAlgn="base" hangingPunct="0">
              <a:spcBef>
                <a:spcPct val="0"/>
              </a:spcBef>
              <a:spcAft>
                <a:spcPct val="0"/>
              </a:spcAft>
              <a:defRPr sz="2400" b="1">
                <a:solidFill>
                  <a:schemeClr val="tx1"/>
                </a:solidFill>
                <a:latin typeface="Calibri" pitchFamily="34" charset="0"/>
                <a:ea typeface="SimHei" pitchFamily="49" charset="-122"/>
              </a:defRPr>
            </a:lvl5pPr>
            <a:lvl6pPr marL="457200" algn="l" rtl="0" eaLnBrk="0" fontAlgn="base" hangingPunct="0">
              <a:spcBef>
                <a:spcPct val="0"/>
              </a:spcBef>
              <a:spcAft>
                <a:spcPct val="0"/>
              </a:spcAft>
              <a:defRPr sz="2400" b="1">
                <a:solidFill>
                  <a:schemeClr val="tx1"/>
                </a:solidFill>
                <a:latin typeface="Calibri" pitchFamily="34" charset="0"/>
                <a:ea typeface="SimHei" pitchFamily="49" charset="-122"/>
              </a:defRPr>
            </a:lvl6pPr>
            <a:lvl7pPr marL="914400" algn="l" rtl="0" eaLnBrk="0" fontAlgn="base" hangingPunct="0">
              <a:spcBef>
                <a:spcPct val="0"/>
              </a:spcBef>
              <a:spcAft>
                <a:spcPct val="0"/>
              </a:spcAft>
              <a:defRPr sz="2400" b="1">
                <a:solidFill>
                  <a:schemeClr val="tx1"/>
                </a:solidFill>
                <a:latin typeface="Calibri" pitchFamily="34" charset="0"/>
                <a:ea typeface="SimHei" pitchFamily="49" charset="-122"/>
              </a:defRPr>
            </a:lvl7pPr>
            <a:lvl8pPr marL="1371600" algn="l" rtl="0" eaLnBrk="0" fontAlgn="base" hangingPunct="0">
              <a:spcBef>
                <a:spcPct val="0"/>
              </a:spcBef>
              <a:spcAft>
                <a:spcPct val="0"/>
              </a:spcAft>
              <a:defRPr sz="2400" b="1">
                <a:solidFill>
                  <a:schemeClr val="tx1"/>
                </a:solidFill>
                <a:latin typeface="Calibri" pitchFamily="34" charset="0"/>
                <a:ea typeface="SimHei" pitchFamily="49" charset="-122"/>
              </a:defRPr>
            </a:lvl8pPr>
            <a:lvl9pPr marL="1828800" algn="l" rtl="0" eaLnBrk="0" fontAlgn="base" hangingPunct="0">
              <a:spcBef>
                <a:spcPct val="0"/>
              </a:spcBef>
              <a:spcAft>
                <a:spcPct val="0"/>
              </a:spcAft>
              <a:defRPr sz="2400" b="1">
                <a:solidFill>
                  <a:schemeClr val="tx1"/>
                </a:solidFill>
                <a:latin typeface="Calibri" pitchFamily="34" charset="0"/>
                <a:ea typeface="SimHei" pitchFamily="49" charset="-122"/>
              </a:defRPr>
            </a:lvl9pPr>
          </a:lstStyle>
          <a:p>
            <a:pPr algn="r" rtl="1">
              <a:defRPr/>
            </a:pPr>
            <a:r>
              <a:rPr lang="ar-EG" sz="3600" dirty="0">
                <a:solidFill>
                  <a:srgbClr val="000000"/>
                </a:solidFill>
              </a:rPr>
              <a:t>الحقيبة التدريبية </a:t>
            </a:r>
            <a:endParaRPr lang="ar-EG" sz="3600" dirty="0" smtClean="0">
              <a:solidFill>
                <a:srgbClr val="000000"/>
              </a:solidFill>
            </a:endParaRPr>
          </a:p>
        </p:txBody>
      </p:sp>
      <p:sp>
        <p:nvSpPr>
          <p:cNvPr id="7" name="Round Diagonal Corner Rectangle 6"/>
          <p:cNvSpPr/>
          <p:nvPr/>
        </p:nvSpPr>
        <p:spPr bwMode="auto">
          <a:xfrm>
            <a:off x="1263650" y="4149080"/>
            <a:ext cx="6984776" cy="1872208"/>
          </a:xfrm>
          <a:prstGeom prst="round2Diag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rtl="1"/>
            <a:r>
              <a:rPr lang="ar-EG" sz="2800" b="1" dirty="0">
                <a:solidFill>
                  <a:schemeClr val="bg1"/>
                </a:solidFill>
              </a:rPr>
              <a:t>هي مجموعة الأدوات والآلات والمعلومات والوسائل التي تساعد على تفهم المادة التدريبية واكتساب المعارف والمهارات من خلال التعامل المباشر مع مكونات </a:t>
            </a:r>
            <a:endParaRPr lang="ar-EG" sz="2800" b="1" dirty="0" smtClean="0">
              <a:solidFill>
                <a:schemeClr val="bg1"/>
              </a:solidFill>
            </a:endParaRPr>
          </a:p>
          <a:p>
            <a:pPr rtl="1"/>
            <a:r>
              <a:rPr lang="ar-EG" sz="2800" b="1" dirty="0" smtClean="0">
                <a:solidFill>
                  <a:schemeClr val="bg1"/>
                </a:solidFill>
              </a:rPr>
              <a:t>الحقيبة </a:t>
            </a:r>
            <a:r>
              <a:rPr lang="ar-EG" sz="2800" b="1" dirty="0">
                <a:solidFill>
                  <a:schemeClr val="bg1"/>
                </a:solidFill>
              </a:rPr>
              <a:t>التدريبية</a:t>
            </a:r>
            <a:endParaRPr kumimoji="0" lang="ar-EG" sz="2800" b="1" i="0" u="none" strike="noStrike" cap="none" normalizeH="0" baseline="0" dirty="0" smtClean="0">
              <a:ln>
                <a:noFill/>
              </a:ln>
              <a:solidFill>
                <a:schemeClr val="bg1"/>
              </a:solidFill>
              <a:effectLst/>
            </a:endParaRPr>
          </a:p>
        </p:txBody>
      </p:sp>
      <p:sp>
        <p:nvSpPr>
          <p:cNvPr id="5" name="Flowchart: Alternate Process 4"/>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628800"/>
            <a:ext cx="4464496" cy="24288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2916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معايير إعداد الحقيبة التدريبية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7154983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7380288" y="2057400"/>
            <a:ext cx="762000" cy="665163"/>
            <a:chOff x="0" y="0"/>
            <a:chExt cx="1549" cy="1351"/>
          </a:xfrm>
        </p:grpSpPr>
        <p:sp>
          <p:nvSpPr>
            <p:cNvPr id="4" name="AutoShape 4"/>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5"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6" name="AutoShape 6"/>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7" name="Line 7"/>
          <p:cNvSpPr>
            <a:spLocks noChangeShapeType="1"/>
          </p:cNvSpPr>
          <p:nvPr/>
        </p:nvSpPr>
        <p:spPr bwMode="auto">
          <a:xfrm>
            <a:off x="2301875" y="26670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8" name="Text Box 8"/>
          <p:cNvSpPr txBox="1">
            <a:spLocks noChangeArrowheads="1"/>
          </p:cNvSpPr>
          <p:nvPr/>
        </p:nvSpPr>
        <p:spPr bwMode="auto">
          <a:xfrm>
            <a:off x="1641475" y="1844824"/>
            <a:ext cx="57388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التعرف </a:t>
            </a:r>
            <a:r>
              <a:rPr lang="ar-EG" b="1" dirty="0">
                <a:solidFill>
                  <a:srgbClr val="333300"/>
                </a:solidFill>
              </a:rPr>
              <a:t>على الأهداف المعرفية المراد الوصول </a:t>
            </a:r>
            <a:r>
              <a:rPr lang="ar-EG" b="1" dirty="0" smtClean="0">
                <a:solidFill>
                  <a:srgbClr val="333300"/>
                </a:solidFill>
              </a:rPr>
              <a:t>         إلى </a:t>
            </a:r>
            <a:r>
              <a:rPr lang="ar-EG" b="1" dirty="0">
                <a:solidFill>
                  <a:srgbClr val="333300"/>
                </a:solidFill>
              </a:rPr>
              <a:t>تحقيقها من خلال الحقيبة</a:t>
            </a:r>
            <a:endParaRPr lang="en-US" sz="2400" b="1" dirty="0">
              <a:solidFill>
                <a:srgbClr val="333300"/>
              </a:solidFill>
            </a:endParaRPr>
          </a:p>
        </p:txBody>
      </p:sp>
      <p:sp>
        <p:nvSpPr>
          <p:cNvPr id="9" name="Text Box 9"/>
          <p:cNvSpPr txBox="1">
            <a:spLocks noChangeArrowheads="1"/>
          </p:cNvSpPr>
          <p:nvPr/>
        </p:nvSpPr>
        <p:spPr bwMode="auto">
          <a:xfrm>
            <a:off x="7577138" y="21558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1</a:t>
            </a:r>
          </a:p>
        </p:txBody>
      </p:sp>
      <p:grpSp>
        <p:nvGrpSpPr>
          <p:cNvPr id="10" name="Group 10"/>
          <p:cNvGrpSpPr>
            <a:grpSpLocks/>
          </p:cNvGrpSpPr>
          <p:nvPr/>
        </p:nvGrpSpPr>
        <p:grpSpPr bwMode="auto">
          <a:xfrm>
            <a:off x="7380288" y="2971800"/>
            <a:ext cx="762000" cy="665163"/>
            <a:chOff x="0" y="0"/>
            <a:chExt cx="1549" cy="1351"/>
          </a:xfrm>
        </p:grpSpPr>
        <p:sp>
          <p:nvSpPr>
            <p:cNvPr id="11" name="AutoShape 11"/>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2" name="AutoShape 12"/>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3" name="AutoShape 13"/>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14" name="Line 14"/>
          <p:cNvSpPr>
            <a:spLocks noChangeShapeType="1"/>
          </p:cNvSpPr>
          <p:nvPr/>
        </p:nvSpPr>
        <p:spPr bwMode="auto">
          <a:xfrm>
            <a:off x="2301875" y="3581400"/>
            <a:ext cx="5078413" cy="4763"/>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5"/>
          <p:cNvSpPr txBox="1">
            <a:spLocks noChangeArrowheads="1"/>
          </p:cNvSpPr>
          <p:nvPr/>
        </p:nvSpPr>
        <p:spPr bwMode="auto">
          <a:xfrm>
            <a:off x="1641475" y="3048000"/>
            <a:ext cx="57388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التعرف </a:t>
            </a:r>
            <a:r>
              <a:rPr lang="ar-EG" b="1" dirty="0">
                <a:solidFill>
                  <a:srgbClr val="333300"/>
                </a:solidFill>
              </a:rPr>
              <a:t>على مستويات المتدربين</a:t>
            </a:r>
            <a:endParaRPr lang="en-US" sz="2400" b="1" dirty="0">
              <a:solidFill>
                <a:srgbClr val="333300"/>
              </a:solidFill>
            </a:endParaRPr>
          </a:p>
        </p:txBody>
      </p:sp>
      <p:sp>
        <p:nvSpPr>
          <p:cNvPr id="16" name="Text Box 16"/>
          <p:cNvSpPr txBox="1">
            <a:spLocks noChangeArrowheads="1"/>
          </p:cNvSpPr>
          <p:nvPr/>
        </p:nvSpPr>
        <p:spPr bwMode="auto">
          <a:xfrm>
            <a:off x="7577138" y="3070225"/>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2</a:t>
            </a:r>
          </a:p>
        </p:txBody>
      </p:sp>
      <p:grpSp>
        <p:nvGrpSpPr>
          <p:cNvPr id="17" name="Group 17"/>
          <p:cNvGrpSpPr>
            <a:grpSpLocks/>
          </p:cNvGrpSpPr>
          <p:nvPr/>
        </p:nvGrpSpPr>
        <p:grpSpPr bwMode="auto">
          <a:xfrm>
            <a:off x="7380288" y="3863975"/>
            <a:ext cx="762000" cy="665163"/>
            <a:chOff x="0" y="0"/>
            <a:chExt cx="1549" cy="1351"/>
          </a:xfrm>
        </p:grpSpPr>
        <p:sp>
          <p:nvSpPr>
            <p:cNvPr id="18" name="AutoShape 18"/>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19" name="AutoShape 19"/>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0" name="AutoShape 20"/>
            <p:cNvSpPr>
              <a:spLocks noChangeArrowheads="1"/>
            </p:cNvSpPr>
            <p:nvPr/>
          </p:nvSpPr>
          <p:spPr bwMode="auto">
            <a:xfrm>
              <a:off x="90" y="81"/>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1" name="Line 21"/>
          <p:cNvSpPr>
            <a:spLocks noChangeShapeType="1"/>
          </p:cNvSpPr>
          <p:nvPr/>
        </p:nvSpPr>
        <p:spPr bwMode="auto">
          <a:xfrm>
            <a:off x="2301875" y="447357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2" name="Text Box 22"/>
          <p:cNvSpPr txBox="1">
            <a:spLocks noChangeArrowheads="1"/>
          </p:cNvSpPr>
          <p:nvPr/>
        </p:nvSpPr>
        <p:spPr bwMode="auto">
          <a:xfrm>
            <a:off x="1641475" y="3940175"/>
            <a:ext cx="5738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اختيار </a:t>
            </a:r>
            <a:r>
              <a:rPr lang="ar-EG" b="1" dirty="0">
                <a:solidFill>
                  <a:srgbClr val="333300"/>
                </a:solidFill>
              </a:rPr>
              <a:t>أسلوب التدريب والأنشطة المصاحبة</a:t>
            </a:r>
            <a:endParaRPr lang="en-US" sz="2400" b="1" dirty="0">
              <a:solidFill>
                <a:srgbClr val="333300"/>
              </a:solidFill>
            </a:endParaRPr>
          </a:p>
        </p:txBody>
      </p:sp>
      <p:sp>
        <p:nvSpPr>
          <p:cNvPr id="23" name="Text Box 23"/>
          <p:cNvSpPr txBox="1">
            <a:spLocks noChangeArrowheads="1"/>
          </p:cNvSpPr>
          <p:nvPr/>
        </p:nvSpPr>
        <p:spPr bwMode="auto">
          <a:xfrm>
            <a:off x="7577138" y="39624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3</a:t>
            </a:r>
          </a:p>
        </p:txBody>
      </p:sp>
      <p:grpSp>
        <p:nvGrpSpPr>
          <p:cNvPr id="24" name="Group 24"/>
          <p:cNvGrpSpPr>
            <a:grpSpLocks/>
          </p:cNvGrpSpPr>
          <p:nvPr/>
        </p:nvGrpSpPr>
        <p:grpSpPr bwMode="auto">
          <a:xfrm>
            <a:off x="7380288" y="4778375"/>
            <a:ext cx="762000" cy="665163"/>
            <a:chOff x="0" y="0"/>
            <a:chExt cx="1549" cy="1351"/>
          </a:xfrm>
        </p:grpSpPr>
        <p:sp>
          <p:nvSpPr>
            <p:cNvPr id="25" name="AutoShape 25"/>
            <p:cNvSpPr>
              <a:spLocks noChangeArrowheads="1"/>
            </p:cNvSpPr>
            <p:nvPr/>
          </p:nvSpPr>
          <p:spPr bwMode="auto">
            <a:xfrm>
              <a:off x="13" y="23"/>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6" name="AutoShape 26"/>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33300"/>
                </a:solidFill>
                <a:latin typeface="Verdana" pitchFamily="34" charset="0"/>
              </a:endParaRPr>
            </a:p>
          </p:txBody>
        </p:sp>
        <p:sp>
          <p:nvSpPr>
            <p:cNvPr id="27" name="AutoShape 27"/>
            <p:cNvSpPr>
              <a:spLocks noChangeArrowheads="1"/>
            </p:cNvSpPr>
            <p:nvPr/>
          </p:nvSpPr>
          <p:spPr bwMode="auto">
            <a:xfrm>
              <a:off x="90" y="81"/>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EG">
                <a:solidFill>
                  <a:srgbClr val="333300"/>
                </a:solidFill>
                <a:latin typeface="Verdana" panose="020B0604030504040204" pitchFamily="34" charset="0"/>
              </a:endParaRPr>
            </a:p>
          </p:txBody>
        </p:sp>
      </p:grpSp>
      <p:sp>
        <p:nvSpPr>
          <p:cNvPr id="28" name="Line 28"/>
          <p:cNvSpPr>
            <a:spLocks noChangeShapeType="1"/>
          </p:cNvSpPr>
          <p:nvPr/>
        </p:nvSpPr>
        <p:spPr bwMode="auto">
          <a:xfrm>
            <a:off x="2301875" y="5387975"/>
            <a:ext cx="5078413" cy="4445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 name="Text Box 29"/>
          <p:cNvSpPr txBox="1">
            <a:spLocks noChangeArrowheads="1"/>
          </p:cNvSpPr>
          <p:nvPr/>
        </p:nvSpPr>
        <p:spPr bwMode="auto">
          <a:xfrm>
            <a:off x="1641475" y="4854575"/>
            <a:ext cx="57388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rtl="1"/>
            <a:r>
              <a:rPr lang="ar-EG" b="1" dirty="0" smtClean="0">
                <a:solidFill>
                  <a:srgbClr val="333300"/>
                </a:solidFill>
              </a:rPr>
              <a:t>إعداد </a:t>
            </a:r>
            <a:r>
              <a:rPr lang="ar-EG" b="1" dirty="0">
                <a:solidFill>
                  <a:srgbClr val="333300"/>
                </a:solidFill>
              </a:rPr>
              <a:t>البيئة التدريبية المناسبة</a:t>
            </a:r>
            <a:endParaRPr lang="en-US" sz="2400" b="1" dirty="0">
              <a:solidFill>
                <a:srgbClr val="333300"/>
              </a:solidFill>
            </a:endParaRPr>
          </a:p>
        </p:txBody>
      </p:sp>
      <p:sp>
        <p:nvSpPr>
          <p:cNvPr id="30" name="Text Box 30"/>
          <p:cNvSpPr txBox="1">
            <a:spLocks noChangeArrowheads="1"/>
          </p:cNvSpPr>
          <p:nvPr/>
        </p:nvSpPr>
        <p:spPr bwMode="auto">
          <a:xfrm>
            <a:off x="7577138" y="4876800"/>
            <a:ext cx="354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a:r>
              <a:rPr lang="en-US" sz="2400" b="1">
                <a:solidFill>
                  <a:srgbClr val="FFFFFF"/>
                </a:solidFill>
              </a:rPr>
              <a:t>4</a:t>
            </a:r>
          </a:p>
        </p:txBody>
      </p:sp>
      <p:sp>
        <p:nvSpPr>
          <p:cNvPr id="31" name="Flowchart: Alternate Process 30"/>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1789008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23728" y="2204864"/>
            <a:ext cx="5040560" cy="2376264"/>
          </a:xfrm>
          <a:prstGeom prst="flowChartMultidocument">
            <a:avLst/>
          </a:prstGeom>
          <a:solidFill>
            <a:srgbClr val="FF99FF"/>
          </a:solidFill>
          <a:ln>
            <a:solidFill>
              <a:srgbClr val="B92D14"/>
            </a:solidFill>
          </a:ln>
          <a:effectLst/>
          <a:extLst/>
        </p:spPr>
        <p:txBody>
          <a:bodyPr vert="horz" wrap="none" lIns="91440" tIns="45720" rIns="91440" bIns="45720" numCol="1" rtlCol="1" anchor="ctr" anchorCtr="0" compatLnSpc="1">
            <a:prstTxWarp prst="textNoShape">
              <a:avLst/>
            </a:prstTxWarp>
          </a:bodyPr>
          <a:lstStyle/>
          <a:p>
            <a:pPr rtl="1"/>
            <a:r>
              <a:rPr lang="ar-EG" sz="3200" b="1" dirty="0">
                <a:solidFill>
                  <a:srgbClr val="7030A0"/>
                </a:solidFill>
                <a:latin typeface="Arial" charset="0"/>
              </a:rPr>
              <a:t>مميزات الحقيبة التدريبية</a:t>
            </a:r>
            <a:endParaRPr kumimoji="0" lang="ar-EG" sz="3200" b="1" i="0" u="none" strike="noStrike" cap="none" normalizeH="0" baseline="0" dirty="0" smtClean="0">
              <a:ln>
                <a:noFill/>
              </a:ln>
              <a:solidFill>
                <a:srgbClr val="7030A0"/>
              </a:solidFill>
              <a:effectLst/>
              <a:latin typeface="Arial" charset="0"/>
            </a:endParaRPr>
          </a:p>
        </p:txBody>
      </p:sp>
      <p:sp>
        <p:nvSpPr>
          <p:cNvPr id="3" name="Flowchart: Alternate Process 2"/>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27409647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ded Corner 2"/>
          <p:cNvSpPr/>
          <p:nvPr/>
        </p:nvSpPr>
        <p:spPr bwMode="auto">
          <a:xfrm>
            <a:off x="5148064" y="2276872"/>
            <a:ext cx="1800200" cy="1944216"/>
          </a:xfrm>
          <a:prstGeom prst="foldedCorner">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endParaRPr lang="ar-EG" sz="1800" b="1" dirty="0" smtClean="0">
              <a:solidFill>
                <a:schemeClr val="bg2"/>
              </a:solidFill>
              <a:latin typeface="Arial" charset="0"/>
            </a:endParaRPr>
          </a:p>
          <a:p>
            <a:pPr rtl="1"/>
            <a:r>
              <a:rPr lang="ar-EG" b="1" dirty="0">
                <a:solidFill>
                  <a:schemeClr val="bg2"/>
                </a:solidFill>
                <a:latin typeface="Arial" charset="0"/>
              </a:rPr>
              <a:t>	تعدد الوسائل </a:t>
            </a:r>
            <a:endParaRPr lang="ar-EG" b="1" dirty="0" smtClean="0">
              <a:solidFill>
                <a:schemeClr val="bg2"/>
              </a:solidFill>
              <a:latin typeface="Arial" charset="0"/>
            </a:endParaRPr>
          </a:p>
          <a:p>
            <a:pPr rtl="1"/>
            <a:r>
              <a:rPr lang="ar-EG" b="1" dirty="0" smtClean="0">
                <a:solidFill>
                  <a:schemeClr val="bg2"/>
                </a:solidFill>
                <a:latin typeface="Arial" charset="0"/>
              </a:rPr>
              <a:t>المستخدمة </a:t>
            </a:r>
            <a:r>
              <a:rPr lang="ar-EG" b="1" dirty="0">
                <a:solidFill>
                  <a:schemeClr val="bg2"/>
                </a:solidFill>
                <a:latin typeface="Arial" charset="0"/>
              </a:rPr>
              <a:t>في </a:t>
            </a:r>
            <a:endParaRPr lang="ar-EG" b="1" dirty="0" smtClean="0">
              <a:solidFill>
                <a:schemeClr val="bg2"/>
              </a:solidFill>
              <a:latin typeface="Arial" charset="0"/>
            </a:endParaRPr>
          </a:p>
          <a:p>
            <a:pPr rtl="1"/>
            <a:r>
              <a:rPr lang="ar-EG" b="1" dirty="0" smtClean="0">
                <a:solidFill>
                  <a:schemeClr val="bg2"/>
                </a:solidFill>
                <a:latin typeface="Arial" charset="0"/>
              </a:rPr>
              <a:t>الحقيبة </a:t>
            </a:r>
            <a:endParaRPr lang="ar-EG" b="1" dirty="0">
              <a:solidFill>
                <a:schemeClr val="bg2"/>
              </a:solidFill>
              <a:latin typeface="Arial" charset="0"/>
            </a:endParaRPr>
          </a:p>
        </p:txBody>
      </p:sp>
      <p:sp>
        <p:nvSpPr>
          <p:cNvPr id="5" name="Folded Corner 4"/>
          <p:cNvSpPr/>
          <p:nvPr/>
        </p:nvSpPr>
        <p:spPr bwMode="auto">
          <a:xfrm>
            <a:off x="2267744" y="2276872"/>
            <a:ext cx="1800200" cy="1944216"/>
          </a:xfrm>
          <a:prstGeom prst="foldedCorner">
            <a:avLst/>
          </a:prstGeom>
          <a:ln>
            <a:solidFill>
              <a:schemeClr val="accent1">
                <a:lumMod val="60000"/>
                <a:lumOff val="40000"/>
              </a:schemeClr>
            </a:solidFill>
          </a:ln>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endParaRPr lang="ar-EG" sz="1800" b="1" dirty="0" smtClean="0">
              <a:solidFill>
                <a:schemeClr val="bg2"/>
              </a:solidFill>
              <a:latin typeface="Arial" charset="0"/>
            </a:endParaRPr>
          </a:p>
          <a:p>
            <a:pPr rtl="1"/>
            <a:r>
              <a:rPr lang="ar-EG" b="1" dirty="0">
                <a:solidFill>
                  <a:schemeClr val="bg2"/>
                </a:solidFill>
                <a:latin typeface="Arial" charset="0"/>
              </a:rPr>
              <a:t>الواقعية </a:t>
            </a:r>
          </a:p>
        </p:txBody>
      </p:sp>
      <p:sp>
        <p:nvSpPr>
          <p:cNvPr id="4" name="Flowchart: Alternate Process 3"/>
          <p:cNvSpPr/>
          <p:nvPr/>
        </p:nvSpPr>
        <p:spPr bwMode="auto">
          <a:xfrm>
            <a:off x="35496" y="6381328"/>
            <a:ext cx="5114354" cy="432048"/>
          </a:xfrm>
          <a:prstGeom prst="flowChartAlternateProcess">
            <a:avLst/>
          </a:prstGeom>
          <a:solidFill>
            <a:srgbClr val="99CCFF">
              <a:alpha val="49804"/>
            </a:srgbClr>
          </a:solidFill>
          <a:ln>
            <a:solidFill>
              <a:srgbClr val="99CCFF"/>
            </a:solidFill>
          </a:ln>
          <a:scene3d>
            <a:camera prst="orthographicFront"/>
            <a:lightRig rig="threePt" dir="t"/>
          </a:scene3d>
          <a:sp3d>
            <a:bevelT w="139700" prst="cross"/>
          </a:sp3d>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1800" b="1" dirty="0">
                <a:solidFill>
                  <a:srgbClr val="0070C0"/>
                </a:solidFill>
              </a:rPr>
              <a:t>التعرف على مفهوم الحقيبة التدريبية ومعايير إعدادها وخصائصها</a:t>
            </a:r>
            <a:endParaRPr kumimoji="0" lang="ar-EG" sz="1800" b="1" i="0" u="none" strike="noStrike" cap="none" normalizeH="0" baseline="0" dirty="0" smtClean="0">
              <a:ln>
                <a:noFill/>
              </a:ln>
              <a:solidFill>
                <a:srgbClr val="0070C0"/>
              </a:solidFill>
              <a:effectLst/>
              <a:latin typeface="Arial" charset="0"/>
            </a:endParaRPr>
          </a:p>
        </p:txBody>
      </p:sp>
    </p:spTree>
    <p:extLst>
      <p:ext uri="{BB962C8B-B14F-4D97-AF65-F5344CB8AC3E}">
        <p14:creationId xmlns:p14="http://schemas.microsoft.com/office/powerpoint/2010/main" val="37322294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es proposal presentatio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Sales_proposal_presentation_powerpoint_template</Template>
  <TotalTime>559</TotalTime>
  <Words>5899</Words>
  <Application>Microsoft Office PowerPoint</Application>
  <PresentationFormat>On-screen Show (4:3)</PresentationFormat>
  <Paragraphs>1390</Paragraphs>
  <Slides>237</Slides>
  <Notes>237</Notes>
  <HiddenSlides>0</HiddenSlides>
  <MMClips>0</MMClips>
  <ScaleCrop>false</ScaleCrop>
  <HeadingPairs>
    <vt:vector size="4" baseType="variant">
      <vt:variant>
        <vt:lpstr>Theme</vt:lpstr>
      </vt:variant>
      <vt:variant>
        <vt:i4>1</vt:i4>
      </vt:variant>
      <vt:variant>
        <vt:lpstr>Slide Titles</vt:lpstr>
      </vt:variant>
      <vt:variant>
        <vt:i4>237</vt:i4>
      </vt:variant>
    </vt:vector>
  </HeadingPairs>
  <TitlesOfParts>
    <vt:vector size="238" baseType="lpstr">
      <vt:lpstr>Sales proposal presentation</vt:lpstr>
      <vt:lpstr>PowerPoint Presentation</vt:lpstr>
      <vt:lpstr>PowerPoint Presentation</vt:lpstr>
      <vt:lpstr>مبررات البرنامج </vt:lpstr>
      <vt:lpstr>مبررات البرنامج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تهدف هذه الحقيبة التدريبية إلى تحقيق ما يلي</vt:lpstr>
      <vt:lpstr>إرشادات خاصة بالجلسة التدريبية</vt:lpstr>
      <vt:lpstr>PowerPoint Presentation</vt:lpstr>
      <vt:lpstr>PowerPoint Presentation</vt:lpstr>
      <vt:lpstr>PowerPoint Presentation</vt:lpstr>
      <vt:lpstr>PowerPoint Presentation</vt:lpstr>
      <vt:lpstr>مفهوم الأهداف التربوية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مفهوم الأهداف السلوكية الإجرائية</vt:lpstr>
      <vt:lpstr>PowerPoint Presentation</vt:lpstr>
      <vt:lpstr>PowerPoint Presentation</vt:lpstr>
      <vt:lpstr>PowerPoint Presentation</vt:lpstr>
      <vt:lpstr>PowerPoint Presentation</vt:lpstr>
      <vt:lpstr>PowerPoint Presentation</vt:lpstr>
      <vt:lpstr>PowerPoint Presentation</vt:lpstr>
      <vt:lpstr>مفهوم الأهداف السلوكية الإجرائية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مفهوم المحتوى التدريبي ومعايير اختياره</vt:lpstr>
      <vt:lpstr>PowerPoint Presentation</vt:lpstr>
      <vt:lpstr>PowerPoint Presentation</vt:lpstr>
      <vt:lpstr>PowerPoint Presentation</vt:lpstr>
      <vt:lpstr>PowerPoint Presentation</vt:lpstr>
      <vt:lpstr>PowerPoint Presentation</vt:lpstr>
      <vt:lpstr>PowerPoint Presentation</vt:lpstr>
      <vt:lpstr>مقومات المحتوى التدريبي الجيد وخطوات بنائه</vt:lpstr>
      <vt:lpstr>PowerPoint Presentation</vt:lpstr>
      <vt:lpstr>PowerPoint Presentation</vt:lpstr>
      <vt:lpstr>PowerPoint Presentation</vt:lpstr>
      <vt:lpstr>PowerPoint Presentation</vt:lpstr>
      <vt:lpstr>PowerPoint Presentation</vt:lpstr>
      <vt:lpstr>PowerPoint Presentation</vt:lpstr>
      <vt:lpstr>أمور يجب مراعاتها عند تصميم المحتوى التدريبي</vt:lpstr>
      <vt:lpstr>PowerPoint Presentation</vt:lpstr>
      <vt:lpstr>PowerPoint Presentation</vt:lpstr>
      <vt:lpstr>PowerPoint Presentation</vt:lpstr>
      <vt:lpstr>PowerPoint Presentation</vt:lpstr>
      <vt:lpstr>PowerPoint Presentation</vt:lpstr>
      <vt:lpstr>PowerPoint Presentation</vt:lpstr>
      <vt:lpstr>أمور يجب مراعاتها عند تصميم المحتوى التدريبي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الحقيبة التدريبية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البرنامج التدريبي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المحاضرة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مناقشة المجموعات الصغيرة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دراسة الحالة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العرض النموذجي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لعب الادوار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menna</dc:creator>
  <cp:lastModifiedBy>Trainer Saif Moaili</cp:lastModifiedBy>
  <cp:revision>247</cp:revision>
  <dcterms:created xsi:type="dcterms:W3CDTF">2013-09-17T23:35:17Z</dcterms:created>
  <dcterms:modified xsi:type="dcterms:W3CDTF">2014-04-14T14:22:19Z</dcterms:modified>
</cp:coreProperties>
</file>