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23"/>
  </p:notesMasterIdLst>
  <p:sldIdLst>
    <p:sldId id="301" r:id="rId2"/>
    <p:sldId id="257" r:id="rId3"/>
    <p:sldId id="281" r:id="rId4"/>
    <p:sldId id="303" r:id="rId5"/>
    <p:sldId id="261" r:id="rId6"/>
    <p:sldId id="285" r:id="rId7"/>
    <p:sldId id="292" r:id="rId8"/>
    <p:sldId id="293" r:id="rId9"/>
    <p:sldId id="294" r:id="rId10"/>
    <p:sldId id="295" r:id="rId11"/>
    <p:sldId id="296" r:id="rId12"/>
    <p:sldId id="302" r:id="rId13"/>
    <p:sldId id="297" r:id="rId14"/>
    <p:sldId id="298" r:id="rId15"/>
    <p:sldId id="299" r:id="rId16"/>
    <p:sldId id="300" r:id="rId17"/>
    <p:sldId id="268" r:id="rId18"/>
    <p:sldId id="269" r:id="rId19"/>
    <p:sldId id="271" r:id="rId20"/>
    <p:sldId id="280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C"/>
          </a:solidFill>
        </a:fill>
      </a:tcStyle>
    </a:wholeTbl>
    <a:band2H>
      <a:tcTxStyle/>
      <a:tcStyle>
        <a:tcBdr/>
        <a:fill>
          <a:solidFill>
            <a:srgbClr val="EFF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1D4"/>
          </a:solidFill>
        </a:fill>
      </a:tcStyle>
    </a:wholeTbl>
    <a:band2H>
      <a:tcTxStyle/>
      <a:tcStyle>
        <a:tcBdr/>
        <a:fill>
          <a:solidFill>
            <a:srgbClr val="E7F0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9FD"/>
          </a:solidFill>
        </a:fill>
      </a:tcStyle>
    </a:wholeTbl>
    <a:band2H>
      <a:tcTxStyle/>
      <a:tcStyle>
        <a:tcBdr/>
        <a:fill>
          <a:solidFill>
            <a:srgbClr val="E8F4F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94660"/>
  </p:normalViewPr>
  <p:slideViewPr>
    <p:cSldViewPr snapToGrid="0">
      <p:cViewPr>
        <p:scale>
          <a:sx n="50" d="100"/>
          <a:sy n="50" d="100"/>
        </p:scale>
        <p:origin x="120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9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9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0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7D052BAA-AB98-4331-BBC3-28255A6C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63" y="375949"/>
            <a:ext cx="1638673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6ACDC74-E64A-46AF-9640-23081492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20" y="266510"/>
            <a:ext cx="7162800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0.m4a"/><Relationship Id="rId7" Type="http://schemas.microsoft.com/office/2007/relationships/hdphoto" Target="../media/hdphoto3.wdp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microsoft.com/office/2007/relationships/hdphoto" Target="../media/hdphoto5.wdp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4.xml"/><Relationship Id="rId6" Type="http://schemas.openxmlformats.org/officeDocument/2006/relationships/image" Target="../media/image22.gi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8568471-F60C-4105-A610-4B237D127401}"/>
              </a:ext>
            </a:extLst>
          </p:cNvPr>
          <p:cNvGrpSpPr/>
          <p:nvPr/>
        </p:nvGrpSpPr>
        <p:grpSpPr>
          <a:xfrm>
            <a:off x="7076050" y="2518117"/>
            <a:ext cx="4778326" cy="4121834"/>
            <a:chOff x="6467106" y="1983545"/>
            <a:chExt cx="5724894" cy="4916658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980F89-5EFC-412B-9C9F-82500939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8" name="Picture 7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1CE4B2C6-AAF7-49A3-9D55-1A561D0C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17341" y="1671078"/>
            <a:ext cx="10794610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Family and Friends 2-Grade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0070C0"/>
                </a:solidFill>
              </a:rPr>
              <a:t>Unit 8</a:t>
            </a:r>
            <a:r>
              <a:rPr lang="en-US" sz="3600" dirty="0"/>
              <a:t> </a:t>
            </a:r>
          </a:p>
          <a:p>
            <a:r>
              <a:rPr lang="en-US" sz="6600" b="1" dirty="0">
                <a:solidFill>
                  <a:srgbClr val="FF0066"/>
                </a:solidFill>
              </a:rPr>
              <a:t>Tidy up!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/>
              <a:t>Lesson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/>
              <a:t>Page </a:t>
            </a:r>
            <a:r>
              <a:rPr lang="en-US" sz="4000" cap="all" spc="115" dirty="0">
                <a:solidFill>
                  <a:srgbClr val="FF0000"/>
                </a:solidFill>
              </a:rPr>
              <a:t>73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A55EC5-9E57-42F1-85FC-BAB489563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1403737" y="1676855"/>
            <a:ext cx="1030224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8000" u="sng" dirty="0">
                <a:solidFill>
                  <a:srgbClr val="FF0000"/>
                </a:solidFill>
              </a:rPr>
              <a:t>There are</a:t>
            </a:r>
            <a:r>
              <a:rPr lang="en-US" sz="8000" dirty="0"/>
              <a:t> two rugs.</a:t>
            </a:r>
            <a:endParaRPr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704">
            <a:off x="4829883" y="3989880"/>
            <a:ext cx="3449956" cy="214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65" y="3839229"/>
            <a:ext cx="3449956" cy="2144473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755" y="6338131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7" name="Read, Point and Repeat">
            <a:extLst>
              <a:ext uri="{FF2B5EF4-FFF2-40B4-BE49-F238E27FC236}">
                <a16:creationId xmlns:a16="http://schemas.microsoft.com/office/drawing/2014/main" id="{F1205A7B-0AB5-4E49-95D5-8C36BFB74B0C}"/>
              </a:ext>
            </a:extLst>
          </p:cNvPr>
          <p:cNvSpPr txBox="1"/>
          <p:nvPr/>
        </p:nvSpPr>
        <p:spPr>
          <a:xfrm>
            <a:off x="182880" y="225647"/>
            <a:ext cx="6103174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and repeat </a:t>
            </a:r>
            <a:endParaRPr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769108-30A5-4BAB-9264-7317AC6884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9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3"/>
    </mc:Choice>
    <mc:Fallback xmlns="">
      <p:transition spd="slow" advTm="15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794084" y="1627865"/>
            <a:ext cx="1030224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u="sng" dirty="0">
                <a:solidFill>
                  <a:srgbClr val="FF0000"/>
                </a:solidFill>
              </a:rPr>
              <a:t>There are</a:t>
            </a:r>
            <a:r>
              <a:rPr lang="en-US" dirty="0"/>
              <a:t> three books.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602">
            <a:off x="3386777" y="3038820"/>
            <a:ext cx="2111967" cy="2099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25" l="1143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626">
            <a:off x="5181588" y="2946700"/>
            <a:ext cx="2116834" cy="211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8199">
            <a:off x="4412588" y="4275919"/>
            <a:ext cx="2077305" cy="2065435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179" y="6362059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8" name="Read, Point and Repeat">
            <a:extLst>
              <a:ext uri="{FF2B5EF4-FFF2-40B4-BE49-F238E27FC236}">
                <a16:creationId xmlns:a16="http://schemas.microsoft.com/office/drawing/2014/main" id="{EDF3A623-1D7E-417E-8203-BE8D65B721D0}"/>
              </a:ext>
            </a:extLst>
          </p:cNvPr>
          <p:cNvSpPr txBox="1"/>
          <p:nvPr/>
        </p:nvSpPr>
        <p:spPr>
          <a:xfrm>
            <a:off x="182880" y="225647"/>
            <a:ext cx="6103174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and repeat </a:t>
            </a: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770A78-1CE5-4796-B27C-41344EEE38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27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4"/>
    </mc:Choice>
    <mc:Fallback xmlns="">
      <p:transition spd="slow" advTm="16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F81017-BC0B-4883-B7AA-C4F069A88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198" y="1400066"/>
            <a:ext cx="11153478" cy="1325563"/>
          </a:xfrm>
          <a:prstGeom prst="rect">
            <a:avLst/>
          </a:prstGeom>
        </p:spPr>
        <p:txBody>
          <a:bodyPr/>
          <a:lstStyle>
            <a:lvl1pPr>
              <a:defRPr sz="43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Bring out your white boards and markers!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6D17056-92BA-4B0F-A26C-8A3C64EED851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80F631-9614-4131-8F5C-CA7D64CF384B}"/>
              </a:ext>
            </a:extLst>
          </p:cNvPr>
          <p:cNvSpPr/>
          <p:nvPr/>
        </p:nvSpPr>
        <p:spPr>
          <a:xfrm>
            <a:off x="519198" y="344253"/>
            <a:ext cx="46042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</a:rPr>
              <a:t>Let’s practice!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66EC40-83D7-40E7-995C-D97172E9EB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94" y="2906604"/>
            <a:ext cx="3040664" cy="2716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594735"/>
      </p:ext>
    </p:extLst>
  </p:cSld>
  <p:clrMapOvr>
    <a:masterClrMapping/>
  </p:clrMapOvr>
  <p:transition advTm="15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agram 6"/>
          <p:cNvGrpSpPr/>
          <p:nvPr/>
        </p:nvGrpSpPr>
        <p:grpSpPr>
          <a:xfrm>
            <a:off x="350839" y="2606036"/>
            <a:ext cx="4864393" cy="3694070"/>
            <a:chOff x="-323246" y="45819"/>
            <a:chExt cx="4864392" cy="3694067"/>
          </a:xfrm>
        </p:grpSpPr>
        <p:grpSp>
          <p:nvGrpSpPr>
            <p:cNvPr id="180" name="Group"/>
            <p:cNvGrpSpPr/>
            <p:nvPr/>
          </p:nvGrpSpPr>
          <p:grpSpPr>
            <a:xfrm>
              <a:off x="-2" y="45819"/>
              <a:ext cx="4541148" cy="1509425"/>
              <a:chOff x="-2" y="45819"/>
              <a:chExt cx="4541147" cy="1509424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-2" y="45819"/>
                <a:ext cx="4541145" cy="1509424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carrots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There’s </a:t>
                </a:r>
                <a:endParaRPr dirty="0"/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-323246" y="2260659"/>
              <a:ext cx="4864391" cy="1479227"/>
              <a:chOff x="-5057109" y="2260657"/>
              <a:chExt cx="4864389" cy="1479226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-4733865" y="2260657"/>
                <a:ext cx="4541145" cy="1479226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rice"/>
              <p:cNvSpPr/>
              <p:nvPr/>
            </p:nvSpPr>
            <p:spPr>
              <a:xfrm>
                <a:off x="-5057109" y="2447222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  There are</a:t>
                </a:r>
                <a:endParaRPr dirty="0"/>
              </a:p>
            </p:txBody>
          </p:sp>
        </p:grpSp>
      </p:grpSp>
      <p:sp>
        <p:nvSpPr>
          <p:cNvPr id="185" name="Rectangle 7"/>
          <p:cNvSpPr/>
          <p:nvPr/>
        </p:nvSpPr>
        <p:spPr>
          <a:xfrm>
            <a:off x="1517638" y="2365568"/>
            <a:ext cx="2854036" cy="1990361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1"/>
          <p:cNvSpPr txBox="1"/>
          <p:nvPr/>
        </p:nvSpPr>
        <p:spPr>
          <a:xfrm>
            <a:off x="350838" y="504940"/>
            <a:ext cx="10143659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Look at the picture and write on your mini-board (</a:t>
            </a:r>
            <a:r>
              <a:rPr lang="en-US" sz="3600" b="1" u="sng" dirty="0">
                <a:solidFill>
                  <a:srgbClr val="0070C0"/>
                </a:solidFill>
              </a:rPr>
              <a:t>There’s</a:t>
            </a:r>
            <a:r>
              <a:rPr lang="en-US" sz="3600" b="1" dirty="0">
                <a:solidFill>
                  <a:srgbClr val="FF0000"/>
                </a:solidFill>
              </a:rPr>
              <a:t>) or (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There are</a:t>
            </a:r>
            <a:r>
              <a:rPr lang="en-US" sz="3600" b="1" dirty="0">
                <a:solidFill>
                  <a:srgbClr val="FF0000"/>
                </a:solidFill>
              </a:rPr>
              <a:t>).</a:t>
            </a:r>
          </a:p>
          <a:p>
            <a:endParaRPr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65" y="2151093"/>
            <a:ext cx="5088450" cy="2713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76771" y="4898772"/>
            <a:ext cx="27927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 rug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3484" y="6438154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544D1F-E2F2-40AF-847D-8815092E16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2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51"/>
    </mc:Choice>
    <mc:Fallback xmlns="">
      <p:transition spd="slow" advTm="30451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agram 6"/>
          <p:cNvGrpSpPr/>
          <p:nvPr/>
        </p:nvGrpSpPr>
        <p:grpSpPr>
          <a:xfrm>
            <a:off x="447199" y="2402889"/>
            <a:ext cx="4864393" cy="3896848"/>
            <a:chOff x="-323246" y="-156959"/>
            <a:chExt cx="4864392" cy="3896845"/>
          </a:xfrm>
        </p:grpSpPr>
        <p:grpSp>
          <p:nvGrpSpPr>
            <p:cNvPr id="180" name="Group"/>
            <p:cNvGrpSpPr/>
            <p:nvPr/>
          </p:nvGrpSpPr>
          <p:grpSpPr>
            <a:xfrm>
              <a:off x="-2" y="-156959"/>
              <a:ext cx="4541148" cy="1509425"/>
              <a:chOff x="-2" y="-156959"/>
              <a:chExt cx="4541147" cy="1509424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-2" y="-156959"/>
                <a:ext cx="4541145" cy="1509424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carrots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There’s </a:t>
                </a:r>
                <a:endParaRPr dirty="0"/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-323246" y="2260659"/>
              <a:ext cx="4864391" cy="1479227"/>
              <a:chOff x="-5057109" y="2260657"/>
              <a:chExt cx="4864389" cy="1479226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-4733865" y="2260657"/>
                <a:ext cx="4541145" cy="1479226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rice"/>
              <p:cNvSpPr/>
              <p:nvPr/>
            </p:nvSpPr>
            <p:spPr>
              <a:xfrm>
                <a:off x="-5057109" y="2447222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  There are</a:t>
                </a:r>
                <a:endParaRPr dirty="0"/>
              </a:p>
            </p:txBody>
          </p:sp>
        </p:grpSp>
      </p:grpSp>
      <p:sp>
        <p:nvSpPr>
          <p:cNvPr id="185" name="Rectangle 7"/>
          <p:cNvSpPr/>
          <p:nvPr/>
        </p:nvSpPr>
        <p:spPr>
          <a:xfrm>
            <a:off x="1097036" y="4697517"/>
            <a:ext cx="3668226" cy="1568121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642830" y="4949638"/>
            <a:ext cx="54521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three books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602">
            <a:off x="6937483" y="1478256"/>
            <a:ext cx="2111967" cy="2099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25" l="1143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626">
            <a:off x="8591615" y="1976978"/>
            <a:ext cx="2116834" cy="2117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8199">
            <a:off x="7330245" y="2919447"/>
            <a:ext cx="2077305" cy="2065435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607" y="6422729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9" name="Rectangle 1"/>
          <p:cNvSpPr txBox="1"/>
          <p:nvPr/>
        </p:nvSpPr>
        <p:spPr>
          <a:xfrm>
            <a:off x="322703" y="265789"/>
            <a:ext cx="10143659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Look at the picture and write on your mini-board (</a:t>
            </a:r>
            <a:r>
              <a:rPr lang="en-US" sz="3600" b="1" u="sng" dirty="0">
                <a:solidFill>
                  <a:srgbClr val="0070C0"/>
                </a:solidFill>
              </a:rPr>
              <a:t>There’s</a:t>
            </a:r>
            <a:r>
              <a:rPr lang="en-US" sz="3600" b="1" dirty="0">
                <a:solidFill>
                  <a:srgbClr val="FF0000"/>
                </a:solidFill>
              </a:rPr>
              <a:t>) or (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There are</a:t>
            </a:r>
            <a:r>
              <a:rPr lang="en-US" sz="3600" b="1" dirty="0">
                <a:solidFill>
                  <a:srgbClr val="FF0000"/>
                </a:solidFill>
              </a:rPr>
              <a:t>).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163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4"/>
    </mc:Choice>
    <mc:Fallback xmlns="">
      <p:transition spd="slow" advTm="20074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agram 6"/>
          <p:cNvGrpSpPr/>
          <p:nvPr/>
        </p:nvGrpSpPr>
        <p:grpSpPr>
          <a:xfrm>
            <a:off x="350839" y="2057547"/>
            <a:ext cx="4864393" cy="3896848"/>
            <a:chOff x="-323246" y="-156959"/>
            <a:chExt cx="4864392" cy="3896845"/>
          </a:xfrm>
        </p:grpSpPr>
        <p:grpSp>
          <p:nvGrpSpPr>
            <p:cNvPr id="180" name="Group"/>
            <p:cNvGrpSpPr/>
            <p:nvPr/>
          </p:nvGrpSpPr>
          <p:grpSpPr>
            <a:xfrm>
              <a:off x="-2" y="-156959"/>
              <a:ext cx="4541148" cy="1509425"/>
              <a:chOff x="-2" y="-156959"/>
              <a:chExt cx="4541147" cy="1509424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-2" y="-156959"/>
                <a:ext cx="4541145" cy="1509424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carrots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There’s </a:t>
                </a:r>
                <a:endParaRPr dirty="0"/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-323246" y="2260659"/>
              <a:ext cx="4864391" cy="1479227"/>
              <a:chOff x="-5057109" y="2260657"/>
              <a:chExt cx="4864389" cy="1479226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-4733865" y="2260657"/>
                <a:ext cx="4541145" cy="1479226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rice"/>
              <p:cNvSpPr/>
              <p:nvPr/>
            </p:nvSpPr>
            <p:spPr>
              <a:xfrm>
                <a:off x="-5057109" y="2447222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  There are</a:t>
                </a:r>
                <a:endParaRPr dirty="0"/>
              </a:p>
            </p:txBody>
          </p:sp>
        </p:grpSp>
      </p:grpSp>
      <p:sp>
        <p:nvSpPr>
          <p:cNvPr id="185" name="Rectangle 7"/>
          <p:cNvSpPr/>
          <p:nvPr/>
        </p:nvSpPr>
        <p:spPr>
          <a:xfrm>
            <a:off x="950410" y="4257422"/>
            <a:ext cx="3718492" cy="1967345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378333" y="4315460"/>
            <a:ext cx="43460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two beds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99" y="2798063"/>
            <a:ext cx="3400491" cy="15620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88" y="1510162"/>
            <a:ext cx="3496470" cy="1606123"/>
          </a:xfrm>
          <a:prstGeom prst="rect">
            <a:avLst/>
          </a:prstGeom>
        </p:spPr>
      </p:pic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6729" y="6272350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Rectangle 1"/>
          <p:cNvSpPr txBox="1"/>
          <p:nvPr/>
        </p:nvSpPr>
        <p:spPr>
          <a:xfrm>
            <a:off x="378973" y="307992"/>
            <a:ext cx="10143659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Look at the picture and write on your mini-board (</a:t>
            </a:r>
            <a:r>
              <a:rPr lang="en-US" sz="3600" b="1" u="sng" dirty="0">
                <a:solidFill>
                  <a:srgbClr val="0070C0"/>
                </a:solidFill>
              </a:rPr>
              <a:t>There’s</a:t>
            </a:r>
            <a:r>
              <a:rPr lang="en-US" sz="3600" b="1" dirty="0">
                <a:solidFill>
                  <a:srgbClr val="FF0000"/>
                </a:solidFill>
              </a:rPr>
              <a:t>) or (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There are</a:t>
            </a:r>
            <a:r>
              <a:rPr lang="en-US" sz="3600" b="1" dirty="0">
                <a:solidFill>
                  <a:srgbClr val="FF0000"/>
                </a:solidFill>
              </a:rPr>
              <a:t>).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8215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4"/>
    </mc:Choice>
    <mc:Fallback xmlns="">
      <p:transition spd="slow" advTm="20074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agram 6"/>
          <p:cNvGrpSpPr/>
          <p:nvPr/>
        </p:nvGrpSpPr>
        <p:grpSpPr>
          <a:xfrm>
            <a:off x="352566" y="2208977"/>
            <a:ext cx="4864393" cy="3896848"/>
            <a:chOff x="-323246" y="-156959"/>
            <a:chExt cx="4864392" cy="3896845"/>
          </a:xfrm>
        </p:grpSpPr>
        <p:grpSp>
          <p:nvGrpSpPr>
            <p:cNvPr id="180" name="Group"/>
            <p:cNvGrpSpPr/>
            <p:nvPr/>
          </p:nvGrpSpPr>
          <p:grpSpPr>
            <a:xfrm>
              <a:off x="-2" y="-156959"/>
              <a:ext cx="4541148" cy="1509425"/>
              <a:chOff x="-2" y="-156959"/>
              <a:chExt cx="4541147" cy="1509424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-2" y="-156959"/>
                <a:ext cx="4541145" cy="1509424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carrots"/>
              <p:cNvSpPr/>
              <p:nvPr/>
            </p:nvSpPr>
            <p:spPr>
              <a:xfrm>
                <a:off x="0" y="45820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There’s </a:t>
                </a:r>
                <a:endParaRPr dirty="0"/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-323246" y="2260659"/>
              <a:ext cx="4864391" cy="1479227"/>
              <a:chOff x="-5057109" y="2260657"/>
              <a:chExt cx="4864389" cy="1479226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-4733865" y="2260657"/>
                <a:ext cx="4541145" cy="1479226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rice"/>
              <p:cNvSpPr/>
              <p:nvPr/>
            </p:nvSpPr>
            <p:spPr>
              <a:xfrm>
                <a:off x="-5057109" y="2447222"/>
                <a:ext cx="4541145" cy="129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  There are</a:t>
                </a:r>
                <a:endParaRPr dirty="0"/>
              </a:p>
            </p:txBody>
          </p:sp>
        </p:grpSp>
      </p:grpSp>
      <p:sp>
        <p:nvSpPr>
          <p:cNvPr id="185" name="Rectangle 7"/>
          <p:cNvSpPr/>
          <p:nvPr/>
        </p:nvSpPr>
        <p:spPr>
          <a:xfrm>
            <a:off x="1222137" y="1990234"/>
            <a:ext cx="3448492" cy="1967345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693425" y="4398670"/>
            <a:ext cx="36247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 pillow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4" y="2256164"/>
            <a:ext cx="3012733" cy="1846967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2174" y="6315044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5" name="Rectangle 1"/>
          <p:cNvSpPr txBox="1"/>
          <p:nvPr/>
        </p:nvSpPr>
        <p:spPr>
          <a:xfrm>
            <a:off x="378974" y="293924"/>
            <a:ext cx="10143659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Look at the picture and write on your mini-board (</a:t>
            </a:r>
            <a:r>
              <a:rPr lang="en-US" sz="3600" b="1" u="sng" dirty="0">
                <a:solidFill>
                  <a:srgbClr val="0070C0"/>
                </a:solidFill>
              </a:rPr>
              <a:t>There’s</a:t>
            </a:r>
            <a:r>
              <a:rPr lang="en-US" sz="3600" b="1" dirty="0">
                <a:solidFill>
                  <a:srgbClr val="FF0000"/>
                </a:solidFill>
              </a:rPr>
              <a:t>) or (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There are</a:t>
            </a:r>
            <a:r>
              <a:rPr lang="en-US" sz="3600" b="1" dirty="0">
                <a:solidFill>
                  <a:srgbClr val="FF0000"/>
                </a:solidFill>
              </a:rPr>
              <a:t>).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123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4"/>
    </mc:Choice>
    <mc:Fallback xmlns="">
      <p:transition spd="slow" advTm="20074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90024" y="1630914"/>
            <a:ext cx="11211951" cy="204626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0B2CB2-AC6B-4958-841F-219DDA285DF2}"/>
              </a:ext>
            </a:extLst>
          </p:cNvPr>
          <p:cNvSpPr/>
          <p:nvPr/>
        </p:nvSpPr>
        <p:spPr>
          <a:xfrm>
            <a:off x="950060" y="1922857"/>
            <a:ext cx="104944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Write 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four</a:t>
            </a:r>
            <a:r>
              <a:rPr lang="en-US" sz="3600" b="1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sentences</a:t>
            </a:r>
            <a:r>
              <a:rPr lang="en-US" sz="3600" b="1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about what you have in your bedroom using </a:t>
            </a:r>
            <a:r>
              <a:rPr lang="en-US" sz="3600" b="1" u="sng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( there’s) </a:t>
            </a:r>
            <a:r>
              <a:rPr lang="en-US" sz="3600" b="1" u="sng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and</a:t>
            </a:r>
            <a:r>
              <a:rPr lang="en-US" sz="3600" b="1" u="sng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 (there are).</a:t>
            </a:r>
            <a:endParaRPr lang="en-US" sz="3600" b="1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3600" b="1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3484" y="6330200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B62D6A-7EDD-4D68-93E0-109574DF3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322" y1="58197" x2="241" y2="72222"/>
                        <a14:foregroundMark x1="17723" y1="57923" x2="23817" y2="60383"/>
                        <a14:foregroundMark x1="23416" y1="59654" x2="23256" y2="57013"/>
                        <a14:foregroundMark x1="23817" y1="56557" x2="30553" y2="44900"/>
                        <a14:foregroundMark x1="30553" y1="44900" x2="30553" y2="44900"/>
                        <a14:foregroundMark x1="31676" y1="43807" x2="32879" y2="40893"/>
                        <a14:foregroundMark x1="33520" y1="40619" x2="38974" y2="37250"/>
                        <a14:foregroundMark x1="31917" y1="43078" x2="30874" y2="44718"/>
                        <a14:foregroundMark x1="51323" y1="33698" x2="60225" y2="41348"/>
                        <a14:foregroundMark x1="60225" y1="41348" x2="65357" y2="57013"/>
                        <a14:foregroundMark x1="16840" y1="66029" x2="6656" y2="74499"/>
                        <a14:foregroundMark x1="9142" y1="71767" x2="14274" y2="64936"/>
                        <a14:foregroundMark x1="13312" y1="75228" x2="3288" y2="99727"/>
                        <a14:foregroundMark x1="10986" y1="84882" x2="42422" y2="98087"/>
                        <a14:foregroundMark x1="58621" y1="70947" x2="59342" y2="75683"/>
                        <a14:foregroundMark x1="62791" y1="77049" x2="66881" y2="69399"/>
                        <a14:foregroundMark x1="64956" y1="77869" x2="65678" y2="72769"/>
                        <a14:foregroundMark x1="64715" y1="77231" x2="78508" y2="83060"/>
                        <a14:foregroundMark x1="78348" y1="83515" x2="69126" y2="99727"/>
                        <a14:foregroundMark x1="32318" y1="58834" x2="32558" y2="66849"/>
                        <a14:foregroundMark x1="33681" y1="40346" x2="38492" y2="36976"/>
                        <a14:foregroundMark x1="39374" y1="11658" x2="52285" y2="11475"/>
                        <a14:foregroundMark x1="33841" y1="16849" x2="47314" y2="5556"/>
                        <a14:foregroundMark x1="47314" y1="5556" x2="56215" y2="22495"/>
                        <a14:foregroundMark x1="36407" y1="11840" x2="33681" y2="16667"/>
                        <a14:foregroundMark x1="33841" y1="18852" x2="34723" y2="27596"/>
                        <a14:foregroundMark x1="34723" y1="28962" x2="36247" y2="33607"/>
                        <a14:foregroundMark x1="36648" y1="34608" x2="39455" y2="38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60" y="3752536"/>
            <a:ext cx="2575897" cy="2268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6"/>
    </mc:Choice>
    <mc:Fallback xmlns="">
      <p:transition spd="slow" advTm="11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xfrm>
            <a:off x="99605" y="439290"/>
            <a:ext cx="10607039" cy="91817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>
              <a:defRPr sz="4000" spc="-166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Open </a:t>
            </a:r>
            <a:r>
              <a:rPr lang="en-US" sz="3200" b="1" spc="-1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 71 </a:t>
            </a:r>
            <a:r>
              <a:rPr lang="en-US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of your Workbook. Answer questions</a:t>
            </a:r>
            <a:r>
              <a:rPr lang="ar-BH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and 2</a:t>
            </a:r>
            <a:r>
              <a:rPr lang="en-US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853783" y="2160162"/>
            <a:ext cx="6760191" cy="44161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722376">
              <a:spcBef>
                <a:spcPts val="900"/>
              </a:spcBef>
              <a:buSzTx/>
              <a:buNone/>
              <a:defRPr sz="316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16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1- </a:t>
            </a:r>
            <a:r>
              <a:rPr lang="en-US" dirty="0"/>
              <a:t>There’s</a:t>
            </a:r>
            <a:br>
              <a:rPr lang="en-US" dirty="0"/>
            </a:br>
            <a:endParaRPr lang="en-US"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16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2-</a:t>
            </a:r>
            <a:r>
              <a:rPr lang="en-US" dirty="0"/>
              <a:t> There are</a:t>
            </a:r>
            <a:r>
              <a:rPr dirty="0"/>
              <a:t> </a:t>
            </a:r>
            <a:br>
              <a:rPr lang="en-US" dirty="0"/>
            </a:br>
            <a:endParaRPr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3- </a:t>
            </a:r>
            <a:r>
              <a:rPr lang="en-US" dirty="0"/>
              <a:t>there are</a:t>
            </a:r>
            <a:br>
              <a:rPr lang="en-US" dirty="0"/>
            </a:br>
            <a:endParaRPr lang="en-US"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4-</a:t>
            </a:r>
            <a:r>
              <a:rPr lang="en-US" dirty="0"/>
              <a:t> there’s</a:t>
            </a:r>
            <a:endParaRPr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sp>
        <p:nvSpPr>
          <p:cNvPr id="7" name="Rounded Rectangle 6"/>
          <p:cNvSpPr/>
          <p:nvPr/>
        </p:nvSpPr>
        <p:spPr>
          <a:xfrm>
            <a:off x="2721950" y="2589155"/>
            <a:ext cx="5650198" cy="3712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click and check your answer </a:t>
            </a:r>
            <a:endParaRPr lang="ar-BH" sz="3600" b="1" dirty="0">
              <a:solidFill>
                <a:srgbClr val="C0000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 rot="20496073">
            <a:off x="580134" y="1413901"/>
            <a:ext cx="2580774" cy="2506736"/>
          </a:xfrm>
          <a:prstGeom prst="irregularSeal1">
            <a:avLst/>
          </a:prstGeom>
          <a:solidFill>
            <a:srgbClr val="C00000"/>
          </a:solidFill>
          <a:ln w="1587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Question 1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</a:t>
            </a:r>
            <a:endParaRPr kumimoji="0" lang="ar-BH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14765" y="1429072"/>
            <a:ext cx="4757383" cy="10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0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</a:rPr>
              <a:t>Order the words.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0052" y="6367540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FEEEC5-8E7B-4414-BEAD-E815E27263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ontent Placeholder 2"/>
          <p:cNvSpPr txBox="1">
            <a:spLocks noGrp="1"/>
          </p:cNvSpPr>
          <p:nvPr>
            <p:ph idx="1"/>
          </p:nvPr>
        </p:nvSpPr>
        <p:spPr>
          <a:xfrm>
            <a:off x="2691951" y="2342336"/>
            <a:ext cx="7531383" cy="4817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13816"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dirty="0"/>
              <a:t>1- There’s 		 2- There are</a:t>
            </a:r>
          </a:p>
          <a:p>
            <a:pPr marL="0" indent="0" defTabSz="813816">
              <a:spcBef>
                <a:spcPts val="1000"/>
              </a:spcBef>
              <a:buSzTx/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3200" dirty="0"/>
          </a:p>
          <a:p>
            <a:pPr marL="0" indent="0" defTabSz="813816"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dirty="0"/>
              <a:t>3- There are		4- There are</a:t>
            </a:r>
          </a:p>
          <a:p>
            <a:pPr marL="0" indent="0" defTabSz="813816">
              <a:spcBef>
                <a:spcPts val="1000"/>
              </a:spcBef>
              <a:buSzTx/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3200" dirty="0"/>
          </a:p>
          <a:p>
            <a:pPr marL="0" indent="0" defTabSz="813816">
              <a:spcBef>
                <a:spcPts val="1000"/>
              </a:spcBef>
              <a:buSzTx/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dirty="0"/>
              <a:t>5- There are		6- There’s</a:t>
            </a:r>
          </a:p>
          <a:p>
            <a:pPr marL="0" indent="0" defTabSz="813816">
              <a:spcBef>
                <a:spcPts val="1000"/>
              </a:spcBef>
              <a:buSzTx/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796377" y="2164082"/>
            <a:ext cx="7185909" cy="34702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click and check your answer 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 rot="20139497">
            <a:off x="163978" y="1088968"/>
            <a:ext cx="2871053" cy="2506736"/>
          </a:xfrm>
          <a:prstGeom prst="irregularSeal1">
            <a:avLst/>
          </a:prstGeom>
          <a:solidFill>
            <a:srgbClr val="C00000"/>
          </a:solidFill>
          <a:ln w="1587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Question 2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</a:t>
            </a:r>
            <a:endParaRPr kumimoji="0" lang="ar-BH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4123" y="1336025"/>
            <a:ext cx="2306859" cy="91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0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dirty="0"/>
              <a:t>Write.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5092" y="649287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03CEB4-E88E-4BAC-9340-EAD50E9B2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811" y="305500"/>
            <a:ext cx="10607039" cy="91817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>
              <a:defRPr sz="4000" spc="-166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Open </a:t>
            </a:r>
            <a:r>
              <a:rPr lang="en-US" sz="3200" b="1" spc="-1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 71 </a:t>
            </a:r>
            <a:r>
              <a:rPr lang="en-US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of your Workbook. Answer questions</a:t>
            </a:r>
            <a:r>
              <a:rPr lang="ar-BH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and 2</a:t>
            </a:r>
            <a:r>
              <a:rPr lang="en-US" sz="3200" b="1" spc="-100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C0D46E-32A3-475B-B49D-6E2057B1F9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395209" y="638090"/>
            <a:ext cx="2864894" cy="87227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>
              <a:defRPr sz="3600" b="1" spc="-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Objectives</a:t>
            </a:r>
            <a:endParaRPr sz="4800" b="0" dirty="0"/>
          </a:p>
        </p:txBody>
      </p:sp>
      <p:sp>
        <p:nvSpPr>
          <p:cNvPr id="114" name="Content Placeholder 2"/>
          <p:cNvSpPr txBox="1">
            <a:spLocks noGrp="1"/>
          </p:cNvSpPr>
          <p:nvPr>
            <p:ph idx="1"/>
          </p:nvPr>
        </p:nvSpPr>
        <p:spPr>
          <a:xfrm>
            <a:off x="564674" y="1757385"/>
            <a:ext cx="11871166" cy="4643416"/>
          </a:xfrm>
          <a:prstGeom prst="rect">
            <a:avLst/>
          </a:prstGeom>
        </p:spPr>
        <p:txBody>
          <a:bodyPr/>
          <a:lstStyle/>
          <a:p>
            <a:pPr algn="l"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/>
              <a:t>1</a:t>
            </a:r>
            <a:r>
              <a:rPr b="1" dirty="0"/>
              <a:t>-</a:t>
            </a:r>
            <a:r>
              <a:rPr lang="en-US" b="1" dirty="0"/>
              <a:t> Recall </a:t>
            </a:r>
            <a:r>
              <a:rPr lang="en-US" b="1" u="sng" dirty="0">
                <a:solidFill>
                  <a:srgbClr val="FF0000"/>
                </a:solidFill>
              </a:rPr>
              <a:t>six</a:t>
            </a:r>
            <a:r>
              <a:rPr lang="en-US" b="1" dirty="0"/>
              <a:t> bedroom objects.</a:t>
            </a:r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/>
              <a:t> </a:t>
            </a:r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/>
              <a:t>2- Use </a:t>
            </a:r>
            <a:r>
              <a:rPr lang="en-US" b="1" u="sng" dirty="0">
                <a:solidFill>
                  <a:srgbClr val="FF0000"/>
                </a:solidFill>
              </a:rPr>
              <a:t>there’s </a:t>
            </a:r>
            <a:r>
              <a:rPr lang="en-US" b="1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there are</a:t>
            </a:r>
            <a:r>
              <a:rPr lang="en-US" b="1" dirty="0"/>
              <a:t> in sentences.</a:t>
            </a:r>
            <a:endParaRPr b="1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4674" y="6282696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F3DC83-9BCB-45C9-B384-3636EE2D4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4"/>
    </mc:Choice>
    <mc:Fallback xmlns="">
      <p:transition spd="slow" advTm="19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1111849" y="1697998"/>
            <a:ext cx="10739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Don’t forget to answer the questions</a:t>
            </a:r>
          </a:p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practice PPT for L2.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3484" y="6324063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79E91F-7B56-4B78-B0C2-BA65A3237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9" y="3166574"/>
            <a:ext cx="2929426" cy="29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8769"/>
      </p:ext>
    </p:extLst>
  </p:cSld>
  <p:clrMapOvr>
    <a:masterClrMapping/>
  </p:clrMapOvr>
  <p:transition spd="slow" advTm="8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/>
          <p:nvPr/>
        </p:nvSpPr>
        <p:spPr>
          <a:xfrm rot="1148557">
            <a:off x="5448791" y="2028617"/>
            <a:ext cx="5508878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8800" dirty="0">
                <a:ln w="57150" cap="flat">
                  <a:solidFill>
                    <a:srgbClr val="00B0F0"/>
                  </a:solidFill>
                  <a:prstDash val="solid"/>
                  <a:round/>
                </a:ln>
                <a:solidFill>
                  <a:srgbClr val="7030A0"/>
                </a:solidFill>
              </a:rPr>
              <a:t>End of the</a:t>
            </a:r>
          </a:p>
          <a:p>
            <a:r>
              <a:rPr lang="en-US" sz="8800" dirty="0">
                <a:ln w="57150" cap="flat">
                  <a:solidFill>
                    <a:srgbClr val="00B0F0"/>
                  </a:solidFill>
                  <a:prstDash val="solid"/>
                  <a:round/>
                </a:ln>
                <a:solidFill>
                  <a:srgbClr val="7030A0"/>
                </a:solidFill>
              </a:rPr>
              <a:t> lesson! </a:t>
            </a:r>
            <a:endParaRPr sz="8800" dirty="0">
              <a:ln w="57150" cap="flat">
                <a:solidFill>
                  <a:srgbClr val="00B0F0"/>
                </a:solidFill>
                <a:prstDash val="solid"/>
                <a:round/>
              </a:ln>
              <a:solidFill>
                <a:srgbClr val="7030A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23599C-1AFD-43F8-8C96-8CD1C2457A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5F5B3A-F6DD-476F-B639-831CDEBB3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25" y="1186401"/>
            <a:ext cx="4699008" cy="4452375"/>
          </a:xfr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328B267-67D4-4444-9605-48F368EA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84" y="6324063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"/>
    </mc:Choice>
    <mc:Fallback xmlns="">
      <p:transition spd="slow" advTm="6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53643" y="161580"/>
            <a:ext cx="6176635" cy="784107"/>
            <a:chOff x="0" y="0"/>
            <a:chExt cx="7688180" cy="10508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45719" y="105068"/>
              <a:ext cx="7596742" cy="8407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Let’s remember!</a:t>
              </a:r>
              <a:endParaRPr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C2535A-FADC-4B05-9AE8-BF840C466248}"/>
              </a:ext>
            </a:extLst>
          </p:cNvPr>
          <p:cNvSpPr/>
          <p:nvPr/>
        </p:nvSpPr>
        <p:spPr>
          <a:xfrm>
            <a:off x="165639" y="8994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C89737-2433-4D1E-8C3B-11751EECDDBD}"/>
              </a:ext>
            </a:extLst>
          </p:cNvPr>
          <p:cNvSpPr/>
          <p:nvPr/>
        </p:nvSpPr>
        <p:spPr>
          <a:xfrm>
            <a:off x="3585961" y="8531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D8FC6-8027-4F0D-B2C1-41B44CF0C27D}"/>
              </a:ext>
            </a:extLst>
          </p:cNvPr>
          <p:cNvSpPr/>
          <p:nvPr/>
        </p:nvSpPr>
        <p:spPr>
          <a:xfrm>
            <a:off x="7345491" y="8097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E423E8-6A28-4468-A7E1-E6B355910BF5}"/>
              </a:ext>
            </a:extLst>
          </p:cNvPr>
          <p:cNvSpPr/>
          <p:nvPr/>
        </p:nvSpPr>
        <p:spPr>
          <a:xfrm>
            <a:off x="90373" y="36872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F4A9AB-EF87-4DD6-8100-ABEB5BE0730D}"/>
              </a:ext>
            </a:extLst>
          </p:cNvPr>
          <p:cNvSpPr/>
          <p:nvPr/>
        </p:nvSpPr>
        <p:spPr>
          <a:xfrm>
            <a:off x="3731970" y="38649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ADC47E-48A3-4A09-884C-4C4CFABB68C0}"/>
              </a:ext>
            </a:extLst>
          </p:cNvPr>
          <p:cNvSpPr/>
          <p:nvPr/>
        </p:nvSpPr>
        <p:spPr>
          <a:xfrm>
            <a:off x="7900501" y="40451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98" y="1454897"/>
            <a:ext cx="2302373" cy="1057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05" y="3942062"/>
            <a:ext cx="1854989" cy="1137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3862455"/>
            <a:ext cx="2898589" cy="1511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5" y="4566378"/>
            <a:ext cx="2829680" cy="647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8" b="78689" l="0" r="97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28" y="853125"/>
            <a:ext cx="1548499" cy="2127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3" y="1172275"/>
            <a:ext cx="2036882" cy="1266114"/>
          </a:xfrm>
          <a:prstGeom prst="rect">
            <a:avLst/>
          </a:prstGeom>
        </p:spPr>
      </p:pic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299" y="6479214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B837084-6306-4033-A93B-2CF2F7FF65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3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3"/>
    </mc:Choice>
    <mc:Fallback xmlns="">
      <p:transition spd="slow" advTm="1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53643" y="161580"/>
            <a:ext cx="6176635" cy="784107"/>
            <a:chOff x="0" y="0"/>
            <a:chExt cx="7688180" cy="10508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45719" y="105068"/>
              <a:ext cx="7596742" cy="8407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Let’s remember!</a:t>
              </a:r>
              <a:endParaRPr dirty="0"/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175338" y="2625742"/>
            <a:ext cx="3054094" cy="1015663"/>
            <a:chOff x="-568565" y="7484"/>
            <a:chExt cx="6969980" cy="1299053"/>
          </a:xfrm>
        </p:grpSpPr>
        <p:sp>
          <p:nvSpPr>
            <p:cNvPr id="18" name="Rectangle 6"/>
            <p:cNvSpPr/>
            <p:nvPr/>
          </p:nvSpPr>
          <p:spPr>
            <a:xfrm>
              <a:off x="-568565" y="59690"/>
              <a:ext cx="6969980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542663" y="7484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rug</a:t>
              </a:r>
              <a:endParaRPr sz="4000" dirty="0"/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3828795" y="2664978"/>
            <a:ext cx="3068053" cy="1015663"/>
            <a:chOff x="0" y="244955"/>
            <a:chExt cx="4561899" cy="1299053"/>
          </a:xfrm>
        </p:grpSpPr>
        <p:sp>
          <p:nvSpPr>
            <p:cNvPr id="21" name="Rectangle 6"/>
            <p:cNvSpPr/>
            <p:nvPr/>
          </p:nvSpPr>
          <p:spPr>
            <a:xfrm>
              <a:off x="20754" y="285039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0" y="244955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bed</a:t>
              </a:r>
              <a:endParaRPr sz="4000" dirty="0"/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7496211" y="2650200"/>
            <a:ext cx="3068053" cy="1015663"/>
            <a:chOff x="567440" y="42624"/>
            <a:chExt cx="7001837" cy="1299053"/>
          </a:xfrm>
        </p:grpSpPr>
        <p:sp>
          <p:nvSpPr>
            <p:cNvPr id="24" name="Rectangle 6"/>
            <p:cNvSpPr/>
            <p:nvPr/>
          </p:nvSpPr>
          <p:spPr>
            <a:xfrm>
              <a:off x="842023" y="113986"/>
              <a:ext cx="6370297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567440" y="42624"/>
              <a:ext cx="7001837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cupboard</a:t>
              </a:r>
              <a:endParaRPr sz="4000" dirty="0"/>
            </a:p>
          </p:txBody>
        </p:sp>
      </p:grpSp>
      <p:grpSp>
        <p:nvGrpSpPr>
          <p:cNvPr id="29" name="Group 5"/>
          <p:cNvGrpSpPr/>
          <p:nvPr/>
        </p:nvGrpSpPr>
        <p:grpSpPr>
          <a:xfrm>
            <a:off x="175338" y="5368488"/>
            <a:ext cx="3206305" cy="1015663"/>
            <a:chOff x="0" y="42623"/>
            <a:chExt cx="4541145" cy="1299053"/>
          </a:xfrm>
        </p:grpSpPr>
        <p:sp>
          <p:nvSpPr>
            <p:cNvPr id="30" name="Rectangle 6"/>
            <p:cNvSpPr/>
            <p:nvPr/>
          </p:nvSpPr>
          <p:spPr>
            <a:xfrm>
              <a:off x="0" y="113987"/>
              <a:ext cx="4541145" cy="11356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31" name="Rectangle 7"/>
            <p:cNvSpPr/>
            <p:nvPr/>
          </p:nvSpPr>
          <p:spPr>
            <a:xfrm>
              <a:off x="0" y="42623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shelf </a:t>
              </a:r>
            </a:p>
          </p:txBody>
        </p:sp>
      </p:grpSp>
      <p:grpSp>
        <p:nvGrpSpPr>
          <p:cNvPr id="38" name="Group 5"/>
          <p:cNvGrpSpPr/>
          <p:nvPr/>
        </p:nvGrpSpPr>
        <p:grpSpPr>
          <a:xfrm>
            <a:off x="3731970" y="5376073"/>
            <a:ext cx="3206305" cy="1015663"/>
            <a:chOff x="-122421" y="61000"/>
            <a:chExt cx="4541145" cy="1299053"/>
          </a:xfrm>
        </p:grpSpPr>
        <p:sp>
          <p:nvSpPr>
            <p:cNvPr id="39" name="Rectangle 6"/>
            <p:cNvSpPr/>
            <p:nvPr/>
          </p:nvSpPr>
          <p:spPr>
            <a:xfrm>
              <a:off x="34483" y="96085"/>
              <a:ext cx="4325568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40" name="Rectangle 7"/>
            <p:cNvSpPr/>
            <p:nvPr/>
          </p:nvSpPr>
          <p:spPr>
            <a:xfrm>
              <a:off x="-122421" y="61000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pillow</a:t>
              </a:r>
            </a:p>
          </p:txBody>
        </p:sp>
      </p:grpSp>
      <p:grpSp>
        <p:nvGrpSpPr>
          <p:cNvPr id="41" name="Group 5"/>
          <p:cNvGrpSpPr/>
          <p:nvPr/>
        </p:nvGrpSpPr>
        <p:grpSpPr>
          <a:xfrm>
            <a:off x="7407449" y="5361705"/>
            <a:ext cx="3206305" cy="1015663"/>
            <a:chOff x="-291624" y="60523"/>
            <a:chExt cx="4541145" cy="1299053"/>
          </a:xfrm>
        </p:grpSpPr>
        <p:sp>
          <p:nvSpPr>
            <p:cNvPr id="42" name="Rectangle 6"/>
            <p:cNvSpPr/>
            <p:nvPr/>
          </p:nvSpPr>
          <p:spPr>
            <a:xfrm>
              <a:off x="0" y="113986"/>
              <a:ext cx="3957900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43" name="Rectangle 7"/>
            <p:cNvSpPr/>
            <p:nvPr/>
          </p:nvSpPr>
          <p:spPr>
            <a:xfrm>
              <a:off x="-291624" y="60523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blanket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C2535A-FADC-4B05-9AE8-BF840C466248}"/>
              </a:ext>
            </a:extLst>
          </p:cNvPr>
          <p:cNvSpPr/>
          <p:nvPr/>
        </p:nvSpPr>
        <p:spPr>
          <a:xfrm>
            <a:off x="165639" y="8994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C89737-2433-4D1E-8C3B-11751EECDDBD}"/>
              </a:ext>
            </a:extLst>
          </p:cNvPr>
          <p:cNvSpPr/>
          <p:nvPr/>
        </p:nvSpPr>
        <p:spPr>
          <a:xfrm>
            <a:off x="3585961" y="8531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D8FC6-8027-4F0D-B2C1-41B44CF0C27D}"/>
              </a:ext>
            </a:extLst>
          </p:cNvPr>
          <p:cNvSpPr/>
          <p:nvPr/>
        </p:nvSpPr>
        <p:spPr>
          <a:xfrm>
            <a:off x="7345491" y="8097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E423E8-6A28-4468-A7E1-E6B355910BF5}"/>
              </a:ext>
            </a:extLst>
          </p:cNvPr>
          <p:cNvSpPr/>
          <p:nvPr/>
        </p:nvSpPr>
        <p:spPr>
          <a:xfrm>
            <a:off x="90373" y="36872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F4A9AB-EF87-4DD6-8100-ABEB5BE0730D}"/>
              </a:ext>
            </a:extLst>
          </p:cNvPr>
          <p:cNvSpPr/>
          <p:nvPr/>
        </p:nvSpPr>
        <p:spPr>
          <a:xfrm>
            <a:off x="3731970" y="38649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ADC47E-48A3-4A09-884C-4C4CFABB68C0}"/>
              </a:ext>
            </a:extLst>
          </p:cNvPr>
          <p:cNvSpPr/>
          <p:nvPr/>
        </p:nvSpPr>
        <p:spPr>
          <a:xfrm>
            <a:off x="7900501" y="40451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98" y="1454897"/>
            <a:ext cx="2302373" cy="1057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05" y="3942062"/>
            <a:ext cx="1854989" cy="1137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3862455"/>
            <a:ext cx="2898589" cy="1511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5" y="4566378"/>
            <a:ext cx="2829680" cy="647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8" b="78689" l="0" r="97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28" y="853125"/>
            <a:ext cx="1548499" cy="2127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3" y="1172275"/>
            <a:ext cx="2036882" cy="1266114"/>
          </a:xfrm>
          <a:prstGeom prst="rect">
            <a:avLst/>
          </a:prstGeom>
        </p:spPr>
      </p:pic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299" y="6479214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0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9"/>
    </mc:Choice>
    <mc:Fallback xmlns="">
      <p:transition spd="slow" advTm="26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1" y="2022293"/>
            <a:ext cx="4896854" cy="14465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have 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one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 item use </a:t>
            </a:r>
            <a:r>
              <a:rPr lang="en-US" sz="4000" dirty="0">
                <a:latin typeface="Century Gothic" panose="020B0502020202020204" pitchFamily="34" charset="0"/>
              </a:rPr>
              <a:t>‘</a:t>
            </a:r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There’s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’.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5000" y="2060814"/>
            <a:ext cx="6477000" cy="13849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have 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more than one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 item use 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‘</a:t>
            </a:r>
            <a:r>
              <a:rPr lang="en-US" sz="4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There</a:t>
            </a:r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are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’.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72693" y="1246909"/>
            <a:ext cx="0" cy="52647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78689" l="0" r="97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29" y="4153003"/>
            <a:ext cx="1548499" cy="2127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92" y="5080616"/>
            <a:ext cx="2302373" cy="1057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65" y="4908884"/>
            <a:ext cx="2302373" cy="1057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32" y="4099715"/>
            <a:ext cx="2302373" cy="1057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5" b="9683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5" y="4176422"/>
            <a:ext cx="2302373" cy="1057608"/>
          </a:xfrm>
          <a:prstGeom prst="rect">
            <a:avLst/>
          </a:prstGeom>
        </p:spPr>
      </p:pic>
      <p:sp>
        <p:nvSpPr>
          <p:cNvPr id="17" name="Read, Point and Repeat"/>
          <p:cNvSpPr txBox="1"/>
          <p:nvPr/>
        </p:nvSpPr>
        <p:spPr>
          <a:xfrm>
            <a:off x="0" y="0"/>
            <a:ext cx="3547528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</a:t>
            </a:r>
            <a:endParaRPr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4851" y="6408830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A3B1233-45ED-43FB-9006-2A3F5EDC3A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5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1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1108880" y="1627865"/>
            <a:ext cx="928406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8000" u="sng" dirty="0">
                <a:solidFill>
                  <a:srgbClr val="FF0000"/>
                </a:solidFill>
              </a:rPr>
              <a:t>There’s</a:t>
            </a:r>
            <a:r>
              <a:rPr lang="en-US" sz="8000" dirty="0"/>
              <a:t> a blanket.</a:t>
            </a:r>
            <a:endParaRPr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84" y="3146705"/>
            <a:ext cx="5092800" cy="2658086"/>
          </a:xfrm>
          <a:prstGeom prst="rect">
            <a:avLst/>
          </a:prstGeom>
        </p:spPr>
      </p:pic>
      <p:sp>
        <p:nvSpPr>
          <p:cNvPr id="7" name="Read, Point and Repeat"/>
          <p:cNvSpPr txBox="1"/>
          <p:nvPr/>
        </p:nvSpPr>
        <p:spPr>
          <a:xfrm>
            <a:off x="182880" y="225647"/>
            <a:ext cx="6103174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and repeat </a:t>
            </a:r>
            <a:endParaRPr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348" y="6366266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879039-82CE-44B9-9B1F-C92425B1E0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4"/>
    </mc:Choice>
    <mc:Fallback xmlns="">
      <p:transition spd="slow" advTm="18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1812264" y="1627865"/>
            <a:ext cx="928406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7200" u="sng" dirty="0">
                <a:solidFill>
                  <a:srgbClr val="FF0000"/>
                </a:solidFill>
              </a:rPr>
              <a:t>There’s</a:t>
            </a:r>
            <a:r>
              <a:rPr lang="en-US" sz="7200" dirty="0"/>
              <a:t> a cupboard.</a:t>
            </a:r>
            <a:endParaRPr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6"/>
          <a:stretch/>
        </p:blipFill>
        <p:spPr>
          <a:xfrm>
            <a:off x="5058817" y="3084392"/>
            <a:ext cx="2790960" cy="3106289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348" y="6352198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6" name="Read, Point and Repeat">
            <a:extLst>
              <a:ext uri="{FF2B5EF4-FFF2-40B4-BE49-F238E27FC236}">
                <a16:creationId xmlns:a16="http://schemas.microsoft.com/office/drawing/2014/main" id="{7C84C400-051A-4E4C-8A43-E761D4B912B1}"/>
              </a:ext>
            </a:extLst>
          </p:cNvPr>
          <p:cNvSpPr txBox="1"/>
          <p:nvPr/>
        </p:nvSpPr>
        <p:spPr>
          <a:xfrm>
            <a:off x="182880" y="225647"/>
            <a:ext cx="6103174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and repeat </a:t>
            </a: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0F4FCDE-75E8-4DBD-B997-D0748F9D88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4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5"/>
    </mc:Choice>
    <mc:Fallback xmlns="">
      <p:transition spd="slow" advTm="14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2320264" y="1982450"/>
            <a:ext cx="928406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8800" u="sng" dirty="0">
                <a:solidFill>
                  <a:srgbClr val="FF0000"/>
                </a:solidFill>
              </a:rPr>
              <a:t>There’s</a:t>
            </a:r>
            <a:r>
              <a:rPr lang="en-US" sz="8800" dirty="0"/>
              <a:t> a shelf.</a:t>
            </a:r>
            <a:endParaRPr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01" y="4479101"/>
            <a:ext cx="8556398" cy="1616434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348" y="6380333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6" name="Read, Point and Repeat">
            <a:extLst>
              <a:ext uri="{FF2B5EF4-FFF2-40B4-BE49-F238E27FC236}">
                <a16:creationId xmlns:a16="http://schemas.microsoft.com/office/drawing/2014/main" id="{9055DCB6-D95C-40F8-AF29-142FD634772C}"/>
              </a:ext>
            </a:extLst>
          </p:cNvPr>
          <p:cNvSpPr txBox="1"/>
          <p:nvPr/>
        </p:nvSpPr>
        <p:spPr>
          <a:xfrm>
            <a:off x="182880" y="225647"/>
            <a:ext cx="6103174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and repeat </a:t>
            </a:r>
            <a:endParaRPr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EA04F0-DE8F-4D92-BB69-8E7CCB8E3B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2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3"/>
    </mc:Choice>
    <mc:Fallback xmlns="">
      <p:transition spd="slow" advTm="1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1134930" y="1574082"/>
            <a:ext cx="1030224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7200" u="sng" dirty="0">
                <a:solidFill>
                  <a:srgbClr val="FF0000"/>
                </a:solidFill>
              </a:rPr>
              <a:t>There are</a:t>
            </a:r>
            <a:r>
              <a:rPr lang="en-US" sz="7200" dirty="0"/>
              <a:t> three pillows.</a:t>
            </a:r>
            <a:endParaRPr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10" y="3478953"/>
            <a:ext cx="2615411" cy="1603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49" y="4280647"/>
            <a:ext cx="2615411" cy="1603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94" y="3555094"/>
            <a:ext cx="2615411" cy="1603387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348" y="6391726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2" name="Read, Point and Repeat">
            <a:extLst>
              <a:ext uri="{FF2B5EF4-FFF2-40B4-BE49-F238E27FC236}">
                <a16:creationId xmlns:a16="http://schemas.microsoft.com/office/drawing/2014/main" id="{02D4454C-06CB-467E-BDB5-33DFE0484EA7}"/>
              </a:ext>
            </a:extLst>
          </p:cNvPr>
          <p:cNvSpPr txBox="1"/>
          <p:nvPr/>
        </p:nvSpPr>
        <p:spPr>
          <a:xfrm>
            <a:off x="182880" y="225647"/>
            <a:ext cx="6103174" cy="84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 and repeat </a:t>
            </a: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94BBCC4-9263-40D6-9F52-0B7985EF33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0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1"/>
    </mc:Choice>
    <mc:Fallback xmlns="">
      <p:transition spd="slow" advTm="15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3|1.2|1.2|1.2|1.1|1.4|1.2|1.1|1|1.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3|1.2|1.2|1.2|1.1|1.4|1.2|1.1|1|1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482</TotalTime>
  <Words>428</Words>
  <Application>Microsoft Office PowerPoint</Application>
  <PresentationFormat>Widescreen</PresentationFormat>
  <Paragraphs>126</Paragraphs>
  <Slides>21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Comic Sans MS</vt:lpstr>
      <vt:lpstr>Presentation2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Bring out your white boards and markers!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Page 71 of your Workbook. Answer questions 1 and 2. </vt:lpstr>
      <vt:lpstr>Open Page 71 of your Workbook. Answer questions 1 and 2.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</dc:title>
  <dc:creator>user</dc:creator>
  <cp:lastModifiedBy>Nayla alkaabi</cp:lastModifiedBy>
  <cp:revision>93</cp:revision>
  <dcterms:modified xsi:type="dcterms:W3CDTF">2020-04-06T20:51:44Z</dcterms:modified>
</cp:coreProperties>
</file>