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5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1816-A104-48A2-A6F7-270EA54D123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F745-CF13-4C37-86A1-97A025CACDD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1816-A104-48A2-A6F7-270EA54D123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F745-CF13-4C37-86A1-97A025CACDD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1816-A104-48A2-A6F7-270EA54D123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F745-CF13-4C37-86A1-97A025CACDD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1816-A104-48A2-A6F7-270EA54D123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F745-CF13-4C37-86A1-97A025CACDD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1816-A104-48A2-A6F7-270EA54D123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F745-CF13-4C37-86A1-97A025CACDD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1816-A104-48A2-A6F7-270EA54D123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F745-CF13-4C37-86A1-97A025CACDD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1816-A104-48A2-A6F7-270EA54D123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F745-CF13-4C37-86A1-97A025CACDD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1816-A104-48A2-A6F7-270EA54D123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F745-CF13-4C37-86A1-97A025CACDD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1816-A104-48A2-A6F7-270EA54D123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F745-CF13-4C37-86A1-97A025CACDD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1816-A104-48A2-A6F7-270EA54D123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F745-CF13-4C37-86A1-97A025CACDD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1816-A104-48A2-A6F7-270EA54D123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F745-CF13-4C37-86A1-97A025CACDD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F1816-A104-48A2-A6F7-270EA54D123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F745-CF13-4C37-86A1-97A025CACDD7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42976" y="142852"/>
            <a:ext cx="6786610" cy="72547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b="1" spc="3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ar-SA" b="1" spc="3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ar-SA" b="1" spc="3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{ </a:t>
            </a:r>
            <a:r>
              <a:rPr lang="ar-SA" b="1" spc="3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الديدان الاسطوانية والدورات }</a:t>
            </a:r>
            <a:r>
              <a:rPr lang="en-US" b="1" spc="3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b="1" spc="3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ar-SA" b="1" spc="3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857232"/>
            <a:ext cx="8858312" cy="5715040"/>
          </a:xfrm>
        </p:spPr>
        <p:txBody>
          <a:bodyPr/>
          <a:lstStyle/>
          <a:p>
            <a:pPr>
              <a:buNone/>
            </a:pPr>
            <a:r>
              <a:rPr lang="ar-SA" i="1" dirty="0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تركيب الجسم </a:t>
            </a:r>
            <a:r>
              <a:rPr lang="ar-SA" i="1" dirty="0" smtClean="0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i="1" dirty="0">
              <a:solidFill>
                <a:srgbClr val="66FF3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ديدان اسطوانية الشكل ( </a:t>
            </a:r>
            <a:r>
              <a:rPr lang="ar-SA" sz="2800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نيماتودا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 لها تجويف جسمي كاذب 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ذات تناظر جانبي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غير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مقسمة مدببه الطرفين لها أحجام مختلفة ( من 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1ملم </a:t>
            </a:r>
            <a:r>
              <a:rPr lang="ar-SA" sz="2800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إلى 9 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أمتار) </a:t>
            </a:r>
            <a:endParaRPr lang="en-US" sz="28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معيشتها *</a:t>
            </a:r>
          </a:p>
          <a:p>
            <a:pPr>
              <a:buNone/>
            </a:pPr>
            <a:r>
              <a:rPr lang="ar-SA" sz="2800" b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</a:t>
            </a:r>
            <a:r>
              <a:rPr lang="ar-SA" sz="2800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متطفلة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:( على الإنسان والنبات والحيوان)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 </a:t>
            </a:r>
            <a:r>
              <a:rPr lang="ar-SA" sz="2800" b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حرة :(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الماء العذب والمالح وعلى اليابسة )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00306"/>
            <a:ext cx="3643306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 t="42876"/>
          <a:stretch>
            <a:fillRect/>
          </a:stretch>
        </p:blipFill>
        <p:spPr bwMode="auto">
          <a:xfrm>
            <a:off x="3643306" y="4071942"/>
            <a:ext cx="5500694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142852"/>
            <a:ext cx="8858312" cy="657229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ar-SA" i="1" u="sng" spc="300" dirty="0" smtClean="0">
                <a:solidFill>
                  <a:srgbClr val="66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الوظائف الحيوية في الديدان الاسطوانية </a:t>
            </a:r>
          </a:p>
          <a:p>
            <a:pPr algn="ctr">
              <a:buNone/>
            </a:pPr>
            <a:r>
              <a:rPr lang="ar-SA" b="1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1* </a:t>
            </a:r>
            <a:r>
              <a:rPr lang="ar-SA" b="1" dirty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التغذية والهضم </a:t>
            </a:r>
            <a:r>
              <a:rPr lang="ar-SA" b="1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dirty="0"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تمتلك جهاز هضمي حيث ينتقل الغذاء من الفم وتخرج الفضلات من فتحة الشرج </a:t>
            </a: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r>
              <a:rPr lang="ar-SA" b="1" dirty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 </a:t>
            </a:r>
            <a:endParaRPr lang="en-US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b="1" dirty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</a:t>
            </a:r>
            <a:r>
              <a:rPr lang="ar-SA" b="1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</a:t>
            </a:r>
            <a:r>
              <a:rPr lang="ar-SA" b="1" dirty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الدوران والتنفس والإخراج والاستجابة للمثيرات </a:t>
            </a:r>
            <a:r>
              <a:rPr lang="ar-SA" b="1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dirty="0"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أـ</a:t>
            </a: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ليس لها جهاز تنفس أو دوران وتنتقل المواد بالانتشار .</a:t>
            </a:r>
            <a:endParaRPr lang="en-US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الإخراج ( لبعضها قنوات إخراجية ولبعضها خلايا </a:t>
            </a:r>
            <a:r>
              <a:rPr lang="ar-SA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لهيبية</a:t>
            </a:r>
            <a:r>
              <a:rPr lang="ar-SA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 .</a:t>
            </a:r>
            <a:endParaRPr lang="en-US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 </a:t>
            </a:r>
            <a:r>
              <a:rPr lang="ar-SA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الجهاز العصبي ( حبلان عصبيان متصلان بعقدة عصبية للإحساس باللمس أو المواد </a:t>
            </a: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الكيميائية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ولبعضها </a:t>
            </a:r>
            <a:r>
              <a:rPr lang="ar-SA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تراكيب لتميز الضوء من الظلام </a:t>
            </a: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).</a:t>
            </a:r>
            <a:endParaRPr lang="en-US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b="1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3* </a:t>
            </a:r>
            <a:r>
              <a:rPr lang="ar-SA" b="1" dirty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الحركة </a:t>
            </a:r>
            <a:r>
              <a:rPr lang="ar-SA" b="1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dirty="0"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بانقباض عضلاتها الطولية التي تدفع الجسم في عكس اتجاه حركة السائل في التجويف </a:t>
            </a: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الجسمي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الكاذب </a:t>
            </a:r>
            <a:r>
              <a:rPr lang="ar-SA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الذي يعمل </a:t>
            </a:r>
            <a:r>
              <a:rPr lang="ar-SA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كـ</a:t>
            </a:r>
            <a:r>
              <a:rPr lang="ar-SA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( هيكل </a:t>
            </a:r>
            <a:r>
              <a:rPr lang="ar-SA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دعامي</a:t>
            </a:r>
            <a:r>
              <a:rPr lang="ar-SA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مائي ).</a:t>
            </a:r>
            <a:endParaRPr lang="en-US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u="sng" dirty="0" smtClean="0">
                <a:solidFill>
                  <a:srgbClr val="FFC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الهيكل </a:t>
            </a:r>
            <a:r>
              <a:rPr lang="ar-SA" i="1" u="sng" dirty="0" err="1">
                <a:solidFill>
                  <a:srgbClr val="FFC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الدعامي</a:t>
            </a:r>
            <a:r>
              <a:rPr lang="ar-SA" i="1" u="sng" dirty="0">
                <a:solidFill>
                  <a:srgbClr val="FFC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المائي </a:t>
            </a:r>
            <a:r>
              <a:rPr lang="ar-SA" i="1" u="sng" dirty="0" smtClean="0">
                <a:solidFill>
                  <a:srgbClr val="FFC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: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هو </a:t>
            </a:r>
            <a:r>
              <a:rPr lang="ar-SA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السائل داخل مكان مغلق يعطي صلابة وقوة للعضلات ويعمل في الاتجاه المعاكس </a:t>
            </a: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b="1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4* التكاثر</a:t>
            </a:r>
            <a:r>
              <a:rPr lang="ar-SA" b="1" dirty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dirty="0"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err="1" smtClean="0">
                <a:solidFill>
                  <a:srgbClr val="FFC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أـ</a:t>
            </a:r>
            <a:r>
              <a:rPr lang="ar-SA" i="1" dirty="0" smtClean="0">
                <a:solidFill>
                  <a:srgbClr val="FFC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>
                <a:solidFill>
                  <a:srgbClr val="FFC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الديدان الحرة </a:t>
            </a:r>
            <a:r>
              <a:rPr lang="ar-SA" i="1" dirty="0" smtClean="0">
                <a:solidFill>
                  <a:srgbClr val="FFC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: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يتم </a:t>
            </a:r>
            <a:r>
              <a:rPr lang="ar-SA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تخصيب البويضات في داخل جسم الأنثى بالحيوانات المنوية التي </a:t>
            </a: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ينتجها </a:t>
            </a:r>
            <a:r>
              <a:rPr lang="ar-SA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الذكر حيث </a:t>
            </a: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تفقس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البيضة </a:t>
            </a:r>
            <a:r>
              <a:rPr lang="ar-SA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إلى يرقة تنمو لتصبح دودة بالغة .</a:t>
            </a:r>
            <a:endParaRPr lang="en-US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rgbClr val="FFC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- </a:t>
            </a:r>
            <a:r>
              <a:rPr lang="ar-SA" i="1" dirty="0">
                <a:solidFill>
                  <a:srgbClr val="FFC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الديدان المتطفلة </a:t>
            </a:r>
            <a:r>
              <a:rPr lang="ar-SA" i="1" dirty="0" smtClean="0">
                <a:solidFill>
                  <a:srgbClr val="FFC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: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تحتاج عملية التكاثر لوجود عائل أو أكثر .</a:t>
            </a:r>
            <a:endParaRPr lang="en-US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i="1" spc="300" dirty="0">
              <a:solidFill>
                <a:srgbClr val="66FF33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000"/>
                            </p:stCondLst>
                            <p:childTnLst>
                              <p:par>
                                <p:cTn id="9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1736" y="142852"/>
            <a:ext cx="4286280" cy="796908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ar-SA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ar-SA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{ </a:t>
            </a:r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تنوع الديدان الاسطوانية }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857232"/>
            <a:ext cx="9001156" cy="58579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sz="26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هنالك قرابة 000 20 نوع منها :</a:t>
            </a:r>
            <a:endParaRPr lang="en-US" sz="26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i="1" dirty="0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 </a:t>
            </a:r>
            <a:r>
              <a:rPr lang="ar-SA" sz="2600" i="1" dirty="0" err="1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600" i="1" dirty="0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الديدان الشعرية </a:t>
            </a:r>
            <a:r>
              <a:rPr lang="ar-SA" sz="2600" i="1" dirty="0" smtClean="0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:</a:t>
            </a:r>
          </a:p>
          <a:p>
            <a:pPr>
              <a:buNone/>
            </a:pPr>
            <a:r>
              <a:rPr lang="ar-SA" sz="26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تسبب </a:t>
            </a:r>
            <a:r>
              <a:rPr lang="ar-SA" sz="26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مرض </a:t>
            </a:r>
            <a:r>
              <a:rPr lang="ar-SA" sz="2600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التريخينيا</a:t>
            </a:r>
            <a:r>
              <a:rPr lang="ar-SA" sz="26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( داء الشعرية ) الذي ينتقل إلى الإنسان من خلال </a:t>
            </a:r>
            <a:r>
              <a:rPr lang="ar-SA" sz="26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تناول</a:t>
            </a:r>
          </a:p>
          <a:p>
            <a:pPr>
              <a:buNone/>
            </a:pPr>
            <a:r>
              <a:rPr lang="ar-SA" sz="26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لحوم </a:t>
            </a:r>
            <a:r>
              <a:rPr lang="ar-SA" sz="26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الخنزير أو الحيوانات البرية الغير مطبوخة </a:t>
            </a:r>
            <a:r>
              <a:rPr lang="ar-SA" sz="26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جيدا.</a:t>
            </a:r>
            <a:endParaRPr lang="en-US" sz="26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i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 </a:t>
            </a:r>
            <a:endParaRPr lang="en-US" sz="2600" i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i="1" dirty="0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600" i="1" dirty="0" err="1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600" i="1" dirty="0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الديدان الخطافية : </a:t>
            </a:r>
            <a:endParaRPr lang="en-US" sz="2600" i="1" dirty="0">
              <a:solidFill>
                <a:srgbClr val="66FF3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sz="26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تتطفل وتثبت نفسها في أمعاء الإنسان حيث تتغذى على دم المصاب .</a:t>
            </a:r>
            <a:endParaRPr lang="en-US" sz="26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</a:t>
            </a:r>
            <a:r>
              <a:rPr lang="ar-SA" sz="26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تنتشر في الأماكن الحارة وتخترق الجلد عندما يمشي الإنسان حافيا لتنتقل عبر </a:t>
            </a:r>
            <a:r>
              <a:rPr lang="ar-SA" sz="26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الدم</a:t>
            </a:r>
          </a:p>
          <a:p>
            <a:pPr>
              <a:buNone/>
            </a:pPr>
            <a:r>
              <a:rPr lang="ar-SA" sz="26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إلى </a:t>
            </a:r>
            <a:r>
              <a:rPr lang="ar-SA" sz="26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القصبة الهوائية أو البلعوم ومنه إلى الأمعاء عن طريق ابتلاعها .</a:t>
            </a:r>
            <a:endParaRPr lang="en-US" sz="26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357430"/>
            <a:ext cx="3071834" cy="1285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72074"/>
            <a:ext cx="3286116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65008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sz="2800" dirty="0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 </a:t>
            </a:r>
            <a:r>
              <a:rPr lang="ar-SA" sz="2800" dirty="0" err="1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ديدان الإسكارس </a:t>
            </a:r>
            <a:endParaRPr lang="en-US" sz="2800" dirty="0">
              <a:solidFill>
                <a:srgbClr val="66FF3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تنتقل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ديدان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الإسكارس إلى أمعاء الإنسان بابتلاع بيضها مع الطعام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الملوث  </a:t>
            </a:r>
          </a:p>
          <a:p>
            <a:pPr>
              <a:buNone/>
            </a:pPr>
            <a:endParaRPr lang="ar-SA" sz="2800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sz="2800" dirty="0" smtClean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sz="2800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sz="2800" dirty="0" smtClean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 </a:t>
            </a:r>
            <a:r>
              <a:rPr lang="ar-SA" sz="2800" dirty="0" err="1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الديدان </a:t>
            </a:r>
            <a:r>
              <a:rPr lang="ar-SA" sz="2800" dirty="0" err="1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الدبوسية</a:t>
            </a:r>
            <a:r>
              <a:rPr lang="ar-SA" sz="2800" dirty="0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smtClean="0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:</a:t>
            </a:r>
            <a:endParaRPr lang="en-US" sz="2800" dirty="0">
              <a:solidFill>
                <a:srgbClr val="66FF3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تتطفل في داخل أمعاء الإنسان ( الأطفال غالبا ) 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تضع بيضها أثناء الليل في فتحة الشرج قريبا من الجلد مما يسبب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حكة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فتنتقل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إذا قام الطفل بحكها إلى اليد ومنه إلى سطح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آخر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214423"/>
            <a:ext cx="55007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819650"/>
            <a:ext cx="2714612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85728"/>
            <a:ext cx="9001156" cy="64294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ar-SA" sz="2800" i="1" dirty="0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ه </a:t>
            </a:r>
            <a:r>
              <a:rPr lang="ar-SA" sz="2800" i="1" dirty="0" err="1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ديدان </a:t>
            </a:r>
            <a:r>
              <a:rPr lang="ar-SA" sz="2800" i="1" dirty="0" err="1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الفيلاريا</a:t>
            </a:r>
            <a:r>
              <a:rPr lang="ar-SA" sz="2800" i="1" dirty="0">
                <a:solidFill>
                  <a:srgbClr val="66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en-US" sz="2800" i="1" dirty="0">
              <a:solidFill>
                <a:srgbClr val="66FF3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تسبب للإنسان ( داء الفيل ) حيث تتطفل داخل الجهاز </a:t>
            </a:r>
            <a:r>
              <a:rPr lang="ar-SA" sz="2800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الليمفي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مسببة 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انسداده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وتراكم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السوائل بداخله مما يؤدي إلى انتفاخ الأقدام . وتنتقل من عائل 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لآخر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من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خلال البعوض 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 </a:t>
            </a:r>
          </a:p>
          <a:p>
            <a:pPr algn="ctr">
              <a:buNone/>
            </a:pPr>
            <a:r>
              <a:rPr lang="ar-SA" sz="2800" b="1" i="1" u="sng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{ الدورات </a:t>
            </a:r>
            <a:r>
              <a:rPr lang="ar-SA" sz="2800" b="1" i="1" u="sng" spc="300" dirty="0" err="1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والعجليات</a:t>
            </a:r>
            <a:r>
              <a:rPr lang="ar-SA" sz="2800" b="1" i="1" u="sng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b="1" i="1" u="sng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} 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يوجد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اكثر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من 1800 نوع , تعيش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 المياه العذبة ( برك </a:t>
            </a:r>
            <a:r>
              <a:rPr lang="ar-SA" sz="2800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بحيرات </a:t>
            </a:r>
            <a:r>
              <a:rPr lang="ar-SA" sz="2800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جدول )</a:t>
            </a:r>
            <a:endParaRPr lang="en-US" sz="28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sz="2800" b="1" i="1" u="sng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خصائصها وحركتها وأجهزتها </a:t>
            </a:r>
            <a:r>
              <a:rPr lang="ar-SA" sz="2800" b="1" i="1" u="sng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sz="2800" b="1" i="1" u="sng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ذات تناظر جانبي ولها تجويف جسمي كاذب ولها أهداب تتحرك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بها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وتمسك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بغذائها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بواسطتها .</a:t>
            </a:r>
            <a:endParaRPr lang="en-US" sz="28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قناة هضمية لها فتحتان ( فم وشرج ) .</a:t>
            </a:r>
            <a:endParaRPr lang="en-US" sz="28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تبادل الغازات بالانتشار .</a:t>
            </a:r>
            <a:endParaRPr lang="en-US" sz="28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يحتوي الرأس على بقعة عينية ومجسات حسية .</a:t>
            </a:r>
            <a:endParaRPr lang="en-US" sz="28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هـ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تتكاثر جنسيا .</a:t>
            </a:r>
            <a:endParaRPr lang="en-US" sz="28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en-US" sz="2800" b="1" i="1" u="sng" spc="300" dirty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71942"/>
            <a:ext cx="3071802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282</Words>
  <Application>Microsoft Office PowerPoint</Application>
  <PresentationFormat>عرض على الشاشة (3:4)‏</PresentationFormat>
  <Paragraphs>59</Paragraphs>
  <Slides>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سمة Office</vt:lpstr>
      <vt:lpstr> { الديدان الاسطوانية والدورات } </vt:lpstr>
      <vt:lpstr>الشريحة 2</vt:lpstr>
      <vt:lpstr> { تنوع الديدان الاسطوانية } </vt:lpstr>
      <vt:lpstr>الشريحة 4</vt:lpstr>
      <vt:lpstr>الشريحة 5</vt:lpstr>
    </vt:vector>
  </TitlesOfParts>
  <Company>Yum AL Baher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User</dc:creator>
  <cp:lastModifiedBy>User</cp:lastModifiedBy>
  <cp:revision>11</cp:revision>
  <dcterms:created xsi:type="dcterms:W3CDTF">2011-02-07T15:59:22Z</dcterms:created>
  <dcterms:modified xsi:type="dcterms:W3CDTF">2011-02-07T20:27:04Z</dcterms:modified>
</cp:coreProperties>
</file>