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61"/>
  </p:notesMasterIdLst>
  <p:handoutMasterIdLst>
    <p:handoutMasterId r:id="rId62"/>
  </p:handoutMasterIdLst>
  <p:sldIdLst>
    <p:sldId id="257" r:id="rId2"/>
    <p:sldId id="266" r:id="rId3"/>
    <p:sldId id="267" r:id="rId4"/>
    <p:sldId id="265" r:id="rId5"/>
    <p:sldId id="268" r:id="rId6"/>
    <p:sldId id="269" r:id="rId7"/>
    <p:sldId id="270" r:id="rId8"/>
    <p:sldId id="271" r:id="rId9"/>
    <p:sldId id="272" r:id="rId10"/>
    <p:sldId id="273" r:id="rId11"/>
    <p:sldId id="321"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23" r:id="rId46"/>
    <p:sldId id="308" r:id="rId47"/>
    <p:sldId id="309" r:id="rId48"/>
    <p:sldId id="310" r:id="rId49"/>
    <p:sldId id="311" r:id="rId50"/>
    <p:sldId id="322" r:id="rId51"/>
    <p:sldId id="312" r:id="rId52"/>
    <p:sldId id="313" r:id="rId53"/>
    <p:sldId id="314" r:id="rId54"/>
    <p:sldId id="315" r:id="rId55"/>
    <p:sldId id="316" r:id="rId56"/>
    <p:sldId id="317" r:id="rId57"/>
    <p:sldId id="318" r:id="rId58"/>
    <p:sldId id="319" r:id="rId59"/>
    <p:sldId id="320" r:id="rId60"/>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55" autoAdjust="0"/>
  </p:normalViewPr>
  <p:slideViewPr>
    <p:cSldViewPr>
      <p:cViewPr>
        <p:scale>
          <a:sx n="86" d="100"/>
          <a:sy n="86" d="100"/>
        </p:scale>
        <p:origin x="-1374" y="-162"/>
      </p:cViewPr>
      <p:guideLst>
        <p:guide orient="horz" pos="2160"/>
        <p:guide pos="2880"/>
      </p:guideLst>
    </p:cSldViewPr>
  </p:slideViewPr>
  <p:outlineViewPr>
    <p:cViewPr>
      <p:scale>
        <a:sx n="33" d="100"/>
        <a:sy n="33" d="100"/>
      </p:scale>
      <p:origin x="0" y="3959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8/31/2019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4</a:t>
            </a:fld>
            <a:endParaRPr lang="en-US" dirty="0"/>
          </a:p>
        </p:txBody>
      </p:sp>
    </p:spTree>
    <p:extLst>
      <p:ext uri="{BB962C8B-B14F-4D97-AF65-F5344CB8AC3E}">
        <p14:creationId xmlns:p14="http://schemas.microsoft.com/office/powerpoint/2010/main" val="216633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14</a:t>
            </a:fld>
            <a:endParaRPr lang="en-US" dirty="0"/>
          </a:p>
        </p:txBody>
      </p:sp>
    </p:spTree>
    <p:extLst>
      <p:ext uri="{BB962C8B-B14F-4D97-AF65-F5344CB8AC3E}">
        <p14:creationId xmlns:p14="http://schemas.microsoft.com/office/powerpoint/2010/main" val="299119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29</a:t>
            </a:fld>
            <a:endParaRPr lang="en-US" dirty="0"/>
          </a:p>
        </p:txBody>
      </p:sp>
    </p:spTree>
    <p:extLst>
      <p:ext uri="{BB962C8B-B14F-4D97-AF65-F5344CB8AC3E}">
        <p14:creationId xmlns:p14="http://schemas.microsoft.com/office/powerpoint/2010/main" val="248946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3-</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9435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grpSp>
        <p:nvGrpSpPr>
          <p:cNvPr id="9" name="Group 8"/>
          <p:cNvGrpSpPr/>
          <p:nvPr userDrawn="1"/>
        </p:nvGrpSpPr>
        <p:grpSpPr>
          <a:xfrm>
            <a:off x="-7937" y="6432183"/>
            <a:ext cx="7700168" cy="439203"/>
            <a:chOff x="-173048" y="6432183"/>
            <a:chExt cx="7700168" cy="439203"/>
          </a:xfrm>
          <a:solidFill>
            <a:srgbClr val="0070C0"/>
          </a:solidFill>
        </p:grpSpPr>
        <p:sp>
          <p:nvSpPr>
            <p:cNvPr id="6" name="Copyright"/>
            <p:cNvSpPr txBox="1">
              <a:spLocks noChangeArrowheads="1"/>
            </p:cNvSpPr>
            <p:nvPr/>
          </p:nvSpPr>
          <p:spPr bwMode="auto">
            <a:xfrm>
              <a:off x="1286657" y="6432183"/>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73048" y="6435725"/>
              <a:ext cx="1459706" cy="435661"/>
            </a:xfrm>
            <a:prstGeom prst="rect">
              <a:avLst/>
            </a:prstGeom>
            <a:grpFill/>
            <a:ln w="9525">
              <a:noFill/>
              <a:miter lim="800000"/>
              <a:headEnd/>
              <a:tailEnd/>
            </a:ln>
          </p:spPr>
        </p:pic>
      </p:gr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3-</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360343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7938" y="6434137"/>
            <a:ext cx="7740772" cy="431801"/>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3-</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851428"/>
          </a:xfrm>
        </p:spPr>
        <p:txBody>
          <a:bodyPr>
            <a:normAutofit fontScale="90000"/>
          </a:bodyPr>
          <a:lstStyle/>
          <a:p>
            <a:r>
              <a:rPr lang="en-US" dirty="0"/>
              <a:t>Principles of Microeconomics</a:t>
            </a:r>
            <a:br>
              <a:rPr lang="en-US" dirty="0"/>
            </a:br>
            <a:r>
              <a:rPr lang="en-US" sz="2700" dirty="0">
                <a:latin typeface="+mn-lt"/>
                <a:ea typeface="+mn-ea"/>
                <a:cs typeface="+mn-cs"/>
              </a:rPr>
              <a:t>Twelfth Edition, </a:t>
            </a:r>
            <a:r>
              <a:rPr lang="en-US" sz="2700" dirty="0"/>
              <a:t>Global Edition</a:t>
            </a:r>
          </a:p>
        </p:txBody>
      </p:sp>
      <p:sp>
        <p:nvSpPr>
          <p:cNvPr id="4" name="Text Placeholder 3"/>
          <p:cNvSpPr>
            <a:spLocks noGrp="1"/>
          </p:cNvSpPr>
          <p:nvPr>
            <p:ph type="body" sz="quarter" idx="14"/>
          </p:nvPr>
        </p:nvSpPr>
        <p:spPr>
          <a:xfrm>
            <a:off x="4800600" y="2286001"/>
            <a:ext cx="3886200" cy="2133600"/>
          </a:xfrm>
        </p:spPr>
        <p:txBody>
          <a:bodyPr/>
          <a:lstStyle/>
          <a:p>
            <a:r>
              <a:rPr lang="en-US" dirty="0"/>
              <a:t>Chapter 3</a:t>
            </a:r>
          </a:p>
          <a:p>
            <a:r>
              <a:rPr lang="en-IN" sz="2800" dirty="0"/>
              <a:t>Demand, Supply, and</a:t>
            </a:r>
            <a:br>
              <a:rPr lang="en-IN" sz="2800" dirty="0"/>
            </a:br>
            <a:r>
              <a:rPr lang="en-IN" sz="2800" dirty="0"/>
              <a:t>Market Equilibrium</a:t>
            </a:r>
            <a:endParaRPr lang="en-US" dirty="0"/>
          </a:p>
        </p:txBody>
      </p:sp>
      <p:pic>
        <p:nvPicPr>
          <p:cNvPr id="6" name="Picture 5"/>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08221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Input Markets and Output Markets: The Circular Flow </a:t>
            </a:r>
            <a:r>
              <a:rPr lang="en-IN" sz="2000" i="1" dirty="0"/>
              <a:t>(4 of 4) </a:t>
            </a:r>
          </a:p>
        </p:txBody>
      </p:sp>
      <p:sp>
        <p:nvSpPr>
          <p:cNvPr id="3" name="Content Placeholder 2"/>
          <p:cNvSpPr>
            <a:spLocks noGrp="1"/>
          </p:cNvSpPr>
          <p:nvPr>
            <p:ph idx="1"/>
          </p:nvPr>
        </p:nvSpPr>
        <p:spPr>
          <a:xfrm>
            <a:off x="457200" y="1600201"/>
            <a:ext cx="8229600" cy="3276600"/>
          </a:xfrm>
        </p:spPr>
        <p:txBody>
          <a:bodyPr/>
          <a:lstStyle/>
          <a:p>
            <a:r>
              <a:rPr lang="en-US" altLang="en-US" sz="2400" dirty="0"/>
              <a:t>Input and output markets are connected through the behavior of both firms and households. </a:t>
            </a:r>
          </a:p>
          <a:p>
            <a:r>
              <a:rPr lang="en-US" altLang="en-US" sz="2400" dirty="0"/>
              <a:t>Firms determine the quantities and character of outputs produced and the types and quantities of inputs demanded. </a:t>
            </a:r>
          </a:p>
          <a:p>
            <a:r>
              <a:rPr lang="en-US" altLang="en-US" sz="2400" dirty="0"/>
              <a:t>Households determine the types and quantities of products demanded and the quantities and types of inputs supplied.</a:t>
            </a:r>
            <a:endParaRPr lang="en-IN" altLang="en-US" sz="2400" dirty="0"/>
          </a:p>
        </p:txBody>
      </p:sp>
    </p:spTree>
    <p:extLst>
      <p:ext uri="{BB962C8B-B14F-4D97-AF65-F5344CB8AC3E}">
        <p14:creationId xmlns:p14="http://schemas.microsoft.com/office/powerpoint/2010/main" val="4857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Demand in Product/Output Markets </a:t>
            </a:r>
            <a:r>
              <a:rPr lang="en-IN" sz="2000" i="1" dirty="0"/>
              <a:t>(1 of 2)</a:t>
            </a:r>
            <a:endParaRPr lang="en-US" sz="2000" i="1" dirty="0"/>
          </a:p>
        </p:txBody>
      </p:sp>
      <p:sp>
        <p:nvSpPr>
          <p:cNvPr id="3" name="Content Placeholder 2"/>
          <p:cNvSpPr>
            <a:spLocks noGrp="1"/>
          </p:cNvSpPr>
          <p:nvPr>
            <p:ph idx="1"/>
          </p:nvPr>
        </p:nvSpPr>
        <p:spPr/>
        <p:txBody>
          <a:bodyPr/>
          <a:lstStyle/>
          <a:p>
            <a:r>
              <a:rPr lang="en-US" sz="2400" dirty="0"/>
              <a:t>A household’s decision about what quantity of a particular output, or product, to demand depends on a number of factors, including:</a:t>
            </a:r>
          </a:p>
          <a:p>
            <a:pPr lvl="1"/>
            <a:r>
              <a:rPr lang="en-US" dirty="0"/>
              <a:t>The </a:t>
            </a:r>
            <a:r>
              <a:rPr lang="en-US" i="1" dirty="0"/>
              <a:t>price of the product </a:t>
            </a:r>
            <a:r>
              <a:rPr lang="en-US" dirty="0"/>
              <a:t>in question</a:t>
            </a:r>
          </a:p>
          <a:p>
            <a:pPr lvl="1"/>
            <a:r>
              <a:rPr lang="en-US" dirty="0"/>
              <a:t>The </a:t>
            </a:r>
            <a:r>
              <a:rPr lang="en-US" i="1" dirty="0"/>
              <a:t>income available </a:t>
            </a:r>
            <a:r>
              <a:rPr lang="en-US" dirty="0"/>
              <a:t>to the household</a:t>
            </a:r>
          </a:p>
          <a:p>
            <a:pPr lvl="1"/>
            <a:r>
              <a:rPr lang="en-US" dirty="0"/>
              <a:t>The household’s </a:t>
            </a:r>
            <a:r>
              <a:rPr lang="en-US" i="1" dirty="0"/>
              <a:t>amount of accumulated wealth</a:t>
            </a:r>
            <a:endParaRPr lang="en-US" dirty="0"/>
          </a:p>
          <a:p>
            <a:pPr lvl="1"/>
            <a:r>
              <a:rPr lang="en-US" dirty="0"/>
              <a:t>The prices of </a:t>
            </a:r>
            <a:r>
              <a:rPr lang="en-US" i="1" dirty="0"/>
              <a:t>other products </a:t>
            </a:r>
            <a:r>
              <a:rPr lang="en-US" dirty="0"/>
              <a:t>available to the household</a:t>
            </a:r>
          </a:p>
          <a:p>
            <a:pPr lvl="1"/>
            <a:r>
              <a:rPr lang="en-US" dirty="0"/>
              <a:t>The household’s </a:t>
            </a:r>
            <a:r>
              <a:rPr lang="en-US" i="1" dirty="0"/>
              <a:t>tastes and preferences</a:t>
            </a:r>
            <a:endParaRPr lang="en-US" dirty="0"/>
          </a:p>
          <a:p>
            <a:pPr lvl="1"/>
            <a:r>
              <a:rPr lang="en-US" dirty="0"/>
              <a:t>The household’s </a:t>
            </a:r>
            <a:r>
              <a:rPr lang="en-US" i="1" dirty="0"/>
              <a:t>expectations</a:t>
            </a:r>
            <a:r>
              <a:rPr lang="en-US" dirty="0"/>
              <a:t> about future income, wealth, and prices</a:t>
            </a:r>
            <a:endParaRPr lang="en-US" sz="2400" dirty="0"/>
          </a:p>
        </p:txBody>
      </p:sp>
    </p:spTree>
    <p:extLst>
      <p:ext uri="{BB962C8B-B14F-4D97-AF65-F5344CB8AC3E}">
        <p14:creationId xmlns:p14="http://schemas.microsoft.com/office/powerpoint/2010/main" val="216947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Demand in Product/Output Markets </a:t>
            </a:r>
            <a:r>
              <a:rPr lang="en-IN" sz="2000" i="1" dirty="0"/>
              <a:t>(2 of 2)</a:t>
            </a:r>
            <a:endParaRPr lang="en-US" sz="2000" i="1" dirty="0"/>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b="1" dirty="0"/>
              <a:t>quantity demanded  </a:t>
            </a:r>
            <a:r>
              <a:rPr lang="en-IN" dirty="0"/>
              <a:t>The amount (number of units) of a product that a household would buy in a given period if it could buy all it wanted at the current market price.</a:t>
            </a:r>
          </a:p>
          <a:p>
            <a:pPr marL="256032" indent="-256032">
              <a:spcAft>
                <a:spcPct val="10000"/>
              </a:spcAft>
              <a:buClr>
                <a:srgbClr val="0070C0"/>
              </a:buClr>
              <a:buSzPct val="100000"/>
              <a:defRPr/>
            </a:pPr>
            <a:r>
              <a:rPr lang="en-IN" dirty="0"/>
              <a:t>It is important to focus on the price change alone with the </a:t>
            </a:r>
            <a:r>
              <a:rPr lang="en-IN" i="1" dirty="0"/>
              <a:t>ceteris paribus</a:t>
            </a:r>
            <a:r>
              <a:rPr lang="en-IN" dirty="0"/>
              <a:t>, or “all else equal,” assumption.</a:t>
            </a:r>
            <a:endParaRPr lang="en-US" sz="2000" kern="0" dirty="0"/>
          </a:p>
        </p:txBody>
      </p:sp>
    </p:spTree>
    <p:extLst>
      <p:ext uri="{BB962C8B-B14F-4D97-AF65-F5344CB8AC3E}">
        <p14:creationId xmlns:p14="http://schemas.microsoft.com/office/powerpoint/2010/main" val="413745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Quantity Demanded versus Changes in Demand</a:t>
            </a:r>
          </a:p>
        </p:txBody>
      </p:sp>
      <p:sp>
        <p:nvSpPr>
          <p:cNvPr id="3" name="Content Placeholder 2"/>
          <p:cNvSpPr>
            <a:spLocks noGrp="1"/>
          </p:cNvSpPr>
          <p:nvPr>
            <p:ph idx="1"/>
          </p:nvPr>
        </p:nvSpPr>
        <p:spPr>
          <a:xfrm>
            <a:off x="457200" y="1600201"/>
            <a:ext cx="8229600" cy="3429000"/>
          </a:xfrm>
        </p:spPr>
        <p:txBody>
          <a:bodyPr/>
          <a:lstStyle/>
          <a:p>
            <a:pPr marL="256032" indent="-256032">
              <a:spcAft>
                <a:spcPct val="10000"/>
              </a:spcAft>
              <a:buClr>
                <a:srgbClr val="0070C0"/>
              </a:buClr>
              <a:buSzPct val="100000"/>
              <a:defRPr/>
            </a:pPr>
            <a:r>
              <a:rPr lang="en-US" altLang="en-US" dirty="0"/>
              <a:t>Changes in the price of a product affect the </a:t>
            </a:r>
            <a:r>
              <a:rPr lang="en-US" altLang="en-US" i="1" dirty="0"/>
              <a:t>quantity demanded</a:t>
            </a:r>
            <a:r>
              <a:rPr lang="en-US" altLang="en-US" dirty="0"/>
              <a:t> per period. </a:t>
            </a:r>
          </a:p>
          <a:p>
            <a:pPr marL="256032" indent="-256032">
              <a:spcAft>
                <a:spcPct val="10000"/>
              </a:spcAft>
              <a:buClr>
                <a:srgbClr val="0070C0"/>
              </a:buClr>
              <a:buSzPct val="100000"/>
              <a:defRPr/>
            </a:pPr>
            <a:r>
              <a:rPr lang="en-US" altLang="en-US" dirty="0"/>
              <a:t>Changes in any other factor, such as income or preferences, affect </a:t>
            </a:r>
            <a:r>
              <a:rPr lang="en-US" altLang="en-US" i="1" dirty="0"/>
              <a:t>demand</a:t>
            </a:r>
            <a:r>
              <a:rPr lang="en-US" altLang="en-US" dirty="0"/>
              <a:t>. </a:t>
            </a:r>
          </a:p>
          <a:p>
            <a:pPr marL="256032" indent="-256032">
              <a:spcAft>
                <a:spcPct val="10000"/>
              </a:spcAft>
              <a:buClr>
                <a:srgbClr val="0070C0"/>
              </a:buClr>
              <a:buSzPct val="100000"/>
              <a:defRPr/>
            </a:pPr>
            <a:r>
              <a:rPr lang="en-US" altLang="en-US" dirty="0"/>
              <a:t>Thus, we say that an increase in the price of Coca-Cola is likely to cause a decrease in the </a:t>
            </a:r>
            <a:r>
              <a:rPr lang="en-US" altLang="en-US" i="1" dirty="0"/>
              <a:t>quantity of Coca-Cola</a:t>
            </a:r>
            <a:r>
              <a:rPr lang="en-US" altLang="en-US" dirty="0"/>
              <a:t> </a:t>
            </a:r>
            <a:r>
              <a:rPr lang="en-US" altLang="en-US" i="1" dirty="0"/>
              <a:t>demanded</a:t>
            </a:r>
            <a:r>
              <a:rPr lang="en-US" altLang="en-US" dirty="0"/>
              <a:t>. However, we say that an increase in income is likely to cause an increase in the </a:t>
            </a:r>
            <a:r>
              <a:rPr lang="en-US" altLang="en-US" i="1" dirty="0"/>
              <a:t>demand</a:t>
            </a:r>
            <a:r>
              <a:rPr lang="en-US" altLang="en-US" dirty="0"/>
              <a:t> for most goods.</a:t>
            </a:r>
            <a:endParaRPr lang="en-US" sz="2000" kern="0" dirty="0"/>
          </a:p>
        </p:txBody>
      </p:sp>
    </p:spTree>
    <p:extLst>
      <p:ext uri="{BB962C8B-B14F-4D97-AF65-F5344CB8AC3E}">
        <p14:creationId xmlns:p14="http://schemas.microsoft.com/office/powerpoint/2010/main" val="405453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Price and Quantity Demanded: The Law of Demand </a:t>
            </a:r>
            <a:r>
              <a:rPr lang="en-IN" sz="2000" i="1" dirty="0"/>
              <a:t>(1 of 3)</a:t>
            </a:r>
          </a:p>
        </p:txBody>
      </p:sp>
      <p:sp>
        <p:nvSpPr>
          <p:cNvPr id="3" name="Content Placeholder 2"/>
          <p:cNvSpPr>
            <a:spLocks noGrp="1"/>
          </p:cNvSpPr>
          <p:nvPr>
            <p:ph idx="1"/>
          </p:nvPr>
        </p:nvSpPr>
        <p:spPr>
          <a:xfrm>
            <a:off x="457200" y="1600201"/>
            <a:ext cx="8229600" cy="2895600"/>
          </a:xfrm>
        </p:spPr>
        <p:txBody>
          <a:bodyPr/>
          <a:lstStyle/>
          <a:p>
            <a:pPr marL="256032" indent="-256032">
              <a:spcAft>
                <a:spcPct val="10000"/>
              </a:spcAft>
              <a:buClr>
                <a:srgbClr val="0070C0"/>
              </a:buClr>
              <a:buSzPct val="100000"/>
              <a:defRPr/>
            </a:pPr>
            <a:r>
              <a:rPr lang="en-IN" b="1" dirty="0"/>
              <a:t>demand schedule   </a:t>
            </a:r>
            <a:r>
              <a:rPr lang="en-IN" dirty="0"/>
              <a:t>Shows how much of a given product a household would be willing to buy at different prices for a given time period.</a:t>
            </a:r>
          </a:p>
          <a:p>
            <a:pPr marL="256032" indent="-256032">
              <a:spcAft>
                <a:spcPct val="10000"/>
              </a:spcAft>
              <a:buClr>
                <a:srgbClr val="0070C0"/>
              </a:buClr>
              <a:buSzPct val="100000"/>
              <a:defRPr/>
            </a:pPr>
            <a:r>
              <a:rPr lang="en-US" altLang="en-US" b="1" dirty="0"/>
              <a:t>demand curve  </a:t>
            </a:r>
            <a:r>
              <a:rPr lang="en-US" altLang="en-US" dirty="0"/>
              <a:t>A graph illustrating how much of a given product a household would be willing to buy at different prices.</a:t>
            </a:r>
            <a:endParaRPr lang="en-IN" sz="2000" kern="0" dirty="0">
              <a:cs typeface="Times New Roman" pitchFamily="18" charset="0"/>
            </a:endParaRPr>
          </a:p>
        </p:txBody>
      </p:sp>
    </p:spTree>
    <p:extLst>
      <p:ext uri="{BB962C8B-B14F-4D97-AF65-F5344CB8AC3E}">
        <p14:creationId xmlns:p14="http://schemas.microsoft.com/office/powerpoint/2010/main" val="352091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352800" cy="685800"/>
          </a:xfrm>
        </p:spPr>
        <p:txBody>
          <a:bodyPr/>
          <a:lstStyle/>
          <a:p>
            <a:r>
              <a:rPr lang="en-IN" sz="2000" b="1" dirty="0">
                <a:solidFill>
                  <a:schemeClr val="tx1"/>
                </a:solidFill>
              </a:rPr>
              <a:t>TABLE 3.1  </a:t>
            </a:r>
            <a:r>
              <a:rPr lang="en-IN" sz="2000" b="1" dirty="0"/>
              <a:t>Alex’s Demand Schedule for Gasoline</a:t>
            </a:r>
            <a:endParaRPr lang="en-IN" sz="2000" b="1" dirty="0">
              <a:solidFill>
                <a:schemeClr val="tx1"/>
              </a:solidFill>
            </a:endParaRPr>
          </a:p>
        </p:txBody>
      </p:sp>
      <p:graphicFrame>
        <p:nvGraphicFramePr>
          <p:cNvPr id="5" name="Table 4" descr="A table presents Alex's demand schedule for gasoline"/>
          <p:cNvGraphicFramePr>
            <a:graphicFrameLocks noGrp="1"/>
          </p:cNvGraphicFramePr>
          <p:nvPr>
            <p:extLst>
              <p:ext uri="{D42A27DB-BD31-4B8C-83A1-F6EECF244321}">
                <p14:modId xmlns:p14="http://schemas.microsoft.com/office/powerpoint/2010/main" val="617991741"/>
              </p:ext>
            </p:extLst>
          </p:nvPr>
        </p:nvGraphicFramePr>
        <p:xfrm>
          <a:off x="505496" y="1322070"/>
          <a:ext cx="3352800" cy="3021330"/>
        </p:xfrm>
        <a:graphic>
          <a:graphicData uri="http://schemas.openxmlformats.org/drawingml/2006/table">
            <a:tbl>
              <a:tblPr firstRow="1">
                <a:tableStyleId>{2D5ABB26-0587-4C30-8999-92F81FD0307C}</a:tableStyleId>
              </a:tblPr>
              <a:tblGrid>
                <a:gridCol w="1471961">
                  <a:extLst>
                    <a:ext uri="{9D8B030D-6E8A-4147-A177-3AD203B41FA5}">
                      <a16:colId xmlns:a16="http://schemas.microsoft.com/office/drawing/2014/main" xmlns="" val="20000"/>
                    </a:ext>
                  </a:extLst>
                </a:gridCol>
                <a:gridCol w="1880839">
                  <a:extLst>
                    <a:ext uri="{9D8B030D-6E8A-4147-A177-3AD203B41FA5}">
                      <a16:colId xmlns:a16="http://schemas.microsoft.com/office/drawing/2014/main" xmlns="" val="20001"/>
                    </a:ext>
                  </a:extLst>
                </a:gridCol>
              </a:tblGrid>
              <a:tr h="4828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Arial" panose="020B0604020202020204" pitchFamily="34" charset="0"/>
                        </a:rPr>
                        <a:t/>
                      </a:r>
                      <a:br>
                        <a:rPr lang="en-IN" sz="1600" b="1" i="0" u="none" strike="noStrike" dirty="0">
                          <a:solidFill>
                            <a:srgbClr val="000000"/>
                          </a:solidFill>
                          <a:effectLst/>
                          <a:latin typeface="Arial" panose="020B0604020202020204" pitchFamily="34" charset="0"/>
                        </a:rPr>
                      </a:br>
                      <a:r>
                        <a:rPr lang="en-IN" sz="1600" b="1" i="0" u="none" strike="noStrike" dirty="0">
                          <a:solidFill>
                            <a:srgbClr val="000000"/>
                          </a:solidFill>
                          <a:effectLst/>
                          <a:latin typeface="Arial" panose="020B0604020202020204" pitchFamily="34" charset="0"/>
                        </a:rPr>
                        <a:t>Price </a:t>
                      </a:r>
                    </a:p>
                    <a:p>
                      <a:pPr marL="0" marR="0" indent="0" algn="ctr" defTabSz="914400" rtl="0" eaLnBrk="1" fontAlgn="ctr"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Arial" panose="020B0604020202020204" pitchFamily="34" charset="0"/>
                        </a:rPr>
                        <a:t>(per gallon)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1" i="0" u="none" strike="noStrike" dirty="0">
                          <a:solidFill>
                            <a:srgbClr val="000000"/>
                          </a:solidFill>
                          <a:effectLst/>
                          <a:latin typeface="Arial" panose="020B0604020202020204" pitchFamily="34" charset="0"/>
                        </a:rPr>
                        <a:t>Quantity Demanded</a:t>
                      </a:r>
                    </a:p>
                    <a:p>
                      <a:pPr marL="0" marR="0" indent="0" algn="ctr" defTabSz="914400" rtl="0" eaLnBrk="1" fontAlgn="ctr"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Arial" panose="020B0604020202020204" pitchFamily="34" charset="0"/>
                        </a:rPr>
                        <a:t>(gallons per week)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1415">
                <a:tc>
                  <a:txBody>
                    <a:bodyPr/>
                    <a:lstStyle/>
                    <a:p>
                      <a:pPr marL="0" indent="0" algn="ctr" defTabSz="914400" rtl="0" fontAlgn="ctr">
                        <a:tabLst/>
                      </a:pPr>
                      <a:r>
                        <a:rPr lang="en-IN" sz="1600" b="0" i="0" u="none" strike="noStrike" dirty="0">
                          <a:solidFill>
                            <a:srgbClr val="000000"/>
                          </a:solidFill>
                          <a:effectLst/>
                          <a:latin typeface="Arial" panose="020B0604020202020204" pitchFamily="34" charset="0"/>
                        </a:rPr>
                        <a:t>$8.00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 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7.00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6.00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5.00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4.00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3.00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2.00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1.00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41415">
                <a:tc>
                  <a:txBody>
                    <a:bodyPr/>
                    <a:lstStyle/>
                    <a:p>
                      <a:pPr algn="ctr" rtl="0" fontAlgn="ctr"/>
                      <a:r>
                        <a:rPr lang="en-IN" sz="1600" b="0" i="0" u="none" strike="noStrike" dirty="0">
                          <a:solidFill>
                            <a:srgbClr val="000000"/>
                          </a:solidFill>
                          <a:effectLst/>
                          <a:latin typeface="Arial" panose="020B0604020202020204" pitchFamily="34" charset="0"/>
                        </a:rPr>
                        <a:t>  0.00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600" b="0" i="0" u="none" strike="noStrike" dirty="0">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bl>
          </a:graphicData>
        </a:graphic>
      </p:graphicFrame>
      <p:sp>
        <p:nvSpPr>
          <p:cNvPr id="20" name="Title 1"/>
          <p:cNvSpPr txBox="1">
            <a:spLocks/>
          </p:cNvSpPr>
          <p:nvPr/>
        </p:nvSpPr>
        <p:spPr>
          <a:xfrm>
            <a:off x="5031346" y="633975"/>
            <a:ext cx="4112654" cy="658969"/>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r>
              <a:rPr lang="fr-FR" sz="2000" b="1" dirty="0"/>
              <a:t>FIGURE 3.2  Alex’s Demand Curve</a:t>
            </a:r>
          </a:p>
          <a:p>
            <a:r>
              <a:rPr lang="en-IN" sz="1800" b="1" dirty="0"/>
              <a:t/>
            </a:r>
            <a:br>
              <a:rPr lang="en-IN" sz="1800" b="1" dirty="0"/>
            </a:br>
            <a:endParaRPr lang="en-IN" sz="1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252537"/>
            <a:ext cx="32004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533400" y="4572000"/>
            <a:ext cx="4800600" cy="1560616"/>
          </a:xfrm>
        </p:spPr>
        <p:txBody>
          <a:bodyPr/>
          <a:lstStyle/>
          <a:p>
            <a:pPr>
              <a:lnSpc>
                <a:spcPct val="105000"/>
              </a:lnSpc>
              <a:spcAft>
                <a:spcPct val="0"/>
              </a:spcAft>
            </a:pPr>
            <a:r>
              <a:rPr lang="en-US" sz="1400" dirty="0"/>
              <a:t>The relationship between price (P) and quantity demanded (q) presented graphically is called a demand curve. </a:t>
            </a:r>
          </a:p>
          <a:p>
            <a:pPr>
              <a:lnSpc>
                <a:spcPct val="105000"/>
              </a:lnSpc>
              <a:spcAft>
                <a:spcPct val="0"/>
              </a:spcAft>
            </a:pPr>
            <a:r>
              <a:rPr lang="en-US" sz="1400" dirty="0"/>
              <a:t>Demand curves have a negative slope, indicating that lower prices cause quantity demanded to increase. </a:t>
            </a:r>
          </a:p>
          <a:p>
            <a:pPr>
              <a:lnSpc>
                <a:spcPct val="105000"/>
              </a:lnSpc>
              <a:spcAft>
                <a:spcPct val="0"/>
              </a:spcAft>
            </a:pPr>
            <a:r>
              <a:rPr lang="en-US" sz="1400" dirty="0"/>
              <a:t>Note that Alex’s demand curve is blue; demand in product markets is determined by household choice.</a:t>
            </a:r>
            <a:endParaRPr lang="en-US" dirty="0"/>
          </a:p>
        </p:txBody>
      </p:sp>
    </p:spTree>
    <p:extLst>
      <p:ext uri="{BB962C8B-B14F-4D97-AF65-F5344CB8AC3E}">
        <p14:creationId xmlns:p14="http://schemas.microsoft.com/office/powerpoint/2010/main" val="153982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Price and Quantity Demanded: The Law of Demand </a:t>
            </a:r>
            <a:r>
              <a:rPr lang="en-IN" sz="2000" i="1" dirty="0"/>
              <a:t>(2 of 3)</a:t>
            </a:r>
          </a:p>
        </p:txBody>
      </p:sp>
      <p:sp>
        <p:nvSpPr>
          <p:cNvPr id="3" name="Content Placeholder 2"/>
          <p:cNvSpPr>
            <a:spLocks noGrp="1"/>
          </p:cNvSpPr>
          <p:nvPr>
            <p:ph idx="1"/>
          </p:nvPr>
        </p:nvSpPr>
        <p:spPr/>
        <p:txBody>
          <a:bodyPr/>
          <a:lstStyle/>
          <a:p>
            <a:pPr marL="0" indent="0">
              <a:buNone/>
            </a:pPr>
            <a:r>
              <a:rPr lang="en-IN" sz="2400" b="1" dirty="0"/>
              <a:t>Demand Curves Slope Downward</a:t>
            </a:r>
          </a:p>
          <a:p>
            <a:r>
              <a:rPr lang="en-IN" sz="2400" b="1" dirty="0"/>
              <a:t>law of demand  </a:t>
            </a:r>
            <a:r>
              <a:rPr lang="en-IN" sz="2400" dirty="0"/>
              <a:t>The negative relationship between price and quantity demanded: </a:t>
            </a:r>
            <a:r>
              <a:rPr lang="en-IN" sz="2400" i="1" dirty="0"/>
              <a:t>Ceteris paribus</a:t>
            </a:r>
            <a:r>
              <a:rPr lang="en-IN" sz="2400" dirty="0"/>
              <a:t>, as price rises, quantity demanded decreases; as price falls, quantity demanded increases during a given period of time, all other things remaining constant.</a:t>
            </a:r>
          </a:p>
          <a:p>
            <a:r>
              <a:rPr lang="en-IN" sz="2400" dirty="0"/>
              <a:t>It is reasonable to expect quantity demanded to fall when price rises, </a:t>
            </a:r>
            <a:r>
              <a:rPr lang="en-IN" sz="2400" i="1" dirty="0"/>
              <a:t>ceteris paribus</a:t>
            </a:r>
            <a:r>
              <a:rPr lang="en-IN" sz="2400" dirty="0"/>
              <a:t>, and to expect quantity demanded to rise when price falls, </a:t>
            </a:r>
            <a:r>
              <a:rPr lang="en-IN" sz="2400" i="1" dirty="0"/>
              <a:t>ceteris paribus</a:t>
            </a:r>
            <a:r>
              <a:rPr lang="en-IN" sz="2400" dirty="0"/>
              <a:t>. </a:t>
            </a:r>
          </a:p>
          <a:p>
            <a:r>
              <a:rPr lang="en-IN" sz="2400" dirty="0"/>
              <a:t>A demand curve has a negative slope.</a:t>
            </a:r>
          </a:p>
        </p:txBody>
      </p:sp>
    </p:spTree>
    <p:extLst>
      <p:ext uri="{BB962C8B-B14F-4D97-AF65-F5344CB8AC3E}">
        <p14:creationId xmlns:p14="http://schemas.microsoft.com/office/powerpoint/2010/main" val="202533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Price and Quantity Demanded: The Law of Demand </a:t>
            </a:r>
            <a:r>
              <a:rPr lang="en-IN" sz="2000" i="1" dirty="0"/>
              <a:t>(3 of 3)</a:t>
            </a:r>
          </a:p>
        </p:txBody>
      </p:sp>
      <p:sp>
        <p:nvSpPr>
          <p:cNvPr id="3" name="Content Placeholder 2"/>
          <p:cNvSpPr>
            <a:spLocks noGrp="1"/>
          </p:cNvSpPr>
          <p:nvPr>
            <p:ph idx="1"/>
          </p:nvPr>
        </p:nvSpPr>
        <p:spPr>
          <a:xfrm>
            <a:off x="457200" y="1600200"/>
            <a:ext cx="8229600" cy="4724399"/>
          </a:xfrm>
        </p:spPr>
        <p:txBody>
          <a:bodyPr/>
          <a:lstStyle/>
          <a:p>
            <a:pPr marL="0" indent="0">
              <a:spcAft>
                <a:spcPct val="10000"/>
              </a:spcAft>
              <a:buClr>
                <a:srgbClr val="0070C0"/>
              </a:buClr>
              <a:buSzPct val="100000"/>
              <a:buNone/>
              <a:defRPr/>
            </a:pPr>
            <a:r>
              <a:rPr lang="en-IN" b="1" dirty="0"/>
              <a:t>Other Properties of Demand Curves</a:t>
            </a:r>
          </a:p>
          <a:p>
            <a:pPr marL="256032" indent="-256032">
              <a:spcAft>
                <a:spcPct val="10000"/>
              </a:spcAft>
              <a:buClr>
                <a:srgbClr val="0070C0"/>
              </a:buClr>
              <a:buSzPct val="100000"/>
              <a:defRPr/>
            </a:pPr>
            <a:r>
              <a:rPr lang="en-IN" dirty="0"/>
              <a:t>To summarize what we know about the shape of demand curves:</a:t>
            </a:r>
          </a:p>
          <a:p>
            <a:pPr marL="965391" lvl="1" indent="-514350">
              <a:buSzPct val="100000"/>
              <a:buFont typeface="+mj-lt"/>
              <a:buAutoNum type="arabicPeriod"/>
              <a:defRPr/>
            </a:pPr>
            <a:r>
              <a:rPr lang="en-IN" sz="2400" dirty="0"/>
              <a:t>They have a negative slope.</a:t>
            </a:r>
          </a:p>
          <a:p>
            <a:pPr marL="965391" lvl="1" indent="-514350">
              <a:buSzPct val="100000"/>
              <a:buFont typeface="+mj-lt"/>
              <a:buAutoNum type="arabicPeriod"/>
              <a:defRPr/>
            </a:pPr>
            <a:r>
              <a:rPr lang="en-IN" sz="2400" dirty="0"/>
              <a:t>They intersect the quantity (</a:t>
            </a:r>
            <a:r>
              <a:rPr lang="en-IN" sz="2400" i="1" dirty="0"/>
              <a:t>X</a:t>
            </a:r>
            <a:r>
              <a:rPr lang="en-IN" sz="2400" dirty="0"/>
              <a:t>) axis, a result of time limitations and diminishing marginal utility.</a:t>
            </a:r>
          </a:p>
          <a:p>
            <a:pPr marL="965391" lvl="1" indent="-514350">
              <a:buSzPct val="100000"/>
              <a:buFont typeface="+mj-lt"/>
              <a:buAutoNum type="arabicPeriod"/>
              <a:defRPr/>
            </a:pPr>
            <a:r>
              <a:rPr lang="en-IN" sz="2400" dirty="0"/>
              <a:t>They intersect the price (</a:t>
            </a:r>
            <a:r>
              <a:rPr lang="en-IN" sz="2400" i="1" dirty="0"/>
              <a:t>Y</a:t>
            </a:r>
            <a:r>
              <a:rPr lang="en-IN" sz="2400" dirty="0"/>
              <a:t>) axis, a result of limited income and wealth.</a:t>
            </a:r>
          </a:p>
          <a:p>
            <a:pPr marL="256032" indent="-256032">
              <a:spcAft>
                <a:spcPct val="10000"/>
              </a:spcAft>
              <a:buClr>
                <a:srgbClr val="0070C0"/>
              </a:buClr>
              <a:buSzPct val="100000"/>
              <a:defRPr/>
            </a:pPr>
            <a:r>
              <a:rPr lang="en-US" dirty="0"/>
              <a:t>The actual shape of an individual household demand curve depends on the unique tastes and preferences of the household and other factors.</a:t>
            </a:r>
            <a:endParaRPr lang="en-IN" sz="2400" dirty="0"/>
          </a:p>
        </p:txBody>
      </p:sp>
    </p:spTree>
    <p:extLst>
      <p:ext uri="{BB962C8B-B14F-4D97-AF65-F5344CB8AC3E}">
        <p14:creationId xmlns:p14="http://schemas.microsoft.com/office/powerpoint/2010/main" val="348925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Household Demand </a:t>
            </a:r>
            <a:r>
              <a:rPr lang="en-IN" sz="2000" i="1" dirty="0"/>
              <a:t>(1 of 3)</a:t>
            </a:r>
          </a:p>
        </p:txBody>
      </p:sp>
      <p:sp>
        <p:nvSpPr>
          <p:cNvPr id="3" name="Content Placeholder 2"/>
          <p:cNvSpPr>
            <a:spLocks noGrp="1"/>
          </p:cNvSpPr>
          <p:nvPr>
            <p:ph idx="1"/>
          </p:nvPr>
        </p:nvSpPr>
        <p:spPr>
          <a:xfrm>
            <a:off x="457200" y="1600201"/>
            <a:ext cx="8229600" cy="2971800"/>
          </a:xfrm>
        </p:spPr>
        <p:txBody>
          <a:bodyPr/>
          <a:lstStyle/>
          <a:p>
            <a:pPr marL="0" indent="0">
              <a:spcAft>
                <a:spcPct val="10000"/>
              </a:spcAft>
              <a:buClr>
                <a:srgbClr val="0070C0"/>
              </a:buClr>
              <a:buSzPct val="100000"/>
              <a:buNone/>
              <a:defRPr/>
            </a:pPr>
            <a:r>
              <a:rPr lang="en-IN" b="1" dirty="0"/>
              <a:t>Income and Wealth</a:t>
            </a:r>
          </a:p>
          <a:p>
            <a:pPr marL="256032" indent="-256032">
              <a:spcAft>
                <a:spcPct val="10000"/>
              </a:spcAft>
              <a:buClr>
                <a:srgbClr val="0070C0"/>
              </a:buClr>
              <a:buSzPct val="100000"/>
              <a:defRPr/>
            </a:pPr>
            <a:r>
              <a:rPr lang="en-IN" b="1" dirty="0"/>
              <a:t>income  </a:t>
            </a:r>
            <a:r>
              <a:rPr lang="en-IN" dirty="0"/>
              <a:t>The sum of all a household’s wages, salaries, profits, interest payments, rents, and other forms of earnings in a given period of time. It is a flow measure.</a:t>
            </a:r>
          </a:p>
          <a:p>
            <a:pPr marL="256032" indent="-256032">
              <a:spcAft>
                <a:spcPct val="10000"/>
              </a:spcAft>
              <a:buClr>
                <a:srgbClr val="0070C0"/>
              </a:buClr>
              <a:buSzPct val="100000"/>
              <a:defRPr/>
            </a:pPr>
            <a:r>
              <a:rPr lang="en-IN" b="1" dirty="0"/>
              <a:t>wealth </a:t>
            </a:r>
            <a:r>
              <a:rPr lang="en-IN" dirty="0"/>
              <a:t>or</a:t>
            </a:r>
            <a:r>
              <a:rPr lang="en-IN" b="1" dirty="0"/>
              <a:t> net worth  </a:t>
            </a:r>
            <a:r>
              <a:rPr lang="en-IN" dirty="0"/>
              <a:t>The total value of what a household owns minus what it owes. It is a stock measure.</a:t>
            </a:r>
          </a:p>
        </p:txBody>
      </p:sp>
    </p:spTree>
    <p:extLst>
      <p:ext uri="{BB962C8B-B14F-4D97-AF65-F5344CB8AC3E}">
        <p14:creationId xmlns:p14="http://schemas.microsoft.com/office/powerpoint/2010/main" val="209678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Household Demand </a:t>
            </a:r>
            <a:r>
              <a:rPr lang="en-IN" sz="2000" i="1" dirty="0"/>
              <a:t>(2 of 3)</a:t>
            </a:r>
          </a:p>
        </p:txBody>
      </p:sp>
      <p:sp>
        <p:nvSpPr>
          <p:cNvPr id="3" name="Content Placeholder 2"/>
          <p:cNvSpPr>
            <a:spLocks noGrp="1"/>
          </p:cNvSpPr>
          <p:nvPr>
            <p:ph idx="1"/>
          </p:nvPr>
        </p:nvSpPr>
        <p:spPr>
          <a:xfrm>
            <a:off x="457200" y="1600201"/>
            <a:ext cx="8229600" cy="3124200"/>
          </a:xfrm>
        </p:spPr>
        <p:txBody>
          <a:bodyPr/>
          <a:lstStyle/>
          <a:p>
            <a:pPr marL="0" indent="0">
              <a:spcAft>
                <a:spcPct val="10000"/>
              </a:spcAft>
              <a:buClr>
                <a:srgbClr val="0070C0"/>
              </a:buClr>
              <a:buSzPct val="100000"/>
              <a:buNone/>
              <a:defRPr/>
            </a:pPr>
            <a:r>
              <a:rPr lang="en-IN" b="1" dirty="0"/>
              <a:t>Income and Wealth</a:t>
            </a:r>
          </a:p>
          <a:p>
            <a:pPr marL="256032" indent="-256032">
              <a:spcAft>
                <a:spcPct val="10000"/>
              </a:spcAft>
              <a:buClr>
                <a:srgbClr val="0070C0"/>
              </a:buClr>
              <a:buSzPct val="100000"/>
              <a:defRPr/>
            </a:pPr>
            <a:r>
              <a:rPr lang="en-IN" b="1" dirty="0"/>
              <a:t>normal goods  </a:t>
            </a:r>
            <a:r>
              <a:rPr lang="en-IN" dirty="0"/>
              <a:t>Goods for which demand goes up when income is higher and for which demand goes down when income is lower.</a:t>
            </a:r>
          </a:p>
          <a:p>
            <a:pPr marL="256032" indent="-256032">
              <a:spcAft>
                <a:spcPct val="10000"/>
              </a:spcAft>
              <a:buClr>
                <a:srgbClr val="0070C0"/>
              </a:buClr>
              <a:buSzPct val="100000"/>
              <a:defRPr/>
            </a:pPr>
            <a:r>
              <a:rPr lang="en-IN" b="1" dirty="0"/>
              <a:t>inferior goods  </a:t>
            </a:r>
            <a:r>
              <a:rPr lang="en-IN" dirty="0"/>
              <a:t>Goods for which demand tends to fall when income rises.</a:t>
            </a:r>
          </a:p>
        </p:txBody>
      </p:sp>
    </p:spTree>
    <p:extLst>
      <p:ext uri="{BB962C8B-B14F-4D97-AF65-F5344CB8AC3E}">
        <p14:creationId xmlns:p14="http://schemas.microsoft.com/office/powerpoint/2010/main" val="18268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003828"/>
          </a:xfrm>
        </p:spPr>
        <p:txBody>
          <a:bodyPr/>
          <a:lstStyle/>
          <a:p>
            <a:r>
              <a:rPr lang="en-US" dirty="0"/>
              <a:t>Chapter Outline and Learning Objectives </a:t>
            </a:r>
            <a:r>
              <a:rPr lang="en-US" sz="2000" i="1" dirty="0"/>
              <a:t>(1 of 2)</a:t>
            </a:r>
            <a:endParaRPr lang="en-US" dirty="0"/>
          </a:p>
        </p:txBody>
      </p:sp>
      <p:sp>
        <p:nvSpPr>
          <p:cNvPr id="3" name="Text Placeholder 2"/>
          <p:cNvSpPr>
            <a:spLocks noGrp="1"/>
          </p:cNvSpPr>
          <p:nvPr>
            <p:ph type="body" sz="quarter" idx="13"/>
          </p:nvPr>
        </p:nvSpPr>
        <p:spPr>
          <a:xfrm>
            <a:off x="457200" y="1524000"/>
            <a:ext cx="8229600" cy="4876800"/>
          </a:xfrm>
        </p:spPr>
        <p:txBody>
          <a:bodyPr/>
          <a:lstStyle/>
          <a:p>
            <a:pPr>
              <a:spcBef>
                <a:spcPts val="1200"/>
              </a:spcBef>
              <a:spcAft>
                <a:spcPct val="0"/>
              </a:spcAft>
            </a:pPr>
            <a:r>
              <a:rPr lang="en-US" altLang="en-US" sz="2800" b="1" dirty="0">
                <a:solidFill>
                  <a:srgbClr val="0070C0"/>
                </a:solidFill>
              </a:rPr>
              <a:t>3.1 </a:t>
            </a:r>
            <a:r>
              <a:rPr lang="en-US" altLang="en-US" b="1" dirty="0">
                <a:solidFill>
                  <a:schemeClr val="tx1"/>
                </a:solidFill>
              </a:rPr>
              <a:t>Firms and Households: The Basic Decision-Making Units</a:t>
            </a:r>
          </a:p>
          <a:p>
            <a:pPr marL="512763" indent="-512763">
              <a:spcBef>
                <a:spcPts val="1200"/>
              </a:spcBef>
              <a:spcAft>
                <a:spcPct val="0"/>
              </a:spcAft>
              <a:buFont typeface="Arial" panose="020B0604020202020204" pitchFamily="34" charset="0"/>
              <a:buChar char="•"/>
            </a:pPr>
            <a:r>
              <a:rPr lang="en-US" altLang="en-US" sz="2000" dirty="0">
                <a:solidFill>
                  <a:schemeClr val="tx1"/>
                </a:solidFill>
              </a:rPr>
              <a:t>Understand the roles of firms, entrepreneurs, and households in the market. </a:t>
            </a:r>
            <a:endParaRPr lang="en-US" altLang="en-US" b="1" dirty="0"/>
          </a:p>
          <a:p>
            <a:pPr>
              <a:spcBef>
                <a:spcPts val="1200"/>
              </a:spcBef>
              <a:spcAft>
                <a:spcPct val="0"/>
              </a:spcAft>
            </a:pPr>
            <a:r>
              <a:rPr lang="en-US" altLang="en-US" sz="2800" b="1" dirty="0">
                <a:solidFill>
                  <a:srgbClr val="0070C0"/>
                </a:solidFill>
              </a:rPr>
              <a:t>3.2 </a:t>
            </a:r>
            <a:r>
              <a:rPr lang="en-US" altLang="en-US" b="1" dirty="0">
                <a:solidFill>
                  <a:schemeClr val="tx1"/>
                </a:solidFill>
              </a:rPr>
              <a:t>Input Markets and Output Markets: The Circular Flow</a:t>
            </a:r>
          </a:p>
          <a:p>
            <a:pPr marL="512763" indent="-512763">
              <a:spcBef>
                <a:spcPts val="1200"/>
              </a:spcBef>
              <a:spcAft>
                <a:spcPct val="0"/>
              </a:spcAft>
              <a:buFont typeface="Arial" panose="020B0604020202020204" pitchFamily="34" charset="0"/>
              <a:buChar char="•"/>
            </a:pPr>
            <a:r>
              <a:rPr lang="en-US" altLang="en-US" sz="2000" dirty="0">
                <a:solidFill>
                  <a:schemeClr val="tx1"/>
                </a:solidFill>
              </a:rPr>
              <a:t>Understand the role of households as both suppliers to firms and buyers of what firms produce.</a:t>
            </a:r>
            <a:endParaRPr lang="en-US" altLang="en-US" dirty="0"/>
          </a:p>
          <a:p>
            <a:pPr>
              <a:spcBef>
                <a:spcPts val="1200"/>
              </a:spcBef>
              <a:spcAft>
                <a:spcPct val="0"/>
              </a:spcAft>
            </a:pPr>
            <a:r>
              <a:rPr lang="en-US" altLang="en-US" sz="2800" b="1" dirty="0">
                <a:solidFill>
                  <a:srgbClr val="0070C0"/>
                </a:solidFill>
              </a:rPr>
              <a:t>3.3 </a:t>
            </a:r>
            <a:r>
              <a:rPr lang="en-US" altLang="en-US" b="1" dirty="0">
                <a:solidFill>
                  <a:schemeClr val="tx1"/>
                </a:solidFill>
              </a:rPr>
              <a:t>Demand in Product/Output Markets</a:t>
            </a:r>
          </a:p>
          <a:p>
            <a:pPr marL="512763" indent="-512763">
              <a:spcBef>
                <a:spcPts val="1200"/>
              </a:spcBef>
              <a:spcAft>
                <a:spcPct val="0"/>
              </a:spcAft>
              <a:buFont typeface="Arial" panose="020B0604020202020204" pitchFamily="34" charset="0"/>
              <a:buChar char="•"/>
            </a:pPr>
            <a:r>
              <a:rPr lang="en-US" altLang="en-US" sz="2000" dirty="0">
                <a:solidFill>
                  <a:schemeClr val="tx1"/>
                </a:solidFill>
              </a:rPr>
              <a:t>Understand what determines the position and shape of the demand curve and what factors move you along a demand curve and what factors shift the demand curve.</a:t>
            </a:r>
          </a:p>
        </p:txBody>
      </p:sp>
    </p:spTree>
    <p:extLst>
      <p:ext uri="{BB962C8B-B14F-4D97-AF65-F5344CB8AC3E}">
        <p14:creationId xmlns:p14="http://schemas.microsoft.com/office/powerpoint/2010/main" val="282813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Household Demand </a:t>
            </a:r>
            <a:r>
              <a:rPr lang="en-IN" sz="2000" i="1" dirty="0"/>
              <a:t>(3 of 3)</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Prices of Other Goods and Services</a:t>
            </a:r>
          </a:p>
          <a:p>
            <a:pPr marL="256032" indent="-256032">
              <a:spcAft>
                <a:spcPct val="10000"/>
              </a:spcAft>
              <a:buClr>
                <a:srgbClr val="0070C0"/>
              </a:buClr>
              <a:buSzPct val="100000"/>
              <a:defRPr/>
            </a:pPr>
            <a:r>
              <a:rPr lang="en-IN" b="1" dirty="0"/>
              <a:t>substitutes  </a:t>
            </a:r>
            <a:r>
              <a:rPr lang="en-IN" dirty="0"/>
              <a:t>Goods that can serve as replacements for one another; when the price of one increases, demand for the other increases.</a:t>
            </a:r>
          </a:p>
          <a:p>
            <a:pPr marL="256032" indent="-256032">
              <a:spcAft>
                <a:spcPct val="10000"/>
              </a:spcAft>
              <a:buClr>
                <a:srgbClr val="0070C0"/>
              </a:buClr>
              <a:buSzPct val="100000"/>
              <a:defRPr/>
            </a:pPr>
            <a:r>
              <a:rPr lang="en-IN" b="1" dirty="0"/>
              <a:t>perfect substitutes  </a:t>
            </a:r>
            <a:r>
              <a:rPr lang="en-IN" dirty="0"/>
              <a:t>Identical products.</a:t>
            </a:r>
          </a:p>
          <a:p>
            <a:pPr marL="256032" indent="-256032">
              <a:spcAft>
                <a:spcPct val="10000"/>
              </a:spcAft>
              <a:buClr>
                <a:srgbClr val="0070C0"/>
              </a:buClr>
              <a:buSzPct val="100000"/>
              <a:defRPr/>
            </a:pPr>
            <a:r>
              <a:rPr lang="en-IN" b="1" dirty="0"/>
              <a:t>complements, complementary goods </a:t>
            </a:r>
            <a:r>
              <a:rPr lang="en-IN" dirty="0"/>
              <a:t> Goods that “go together”; a decrease in the price of one results in an increase in demand for the other and vice versa.</a:t>
            </a:r>
            <a:endParaRPr lang="en-IN" sz="2800" b="1" dirty="0"/>
          </a:p>
        </p:txBody>
      </p:sp>
    </p:spTree>
    <p:extLst>
      <p:ext uri="{BB962C8B-B14F-4D97-AF65-F5344CB8AC3E}">
        <p14:creationId xmlns:p14="http://schemas.microsoft.com/office/powerpoint/2010/main" val="6018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sz="3200" dirty="0"/>
              <a:t>ECONOMICS IN PRACTICE</a:t>
            </a:r>
            <a:br>
              <a:rPr lang="pt-BR" sz="3200" dirty="0"/>
            </a:br>
            <a:r>
              <a:rPr lang="en-US" sz="2400" dirty="0">
                <a:latin typeface="+mn-lt"/>
                <a:ea typeface="+mn-ea"/>
                <a:cs typeface="+mn-cs"/>
              </a:rPr>
              <a:t>Have You Bought This Textbook?</a:t>
            </a:r>
            <a:endParaRPr lang="pt-BR" sz="2400" dirty="0">
              <a:latin typeface="+mn-lt"/>
              <a:ea typeface="+mn-ea"/>
              <a:cs typeface="+mn-cs"/>
            </a:endParaRPr>
          </a:p>
        </p:txBody>
      </p:sp>
      <p:sp>
        <p:nvSpPr>
          <p:cNvPr id="3" name="Content Placeholder 2"/>
          <p:cNvSpPr>
            <a:spLocks noGrp="1"/>
          </p:cNvSpPr>
          <p:nvPr>
            <p:ph idx="1"/>
          </p:nvPr>
        </p:nvSpPr>
        <p:spPr>
          <a:xfrm>
            <a:off x="381000" y="1606097"/>
            <a:ext cx="4953000" cy="2203903"/>
          </a:xfrm>
        </p:spPr>
        <p:txBody>
          <a:bodyPr/>
          <a:lstStyle/>
          <a:p>
            <a:pPr marL="0" indent="0">
              <a:spcBef>
                <a:spcPct val="35000"/>
              </a:spcBef>
              <a:spcAft>
                <a:spcPct val="10000"/>
              </a:spcAft>
              <a:buNone/>
              <a:defRPr/>
            </a:pPr>
            <a:r>
              <a:rPr lang="en-US" sz="1600" kern="0" dirty="0"/>
              <a:t>One might think that the total number of textbooks, used plus new, should match class enrollment. After all, the text is required! </a:t>
            </a:r>
          </a:p>
          <a:p>
            <a:pPr marL="0" indent="0">
              <a:spcBef>
                <a:spcPct val="35000"/>
              </a:spcBef>
              <a:spcAft>
                <a:spcPct val="10000"/>
              </a:spcAft>
              <a:buNone/>
              <a:defRPr/>
            </a:pPr>
            <a:r>
              <a:rPr lang="en-US" sz="1600" kern="0" dirty="0"/>
              <a:t>Economists found that the higher the textbook price, the more text sales fell below class enrollments.</a:t>
            </a:r>
          </a:p>
          <a:p>
            <a:pPr marL="0" indent="0">
              <a:spcBef>
                <a:spcPct val="35000"/>
              </a:spcBef>
              <a:spcAft>
                <a:spcPct val="10000"/>
              </a:spcAft>
              <a:buNone/>
              <a:defRPr/>
            </a:pPr>
            <a:r>
              <a:rPr lang="en-US" sz="1600" kern="0" dirty="0"/>
              <a:t>Students found substitutes when textbook prices were high.</a:t>
            </a:r>
          </a:p>
          <a:p>
            <a:pPr marL="0" indent="0">
              <a:spcAft>
                <a:spcPct val="10000"/>
              </a:spcAft>
              <a:buNone/>
              <a:defRPr/>
            </a:pPr>
            <a:endParaRPr lang="en-US" sz="1600" kern="0" dirty="0"/>
          </a:p>
        </p:txBody>
      </p:sp>
      <p:pic>
        <p:nvPicPr>
          <p:cNvPr id="6" name="Picture 5"/>
          <p:cNvPicPr>
            <a:picLocks noChangeAspect="1"/>
          </p:cNvPicPr>
          <p:nvPr/>
        </p:nvPicPr>
        <p:blipFill>
          <a:blip r:embed="rId2" cstate="print"/>
          <a:stretch>
            <a:fillRect/>
          </a:stretch>
        </p:blipFill>
        <p:spPr>
          <a:xfrm>
            <a:off x="5715001" y="2032279"/>
            <a:ext cx="2897746" cy="1942189"/>
          </a:xfrm>
          <a:prstGeom prst="rect">
            <a:avLst/>
          </a:prstGeom>
        </p:spPr>
      </p:pic>
      <p:sp>
        <p:nvSpPr>
          <p:cNvPr id="7" name="Content Placeholder 2"/>
          <p:cNvSpPr txBox="1">
            <a:spLocks/>
          </p:cNvSpPr>
          <p:nvPr/>
        </p:nvSpPr>
        <p:spPr>
          <a:xfrm>
            <a:off x="457200" y="3581400"/>
            <a:ext cx="8229600" cy="2819400"/>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endParaRPr lang="en-US" sz="1800" kern="0" dirty="0"/>
          </a:p>
          <a:p>
            <a:pPr marL="0" indent="0">
              <a:spcBef>
                <a:spcPct val="35000"/>
              </a:spcBef>
              <a:spcAft>
                <a:spcPct val="10000"/>
              </a:spcAft>
              <a:buFont typeface="Arial" panose="020B0604020202020204" pitchFamily="34" charset="0"/>
              <a:buNone/>
              <a:defRPr/>
            </a:pPr>
            <a:r>
              <a:rPr lang="en-US" sz="1800" kern="0" dirty="0"/>
              <a:t>THINKING PRACTICALLY</a:t>
            </a:r>
          </a:p>
          <a:p>
            <a:pPr marL="514350" indent="-514350">
              <a:spcAft>
                <a:spcPct val="10000"/>
              </a:spcAft>
              <a:buClr>
                <a:srgbClr val="0070C0"/>
              </a:buClr>
              <a:buSzPct val="100000"/>
              <a:buFont typeface="+mj-lt"/>
              <a:buAutoNum type="arabicPeriod"/>
              <a:defRPr/>
            </a:pPr>
            <a:r>
              <a:rPr lang="en-US" sz="1600" dirty="0"/>
              <a:t>If you were to construct a demand curve for a required text in a course, where would that demand curve intersect the horizontal axis?</a:t>
            </a:r>
          </a:p>
          <a:p>
            <a:pPr marL="514350" indent="-514350">
              <a:spcAft>
                <a:spcPct val="10000"/>
              </a:spcAft>
              <a:buClr>
                <a:srgbClr val="0070C0"/>
              </a:buClr>
              <a:buSzPct val="100000"/>
              <a:buFont typeface="+mj-lt"/>
              <a:buAutoNum type="arabicPeriod"/>
              <a:defRPr/>
            </a:pPr>
            <a:r>
              <a:rPr lang="en-US" sz="1600" dirty="0"/>
              <a:t>In the year before a new edition of a text is published, many college bookstores will not buy the older edition. Given this fact, what do you think happens to the gap between enrollments and new plus used book sales in the year before a new edition of a text is expected</a:t>
            </a:r>
            <a:r>
              <a:rPr lang="en-US" sz="1800" kern="0" dirty="0"/>
              <a:t>?</a:t>
            </a:r>
            <a:endParaRPr lang="en-US" sz="1600" dirty="0"/>
          </a:p>
        </p:txBody>
      </p:sp>
    </p:spTree>
    <p:extLst>
      <p:ext uri="{BB962C8B-B14F-4D97-AF65-F5344CB8AC3E}">
        <p14:creationId xmlns:p14="http://schemas.microsoft.com/office/powerpoint/2010/main" val="294417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Household Demand </a:t>
            </a:r>
            <a:r>
              <a:rPr lang="en-IN" sz="2000" i="1" dirty="0"/>
              <a:t>( 1 of 2)</a:t>
            </a:r>
          </a:p>
        </p:txBody>
      </p:sp>
      <p:sp>
        <p:nvSpPr>
          <p:cNvPr id="3" name="Content Placeholder 2"/>
          <p:cNvSpPr>
            <a:spLocks noGrp="1"/>
          </p:cNvSpPr>
          <p:nvPr>
            <p:ph idx="1"/>
          </p:nvPr>
        </p:nvSpPr>
        <p:spPr>
          <a:xfrm>
            <a:off x="457200" y="1600201"/>
            <a:ext cx="8229600" cy="3048000"/>
          </a:xfrm>
        </p:spPr>
        <p:txBody>
          <a:bodyPr/>
          <a:lstStyle/>
          <a:p>
            <a:pPr marL="0" indent="0">
              <a:spcAft>
                <a:spcPct val="10000"/>
              </a:spcAft>
              <a:buClr>
                <a:srgbClr val="0070C0"/>
              </a:buClr>
              <a:buSzPct val="100000"/>
              <a:buNone/>
              <a:defRPr/>
            </a:pPr>
            <a:r>
              <a:rPr lang="en-US" altLang="en-US" b="1" dirty="0"/>
              <a:t>Tastes and Preferences</a:t>
            </a:r>
          </a:p>
          <a:p>
            <a:pPr marL="256032" indent="-256032">
              <a:spcAft>
                <a:spcPct val="10000"/>
              </a:spcAft>
              <a:buClr>
                <a:srgbClr val="0070C0"/>
              </a:buClr>
              <a:buSzPct val="100000"/>
              <a:defRPr/>
            </a:pPr>
            <a:r>
              <a:rPr lang="en-US" altLang="en-US" dirty="0"/>
              <a:t>Changes in preferences can and do manifest themselves in market behavior.</a:t>
            </a:r>
          </a:p>
          <a:p>
            <a:pPr marL="256032" indent="-256032">
              <a:spcAft>
                <a:spcPct val="10000"/>
              </a:spcAft>
              <a:buClr>
                <a:srgbClr val="0070C0"/>
              </a:buClr>
              <a:buSzPct val="100000"/>
              <a:defRPr/>
            </a:pPr>
            <a:r>
              <a:rPr lang="en-US" altLang="en-US" dirty="0"/>
              <a:t>Within the constraints of prices and incomes, preference shapes the demand curve, but it is difficult to generalize about tastes and preferences. </a:t>
            </a:r>
            <a:endParaRPr lang="en-US" sz="2800" kern="0" dirty="0"/>
          </a:p>
        </p:txBody>
      </p:sp>
    </p:spTree>
    <p:extLst>
      <p:ext uri="{BB962C8B-B14F-4D97-AF65-F5344CB8AC3E}">
        <p14:creationId xmlns:p14="http://schemas.microsoft.com/office/powerpoint/2010/main" val="3055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33400"/>
            <a:ext cx="8229600" cy="1066800"/>
          </a:xfrm>
        </p:spPr>
        <p:txBody>
          <a:bodyPr/>
          <a:lstStyle/>
          <a:p>
            <a:r>
              <a:rPr lang="pt-BR" sz="3200" dirty="0"/>
              <a:t>ECONOMICS IN PRACTICE</a:t>
            </a:r>
            <a:br>
              <a:rPr lang="pt-BR" sz="3200" dirty="0"/>
            </a:br>
            <a:r>
              <a:rPr lang="en-US" sz="2400" dirty="0"/>
              <a:t>People Drink Tea on Rainy Days</a:t>
            </a:r>
            <a:r>
              <a:rPr lang="en-IN" sz="3200" dirty="0"/>
              <a:t/>
            </a:r>
            <a:br>
              <a:rPr lang="en-IN" sz="3200" dirty="0"/>
            </a:br>
            <a:endParaRPr lang="pt-BR" sz="3200" dirty="0"/>
          </a:p>
        </p:txBody>
      </p:sp>
      <p:sp>
        <p:nvSpPr>
          <p:cNvPr id="10" name="Content Placeholder 2"/>
          <p:cNvSpPr>
            <a:spLocks noGrp="1"/>
          </p:cNvSpPr>
          <p:nvPr>
            <p:ph idx="1"/>
          </p:nvPr>
        </p:nvSpPr>
        <p:spPr>
          <a:xfrm>
            <a:off x="457200" y="1600200"/>
            <a:ext cx="4114799" cy="3505199"/>
          </a:xfrm>
        </p:spPr>
        <p:txBody>
          <a:bodyPr/>
          <a:lstStyle/>
          <a:p>
            <a:pPr marL="0" indent="0">
              <a:spcBef>
                <a:spcPct val="35000"/>
              </a:spcBef>
              <a:spcAft>
                <a:spcPct val="10000"/>
              </a:spcAft>
              <a:buNone/>
              <a:defRPr/>
            </a:pPr>
            <a:r>
              <a:rPr lang="en-US" sz="1600" kern="0" dirty="0"/>
              <a:t>Tea is a popular beverage among Asians, Americans, and Europeans, especially during rainy seasons.</a:t>
            </a:r>
          </a:p>
          <a:p>
            <a:pPr marL="0" indent="0">
              <a:spcBef>
                <a:spcPct val="35000"/>
              </a:spcBef>
              <a:spcAft>
                <a:spcPct val="10000"/>
              </a:spcAft>
              <a:buNone/>
              <a:defRPr/>
            </a:pPr>
            <a:r>
              <a:rPr lang="en-IN" sz="1600" kern="0" dirty="0"/>
              <a:t>But some economists recently found that the choices were heavily influenced by temporary weather changes, production, and other factors in the region.</a:t>
            </a:r>
          </a:p>
          <a:p>
            <a:pPr marL="0" indent="0">
              <a:spcBef>
                <a:spcPct val="35000"/>
              </a:spcBef>
              <a:spcAft>
                <a:spcPct val="10000"/>
              </a:spcAft>
              <a:buNone/>
              <a:defRPr/>
            </a:pPr>
            <a:r>
              <a:rPr lang="en-US" sz="1600" kern="0" dirty="0"/>
              <a:t>While tea has become a common health drink only some countries have a suitable a climate to grow tea leaves. Thus, a fall in supply outweighs the increase in demand, leading to an increase in equilibrium price, but a decrease in equilibrium quantity.</a:t>
            </a:r>
            <a:endParaRPr lang="en-IN" sz="1600" kern="0" dirty="0"/>
          </a:p>
        </p:txBody>
      </p:sp>
      <p:pic>
        <p:nvPicPr>
          <p:cNvPr id="11" name="Picture 10"/>
          <p:cNvPicPr>
            <a:picLocks noChangeAspect="1"/>
          </p:cNvPicPr>
          <p:nvPr/>
        </p:nvPicPr>
        <p:blipFill>
          <a:blip r:embed="rId2" cstate="print"/>
          <a:stretch>
            <a:fillRect/>
          </a:stretch>
        </p:blipFill>
        <p:spPr>
          <a:xfrm>
            <a:off x="4682282" y="1900145"/>
            <a:ext cx="4280743" cy="2062255"/>
          </a:xfrm>
          <a:prstGeom prst="rect">
            <a:avLst/>
          </a:prstGeom>
        </p:spPr>
      </p:pic>
      <p:sp>
        <p:nvSpPr>
          <p:cNvPr id="12" name="Content Placeholder 2"/>
          <p:cNvSpPr txBox="1">
            <a:spLocks/>
          </p:cNvSpPr>
          <p:nvPr/>
        </p:nvSpPr>
        <p:spPr>
          <a:xfrm>
            <a:off x="457200" y="4876799"/>
            <a:ext cx="8382000" cy="1295401"/>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endParaRPr lang="en-US" sz="1800" kern="0" dirty="0"/>
          </a:p>
          <a:p>
            <a:pPr marL="0" indent="0">
              <a:spcBef>
                <a:spcPct val="35000"/>
              </a:spcBef>
              <a:spcAft>
                <a:spcPct val="10000"/>
              </a:spcAft>
              <a:buNone/>
              <a:defRPr/>
            </a:pPr>
            <a:r>
              <a:rPr lang="en-US" sz="1800" kern="0" dirty="0"/>
              <a:t>THINKING PRACTICALLY</a:t>
            </a:r>
          </a:p>
          <a:p>
            <a:pPr marL="514350" indent="-514350">
              <a:spcAft>
                <a:spcPct val="10000"/>
              </a:spcAft>
              <a:buClr>
                <a:srgbClr val="0070C0"/>
              </a:buClr>
              <a:buSzPct val="100000"/>
              <a:buFont typeface="+mj-lt"/>
              <a:buAutoNum type="arabicPeriod"/>
              <a:defRPr/>
            </a:pPr>
            <a:r>
              <a:rPr lang="en-US" sz="1600" dirty="0"/>
              <a:t>When demand and supply curves shift simultaneously, what would be the factors that determine the magnitude of the changes in equilibrium price and quantity?</a:t>
            </a:r>
          </a:p>
        </p:txBody>
      </p:sp>
    </p:spTree>
    <p:extLst>
      <p:ext uri="{BB962C8B-B14F-4D97-AF65-F5344CB8AC3E}">
        <p14:creationId xmlns:p14="http://schemas.microsoft.com/office/powerpoint/2010/main" val="191028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Household Demand </a:t>
            </a:r>
            <a:r>
              <a:rPr lang="en-IN" sz="2000" i="1" dirty="0"/>
              <a:t>( 2 of 2)</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altLang="en-US" b="1" dirty="0"/>
              <a:t>Expectations</a:t>
            </a:r>
          </a:p>
          <a:p>
            <a:pPr marL="256032" indent="-256032">
              <a:spcAft>
                <a:spcPct val="10000"/>
              </a:spcAft>
              <a:buClr>
                <a:srgbClr val="0070C0"/>
              </a:buClr>
              <a:buSzPct val="100000"/>
              <a:defRPr/>
            </a:pPr>
            <a:r>
              <a:rPr lang="en-IN" altLang="en-US" dirty="0"/>
              <a:t>What you decide to buy today certainly depends on today’s prices and your current income and wealth.</a:t>
            </a:r>
          </a:p>
          <a:p>
            <a:pPr marL="256032" indent="-256032">
              <a:spcAft>
                <a:spcPct val="10000"/>
              </a:spcAft>
              <a:buClr>
                <a:srgbClr val="0070C0"/>
              </a:buClr>
              <a:buSzPct val="100000"/>
              <a:defRPr/>
            </a:pPr>
            <a:r>
              <a:rPr lang="en-IN" altLang="en-US" dirty="0"/>
              <a:t>Increasingly, economic theory has come to recognize the importance of expectations.</a:t>
            </a:r>
          </a:p>
          <a:p>
            <a:pPr marL="256032" indent="-256032">
              <a:spcAft>
                <a:spcPct val="10000"/>
              </a:spcAft>
              <a:buClr>
                <a:srgbClr val="0070C0"/>
              </a:buClr>
              <a:buSzPct val="100000"/>
              <a:defRPr/>
            </a:pPr>
            <a:r>
              <a:rPr lang="en-IN" altLang="en-US" dirty="0"/>
              <a:t>It is important to understand that demand depends on more than just current incomes, prices, and tastes.</a:t>
            </a:r>
            <a:endParaRPr lang="en-US" kern="0" dirty="0"/>
          </a:p>
        </p:txBody>
      </p:sp>
    </p:spTree>
    <p:extLst>
      <p:ext uri="{BB962C8B-B14F-4D97-AF65-F5344CB8AC3E}">
        <p14:creationId xmlns:p14="http://schemas.microsoft.com/office/powerpoint/2010/main" val="161065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Shifts of Demand versus Movement along a Demand Curve </a:t>
            </a:r>
            <a:r>
              <a:rPr lang="en-IN" sz="2000" i="1" dirty="0"/>
              <a:t>( 1 of 2)</a:t>
            </a:r>
          </a:p>
        </p:txBody>
      </p:sp>
      <p:sp>
        <p:nvSpPr>
          <p:cNvPr id="3" name="Content Placeholder 2"/>
          <p:cNvSpPr>
            <a:spLocks noGrp="1"/>
          </p:cNvSpPr>
          <p:nvPr>
            <p:ph idx="1"/>
          </p:nvPr>
        </p:nvSpPr>
        <p:spPr>
          <a:xfrm>
            <a:off x="457200" y="1600201"/>
            <a:ext cx="8229600" cy="3200400"/>
          </a:xfrm>
        </p:spPr>
        <p:txBody>
          <a:bodyPr/>
          <a:lstStyle/>
          <a:p>
            <a:pPr marL="256032" indent="-256032">
              <a:spcAft>
                <a:spcPct val="10000"/>
              </a:spcAft>
              <a:buClr>
                <a:srgbClr val="0070C0"/>
              </a:buClr>
              <a:buSzPct val="100000"/>
              <a:defRPr/>
            </a:pPr>
            <a:r>
              <a:rPr lang="en-IN" altLang="en-US" b="1" dirty="0"/>
              <a:t>shift of a demand curve  </a:t>
            </a:r>
            <a:r>
              <a:rPr lang="en-IN" altLang="en-US" dirty="0"/>
              <a:t>The change that takes place in a demand curve corresponding to a new relationship between quantity demanded of a good and price of that good. The shift is brought about by a change in the original conditions.</a:t>
            </a:r>
          </a:p>
          <a:p>
            <a:pPr marL="256032" indent="-256032">
              <a:spcAft>
                <a:spcPct val="10000"/>
              </a:spcAft>
              <a:buClr>
                <a:srgbClr val="0070C0"/>
              </a:buClr>
              <a:buSzPct val="100000"/>
              <a:defRPr/>
            </a:pPr>
            <a:r>
              <a:rPr lang="en-US" altLang="en-US" b="1" dirty="0"/>
              <a:t>movement along a demand curve  </a:t>
            </a:r>
            <a:r>
              <a:rPr lang="en-US" altLang="en-US" dirty="0"/>
              <a:t>The change in quantity demanded brought about by a change in price.</a:t>
            </a:r>
          </a:p>
        </p:txBody>
      </p:sp>
    </p:spTree>
    <p:extLst>
      <p:ext uri="{BB962C8B-B14F-4D97-AF65-F5344CB8AC3E}">
        <p14:creationId xmlns:p14="http://schemas.microsoft.com/office/powerpoint/2010/main" val="263219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IN" sz="2000" b="1" dirty="0">
                <a:solidFill>
                  <a:schemeClr val="tx1"/>
                </a:solidFill>
              </a:rPr>
              <a:t>TABLE 3.2  </a:t>
            </a:r>
            <a:r>
              <a:rPr lang="en-US" sz="2000" b="1" dirty="0">
                <a:latin typeface="Arial" pitchFamily="34" charset="0"/>
              </a:rPr>
              <a:t>Shift of Alex’s Demand Schedule Resulting from an Increase in Income</a:t>
            </a:r>
            <a:endParaRPr lang="en-IN" sz="2000" dirty="0">
              <a:solidFill>
                <a:schemeClr val="tx1"/>
              </a:solidFill>
            </a:endParaRPr>
          </a:p>
        </p:txBody>
      </p:sp>
      <p:graphicFrame>
        <p:nvGraphicFramePr>
          <p:cNvPr id="4" name="Table 3" descr="A table presents the shift of Alex's demand schedule resulting from an increase in income"/>
          <p:cNvGraphicFramePr>
            <a:graphicFrameLocks noGrp="1"/>
          </p:cNvGraphicFramePr>
          <p:nvPr>
            <p:extLst>
              <p:ext uri="{D42A27DB-BD31-4B8C-83A1-F6EECF244321}">
                <p14:modId xmlns:p14="http://schemas.microsoft.com/office/powerpoint/2010/main" val="2009034919"/>
              </p:ext>
            </p:extLst>
          </p:nvPr>
        </p:nvGraphicFramePr>
        <p:xfrm>
          <a:off x="762000" y="1407795"/>
          <a:ext cx="7543800" cy="4307205"/>
        </p:xfrm>
        <a:graphic>
          <a:graphicData uri="http://schemas.openxmlformats.org/drawingml/2006/table">
            <a:tbl>
              <a:tblPr firstRow="1">
                <a:tableStyleId>{2D5ABB26-0587-4C30-8999-92F81FD0307C}</a:tableStyleId>
              </a:tblPr>
              <a:tblGrid>
                <a:gridCol w="1955800">
                  <a:extLst>
                    <a:ext uri="{9D8B030D-6E8A-4147-A177-3AD203B41FA5}">
                      <a16:colId xmlns:a16="http://schemas.microsoft.com/office/drawing/2014/main" xmlns="" val="20000"/>
                    </a:ext>
                  </a:extLst>
                </a:gridCol>
                <a:gridCol w="27686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381000">
                <a:tc>
                  <a:txBody>
                    <a:bodyPr/>
                    <a:lstStyle/>
                    <a:p>
                      <a:pPr marL="0" algn="ctr" defTabSz="914400" rtl="0" eaLnBrk="1" fontAlgn="ctr" latinLnBrk="0" hangingPunct="1"/>
                      <a:endParaRPr lang="en-IN" sz="18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Schedule </a:t>
                      </a:r>
                      <a:r>
                        <a:rPr lang="en-IN" sz="1800" b="1" i="1" u="none" strike="noStrike" dirty="0">
                          <a:solidFill>
                            <a:srgbClr val="000000"/>
                          </a:solidFill>
                          <a:effectLst/>
                          <a:latin typeface="Arial" panose="020B0604020202020204" pitchFamily="34" charset="0"/>
                        </a:rPr>
                        <a:t>D</a:t>
                      </a:r>
                      <a:r>
                        <a:rPr lang="en-IN" sz="1800" b="1" i="0" u="none" strike="noStrike" baseline="-25000" dirty="0">
                          <a:solidFill>
                            <a:srgbClr val="000000"/>
                          </a:solidFill>
                          <a:effectLst/>
                          <a:latin typeface="Arial" panose="020B0604020202020204" pitchFamily="34" charset="0"/>
                        </a:rPr>
                        <a:t>0</a:t>
                      </a:r>
                      <a:endParaRPr lang="en-IN" sz="1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Schedule </a:t>
                      </a:r>
                      <a:r>
                        <a:rPr lang="en-IN" sz="1800" b="1" i="1" u="none" strike="noStrike" dirty="0">
                          <a:solidFill>
                            <a:srgbClr val="000000"/>
                          </a:solidFill>
                          <a:effectLst/>
                          <a:latin typeface="Arial" panose="020B0604020202020204" pitchFamily="34" charset="0"/>
                        </a:rPr>
                        <a:t>D</a:t>
                      </a:r>
                      <a:r>
                        <a:rPr lang="en-IN" sz="1800" b="1" i="0" u="none" strike="noStrike" baseline="-25000" dirty="0">
                          <a:solidFill>
                            <a:srgbClr val="000000"/>
                          </a:solidFill>
                          <a:effectLst/>
                          <a:latin typeface="Arial" panose="020B0604020202020204" pitchFamily="34" charset="0"/>
                        </a:rPr>
                        <a:t>1</a:t>
                      </a:r>
                      <a:endParaRPr lang="en-IN" sz="1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1000">
                <a:tc>
                  <a:txBody>
                    <a:bodyPr/>
                    <a:lstStyle/>
                    <a:p>
                      <a:pPr marL="0" algn="ctr" defTabSz="914400" rtl="0" eaLnBrk="1" fontAlgn="ctr" latinLnBrk="0" hangingPunct="1"/>
                      <a:endParaRPr lang="en-IN" sz="18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Quantity Demanded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Quantity Demanded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990600">
                <a:tc>
                  <a:txBody>
                    <a:bodyPr/>
                    <a:lstStyle/>
                    <a:p>
                      <a:pPr algn="ctr" rtl="0" fontAlgn="ctr"/>
                      <a:r>
                        <a:rPr lang="en-IN" sz="1800" b="1" i="0" u="none" strike="noStrike" dirty="0">
                          <a:solidFill>
                            <a:srgbClr val="000000"/>
                          </a:solidFill>
                          <a:effectLst/>
                          <a:latin typeface="Arial" panose="020B0604020202020204" pitchFamily="34" charset="0"/>
                        </a:rPr>
                        <a:t>Price </a:t>
                      </a:r>
                    </a:p>
                    <a:p>
                      <a:pPr algn="ctr" rtl="0" fontAlgn="ctr"/>
                      <a:endParaRPr lang="en-IN" sz="1800" b="1" i="0" u="none" strike="noStrike" dirty="0">
                        <a:solidFill>
                          <a:srgbClr val="000000"/>
                        </a:solidFill>
                        <a:effectLst/>
                        <a:latin typeface="Arial" panose="020B0604020202020204" pitchFamily="34" charset="0"/>
                      </a:endParaRPr>
                    </a:p>
                    <a:p>
                      <a:pPr algn="ctr" rtl="0" fontAlgn="ctr"/>
                      <a:r>
                        <a:rPr lang="en-IN" sz="1800" b="1" i="0" u="none" strike="noStrike" dirty="0">
                          <a:solidFill>
                            <a:srgbClr val="000000"/>
                          </a:solidFill>
                          <a:effectLst/>
                          <a:latin typeface="Arial" panose="020B0604020202020204" pitchFamily="34" charset="0"/>
                        </a:rPr>
                        <a:t>(per Gallon)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(Gallons per Week at an Income of </a:t>
                      </a:r>
                    </a:p>
                    <a:p>
                      <a:pPr algn="ctr" rtl="0" fontAlgn="ctr"/>
                      <a:r>
                        <a:rPr lang="en-IN" sz="1800" b="1" i="0" u="none" strike="noStrike" dirty="0">
                          <a:solidFill>
                            <a:srgbClr val="000000"/>
                          </a:solidFill>
                          <a:effectLst/>
                          <a:latin typeface="Arial" panose="020B0604020202020204" pitchFamily="34" charset="0"/>
                        </a:rPr>
                        <a:t>$500 per Week)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1" i="0" u="none" strike="noStrike" dirty="0">
                          <a:solidFill>
                            <a:srgbClr val="000000"/>
                          </a:solidFill>
                          <a:effectLst/>
                          <a:latin typeface="Arial" panose="020B0604020202020204" pitchFamily="34" charset="0"/>
                        </a:rPr>
                        <a:t>(Gallons per Week at an Income of $700 per Week)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7.00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2.00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53514">
                <a:tc>
                  <a:txBody>
                    <a:bodyPr/>
                    <a:lstStyle/>
                    <a:p>
                      <a:pPr algn="ctr" rtl="0" fontAlgn="ctr"/>
                      <a:r>
                        <a:rPr lang="en-IN" sz="1800" b="0" i="0" u="none" strike="noStrike" dirty="0">
                          <a:solidFill>
                            <a:srgbClr val="000000"/>
                          </a:solidFill>
                          <a:effectLst/>
                          <a:latin typeface="Arial" panose="020B0604020202020204" pitchFamily="34" charset="0"/>
                        </a:rPr>
                        <a:t>  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800" b="0" i="0" u="none" strike="noStrike" dirty="0">
                          <a:solidFill>
                            <a:srgbClr val="000000"/>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48366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986"/>
            <a:ext cx="8229600" cy="524814"/>
          </a:xfrm>
        </p:spPr>
        <p:txBody>
          <a:bodyPr/>
          <a:lstStyle/>
          <a:p>
            <a:r>
              <a:rPr lang="en-IN" sz="2000" b="1" dirty="0"/>
              <a:t>FIGURE 3.3  </a:t>
            </a:r>
            <a:r>
              <a:rPr lang="en-IN" sz="2000" b="1" dirty="0">
                <a:latin typeface="Arial" pitchFamily="34" charset="0"/>
              </a:rPr>
              <a:t>Shift of a Demand Curve Following a Rise in Income</a:t>
            </a:r>
            <a:endParaRPr lang="en-IN" sz="2000" b="1" dirty="0"/>
          </a:p>
        </p:txBody>
      </p:sp>
      <p:sp>
        <p:nvSpPr>
          <p:cNvPr id="4" name="Text Placeholder 3"/>
          <p:cNvSpPr>
            <a:spLocks noGrp="1"/>
          </p:cNvSpPr>
          <p:nvPr>
            <p:ph type="body" sz="quarter" idx="13"/>
          </p:nvPr>
        </p:nvSpPr>
        <p:spPr>
          <a:xfrm>
            <a:off x="471152" y="1371600"/>
            <a:ext cx="3657600" cy="3733800"/>
          </a:xfrm>
        </p:spPr>
        <p:txBody>
          <a:bodyPr/>
          <a:lstStyle/>
          <a:p>
            <a:pPr>
              <a:lnSpc>
                <a:spcPct val="110000"/>
              </a:lnSpc>
              <a:spcBef>
                <a:spcPts val="1800"/>
              </a:spcBef>
              <a:spcAft>
                <a:spcPct val="0"/>
              </a:spcAft>
            </a:pPr>
            <a:r>
              <a:rPr lang="en-US" altLang="en-US" dirty="0"/>
              <a:t>When the price of a good changes, we move </a:t>
            </a:r>
            <a:r>
              <a:rPr lang="en-US" altLang="en-US" i="1" dirty="0"/>
              <a:t>along</a:t>
            </a:r>
            <a:r>
              <a:rPr lang="en-US" altLang="en-US" dirty="0"/>
              <a:t> the demand curve for that good. </a:t>
            </a:r>
          </a:p>
          <a:p>
            <a:pPr>
              <a:lnSpc>
                <a:spcPct val="110000"/>
              </a:lnSpc>
              <a:spcBef>
                <a:spcPts val="1800"/>
              </a:spcBef>
              <a:spcAft>
                <a:spcPct val="0"/>
              </a:spcAft>
            </a:pPr>
            <a:r>
              <a:rPr lang="en-US" altLang="en-US" dirty="0"/>
              <a:t>When any other factor that influences demand changes (income, tastes, and so on), the demand curve shifts, in this case from </a:t>
            </a:r>
            <a:r>
              <a:rPr lang="en-US" altLang="en-US" i="1" dirty="0"/>
              <a:t>D</a:t>
            </a:r>
            <a:r>
              <a:rPr lang="en-US" altLang="en-US" baseline="-25000" dirty="0"/>
              <a:t>0</a:t>
            </a:r>
            <a:r>
              <a:rPr lang="en-US" altLang="en-US" dirty="0"/>
              <a:t> to </a:t>
            </a:r>
            <a:r>
              <a:rPr lang="en-US" altLang="en-US" i="1" dirty="0"/>
              <a:t>D</a:t>
            </a:r>
            <a:r>
              <a:rPr lang="en-US" altLang="en-US" baseline="-25000" dirty="0"/>
              <a:t>1</a:t>
            </a:r>
            <a:r>
              <a:rPr lang="en-US" altLang="en-US" dirty="0"/>
              <a:t>. </a:t>
            </a:r>
          </a:p>
          <a:p>
            <a:pPr>
              <a:lnSpc>
                <a:spcPct val="110000"/>
              </a:lnSpc>
              <a:spcBef>
                <a:spcPts val="1800"/>
              </a:spcBef>
              <a:spcAft>
                <a:spcPct val="0"/>
              </a:spcAft>
            </a:pPr>
            <a:r>
              <a:rPr lang="en-US" altLang="en-US" dirty="0"/>
              <a:t>Gasoline is a normal good, so an income increase shifts the curve to the right.</a:t>
            </a:r>
            <a:endParaRPr lang="en-US" dirty="0"/>
          </a:p>
        </p:txBody>
      </p:sp>
      <p:pic>
        <p:nvPicPr>
          <p:cNvPr id="6146" name="Picture 2" descr="An x-y graph presents the shift of a demand curve following a rise in income&#10;&#10;The graph presents the information from Table 3.2 in graph format.&#10;Y-axis (vertical): Price per gallon ($) -- also labeled &quot;P&quot;&#10;X-axis (horizontal): Gallons per week -- also labeled &quot;q&quot;&#10;A curving line (nearer the origin) connects all of the points from Price and Schedule D0.&#10;A curving line (further from the origin) connects all of the points from Price and Schedule D1.&#10;Arrows point horizontally to the right from the points on D0 to the points on D1.&#10;Dotted lines are shown going vertically and horizontally from each point to the a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974725"/>
            <a:ext cx="35052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66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Shifts of Demand versus Movement along a Demand Curve </a:t>
            </a:r>
            <a:r>
              <a:rPr lang="en-IN" sz="2000" i="1" dirty="0"/>
              <a:t>(2 of 2)</a:t>
            </a:r>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altLang="en-US" dirty="0"/>
              <a:t>Change in price of a good or service leads to</a:t>
            </a:r>
          </a:p>
          <a:p>
            <a:pPr marL="0" indent="0">
              <a:spcBef>
                <a:spcPts val="0"/>
              </a:spcBef>
              <a:spcAft>
                <a:spcPct val="10000"/>
              </a:spcAft>
              <a:buClr>
                <a:srgbClr val="0070C0"/>
              </a:buClr>
              <a:buSzPct val="100000"/>
              <a:buNone/>
              <a:defRPr/>
            </a:pPr>
            <a:r>
              <a:rPr lang="en-IN" altLang="en-US" dirty="0"/>
              <a:t>	 change in </a:t>
            </a:r>
            <a:r>
              <a:rPr lang="en-IN" altLang="en-US" i="1" dirty="0"/>
              <a:t>quantity demanded </a:t>
            </a:r>
            <a:r>
              <a:rPr lang="en-IN" altLang="en-US" dirty="0"/>
              <a:t>(</a:t>
            </a:r>
            <a:r>
              <a:rPr lang="en-IN" altLang="en-US" b="1" dirty="0"/>
              <a:t>movement along a demand curve</a:t>
            </a:r>
            <a:r>
              <a:rPr lang="en-IN" altLang="en-US" dirty="0"/>
              <a:t>).</a:t>
            </a:r>
          </a:p>
          <a:p>
            <a:pPr marL="256032" indent="-256032">
              <a:spcAft>
                <a:spcPct val="10000"/>
              </a:spcAft>
              <a:buClr>
                <a:srgbClr val="0070C0"/>
              </a:buClr>
              <a:buSzPct val="100000"/>
              <a:defRPr/>
            </a:pPr>
            <a:r>
              <a:rPr lang="en-IN" altLang="en-US" dirty="0"/>
              <a:t>Change in </a:t>
            </a:r>
            <a:r>
              <a:rPr lang="en-US" altLang="en-US" dirty="0"/>
              <a:t>income, preferences, or prices of other goods or services </a:t>
            </a:r>
            <a:r>
              <a:rPr lang="en-IN" altLang="en-US" dirty="0"/>
              <a:t>leads to</a:t>
            </a:r>
          </a:p>
          <a:p>
            <a:pPr marL="0" indent="0">
              <a:spcBef>
                <a:spcPts val="0"/>
              </a:spcBef>
              <a:spcAft>
                <a:spcPct val="10000"/>
              </a:spcAft>
              <a:buClr>
                <a:srgbClr val="0070C0"/>
              </a:buClr>
              <a:buSzPct val="100000"/>
              <a:buNone/>
              <a:defRPr/>
            </a:pPr>
            <a:r>
              <a:rPr lang="en-IN" altLang="en-US" dirty="0"/>
              <a:t>	 change in </a:t>
            </a:r>
            <a:r>
              <a:rPr lang="en-IN" altLang="en-US" i="1" dirty="0"/>
              <a:t>demand</a:t>
            </a:r>
            <a:r>
              <a:rPr lang="en-IN" altLang="en-US" dirty="0"/>
              <a:t> (</a:t>
            </a:r>
            <a:r>
              <a:rPr lang="en-IN" altLang="en-US" b="1" dirty="0"/>
              <a:t>shift of a demand curve</a:t>
            </a:r>
            <a:r>
              <a:rPr lang="en-IN" altLang="en-US" dirty="0"/>
              <a:t>).</a:t>
            </a:r>
          </a:p>
        </p:txBody>
      </p:sp>
      <p:grpSp>
        <p:nvGrpSpPr>
          <p:cNvPr id="6" name="Group 5"/>
          <p:cNvGrpSpPr/>
          <p:nvPr/>
        </p:nvGrpSpPr>
        <p:grpSpPr>
          <a:xfrm>
            <a:off x="696191" y="2133600"/>
            <a:ext cx="655292" cy="101600"/>
            <a:chOff x="685800" y="4470400"/>
            <a:chExt cx="655292" cy="101600"/>
          </a:xfrm>
        </p:grpSpPr>
        <p:sp>
          <p:nvSpPr>
            <p:cNvPr id="4" name="Line 26"/>
            <p:cNvSpPr>
              <a:spLocks noChangeShapeType="1"/>
            </p:cNvSpPr>
            <p:nvPr/>
          </p:nvSpPr>
          <p:spPr bwMode="auto">
            <a:xfrm>
              <a:off x="685800" y="4572000"/>
              <a:ext cx="6552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vert="eaVert">
              <a:spAutoFit/>
            </a:bodyPr>
            <a:lstStyle/>
            <a:p>
              <a:endParaRPr lang="en-IN" dirty="0"/>
            </a:p>
          </p:txBody>
        </p:sp>
        <p:sp>
          <p:nvSpPr>
            <p:cNvPr id="5" name="Line 25"/>
            <p:cNvSpPr>
              <a:spLocks noChangeShapeType="1"/>
            </p:cNvSpPr>
            <p:nvPr/>
          </p:nvSpPr>
          <p:spPr bwMode="auto">
            <a:xfrm>
              <a:off x="685800" y="4470400"/>
              <a:ext cx="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vert="eaVert">
              <a:spAutoFit/>
            </a:bodyPr>
            <a:lstStyle/>
            <a:p>
              <a:endParaRPr lang="en-IN" dirty="0"/>
            </a:p>
          </p:txBody>
        </p:sp>
      </p:grpSp>
      <p:grpSp>
        <p:nvGrpSpPr>
          <p:cNvPr id="7" name="Group 6"/>
          <p:cNvGrpSpPr/>
          <p:nvPr/>
        </p:nvGrpSpPr>
        <p:grpSpPr>
          <a:xfrm>
            <a:off x="696191" y="3866114"/>
            <a:ext cx="655292" cy="101600"/>
            <a:chOff x="685800" y="4470400"/>
            <a:chExt cx="655292" cy="101600"/>
          </a:xfrm>
        </p:grpSpPr>
        <p:sp>
          <p:nvSpPr>
            <p:cNvPr id="8" name="Line 26"/>
            <p:cNvSpPr>
              <a:spLocks noChangeShapeType="1"/>
            </p:cNvSpPr>
            <p:nvPr/>
          </p:nvSpPr>
          <p:spPr bwMode="auto">
            <a:xfrm>
              <a:off x="685800" y="4572000"/>
              <a:ext cx="6552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vert="eaVert">
              <a:spAutoFit/>
            </a:bodyPr>
            <a:lstStyle/>
            <a:p>
              <a:endParaRPr lang="en-IN" dirty="0"/>
            </a:p>
          </p:txBody>
        </p:sp>
        <p:sp>
          <p:nvSpPr>
            <p:cNvPr id="9" name="Line 25"/>
            <p:cNvSpPr>
              <a:spLocks noChangeShapeType="1"/>
            </p:cNvSpPr>
            <p:nvPr/>
          </p:nvSpPr>
          <p:spPr bwMode="auto">
            <a:xfrm>
              <a:off x="685800" y="4470400"/>
              <a:ext cx="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vert="eaVert">
              <a:spAutoFit/>
            </a:bodyPr>
            <a:lstStyle/>
            <a:p>
              <a:endParaRPr lang="en-IN" dirty="0"/>
            </a:p>
          </p:txBody>
        </p:sp>
      </p:grpSp>
    </p:spTree>
    <p:extLst>
      <p:ext uri="{BB962C8B-B14F-4D97-AF65-F5344CB8AC3E}">
        <p14:creationId xmlns:p14="http://schemas.microsoft.com/office/powerpoint/2010/main" val="1190328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2" y="451458"/>
            <a:ext cx="8255358" cy="691542"/>
          </a:xfrm>
        </p:spPr>
        <p:txBody>
          <a:bodyPr/>
          <a:lstStyle/>
          <a:p>
            <a:r>
              <a:rPr lang="en-IN" sz="2000" b="1" dirty="0"/>
              <a:t>FIGURE 3.4  </a:t>
            </a:r>
            <a:r>
              <a:rPr lang="en-IN" sz="2000" b="1" dirty="0">
                <a:latin typeface="Arial" pitchFamily="34" charset="0"/>
              </a:rPr>
              <a:t>Shifts versus Movement along a Demand Curve </a:t>
            </a:r>
            <a:r>
              <a:rPr lang="en-IN" sz="2000" b="1" i="1" dirty="0">
                <a:latin typeface="Arial" pitchFamily="34" charset="0"/>
              </a:rPr>
              <a:t>(1 of 2)</a:t>
            </a:r>
            <a:endParaRPr lang="en-IN" sz="2000" b="1" dirty="0"/>
          </a:p>
        </p:txBody>
      </p:sp>
      <p:pic>
        <p:nvPicPr>
          <p:cNvPr id="1027" name="Picture 3" descr="Five x-y graphs present shifts versus movement along a demand curv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 y="1816100"/>
            <a:ext cx="79502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p:txBody>
          <a:bodyPr/>
          <a:lstStyle/>
          <a:p>
            <a:r>
              <a:rPr lang="en-US" altLang="en-US" sz="1400" b="1" dirty="0"/>
              <a:t>a. </a:t>
            </a:r>
            <a:r>
              <a:rPr lang="en-US" altLang="en-US" sz="1400" dirty="0"/>
              <a:t>When income increases, the demand for inferior goods </a:t>
            </a:r>
            <a:r>
              <a:rPr lang="en-US" altLang="en-US" sz="1400" i="1" dirty="0"/>
              <a:t>shifts to the left</a:t>
            </a:r>
            <a:r>
              <a:rPr lang="en-US" altLang="en-US" sz="1400" dirty="0"/>
              <a:t>,</a:t>
            </a:r>
            <a:r>
              <a:rPr lang="en-US" altLang="en-US" sz="1400" i="1" dirty="0"/>
              <a:t> </a:t>
            </a:r>
            <a:r>
              <a:rPr lang="en-US" altLang="en-US" sz="1400" dirty="0"/>
              <a:t>and the demand for normal goods </a:t>
            </a:r>
            <a:r>
              <a:rPr lang="en-US" altLang="en-US" sz="1400" i="1" dirty="0"/>
              <a:t>shifts to the right</a:t>
            </a:r>
            <a:r>
              <a:rPr lang="en-US" altLang="en-US" sz="1400" dirty="0"/>
              <a:t>.</a:t>
            </a:r>
            <a:endParaRPr lang="en-US" dirty="0"/>
          </a:p>
        </p:txBody>
      </p:sp>
    </p:spTree>
    <p:extLst>
      <p:ext uri="{BB962C8B-B14F-4D97-AF65-F5344CB8AC3E}">
        <p14:creationId xmlns:p14="http://schemas.microsoft.com/office/powerpoint/2010/main" val="416961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003828"/>
          </a:xfrm>
        </p:spPr>
        <p:txBody>
          <a:bodyPr/>
          <a:lstStyle/>
          <a:p>
            <a:r>
              <a:rPr lang="en-US" dirty="0"/>
              <a:t>Chapter Outline and Learning Objectives </a:t>
            </a:r>
            <a:r>
              <a:rPr lang="en-US" sz="2000" i="1" dirty="0"/>
              <a:t>(2 of 2)</a:t>
            </a:r>
            <a:endParaRPr lang="en-US" dirty="0"/>
          </a:p>
        </p:txBody>
      </p:sp>
      <p:sp>
        <p:nvSpPr>
          <p:cNvPr id="3" name="Text Placeholder 2"/>
          <p:cNvSpPr>
            <a:spLocks noGrp="1"/>
          </p:cNvSpPr>
          <p:nvPr>
            <p:ph type="body" sz="quarter" idx="13"/>
          </p:nvPr>
        </p:nvSpPr>
        <p:spPr>
          <a:xfrm>
            <a:off x="457200" y="1676400"/>
            <a:ext cx="8229600" cy="4495800"/>
          </a:xfrm>
        </p:spPr>
        <p:txBody>
          <a:bodyPr/>
          <a:lstStyle/>
          <a:p>
            <a:pPr>
              <a:spcBef>
                <a:spcPts val="1800"/>
              </a:spcBef>
              <a:spcAft>
                <a:spcPct val="0"/>
              </a:spcAft>
            </a:pPr>
            <a:r>
              <a:rPr lang="en-US" altLang="en-US" sz="2800" b="1" dirty="0">
                <a:solidFill>
                  <a:srgbClr val="0070C0"/>
                </a:solidFill>
              </a:rPr>
              <a:t>3.4 </a:t>
            </a:r>
            <a:r>
              <a:rPr lang="en-US" altLang="en-US" b="1" dirty="0">
                <a:solidFill>
                  <a:schemeClr val="tx1"/>
                </a:solidFill>
              </a:rPr>
              <a:t>Supply in Product/Output Markets</a:t>
            </a:r>
          </a:p>
          <a:p>
            <a:pPr marL="512763" indent="-512763">
              <a:spcBef>
                <a:spcPts val="1800"/>
              </a:spcBef>
              <a:spcAft>
                <a:spcPct val="0"/>
              </a:spcAft>
              <a:buFont typeface="Arial" panose="020B0604020202020204" pitchFamily="34" charset="0"/>
              <a:buChar char="•"/>
            </a:pPr>
            <a:r>
              <a:rPr lang="en-US" altLang="en-US" sz="2000" dirty="0">
                <a:solidFill>
                  <a:schemeClr val="tx1"/>
                </a:solidFill>
              </a:rPr>
              <a:t>Be able to distinguish between forces that shift a supply curve and changes that cause a movement along a supply curve.</a:t>
            </a:r>
            <a:endParaRPr lang="en-US" altLang="en-US" dirty="0"/>
          </a:p>
          <a:p>
            <a:pPr>
              <a:spcBef>
                <a:spcPts val="1800"/>
              </a:spcBef>
              <a:spcAft>
                <a:spcPct val="0"/>
              </a:spcAft>
            </a:pPr>
            <a:r>
              <a:rPr lang="en-US" altLang="en-US" sz="2800" b="1" dirty="0">
                <a:solidFill>
                  <a:srgbClr val="0070C0"/>
                </a:solidFill>
              </a:rPr>
              <a:t>3.5 </a:t>
            </a:r>
            <a:r>
              <a:rPr lang="en-US" altLang="en-US" b="1" dirty="0">
                <a:solidFill>
                  <a:schemeClr val="tx1"/>
                </a:solidFill>
              </a:rPr>
              <a:t>Market Equilibrium</a:t>
            </a:r>
          </a:p>
          <a:p>
            <a:pPr marL="512763" indent="-512763">
              <a:spcBef>
                <a:spcPts val="1800"/>
              </a:spcBef>
              <a:spcAft>
                <a:spcPct val="0"/>
              </a:spcAft>
              <a:buFont typeface="Arial" panose="020B0604020202020204" pitchFamily="34" charset="0"/>
              <a:buChar char="•"/>
            </a:pPr>
            <a:r>
              <a:rPr lang="en-US" altLang="en-US" sz="2000" dirty="0">
                <a:solidFill>
                  <a:schemeClr val="tx1"/>
                </a:solidFill>
              </a:rPr>
              <a:t>Be able to explain how a market that is not in equilibrium responds to restore an equilibrium.</a:t>
            </a:r>
            <a:endParaRPr lang="en-US" altLang="en-US" dirty="0"/>
          </a:p>
          <a:p>
            <a:pPr>
              <a:spcBef>
                <a:spcPts val="1800"/>
              </a:spcBef>
              <a:spcAft>
                <a:spcPct val="0"/>
              </a:spcAft>
            </a:pPr>
            <a:r>
              <a:rPr lang="en-US" altLang="en-US" b="1" dirty="0">
                <a:solidFill>
                  <a:srgbClr val="0070C0"/>
                </a:solidFill>
              </a:rPr>
              <a:t>Demand and Supply in Product Markets: A Review</a:t>
            </a:r>
          </a:p>
          <a:p>
            <a:pPr>
              <a:spcBef>
                <a:spcPts val="1800"/>
              </a:spcBef>
              <a:spcAft>
                <a:spcPct val="0"/>
              </a:spcAft>
            </a:pPr>
            <a:r>
              <a:rPr lang="en-US" altLang="en-US" b="1" dirty="0">
                <a:solidFill>
                  <a:srgbClr val="0070C0"/>
                </a:solidFill>
              </a:rPr>
              <a:t>Looking Ahead: Markets and the Allocation of Resources</a:t>
            </a:r>
          </a:p>
        </p:txBody>
      </p:sp>
    </p:spTree>
    <p:extLst>
      <p:ext uri="{BB962C8B-B14F-4D97-AF65-F5344CB8AC3E}">
        <p14:creationId xmlns:p14="http://schemas.microsoft.com/office/powerpoint/2010/main" val="344177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451458"/>
            <a:ext cx="8229600" cy="767742"/>
          </a:xfrm>
        </p:spPr>
        <p:txBody>
          <a:bodyPr/>
          <a:lstStyle/>
          <a:p>
            <a:r>
              <a:rPr lang="en-IN" sz="2000" b="1" dirty="0"/>
              <a:t>FIGURE 3.4  </a:t>
            </a:r>
            <a:r>
              <a:rPr lang="en-IN" sz="2000" b="1" dirty="0">
                <a:latin typeface="Arial" pitchFamily="34" charset="0"/>
              </a:rPr>
              <a:t>Shifts versus Movement along a Demand Curve </a:t>
            </a:r>
            <a:br>
              <a:rPr lang="en-IN" sz="2000" b="1" dirty="0">
                <a:latin typeface="Arial" pitchFamily="34" charset="0"/>
              </a:rPr>
            </a:br>
            <a:r>
              <a:rPr lang="en-IN" sz="2000" b="1" dirty="0">
                <a:latin typeface="Arial" pitchFamily="34" charset="0"/>
              </a:rPr>
              <a:t>(</a:t>
            </a:r>
            <a:r>
              <a:rPr lang="en-IN" sz="2000" b="1" i="1" dirty="0">
                <a:latin typeface="Arial" pitchFamily="34" charset="0"/>
              </a:rPr>
              <a:t>cont’d 2 of 2</a:t>
            </a:r>
            <a:r>
              <a:rPr lang="en-IN" sz="2000" b="1" dirty="0">
                <a:latin typeface="Arial" pitchFamily="34" charset="0"/>
              </a:rPr>
              <a:t>)</a:t>
            </a:r>
            <a:endParaRPr lang="en-IN" sz="3200" b="1" dirty="0"/>
          </a:p>
        </p:txBody>
      </p:sp>
      <p:pic>
        <p:nvPicPr>
          <p:cNvPr id="2051" name="Picture 3" descr="Five x-y graphs present shifts versus movement along a demand cur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38" y="1371600"/>
            <a:ext cx="58769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3"/>
          <p:cNvSpPr txBox="1">
            <a:spLocks noGrp="1"/>
          </p:cNvSpPr>
          <p:nvPr>
            <p:ph type="body" sz="quarter" idx="13"/>
          </p:nvPr>
        </p:nvSpPr>
        <p:spPr>
          <a:xfrm>
            <a:off x="342900" y="5410200"/>
            <a:ext cx="8420100" cy="917575"/>
          </a:xfrm>
          <a:prstGeom prst="rect">
            <a:avLst/>
          </a:prstGeom>
        </p:spPr>
        <p:txBody>
          <a:bodyPr vert="horz" lIns="0" tIns="0" rIns="0" bIns="0" rtlCol="0">
            <a:noAutofit/>
          </a:bodyPr>
          <a:lstStyle>
            <a:lvl1pPr marL="0" indent="0" algn="l" defTabSz="914400" rtl="0" eaLnBrk="1" latinLnBrk="0" hangingPunct="1">
              <a:spcBef>
                <a:spcPts val="0"/>
              </a:spcBef>
              <a:buClr>
                <a:srgbClr val="0070C0"/>
              </a:buClr>
              <a:buFont typeface="Arial" panose="020B0604020202020204" pitchFamily="34" charset="0"/>
              <a:buNone/>
              <a:defRPr sz="1600" kern="1200">
                <a:solidFill>
                  <a:schemeClr val="bg1"/>
                </a:solidFill>
                <a:latin typeface="+mn-lt"/>
                <a:ea typeface="+mn-ea"/>
                <a:cs typeface="+mn-cs"/>
              </a:defRPr>
            </a:lvl1pPr>
            <a:lvl2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2pPr>
            <a:lvl3pPr marL="0" indent="0" algn="l" defTabSz="914400" rtl="0" eaLnBrk="1" latinLnBrk="0" hangingPunct="1">
              <a:spcBef>
                <a:spcPts val="0"/>
              </a:spcBef>
              <a:buClr>
                <a:srgbClr val="0070C0"/>
              </a:buClr>
              <a:buFont typeface="Wingdings" panose="05000000000000000000" pitchFamily="2" charset="2"/>
              <a:buNone/>
              <a:defRPr sz="2400" kern="1200">
                <a:solidFill>
                  <a:schemeClr val="bg1"/>
                </a:solidFill>
                <a:latin typeface="+mn-lt"/>
                <a:ea typeface="+mn-ea"/>
                <a:cs typeface="+mn-cs"/>
              </a:defRPr>
            </a:lvl3pPr>
            <a:lvl4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4pPr>
            <a:lvl5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5pPr>
            <a:lvl6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6pPr>
            <a:lvl7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7pPr>
            <a:lvl8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8pPr>
            <a:lvl9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9pPr>
          </a:lstStyle>
          <a:p>
            <a:pPr>
              <a:spcBef>
                <a:spcPct val="0"/>
              </a:spcBef>
              <a:spcAft>
                <a:spcPct val="0"/>
              </a:spcAft>
            </a:pPr>
            <a:r>
              <a:rPr lang="en-US" altLang="en-US" sz="1400" b="1" dirty="0">
                <a:solidFill>
                  <a:schemeClr val="tx1"/>
                </a:solidFill>
              </a:rPr>
              <a:t>b. </a:t>
            </a:r>
            <a:r>
              <a:rPr lang="en-US" altLang="en-US" sz="1400" dirty="0">
                <a:solidFill>
                  <a:schemeClr val="tx1"/>
                </a:solidFill>
              </a:rPr>
              <a:t>If the price of hamburger rises, the quantity of hamburger demanded declines; this is a movement along the demand curve. </a:t>
            </a:r>
          </a:p>
          <a:p>
            <a:pPr>
              <a:spcBef>
                <a:spcPct val="0"/>
              </a:spcBef>
              <a:spcAft>
                <a:spcPct val="0"/>
              </a:spcAft>
            </a:pPr>
            <a:r>
              <a:rPr lang="en-US" altLang="en-US" sz="1400" dirty="0">
                <a:solidFill>
                  <a:schemeClr val="tx1"/>
                </a:solidFill>
              </a:rPr>
              <a:t>The same price rise for hamburger would shift the demand for chicken (a substitute for hamburger) to the right and the demand for ketchup (a complement to hamburger) to the left.</a:t>
            </a:r>
          </a:p>
        </p:txBody>
      </p:sp>
    </p:spTree>
    <p:extLst>
      <p:ext uri="{BB962C8B-B14F-4D97-AF65-F5344CB8AC3E}">
        <p14:creationId xmlns:p14="http://schemas.microsoft.com/office/powerpoint/2010/main" val="2380199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From Household Demand to Market Demand</a:t>
            </a:r>
            <a:endParaRPr lang="en-US" dirty="0"/>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altLang="en-US" b="1" dirty="0"/>
              <a:t>market demand  </a:t>
            </a:r>
            <a:r>
              <a:rPr lang="en-IN" altLang="en-US" dirty="0"/>
              <a:t>The sum of all the quantities of a good or service demanded per period by all the households buying in the market for that good or service.</a:t>
            </a:r>
          </a:p>
        </p:txBody>
      </p:sp>
    </p:spTree>
    <p:extLst>
      <p:ext uri="{BB962C8B-B14F-4D97-AF65-F5344CB8AC3E}">
        <p14:creationId xmlns:p14="http://schemas.microsoft.com/office/powerpoint/2010/main" val="370769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458"/>
            <a:ext cx="8229600" cy="680571"/>
          </a:xfrm>
        </p:spPr>
        <p:txBody>
          <a:bodyPr/>
          <a:lstStyle/>
          <a:p>
            <a:r>
              <a:rPr lang="en-IN" sz="2000" b="1" dirty="0"/>
              <a:t>FIGURE 3.5  </a:t>
            </a:r>
            <a:r>
              <a:rPr lang="en-IN" sz="2000" b="1" dirty="0">
                <a:latin typeface="Arial" pitchFamily="34" charset="0"/>
              </a:rPr>
              <a:t>Deriving Market Demand from Individual Demand Curves </a:t>
            </a:r>
            <a:endParaRPr lang="en-IN" sz="2000" b="1" dirty="0"/>
          </a:p>
        </p:txBody>
      </p:sp>
      <p:pic>
        <p:nvPicPr>
          <p:cNvPr id="7170" name="Picture 2" descr="Four x-y graphs and a table demonstrates deriving market demand from individual demand cur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88" y="990600"/>
            <a:ext cx="73882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a:xfrm>
            <a:off x="457200" y="5410200"/>
            <a:ext cx="8229600" cy="916856"/>
          </a:xfrm>
        </p:spPr>
        <p:txBody>
          <a:bodyPr/>
          <a:lstStyle/>
          <a:p>
            <a:r>
              <a:rPr lang="en-US" altLang="en-US" sz="1400" dirty="0"/>
              <a:t>Total demand in the marketplace is simply the sum of the demands of all the households shopping in a particular market. It is the sum of all the individual demand curves—that is, the sum of all the individual quantities demanded at each price.</a:t>
            </a:r>
            <a:endParaRPr lang="en-US" dirty="0"/>
          </a:p>
        </p:txBody>
      </p:sp>
    </p:spTree>
    <p:extLst>
      <p:ext uri="{BB962C8B-B14F-4D97-AF65-F5344CB8AC3E}">
        <p14:creationId xmlns:p14="http://schemas.microsoft.com/office/powerpoint/2010/main" val="3661375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Supply in Product/Output Markets</a:t>
            </a:r>
          </a:p>
        </p:txBody>
      </p:sp>
      <p:sp>
        <p:nvSpPr>
          <p:cNvPr id="3" name="Content Placeholder 2"/>
          <p:cNvSpPr>
            <a:spLocks noGrp="1"/>
          </p:cNvSpPr>
          <p:nvPr>
            <p:ph idx="1"/>
          </p:nvPr>
        </p:nvSpPr>
        <p:spPr/>
        <p:txBody>
          <a:bodyPr/>
          <a:lstStyle/>
          <a:p>
            <a:r>
              <a:rPr lang="en-IN" sz="2400" dirty="0"/>
              <a:t>Firms build factories, hire workers, and buy raw materials because they believe they can sell the products they make for more than it costs to produce them.</a:t>
            </a:r>
          </a:p>
          <a:p>
            <a:r>
              <a:rPr lang="en-US" altLang="en-US" sz="2400" b="1" dirty="0"/>
              <a:t>profit</a:t>
            </a:r>
            <a:r>
              <a:rPr lang="en-US" altLang="en-US" sz="2400" dirty="0"/>
              <a:t>  The difference between revenues and costs.</a:t>
            </a:r>
          </a:p>
        </p:txBody>
      </p:sp>
    </p:spTree>
    <p:extLst>
      <p:ext uri="{BB962C8B-B14F-4D97-AF65-F5344CB8AC3E}">
        <p14:creationId xmlns:p14="http://schemas.microsoft.com/office/powerpoint/2010/main" val="258554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Price and Quantity Supplied: The Law of Supply </a:t>
            </a:r>
            <a:r>
              <a:rPr lang="en-IN" sz="2000" i="1" dirty="0"/>
              <a:t>(1 of 2)</a:t>
            </a:r>
          </a:p>
        </p:txBody>
      </p:sp>
      <p:sp>
        <p:nvSpPr>
          <p:cNvPr id="3" name="Content Placeholder 2"/>
          <p:cNvSpPr>
            <a:spLocks noGrp="1"/>
          </p:cNvSpPr>
          <p:nvPr>
            <p:ph idx="1"/>
          </p:nvPr>
        </p:nvSpPr>
        <p:spPr/>
        <p:txBody>
          <a:bodyPr/>
          <a:lstStyle/>
          <a:p>
            <a:r>
              <a:rPr lang="en-IN" sz="2400" b="1" dirty="0"/>
              <a:t>quantity supplied  </a:t>
            </a:r>
            <a:r>
              <a:rPr lang="en-IN" sz="2400" dirty="0"/>
              <a:t>The amount of a particular product that a firm would be willing and able to offer for sale at a particular price during a given time period.</a:t>
            </a:r>
          </a:p>
          <a:p>
            <a:r>
              <a:rPr lang="en-IN" altLang="en-US" sz="2400" b="1" dirty="0"/>
              <a:t>supply schedule  </a:t>
            </a:r>
            <a:r>
              <a:rPr lang="en-IN" altLang="en-US" sz="2400" dirty="0"/>
              <a:t>Shows how much of a product firms will sell at alternative prices.</a:t>
            </a:r>
          </a:p>
        </p:txBody>
      </p:sp>
    </p:spTree>
    <p:extLst>
      <p:ext uri="{BB962C8B-B14F-4D97-AF65-F5344CB8AC3E}">
        <p14:creationId xmlns:p14="http://schemas.microsoft.com/office/powerpoint/2010/main" val="14979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Price and Quantity Supplied: The Law of Supply </a:t>
            </a:r>
            <a:r>
              <a:rPr lang="en-IN" sz="2000" i="1" dirty="0"/>
              <a:t>(2 of 2)</a:t>
            </a:r>
            <a:endParaRPr lang="en-IN" sz="2000" dirty="0"/>
          </a:p>
        </p:txBody>
      </p:sp>
      <p:sp>
        <p:nvSpPr>
          <p:cNvPr id="3" name="Content Placeholder 2"/>
          <p:cNvSpPr>
            <a:spLocks noGrp="1"/>
          </p:cNvSpPr>
          <p:nvPr>
            <p:ph idx="1"/>
          </p:nvPr>
        </p:nvSpPr>
        <p:spPr/>
        <p:txBody>
          <a:bodyPr/>
          <a:lstStyle/>
          <a:p>
            <a:r>
              <a:rPr lang="en-IN" sz="2400" b="1" dirty="0"/>
              <a:t>law of supply  </a:t>
            </a:r>
            <a:r>
              <a:rPr lang="en-IN" sz="2400" dirty="0"/>
              <a:t>The positive relationship between price and quantity of a good supplied: An increase in market price, </a:t>
            </a:r>
            <a:r>
              <a:rPr lang="en-IN" sz="2400" i="1" dirty="0"/>
              <a:t>ceteris paribus</a:t>
            </a:r>
            <a:r>
              <a:rPr lang="en-IN" sz="2400" dirty="0"/>
              <a:t>, will lead to an increase in quantity supplied, and a decrease in market price will lead to a decrease in quantity supplied.</a:t>
            </a:r>
          </a:p>
          <a:p>
            <a:r>
              <a:rPr lang="en-IN" altLang="en-US" sz="2400" b="1" dirty="0"/>
              <a:t>supply curve  </a:t>
            </a:r>
            <a:r>
              <a:rPr lang="en-IN" altLang="en-US" sz="2400" dirty="0"/>
              <a:t>A graph illustrating how much of a product a firm will sell at different prices.</a:t>
            </a:r>
          </a:p>
        </p:txBody>
      </p:sp>
    </p:spTree>
    <p:extLst>
      <p:ext uri="{BB962C8B-B14F-4D97-AF65-F5344CB8AC3E}">
        <p14:creationId xmlns:p14="http://schemas.microsoft.com/office/powerpoint/2010/main" val="130576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txBox="1">
            <a:spLocks/>
          </p:cNvSpPr>
          <p:nvPr/>
        </p:nvSpPr>
        <p:spPr>
          <a:xfrm>
            <a:off x="381000" y="337533"/>
            <a:ext cx="3581400" cy="957867"/>
          </a:xfrm>
          <a:prstGeom prst="rect">
            <a:avLst/>
          </a:prstGeom>
        </p:spPr>
        <p:txBody>
          <a:bodyPr vert="horz" lIns="0" tIns="0" rIns="0" bIns="0" rtlCol="0" anchor="t">
            <a:noAutofit/>
          </a:bodyPr>
          <a:lstStyle>
            <a:lvl1pPr>
              <a:lnSpc>
                <a:spcPct val="100000"/>
              </a:lnSpc>
              <a:spcBef>
                <a:spcPct val="0"/>
              </a:spcBef>
              <a:buNone/>
              <a:defRPr sz="2000" b="1">
                <a:latin typeface="+mj-lt"/>
                <a:ea typeface="+mj-ea"/>
                <a:cs typeface="+mj-cs"/>
              </a:defRPr>
            </a:lvl1pPr>
          </a:lstStyle>
          <a:p>
            <a:r>
              <a:rPr lang="en-IN" dirty="0"/>
              <a:t>TABLE 3.3  Clarence Brown’s Supply Schedule for Soybeans</a:t>
            </a:r>
            <a:endParaRPr lang="en-IN" altLang="en-US" dirty="0"/>
          </a:p>
        </p:txBody>
      </p:sp>
      <p:graphicFrame>
        <p:nvGraphicFramePr>
          <p:cNvPr id="5" name="Table 4" descr="A table presents Clarence Brown's supply schedule for soybeans"/>
          <p:cNvGraphicFramePr>
            <a:graphicFrameLocks noGrp="1"/>
          </p:cNvGraphicFramePr>
          <p:nvPr>
            <p:extLst>
              <p:ext uri="{D42A27DB-BD31-4B8C-83A1-F6EECF244321}">
                <p14:modId xmlns:p14="http://schemas.microsoft.com/office/powerpoint/2010/main" val="1783042999"/>
              </p:ext>
            </p:extLst>
          </p:nvPr>
        </p:nvGraphicFramePr>
        <p:xfrm>
          <a:off x="486176" y="1447799"/>
          <a:ext cx="3543301" cy="2448426"/>
        </p:xfrm>
        <a:graphic>
          <a:graphicData uri="http://schemas.openxmlformats.org/drawingml/2006/table">
            <a:tbl>
              <a:tblPr firstRow="1">
                <a:tableStyleId>{2D5ABB26-0587-4C30-8999-92F81FD0307C}</a:tableStyleId>
              </a:tblPr>
              <a:tblGrid>
                <a:gridCol w="1555596">
                  <a:extLst>
                    <a:ext uri="{9D8B030D-6E8A-4147-A177-3AD203B41FA5}">
                      <a16:colId xmlns:a16="http://schemas.microsoft.com/office/drawing/2014/main" xmlns="" val="20000"/>
                    </a:ext>
                  </a:extLst>
                </a:gridCol>
                <a:gridCol w="1987705">
                  <a:extLst>
                    <a:ext uri="{9D8B030D-6E8A-4147-A177-3AD203B41FA5}">
                      <a16:colId xmlns:a16="http://schemas.microsoft.com/office/drawing/2014/main" xmlns="" val="20001"/>
                    </a:ext>
                  </a:extLst>
                </a:gridCol>
              </a:tblGrid>
              <a:tr h="49291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pitchFamily="34" charset="0"/>
                        </a:rPr>
                        <a:t>Price (per Bushel)</a:t>
                      </a:r>
                    </a:p>
                  </a:txBody>
                  <a:tcPr marR="0"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pitchFamily="34" charset="0"/>
                        </a:rPr>
                        <a:t>Quantity Supplied</a:t>
                      </a:r>
                      <a:br>
                        <a:rPr kumimoji="0" lang="en-US" sz="1600" b="1" i="0" u="none" strike="noStrike" cap="none" normalizeH="0" baseline="0" dirty="0">
                          <a:ln>
                            <a:noFill/>
                          </a:ln>
                          <a:solidFill>
                            <a:schemeClr val="tx1"/>
                          </a:solidFill>
                          <a:effectLst/>
                          <a:latin typeface="Arial" pitchFamily="34" charset="0"/>
                        </a:rPr>
                      </a:br>
                      <a:r>
                        <a:rPr kumimoji="0" lang="en-US" sz="1600" b="1" i="0" u="none" strike="noStrike" cap="none" normalizeH="0" baseline="0" dirty="0">
                          <a:ln>
                            <a:noFill/>
                          </a:ln>
                          <a:solidFill>
                            <a:schemeClr val="tx1"/>
                          </a:solidFill>
                          <a:effectLst/>
                          <a:latin typeface="Arial" pitchFamily="34" charset="0"/>
                        </a:rPr>
                        <a:t>(Bushels per Year)</a:t>
                      </a:r>
                    </a:p>
                  </a:txBody>
                  <a:tcPr marR="0"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$1.50</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  1.75</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10,000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  2.25</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20,000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  3.00</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30,000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  4.00</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45,000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1154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itchFamily="34" charset="0"/>
                        </a:rPr>
                        <a:t>  5.00</a:t>
                      </a:r>
                    </a:p>
                  </a:txBody>
                  <a:tcPr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45,000</a:t>
                      </a:r>
                    </a:p>
                  </a:txBody>
                  <a:tcPr marR="777240" marT="27439" marB="27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19" name="Text Placeholder 3"/>
          <p:cNvSpPr txBox="1">
            <a:spLocks/>
          </p:cNvSpPr>
          <p:nvPr/>
        </p:nvSpPr>
        <p:spPr>
          <a:xfrm>
            <a:off x="5334000" y="291994"/>
            <a:ext cx="3581400" cy="1262667"/>
          </a:xfrm>
          <a:prstGeom prst="rect">
            <a:avLst/>
          </a:prstGeom>
        </p:spPr>
        <p:txBody>
          <a:bodyPr vert="horz" lIns="0" tIns="0" rIns="0" bIns="0" rtlCol="0">
            <a:noAutofit/>
          </a:bodyPr>
          <a:lstStyle>
            <a:lvl1pPr marL="0" indent="0" algn="l" defTabSz="914400" rtl="0" eaLnBrk="1" latinLnBrk="0" hangingPunct="1">
              <a:spcBef>
                <a:spcPts val="0"/>
              </a:spcBef>
              <a:buClr>
                <a:srgbClr val="0070C0"/>
              </a:buClr>
              <a:buFont typeface="Arial" panose="020B0604020202020204" pitchFamily="34" charset="0"/>
              <a:buNone/>
              <a:defRPr sz="1600" kern="1200">
                <a:solidFill>
                  <a:schemeClr val="bg1"/>
                </a:solidFill>
                <a:latin typeface="+mn-lt"/>
                <a:ea typeface="+mn-ea"/>
                <a:cs typeface="+mn-cs"/>
              </a:defRPr>
            </a:lvl1pPr>
            <a:lvl2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2pPr>
            <a:lvl3pPr marL="0" indent="0" algn="l" defTabSz="914400" rtl="0" eaLnBrk="1" latinLnBrk="0" hangingPunct="1">
              <a:spcBef>
                <a:spcPts val="0"/>
              </a:spcBef>
              <a:buClr>
                <a:srgbClr val="0070C0"/>
              </a:buClr>
              <a:buFont typeface="Wingdings" panose="05000000000000000000" pitchFamily="2" charset="2"/>
              <a:buNone/>
              <a:defRPr sz="2400" kern="1200">
                <a:solidFill>
                  <a:schemeClr val="bg1"/>
                </a:solidFill>
                <a:latin typeface="+mn-lt"/>
                <a:ea typeface="+mn-ea"/>
                <a:cs typeface="+mn-cs"/>
              </a:defRPr>
            </a:lvl3pPr>
            <a:lvl4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4pPr>
            <a:lvl5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5pPr>
            <a:lvl6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6pPr>
            <a:lvl7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7pPr>
            <a:lvl8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8pPr>
            <a:lvl9pPr marL="0" indent="0" algn="l" defTabSz="914400" rtl="0" eaLnBrk="1" latinLnBrk="0" hangingPunct="1">
              <a:spcBef>
                <a:spcPts val="0"/>
              </a:spcBef>
              <a:buClr>
                <a:srgbClr val="0070C0"/>
              </a:buClr>
              <a:buFont typeface="Arial" panose="020B0604020202020204" pitchFamily="34" charset="0"/>
              <a:buNone/>
              <a:defRPr sz="2400" kern="1200">
                <a:solidFill>
                  <a:schemeClr val="bg1"/>
                </a:solidFill>
                <a:latin typeface="+mn-lt"/>
                <a:ea typeface="+mn-ea"/>
                <a:cs typeface="+mn-cs"/>
              </a:defRPr>
            </a:lvl9pPr>
          </a:lstStyle>
          <a:p>
            <a:pPr>
              <a:lnSpc>
                <a:spcPct val="110000"/>
              </a:lnSpc>
              <a:spcAft>
                <a:spcPts val="300"/>
              </a:spcAft>
            </a:pPr>
            <a:r>
              <a:rPr lang="en-IN" altLang="en-US" sz="2000" b="1" dirty="0">
                <a:solidFill>
                  <a:schemeClr val="tx1"/>
                </a:solidFill>
              </a:rPr>
              <a:t>FIGURE 3.6  Clarence Brown’s Individual Supply Curve</a:t>
            </a:r>
          </a:p>
        </p:txBody>
      </p:sp>
      <p:pic>
        <p:nvPicPr>
          <p:cNvPr id="8194" name="Picture 2" descr="An x-y graph presents Clarence Brown's individual supply curve&#10;&#10;The graph presents the information from Table 3.3 in graph format.&#10;Y-axis (vertical): Price of soybeans per bushel ($) -- also labeled &quot;P&quot;&#10;X-axis (horizontal): Bushels of soybeans produced per year -- also labeled &quot;q&quot;&#10;A curving line connects all of the points.&#10;Dotted lines are shown going vertically and horizontally from each point to the a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325563"/>
            <a:ext cx="3962400"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a:xfrm>
            <a:off x="457200" y="4572000"/>
            <a:ext cx="4267200" cy="1447800"/>
          </a:xfrm>
        </p:spPr>
        <p:txBody>
          <a:bodyPr/>
          <a:lstStyle/>
          <a:p>
            <a:pPr>
              <a:spcBef>
                <a:spcPts val="1800"/>
              </a:spcBef>
              <a:spcAft>
                <a:spcPct val="0"/>
              </a:spcAft>
            </a:pPr>
            <a:r>
              <a:rPr lang="en-US" altLang="en-US" sz="1400" dirty="0"/>
              <a:t>A producer will supply more when the price of output is higher. The slope of a supply curve is positive. </a:t>
            </a:r>
          </a:p>
          <a:p>
            <a:pPr>
              <a:spcBef>
                <a:spcPts val="1800"/>
              </a:spcBef>
              <a:spcAft>
                <a:spcPct val="0"/>
              </a:spcAft>
            </a:pPr>
            <a:r>
              <a:rPr lang="en-US" altLang="en-US" sz="1400" dirty="0"/>
              <a:t>Note that the supply curve is red: Supply is determined by choices made by firms.</a:t>
            </a:r>
            <a:r>
              <a:rPr lang="en-US" altLang="en-US" dirty="0"/>
              <a:t> </a:t>
            </a:r>
            <a:endParaRPr lang="en-US" dirty="0"/>
          </a:p>
        </p:txBody>
      </p:sp>
    </p:spTree>
    <p:extLst>
      <p:ext uri="{BB962C8B-B14F-4D97-AF65-F5344CB8AC3E}">
        <p14:creationId xmlns:p14="http://schemas.microsoft.com/office/powerpoint/2010/main" val="3275996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Supply </a:t>
            </a:r>
            <a:r>
              <a:rPr lang="en-IN" sz="2000" i="1" dirty="0"/>
              <a:t>(1 of 2)</a:t>
            </a:r>
          </a:p>
        </p:txBody>
      </p:sp>
      <p:sp>
        <p:nvSpPr>
          <p:cNvPr id="3" name="Content Placeholder 2"/>
          <p:cNvSpPr>
            <a:spLocks noGrp="1"/>
          </p:cNvSpPr>
          <p:nvPr>
            <p:ph idx="1"/>
          </p:nvPr>
        </p:nvSpPr>
        <p:spPr/>
        <p:txBody>
          <a:bodyPr/>
          <a:lstStyle/>
          <a:p>
            <a:pPr marL="0" indent="0">
              <a:buNone/>
            </a:pPr>
            <a:r>
              <a:rPr lang="en-IN" sz="2400" b="1" dirty="0"/>
              <a:t>The Cost of Production</a:t>
            </a:r>
          </a:p>
          <a:p>
            <a:r>
              <a:rPr lang="en-IN" altLang="en-US" sz="2400" dirty="0"/>
              <a:t>For a firm to make a profit, its revenue must exceed its costs.</a:t>
            </a:r>
          </a:p>
          <a:p>
            <a:r>
              <a:rPr lang="en-IN" altLang="en-US" sz="2400" dirty="0"/>
              <a:t>Cost of production depends on a number of factors, including the available technologies and the prices and quantities of the inputs needed by the firm (labor, land, capital, energy, and so on).</a:t>
            </a:r>
          </a:p>
        </p:txBody>
      </p:sp>
    </p:spTree>
    <p:extLst>
      <p:ext uri="{BB962C8B-B14F-4D97-AF65-F5344CB8AC3E}">
        <p14:creationId xmlns:p14="http://schemas.microsoft.com/office/powerpoint/2010/main" val="40261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Determinants of Supply </a:t>
            </a:r>
            <a:r>
              <a:rPr lang="en-IN" sz="2000" i="1" dirty="0"/>
              <a:t>(2 of 2)</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US" b="1" dirty="0"/>
              <a:t>The Prices of Related Products</a:t>
            </a:r>
            <a:endParaRPr lang="en-IN" b="1" dirty="0"/>
          </a:p>
          <a:p>
            <a:pPr marL="398463" indent="-398463">
              <a:spcAft>
                <a:spcPct val="10000"/>
              </a:spcAft>
              <a:buClr>
                <a:srgbClr val="0070C0"/>
              </a:buClr>
              <a:buSzPct val="100000"/>
              <a:defRPr/>
            </a:pPr>
            <a:r>
              <a:rPr lang="en-IN" dirty="0"/>
              <a:t>Assuming that its objective is to maximize profits, a firm’s decision to supply depends on:</a:t>
            </a:r>
          </a:p>
          <a:p>
            <a:pPr marL="852679" lvl="1" indent="-401638">
              <a:spcAft>
                <a:spcPct val="10000"/>
              </a:spcAft>
              <a:buSzPct val="100000"/>
              <a:buFont typeface="+mj-lt"/>
              <a:buAutoNum type="arabicPeriod"/>
              <a:defRPr/>
            </a:pPr>
            <a:r>
              <a:rPr lang="en-IN" sz="2400" dirty="0"/>
              <a:t>The price of the good or service</a:t>
            </a:r>
          </a:p>
          <a:p>
            <a:pPr marL="852679" lvl="1" indent="-401638">
              <a:spcAft>
                <a:spcPct val="10000"/>
              </a:spcAft>
              <a:buSzPct val="100000"/>
              <a:buFont typeface="+mj-lt"/>
              <a:buAutoNum type="arabicPeriod"/>
              <a:defRPr/>
            </a:pPr>
            <a:r>
              <a:rPr lang="en-IN" sz="2400" dirty="0"/>
              <a:t>The cost of producing the product, which in turn depends on:</a:t>
            </a:r>
          </a:p>
          <a:p>
            <a:pPr marL="1196975" lvl="2" indent="-222250">
              <a:spcAft>
                <a:spcPct val="10000"/>
              </a:spcAft>
              <a:buSzPct val="100000"/>
              <a:defRPr/>
            </a:pPr>
            <a:r>
              <a:rPr lang="en-IN" sz="2200" dirty="0"/>
              <a:t>The price of required inputs (labor, capital, and land)</a:t>
            </a:r>
          </a:p>
          <a:p>
            <a:pPr marL="1196975" lvl="2" indent="-222250">
              <a:spcAft>
                <a:spcPct val="10000"/>
              </a:spcAft>
              <a:buSzPct val="100000"/>
              <a:defRPr/>
            </a:pPr>
            <a:r>
              <a:rPr lang="en-IN" sz="2200" dirty="0"/>
              <a:t>The technologies that can be used to produce the product</a:t>
            </a:r>
          </a:p>
          <a:p>
            <a:pPr marL="852679" lvl="1" indent="-401638">
              <a:spcAft>
                <a:spcPct val="10000"/>
              </a:spcAft>
              <a:buSzPct val="100000"/>
              <a:buFont typeface="+mj-lt"/>
              <a:buAutoNum type="arabicPeriod"/>
              <a:defRPr/>
            </a:pPr>
            <a:r>
              <a:rPr lang="en-US" altLang="en-US" sz="2400" dirty="0"/>
              <a:t>The prices of related products</a:t>
            </a:r>
          </a:p>
        </p:txBody>
      </p:sp>
    </p:spTree>
    <p:extLst>
      <p:ext uri="{BB962C8B-B14F-4D97-AF65-F5344CB8AC3E}">
        <p14:creationId xmlns:p14="http://schemas.microsoft.com/office/powerpoint/2010/main" val="235511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Shift of Supply versus Movement along a Supply Curve </a:t>
            </a:r>
            <a:r>
              <a:rPr lang="en-IN" sz="2000" i="1" dirty="0"/>
              <a:t>( 1 of 2)</a:t>
            </a:r>
          </a:p>
        </p:txBody>
      </p:sp>
      <p:sp>
        <p:nvSpPr>
          <p:cNvPr id="3" name="Content Placeholder 2"/>
          <p:cNvSpPr>
            <a:spLocks noGrp="1"/>
          </p:cNvSpPr>
          <p:nvPr>
            <p:ph idx="1"/>
          </p:nvPr>
        </p:nvSpPr>
        <p:spPr>
          <a:xfrm>
            <a:off x="457200" y="1600201"/>
            <a:ext cx="8229600" cy="3200400"/>
          </a:xfrm>
        </p:spPr>
        <p:txBody>
          <a:bodyPr/>
          <a:lstStyle/>
          <a:p>
            <a:r>
              <a:rPr lang="en-IN" sz="2400" b="1" dirty="0"/>
              <a:t>movement along a supply curve  </a:t>
            </a:r>
            <a:r>
              <a:rPr lang="en-IN" sz="2400" dirty="0"/>
              <a:t>The change in quantity supplied brought about by a change in price.</a:t>
            </a:r>
          </a:p>
          <a:p>
            <a:r>
              <a:rPr lang="en-IN" altLang="en-US" sz="2400" b="1" dirty="0"/>
              <a:t>shift of a supply curve  </a:t>
            </a:r>
            <a:r>
              <a:rPr lang="en-IN" altLang="en-US" sz="2400" dirty="0"/>
              <a:t>The change that takes place in a supply curve corresponding to a new relationship between quantity supplied of a good and the price of that good. The shift is brought about by a change in the original conditions.</a:t>
            </a:r>
          </a:p>
        </p:txBody>
      </p:sp>
    </p:spTree>
    <p:extLst>
      <p:ext uri="{BB962C8B-B14F-4D97-AF65-F5344CB8AC3E}">
        <p14:creationId xmlns:p14="http://schemas.microsoft.com/office/powerpoint/2010/main" val="35409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082597"/>
          </a:xfrm>
        </p:spPr>
        <p:txBody>
          <a:bodyPr/>
          <a:lstStyle/>
          <a:p>
            <a:r>
              <a:rPr lang="en-IN" dirty="0"/>
              <a:t>Chapter 3  Demand, Supply, and Market Equilibrium</a:t>
            </a:r>
          </a:p>
        </p:txBody>
      </p:sp>
      <p:sp>
        <p:nvSpPr>
          <p:cNvPr id="3" name="Content Placeholder 2"/>
          <p:cNvSpPr>
            <a:spLocks noGrp="1"/>
          </p:cNvSpPr>
          <p:nvPr>
            <p:ph idx="1"/>
          </p:nvPr>
        </p:nvSpPr>
        <p:spPr/>
        <p:txBody>
          <a:bodyPr/>
          <a:lstStyle/>
          <a:p>
            <a:r>
              <a:rPr lang="en-IN" altLang="en-US" sz="2400" dirty="0"/>
              <a:t>Chapter 2 discusses how individuals solve economic problems directly.</a:t>
            </a:r>
          </a:p>
          <a:p>
            <a:r>
              <a:rPr lang="en-IN" altLang="en-US" sz="2400" dirty="0"/>
              <a:t>This chapter explains the basic forces at work in market systems. </a:t>
            </a:r>
          </a:p>
          <a:p>
            <a:r>
              <a:rPr lang="en-IN" altLang="en-US" sz="2400" dirty="0"/>
              <a:t>This chapter explains how individual decisions answer the three basic economic questions. </a:t>
            </a:r>
          </a:p>
        </p:txBody>
      </p:sp>
    </p:spTree>
    <p:extLst>
      <p:ext uri="{BB962C8B-B14F-4D97-AF65-F5344CB8AC3E}">
        <p14:creationId xmlns:p14="http://schemas.microsoft.com/office/powerpoint/2010/main" val="978760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315200" cy="838200"/>
          </a:xfrm>
        </p:spPr>
        <p:txBody>
          <a:bodyPr/>
          <a:lstStyle/>
          <a:p>
            <a:r>
              <a:rPr lang="en-IN" sz="2000" b="1" dirty="0">
                <a:solidFill>
                  <a:schemeClr val="tx1"/>
                </a:solidFill>
              </a:rPr>
              <a:t>TABLE 3.4  </a:t>
            </a:r>
            <a:r>
              <a:rPr lang="en-IN" sz="1800" b="1" dirty="0">
                <a:latin typeface="Arial" pitchFamily="34" charset="0"/>
              </a:rPr>
              <a:t>Shift of Supply Schedule for Soybeans following Development of a New Disease-Resistant Seed Strain </a:t>
            </a:r>
            <a:endParaRPr lang="en-IN" sz="2000" b="1" dirty="0">
              <a:solidFill>
                <a:schemeClr val="tx1"/>
              </a:solidFill>
            </a:endParaRPr>
          </a:p>
        </p:txBody>
      </p:sp>
      <p:graphicFrame>
        <p:nvGraphicFramePr>
          <p:cNvPr id="4" name="Table 3" descr="A table presents Shift of Supply Schedule for Soybeans following Development of a New Disease-Resistant Seed Strain"/>
          <p:cNvGraphicFramePr>
            <a:graphicFrameLocks noGrp="1"/>
          </p:cNvGraphicFramePr>
          <p:nvPr>
            <p:extLst>
              <p:ext uri="{D42A27DB-BD31-4B8C-83A1-F6EECF244321}">
                <p14:modId xmlns:p14="http://schemas.microsoft.com/office/powerpoint/2010/main" val="732639548"/>
              </p:ext>
            </p:extLst>
          </p:nvPr>
        </p:nvGraphicFramePr>
        <p:xfrm>
          <a:off x="914400" y="1676399"/>
          <a:ext cx="7239000" cy="3429001"/>
        </p:xfrm>
        <a:graphic>
          <a:graphicData uri="http://schemas.openxmlformats.org/drawingml/2006/table">
            <a:tbl>
              <a:tblPr firstRow="1">
                <a:tableStyleId>{2D5ABB26-0587-4C30-8999-92F81FD0307C}</a:tableStyleId>
              </a:tblPr>
              <a:tblGrid>
                <a:gridCol w="2208509">
                  <a:extLst>
                    <a:ext uri="{9D8B030D-6E8A-4147-A177-3AD203B41FA5}">
                      <a16:colId xmlns:a16="http://schemas.microsoft.com/office/drawing/2014/main" xmlns="" val="20000"/>
                    </a:ext>
                  </a:extLst>
                </a:gridCol>
                <a:gridCol w="2406352">
                  <a:extLst>
                    <a:ext uri="{9D8B030D-6E8A-4147-A177-3AD203B41FA5}">
                      <a16:colId xmlns:a16="http://schemas.microsoft.com/office/drawing/2014/main" xmlns="" val="20001"/>
                    </a:ext>
                  </a:extLst>
                </a:gridCol>
                <a:gridCol w="2624139">
                  <a:extLst>
                    <a:ext uri="{9D8B030D-6E8A-4147-A177-3AD203B41FA5}">
                      <a16:colId xmlns:a16="http://schemas.microsoft.com/office/drawing/2014/main" xmlns="" val="20002"/>
                    </a:ext>
                  </a:extLst>
                </a:gridCol>
              </a:tblGrid>
              <a:tr h="3774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800" b="1" i="0" u="none" strike="noStrike" cap="none" normalizeH="0" baseline="0" dirty="0">
                        <a:ln>
                          <a:noFill/>
                        </a:ln>
                        <a:solidFill>
                          <a:schemeClr val="tx1"/>
                        </a:solidFill>
                        <a:effectLst/>
                        <a:latin typeface="Arial" pitchFamily="34" charset="0"/>
                      </a:endParaRP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pitchFamily="34" charset="0"/>
                        </a:rPr>
                        <a:t>Schedule </a:t>
                      </a:r>
                      <a:r>
                        <a:rPr kumimoji="0" lang="en-US" sz="1800" b="1" i="1" u="none" strike="noStrike" cap="none" normalizeH="0" baseline="0" dirty="0">
                          <a:ln>
                            <a:noFill/>
                          </a:ln>
                          <a:solidFill>
                            <a:schemeClr val="tx1"/>
                          </a:solidFill>
                          <a:effectLst/>
                          <a:latin typeface="Arial" pitchFamily="34" charset="0"/>
                        </a:rPr>
                        <a:t>S</a:t>
                      </a:r>
                      <a:r>
                        <a:rPr kumimoji="0" lang="en-US" sz="1800" b="1" i="0" u="none" strike="noStrike" cap="none" normalizeH="0" baseline="-25000" dirty="0">
                          <a:ln>
                            <a:noFill/>
                          </a:ln>
                          <a:solidFill>
                            <a:schemeClr val="tx1"/>
                          </a:solidFill>
                          <a:effectLst/>
                          <a:latin typeface="Arial" pitchFamily="34" charset="0"/>
                        </a:rPr>
                        <a:t>0</a:t>
                      </a: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pitchFamily="34" charset="0"/>
                        </a:rPr>
                        <a:t>Schedule </a:t>
                      </a:r>
                      <a:r>
                        <a:rPr kumimoji="0" lang="en-US" sz="1800" b="1" i="1" u="none" strike="noStrike" cap="none" normalizeH="0" baseline="0" dirty="0">
                          <a:ln>
                            <a:noFill/>
                          </a:ln>
                          <a:solidFill>
                            <a:schemeClr val="tx1"/>
                          </a:solidFill>
                          <a:effectLst/>
                          <a:latin typeface="Arial" pitchFamily="34" charset="0"/>
                        </a:rPr>
                        <a:t>S</a:t>
                      </a:r>
                      <a:r>
                        <a:rPr kumimoji="0" lang="en-US" sz="1800" b="1" i="0" u="none" strike="noStrike" cap="none" normalizeH="0" baseline="-25000" dirty="0">
                          <a:ln>
                            <a:noFill/>
                          </a:ln>
                          <a:solidFill>
                            <a:schemeClr val="tx1"/>
                          </a:solidFill>
                          <a:effectLst/>
                          <a:latin typeface="Arial" pitchFamily="34" charset="0"/>
                        </a:rPr>
                        <a:t>1</a:t>
                      </a:r>
                      <a:endParaRPr kumimoji="0" lang="en-US" sz="1800" b="1" i="0" u="none" strike="noStrike" cap="none" normalizeH="0" baseline="0" dirty="0">
                        <a:ln>
                          <a:noFill/>
                        </a:ln>
                        <a:solidFill>
                          <a:schemeClr val="tx1"/>
                        </a:solidFill>
                        <a:effectLst/>
                        <a:latin typeface="Arial" pitchFamily="34" charset="0"/>
                      </a:endParaRP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49439">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pitchFamily="34" charset="0"/>
                        </a:rPr>
                        <a:t/>
                      </a:r>
                      <a:br>
                        <a:rPr kumimoji="0" lang="en-US" sz="1800" b="1"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chemeClr val="tx1"/>
                          </a:solidFill>
                          <a:effectLst/>
                          <a:latin typeface="Arial" pitchFamily="34" charset="0"/>
                        </a:rPr>
                        <a:t>Price</a:t>
                      </a:r>
                      <a:br>
                        <a:rPr kumimoji="0" lang="en-US" sz="1800" b="1"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chemeClr val="tx1"/>
                          </a:solidFill>
                          <a:effectLst/>
                          <a:latin typeface="Arial" pitchFamily="34" charset="0"/>
                        </a:rPr>
                        <a:t>(per Bushel)</a:t>
                      </a: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pitchFamily="34" charset="0"/>
                        </a:rPr>
                        <a:t>Quantity Supplied</a:t>
                      </a:r>
                      <a:br>
                        <a:rPr kumimoji="0" lang="en-US" sz="1800" b="1"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chemeClr val="tx1"/>
                          </a:solidFill>
                          <a:effectLst/>
                          <a:latin typeface="Arial" pitchFamily="34" charset="0"/>
                        </a:rPr>
                        <a:t>(Bushels per Year Using Old Seed)</a:t>
                      </a: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pitchFamily="34" charset="0"/>
                        </a:rPr>
                        <a:t>Quantity Supplied</a:t>
                      </a:r>
                      <a:br>
                        <a:rPr kumimoji="0" lang="en-US" sz="1800" b="1"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chemeClr val="tx1"/>
                          </a:solidFill>
                          <a:effectLst/>
                          <a:latin typeface="Arial" pitchFamily="34" charset="0"/>
                        </a:rPr>
                        <a:t>(Bushels per Year Using New Seed)</a:t>
                      </a:r>
                    </a:p>
                  </a:txBody>
                  <a:tcPr marR="0" marT="45689" marB="4568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50997">
                <a:tc>
                  <a:txBody>
                    <a:bodyPr/>
                    <a:lstStyle/>
                    <a:p>
                      <a:pPr marL="0" marR="0" lvl="0" indent="0" algn="ctr" defTabSz="747713"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$1.50</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          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  5,000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50220">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1.75</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10,000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23,000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50220">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2.25</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20,000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33,000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50220">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3.00</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30,000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40,000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50220">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4.00</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45,000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54,000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50220">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pitchFamily="34" charset="0"/>
                        </a:rPr>
                        <a:t>5.00</a:t>
                      </a:r>
                    </a:p>
                  </a:txBody>
                  <a:tcPr marR="36576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45,000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54,000</a:t>
                      </a:r>
                    </a:p>
                  </a:txBody>
                  <a:tcPr marR="0" marT="27414" marB="274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0730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7772400" cy="685801"/>
          </a:xfrm>
        </p:spPr>
        <p:txBody>
          <a:bodyPr/>
          <a:lstStyle/>
          <a:p>
            <a:r>
              <a:rPr lang="en-IN" sz="2000" b="1" dirty="0">
                <a:latin typeface="+mn-lt"/>
              </a:rPr>
              <a:t>FIGURE 3.7  Shift of the Supply Curve for Soybeans Following Development of a New Seed Strain </a:t>
            </a:r>
          </a:p>
        </p:txBody>
      </p:sp>
      <p:sp>
        <p:nvSpPr>
          <p:cNvPr id="4" name="Text Placeholder 3"/>
          <p:cNvSpPr>
            <a:spLocks noGrp="1"/>
          </p:cNvSpPr>
          <p:nvPr>
            <p:ph type="body" sz="quarter" idx="13"/>
          </p:nvPr>
        </p:nvSpPr>
        <p:spPr>
          <a:xfrm>
            <a:off x="533400" y="1957432"/>
            <a:ext cx="2362200" cy="2538368"/>
          </a:xfrm>
        </p:spPr>
        <p:txBody>
          <a:bodyPr/>
          <a:lstStyle/>
          <a:p>
            <a:pPr>
              <a:spcBef>
                <a:spcPts val="1800"/>
              </a:spcBef>
              <a:spcAft>
                <a:spcPct val="0"/>
              </a:spcAft>
            </a:pPr>
            <a:r>
              <a:rPr lang="en-US" altLang="en-US" dirty="0"/>
              <a:t>When the price of a product changes, we move </a:t>
            </a:r>
            <a:r>
              <a:rPr lang="en-US" altLang="en-US" i="1" dirty="0"/>
              <a:t>along</a:t>
            </a:r>
            <a:r>
              <a:rPr lang="en-US" altLang="en-US" dirty="0"/>
              <a:t> the supply curve for that product; the quantity supplied rises or falls.</a:t>
            </a:r>
          </a:p>
          <a:p>
            <a:pPr>
              <a:spcBef>
                <a:spcPts val="1800"/>
              </a:spcBef>
              <a:spcAft>
                <a:spcPct val="0"/>
              </a:spcAft>
            </a:pPr>
            <a:r>
              <a:rPr lang="en-US" altLang="en-US" dirty="0"/>
              <a:t>When any other factor affecting supply changes, the supply curve </a:t>
            </a:r>
            <a:r>
              <a:rPr lang="en-US" altLang="en-US" i="1" dirty="0"/>
              <a:t>shifts</a:t>
            </a:r>
            <a:r>
              <a:rPr lang="en-US" altLang="en-US" dirty="0"/>
              <a:t>.</a:t>
            </a:r>
            <a:endParaRPr lang="en-US" dirty="0"/>
          </a:p>
        </p:txBody>
      </p:sp>
      <p:pic>
        <p:nvPicPr>
          <p:cNvPr id="10243" name="Picture 3" descr="An x-y graph presents shift of the supply curve for soybeans following development of a new seed strain&#10;&#10;The graph presents the information from Table 3.4 in graph format.&#10;Y-axis (vertical): Price of soybeans per bushel ($) -- also labeled &quot;P&quot;&#10;X-axis (horizontal): Bushels of soybeans produced per year -- also labeled &quot;q&quot;&#10;An arc (above and left) connects the points from Price and Schedule S0.&#10;An arc (below and right) connects the points from Price and Schedule S1.&#10;An arrow points horizontally to the right from arc S0 to arc S1.&#10;Dotted lines are shown going vertically and horizontally from each point to the a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216025"/>
            <a:ext cx="48768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9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Shift of Supply versus Movement along a Supply Curve </a:t>
            </a:r>
            <a:r>
              <a:rPr lang="en-IN" sz="2000" i="1" dirty="0"/>
              <a:t>(2 of 2)</a:t>
            </a:r>
            <a:endParaRPr lang="en-IN" sz="2000" dirty="0"/>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altLang="en-US" dirty="0"/>
              <a:t>It is very important to distinguish between movements along supply curves (changes in quantity supplied) and shifts in supply curves (changes in supply):</a:t>
            </a:r>
          </a:p>
          <a:p>
            <a:pPr marL="256032" indent="-256032">
              <a:spcAft>
                <a:spcPct val="10000"/>
              </a:spcAft>
              <a:buClr>
                <a:srgbClr val="0070C0"/>
              </a:buClr>
              <a:buSzPct val="100000"/>
              <a:defRPr/>
            </a:pPr>
            <a:r>
              <a:rPr lang="en-US" altLang="en-US" dirty="0"/>
              <a:t>Change in price of a good or service leads to</a:t>
            </a:r>
          </a:p>
          <a:p>
            <a:pPr marL="233363" indent="-233363">
              <a:spcBef>
                <a:spcPts val="0"/>
              </a:spcBef>
              <a:spcAft>
                <a:spcPct val="10000"/>
              </a:spcAft>
              <a:buClr>
                <a:srgbClr val="0070C0"/>
              </a:buClr>
              <a:buSzPct val="100000"/>
              <a:buNone/>
              <a:defRPr/>
            </a:pPr>
            <a:r>
              <a:rPr lang="en-US" altLang="en-US" dirty="0"/>
              <a:t>		 change in </a:t>
            </a:r>
            <a:r>
              <a:rPr lang="en-US" altLang="en-US" i="1" dirty="0"/>
              <a:t>quantity supplied</a:t>
            </a:r>
            <a:r>
              <a:rPr lang="en-US" altLang="en-US" dirty="0"/>
              <a:t> (</a:t>
            </a:r>
            <a:r>
              <a:rPr lang="en-US" altLang="en-US" b="1" dirty="0"/>
              <a:t>movement along a supply curve</a:t>
            </a:r>
            <a:r>
              <a:rPr lang="en-US" altLang="en-US" dirty="0"/>
              <a:t>).</a:t>
            </a:r>
          </a:p>
          <a:p>
            <a:pPr marL="256032" indent="-256032">
              <a:spcAft>
                <a:spcPct val="10000"/>
              </a:spcAft>
              <a:buClr>
                <a:srgbClr val="0070C0"/>
              </a:buClr>
              <a:buSzPct val="100000"/>
              <a:defRPr/>
            </a:pPr>
            <a:r>
              <a:rPr lang="en-IN" altLang="en-US" dirty="0"/>
              <a:t>Change in costs, input prices, technology, or prices of related goods and services leads to</a:t>
            </a:r>
          </a:p>
          <a:p>
            <a:pPr marL="0" indent="0">
              <a:spcBef>
                <a:spcPts val="0"/>
              </a:spcBef>
              <a:spcAft>
                <a:spcPct val="10000"/>
              </a:spcAft>
              <a:buClr>
                <a:srgbClr val="0070C0"/>
              </a:buClr>
              <a:buSzPct val="100000"/>
              <a:buNone/>
              <a:defRPr/>
            </a:pPr>
            <a:r>
              <a:rPr lang="en-US" dirty="0"/>
              <a:t>	 change in </a:t>
            </a:r>
            <a:r>
              <a:rPr lang="en-US" i="1" dirty="0"/>
              <a:t>supply </a:t>
            </a:r>
            <a:r>
              <a:rPr lang="en-US" dirty="0"/>
              <a:t>(</a:t>
            </a:r>
            <a:r>
              <a:rPr lang="en-US" b="1" dirty="0"/>
              <a:t>shift of a supply curve</a:t>
            </a:r>
            <a:r>
              <a:rPr lang="en-US" dirty="0"/>
              <a:t>).</a:t>
            </a:r>
            <a:endParaRPr lang="en-IN" altLang="en-US" dirty="0"/>
          </a:p>
        </p:txBody>
      </p:sp>
      <p:grpSp>
        <p:nvGrpSpPr>
          <p:cNvPr id="7" name="Group 6"/>
          <p:cNvGrpSpPr/>
          <p:nvPr/>
        </p:nvGrpSpPr>
        <p:grpSpPr>
          <a:xfrm>
            <a:off x="728862" y="3397639"/>
            <a:ext cx="655292" cy="101600"/>
            <a:chOff x="685800" y="4470400"/>
            <a:chExt cx="655292" cy="101600"/>
          </a:xfrm>
        </p:grpSpPr>
        <p:sp>
          <p:nvSpPr>
            <p:cNvPr id="8" name="Line 26"/>
            <p:cNvSpPr>
              <a:spLocks noChangeShapeType="1"/>
            </p:cNvSpPr>
            <p:nvPr/>
          </p:nvSpPr>
          <p:spPr bwMode="auto">
            <a:xfrm>
              <a:off x="685800" y="4572000"/>
              <a:ext cx="6552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vert="eaVert">
              <a:spAutoFit/>
            </a:bodyPr>
            <a:lstStyle/>
            <a:p>
              <a:endParaRPr lang="en-IN" dirty="0"/>
            </a:p>
          </p:txBody>
        </p:sp>
        <p:sp>
          <p:nvSpPr>
            <p:cNvPr id="9" name="Line 25"/>
            <p:cNvSpPr>
              <a:spLocks noChangeShapeType="1"/>
            </p:cNvSpPr>
            <p:nvPr/>
          </p:nvSpPr>
          <p:spPr bwMode="auto">
            <a:xfrm>
              <a:off x="685800" y="4470400"/>
              <a:ext cx="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vert="eaVert">
              <a:spAutoFit/>
            </a:bodyPr>
            <a:lstStyle/>
            <a:p>
              <a:endParaRPr lang="en-IN" dirty="0"/>
            </a:p>
          </p:txBody>
        </p:sp>
      </p:grpSp>
      <p:grpSp>
        <p:nvGrpSpPr>
          <p:cNvPr id="6" name="Group 5"/>
          <p:cNvGrpSpPr/>
          <p:nvPr/>
        </p:nvGrpSpPr>
        <p:grpSpPr>
          <a:xfrm>
            <a:off x="728862" y="5105400"/>
            <a:ext cx="655292" cy="101600"/>
            <a:chOff x="685800" y="4470400"/>
            <a:chExt cx="655292" cy="101600"/>
          </a:xfrm>
        </p:grpSpPr>
        <p:sp>
          <p:nvSpPr>
            <p:cNvPr id="4" name="Line 26"/>
            <p:cNvSpPr>
              <a:spLocks noChangeShapeType="1"/>
            </p:cNvSpPr>
            <p:nvPr/>
          </p:nvSpPr>
          <p:spPr bwMode="auto">
            <a:xfrm>
              <a:off x="685800" y="4572000"/>
              <a:ext cx="6552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vert="eaVert">
              <a:spAutoFit/>
            </a:bodyPr>
            <a:lstStyle/>
            <a:p>
              <a:endParaRPr lang="en-IN" dirty="0"/>
            </a:p>
          </p:txBody>
        </p:sp>
        <p:sp>
          <p:nvSpPr>
            <p:cNvPr id="5" name="Line 25"/>
            <p:cNvSpPr>
              <a:spLocks noChangeShapeType="1"/>
            </p:cNvSpPr>
            <p:nvPr/>
          </p:nvSpPr>
          <p:spPr bwMode="auto">
            <a:xfrm>
              <a:off x="685800" y="4470400"/>
              <a:ext cx="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vert="eaVert">
              <a:spAutoFit/>
            </a:bodyPr>
            <a:lstStyle/>
            <a:p>
              <a:endParaRPr lang="en-IN" dirty="0"/>
            </a:p>
          </p:txBody>
        </p:sp>
      </p:grpSp>
    </p:spTree>
    <p:extLst>
      <p:ext uri="{BB962C8B-B14F-4D97-AF65-F5344CB8AC3E}">
        <p14:creationId xmlns:p14="http://schemas.microsoft.com/office/powerpoint/2010/main" val="2098113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From Individual Supply to Market Supply</a:t>
            </a:r>
          </a:p>
        </p:txBody>
      </p:sp>
      <p:sp>
        <p:nvSpPr>
          <p:cNvPr id="3" name="Content Placeholder 2"/>
          <p:cNvSpPr>
            <a:spLocks noGrp="1"/>
          </p:cNvSpPr>
          <p:nvPr>
            <p:ph idx="1"/>
          </p:nvPr>
        </p:nvSpPr>
        <p:spPr>
          <a:xfrm>
            <a:off x="457200" y="1600201"/>
            <a:ext cx="8229600" cy="1371600"/>
          </a:xfrm>
        </p:spPr>
        <p:txBody>
          <a:bodyPr/>
          <a:lstStyle/>
          <a:p>
            <a:pPr>
              <a:spcBef>
                <a:spcPct val="0"/>
              </a:spcBef>
              <a:spcAft>
                <a:spcPct val="0"/>
              </a:spcAft>
            </a:pPr>
            <a:r>
              <a:rPr lang="en-US" altLang="en-US" sz="2400" b="1" dirty="0"/>
              <a:t>market supply  </a:t>
            </a:r>
            <a:r>
              <a:rPr lang="en-US" altLang="en-US" sz="2400" dirty="0"/>
              <a:t>The sum of all that is supplied each period by all producers of a single product.</a:t>
            </a:r>
            <a:endParaRPr lang="en-IN" altLang="en-US" sz="2400" dirty="0"/>
          </a:p>
        </p:txBody>
      </p:sp>
    </p:spTree>
    <p:extLst>
      <p:ext uri="{BB962C8B-B14F-4D97-AF65-F5344CB8AC3E}">
        <p14:creationId xmlns:p14="http://schemas.microsoft.com/office/powerpoint/2010/main" val="564820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24" y="381000"/>
            <a:ext cx="8259417" cy="762000"/>
          </a:xfrm>
        </p:spPr>
        <p:txBody>
          <a:bodyPr/>
          <a:lstStyle/>
          <a:p>
            <a:r>
              <a:rPr lang="en-IN" sz="2000" b="1" dirty="0"/>
              <a:t>FIGURE 3.8  </a:t>
            </a:r>
            <a:r>
              <a:rPr lang="en-IN" sz="2000" b="1" dirty="0">
                <a:latin typeface="Arial" pitchFamily="34" charset="0"/>
              </a:rPr>
              <a:t>Deriving Market Supply from Individual Firm Supply Curves</a:t>
            </a:r>
            <a:r>
              <a:rPr lang="en-IN" sz="2000" b="1" dirty="0"/>
              <a:t> </a:t>
            </a:r>
          </a:p>
        </p:txBody>
      </p:sp>
      <p:pic>
        <p:nvPicPr>
          <p:cNvPr id="11266" name="Picture 2" descr="Four x-y graphs and a table demonstrates deriving market supply from individual firm supply cur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50" y="1922463"/>
            <a:ext cx="8139113"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3"/>
          </p:nvPr>
        </p:nvSpPr>
        <p:spPr>
          <a:xfrm>
            <a:off x="417724" y="5334000"/>
            <a:ext cx="8259417" cy="688256"/>
          </a:xfrm>
        </p:spPr>
        <p:txBody>
          <a:bodyPr/>
          <a:lstStyle/>
          <a:p>
            <a:r>
              <a:rPr lang="en-US" altLang="en-US" dirty="0"/>
              <a:t>Total supply in the marketplace is the sum of all the amounts supplied by all the firms selling in the market. It is the sum of all the individual quantities supplied at each price.</a:t>
            </a:r>
            <a:endParaRPr lang="en-US" dirty="0"/>
          </a:p>
        </p:txBody>
      </p:sp>
    </p:spTree>
    <p:extLst>
      <p:ext uri="{BB962C8B-B14F-4D97-AF65-F5344CB8AC3E}">
        <p14:creationId xmlns:p14="http://schemas.microsoft.com/office/powerpoint/2010/main" val="287548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41" y="381000"/>
            <a:ext cx="8229600" cy="1066800"/>
          </a:xfrm>
        </p:spPr>
        <p:txBody>
          <a:bodyPr/>
          <a:lstStyle/>
          <a:p>
            <a:r>
              <a:rPr lang="en-IN" sz="2000" b="1" dirty="0"/>
              <a:t>FIGURE 3.8  </a:t>
            </a:r>
            <a:r>
              <a:rPr lang="en-IN" sz="2000" b="1" dirty="0">
                <a:latin typeface="Arial" pitchFamily="34" charset="0"/>
              </a:rPr>
              <a:t>Deriving Market Supply from Individual Firm Supply Curves (cont’d)</a:t>
            </a:r>
            <a:endParaRPr lang="en-IN" sz="2000" b="1" dirty="0"/>
          </a:p>
        </p:txBody>
      </p:sp>
      <p:pic>
        <p:nvPicPr>
          <p:cNvPr id="3" name="Picture 2"/>
          <p:cNvPicPr>
            <a:picLocks noChangeAspect="1"/>
          </p:cNvPicPr>
          <p:nvPr/>
        </p:nvPicPr>
        <p:blipFill>
          <a:blip r:embed="rId2" cstate="print"/>
          <a:stretch>
            <a:fillRect/>
          </a:stretch>
        </p:blipFill>
        <p:spPr>
          <a:xfrm>
            <a:off x="424350" y="1638123"/>
            <a:ext cx="8338650" cy="3238677"/>
          </a:xfrm>
          <a:prstGeom prst="rect">
            <a:avLst/>
          </a:prstGeom>
        </p:spPr>
      </p:pic>
      <p:sp>
        <p:nvSpPr>
          <p:cNvPr id="5" name="Text Placeholder 4"/>
          <p:cNvSpPr>
            <a:spLocks noGrp="1"/>
          </p:cNvSpPr>
          <p:nvPr>
            <p:ph type="body" sz="quarter" idx="13"/>
          </p:nvPr>
        </p:nvSpPr>
        <p:spPr>
          <a:xfrm>
            <a:off x="424350" y="5562600"/>
            <a:ext cx="8252791" cy="688256"/>
          </a:xfrm>
        </p:spPr>
        <p:txBody>
          <a:bodyPr/>
          <a:lstStyle/>
          <a:p>
            <a:r>
              <a:rPr lang="en-US" altLang="en-US" dirty="0"/>
              <a:t>Total supply in the marketplace is the sum of all the amounts supplied by all the firms selling in the market. It is the sum of all the individual quantities supplied at each price.</a:t>
            </a:r>
            <a:endParaRPr lang="en-US" dirty="0"/>
          </a:p>
        </p:txBody>
      </p:sp>
    </p:spTree>
    <p:extLst>
      <p:ext uri="{BB962C8B-B14F-4D97-AF65-F5344CB8AC3E}">
        <p14:creationId xmlns:p14="http://schemas.microsoft.com/office/powerpoint/2010/main" val="2150193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6852"/>
          </a:xfrm>
        </p:spPr>
        <p:txBody>
          <a:bodyPr/>
          <a:lstStyle/>
          <a:p>
            <a:r>
              <a:rPr lang="en-IN" dirty="0"/>
              <a:t>Market Equilibrium</a:t>
            </a:r>
          </a:p>
        </p:txBody>
      </p:sp>
      <p:sp>
        <p:nvSpPr>
          <p:cNvPr id="3" name="Content Placeholder 2"/>
          <p:cNvSpPr>
            <a:spLocks noGrp="1"/>
          </p:cNvSpPr>
          <p:nvPr>
            <p:ph idx="1"/>
          </p:nvPr>
        </p:nvSpPr>
        <p:spPr>
          <a:xfrm>
            <a:off x="457200" y="1600201"/>
            <a:ext cx="8229600" cy="3581400"/>
          </a:xfrm>
        </p:spPr>
        <p:txBody>
          <a:bodyPr/>
          <a:lstStyle/>
          <a:p>
            <a:pPr>
              <a:spcBef>
                <a:spcPts val="1800"/>
              </a:spcBef>
              <a:spcAft>
                <a:spcPct val="0"/>
              </a:spcAft>
            </a:pPr>
            <a:r>
              <a:rPr lang="en-IN" altLang="en-US" sz="2400" b="1" dirty="0"/>
              <a:t>equilibrium  </a:t>
            </a:r>
            <a:r>
              <a:rPr lang="en-IN" altLang="en-US" sz="2400" dirty="0"/>
              <a:t>The condition that exists when quantity supplied and quantity demanded are equal. At equilibrium, there is no tendency for price to change.</a:t>
            </a:r>
          </a:p>
          <a:p>
            <a:pPr marL="0" indent="0">
              <a:spcBef>
                <a:spcPts val="1800"/>
              </a:spcBef>
              <a:spcAft>
                <a:spcPct val="0"/>
              </a:spcAft>
              <a:buNone/>
            </a:pPr>
            <a:r>
              <a:rPr lang="en-US" altLang="en-US" sz="2400" b="1" dirty="0"/>
              <a:t>Excess Demand</a:t>
            </a:r>
            <a:endParaRPr lang="en-US" altLang="en-US" sz="2400" dirty="0"/>
          </a:p>
          <a:p>
            <a:pPr>
              <a:spcBef>
                <a:spcPts val="1800"/>
              </a:spcBef>
              <a:spcAft>
                <a:spcPct val="0"/>
              </a:spcAft>
            </a:pPr>
            <a:r>
              <a:rPr lang="en-IN" altLang="en-US" sz="2400" b="1" dirty="0"/>
              <a:t>excess demand or shortage  </a:t>
            </a:r>
            <a:r>
              <a:rPr lang="en-IN" altLang="en-US" sz="2400" dirty="0"/>
              <a:t>The condition that exists when quantity demanded exceeds quantity supplied at the current price.</a:t>
            </a:r>
          </a:p>
        </p:txBody>
      </p:sp>
    </p:spTree>
    <p:extLst>
      <p:ext uri="{BB962C8B-B14F-4D97-AF65-F5344CB8AC3E}">
        <p14:creationId xmlns:p14="http://schemas.microsoft.com/office/powerpoint/2010/main" val="2663000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b="1" dirty="0"/>
              <a:t>FIGURE 3.9  </a:t>
            </a:r>
            <a:r>
              <a:rPr lang="en-IN" sz="1800" b="1" dirty="0">
                <a:latin typeface="Arial" pitchFamily="34" charset="0"/>
              </a:rPr>
              <a:t>Excess Demand, or Shortage</a:t>
            </a:r>
            <a:endParaRPr lang="en-US" dirty="0"/>
          </a:p>
        </p:txBody>
      </p:sp>
      <p:pic>
        <p:nvPicPr>
          <p:cNvPr id="12290" name="Picture 2" descr="An x-y graph presents excess demand or short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762000"/>
            <a:ext cx="481012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457200" y="3733800"/>
            <a:ext cx="8458200" cy="2552143"/>
          </a:xfrm>
        </p:spPr>
        <p:txBody>
          <a:bodyPr/>
          <a:lstStyle/>
          <a:p>
            <a:pPr>
              <a:spcBef>
                <a:spcPts val="1800"/>
              </a:spcBef>
              <a:spcAft>
                <a:spcPct val="0"/>
              </a:spcAft>
            </a:pPr>
            <a:r>
              <a:rPr lang="en-US" altLang="en-US" sz="1400" dirty="0"/>
              <a:t>At a price of $1.75 per bushel, quantity demanded exceeds quantity supplied.</a:t>
            </a:r>
          </a:p>
          <a:p>
            <a:pPr>
              <a:spcBef>
                <a:spcPts val="1800"/>
              </a:spcBef>
              <a:spcAft>
                <a:spcPct val="0"/>
              </a:spcAft>
            </a:pPr>
            <a:r>
              <a:rPr lang="en-US" altLang="en-US" sz="1400" dirty="0"/>
              <a:t>When </a:t>
            </a:r>
            <a:r>
              <a:rPr lang="en-US" altLang="en-US" sz="1400" i="1" dirty="0"/>
              <a:t>excess demand</a:t>
            </a:r>
            <a:r>
              <a:rPr lang="en-US" altLang="en-US" sz="1400" dirty="0"/>
              <a:t> exists, there is a tendency for price to rise. </a:t>
            </a:r>
          </a:p>
          <a:p>
            <a:pPr>
              <a:spcBef>
                <a:spcPts val="1800"/>
              </a:spcBef>
              <a:spcAft>
                <a:spcPct val="0"/>
              </a:spcAft>
            </a:pPr>
            <a:r>
              <a:rPr lang="en-US" altLang="en-US" sz="1400" dirty="0"/>
              <a:t>When quantity demanded equals quantity supplied, excess demand is eliminated and the market is in equilibrium. </a:t>
            </a:r>
          </a:p>
          <a:p>
            <a:pPr>
              <a:spcBef>
                <a:spcPts val="1800"/>
              </a:spcBef>
              <a:spcAft>
                <a:spcPct val="0"/>
              </a:spcAft>
            </a:pPr>
            <a:r>
              <a:rPr lang="en-US" altLang="en-US" sz="1400" dirty="0"/>
              <a:t>Here the equilibrium price is $2.00, and the equilibrium quantity is 40,000 bushels. </a:t>
            </a:r>
          </a:p>
          <a:p>
            <a:pPr rtl="0" eaLnBrk="1" latinLnBrk="0" hangingPunct="1"/>
            <a:r>
              <a:rPr lang="en-US" sz="1400" kern="1200" dirty="0">
                <a:solidFill>
                  <a:schemeClr val="tx1"/>
                </a:solidFill>
                <a:effectLst/>
              </a:rPr>
              <a:t>Here the equilibrium price is $2.00, and the equilibrium quantity is 40,000 bushels. </a:t>
            </a:r>
            <a:endParaRPr lang="en-IN" sz="1800" b="1" dirty="0">
              <a:latin typeface="Arial" pitchFamily="34" charset="0"/>
            </a:endParaRPr>
          </a:p>
        </p:txBody>
      </p:sp>
    </p:spTree>
    <p:extLst>
      <p:ext uri="{BB962C8B-B14F-4D97-AF65-F5344CB8AC3E}">
        <p14:creationId xmlns:p14="http://schemas.microsoft.com/office/powerpoint/2010/main" val="1662353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Excess Supply</a:t>
            </a:r>
          </a:p>
        </p:txBody>
      </p:sp>
      <p:sp>
        <p:nvSpPr>
          <p:cNvPr id="3" name="Content Placeholder 2"/>
          <p:cNvSpPr>
            <a:spLocks noGrp="1"/>
          </p:cNvSpPr>
          <p:nvPr>
            <p:ph idx="1"/>
          </p:nvPr>
        </p:nvSpPr>
        <p:spPr/>
        <p:txBody>
          <a:bodyPr/>
          <a:lstStyle/>
          <a:p>
            <a:pPr>
              <a:spcAft>
                <a:spcPct val="0"/>
              </a:spcAft>
            </a:pPr>
            <a:r>
              <a:rPr lang="en-US" altLang="en-US" sz="2400" b="1" dirty="0"/>
              <a:t>excess supply </a:t>
            </a:r>
            <a:r>
              <a:rPr lang="en-US" altLang="en-US" sz="2400" dirty="0"/>
              <a:t>or</a:t>
            </a:r>
            <a:r>
              <a:rPr lang="en-US" altLang="en-US" sz="2400" b="1" dirty="0"/>
              <a:t> surplus  </a:t>
            </a:r>
            <a:r>
              <a:rPr lang="en-US" altLang="en-US" sz="2400" dirty="0"/>
              <a:t>The condition that exists when quantity supplied exceeds quantity demanded at the current price.</a:t>
            </a:r>
          </a:p>
          <a:p>
            <a:pPr>
              <a:spcAft>
                <a:spcPct val="0"/>
              </a:spcAft>
            </a:pPr>
            <a:r>
              <a:rPr lang="en-US" altLang="en-US" sz="2400" dirty="0"/>
              <a:t>When quantity supplied exceeds quantity demanded at the current price, the price tends to fall. </a:t>
            </a:r>
          </a:p>
          <a:p>
            <a:pPr>
              <a:spcAft>
                <a:spcPct val="0"/>
              </a:spcAft>
            </a:pPr>
            <a:r>
              <a:rPr lang="en-US" altLang="en-US" sz="2400" dirty="0"/>
              <a:t>When price falls, quantity supplied is likely to decrease, and quantity demanded is likely to increase until an equilibrium price is reached where quantity supplied and quantity demanded are equal.</a:t>
            </a:r>
            <a:endParaRPr lang="en-IN" altLang="en-US" sz="2400" dirty="0"/>
          </a:p>
        </p:txBody>
      </p:sp>
    </p:spTree>
    <p:extLst>
      <p:ext uri="{BB962C8B-B14F-4D97-AF65-F5344CB8AC3E}">
        <p14:creationId xmlns:p14="http://schemas.microsoft.com/office/powerpoint/2010/main" val="3213726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lstStyle/>
          <a:p>
            <a:r>
              <a:rPr lang="en-IN" sz="2000" b="1" dirty="0"/>
              <a:t>FIGURE 3.10  </a:t>
            </a:r>
            <a:r>
              <a:rPr lang="en-IN" sz="2000" b="1" dirty="0">
                <a:latin typeface="Arial" pitchFamily="34" charset="0"/>
              </a:rPr>
              <a:t>Excess Supply, or Surplus</a:t>
            </a:r>
            <a:endParaRPr lang="en-IN" sz="2000" b="1" dirty="0"/>
          </a:p>
        </p:txBody>
      </p:sp>
      <p:pic>
        <p:nvPicPr>
          <p:cNvPr id="13315" name="Picture 3" descr="An x-y graph presents excess supply or sur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575" y="1295400"/>
            <a:ext cx="51022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a:xfrm>
            <a:off x="457200" y="5562600"/>
            <a:ext cx="8249992" cy="612056"/>
          </a:xfrm>
        </p:spPr>
        <p:txBody>
          <a:bodyPr/>
          <a:lstStyle/>
          <a:p>
            <a:pPr>
              <a:spcBef>
                <a:spcPct val="0"/>
              </a:spcBef>
              <a:spcAft>
                <a:spcPct val="0"/>
              </a:spcAft>
            </a:pPr>
            <a:r>
              <a:rPr lang="en-US" altLang="en-US" dirty="0"/>
              <a:t>At a price of $3.00, quantity supplied exceeds quantity demanded by 40,000 bushels. </a:t>
            </a:r>
          </a:p>
          <a:p>
            <a:pPr>
              <a:spcBef>
                <a:spcPct val="0"/>
              </a:spcBef>
              <a:spcAft>
                <a:spcPct val="0"/>
              </a:spcAft>
            </a:pPr>
            <a:r>
              <a:rPr lang="en-US" altLang="en-US" dirty="0"/>
              <a:t>This excess supply will cause the price to fall.  </a:t>
            </a:r>
            <a:endParaRPr lang="en-US" dirty="0"/>
          </a:p>
        </p:txBody>
      </p:sp>
    </p:spTree>
    <p:extLst>
      <p:ext uri="{BB962C8B-B14F-4D97-AF65-F5344CB8AC3E}">
        <p14:creationId xmlns:p14="http://schemas.microsoft.com/office/powerpoint/2010/main" val="286364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Firms and Households: The Basic Decision-Making Units</a:t>
            </a:r>
          </a:p>
        </p:txBody>
      </p:sp>
      <p:sp>
        <p:nvSpPr>
          <p:cNvPr id="3" name="Content Placeholder 2"/>
          <p:cNvSpPr>
            <a:spLocks noGrp="1"/>
          </p:cNvSpPr>
          <p:nvPr>
            <p:ph idx="1"/>
          </p:nvPr>
        </p:nvSpPr>
        <p:spPr/>
        <p:txBody>
          <a:bodyPr/>
          <a:lstStyle/>
          <a:p>
            <a:r>
              <a:rPr lang="en-IN" sz="2400" b="1" dirty="0"/>
              <a:t>firm  </a:t>
            </a:r>
            <a:r>
              <a:rPr lang="en-IN" sz="2400" dirty="0"/>
              <a:t>An organization that transforms resources (inputs) into products (outputs). Firms are the primary producing units in a market economy.</a:t>
            </a:r>
          </a:p>
          <a:p>
            <a:r>
              <a:rPr lang="en-IN" altLang="en-US" sz="2400" b="1" dirty="0"/>
              <a:t>entrepreneur</a:t>
            </a:r>
            <a:r>
              <a:rPr lang="en-IN" altLang="en-US" sz="2400" dirty="0"/>
              <a:t>  A person who organizes, manages, and assumes the risks of a firm, taking a new idea or a new product and turning it into a successful business.</a:t>
            </a:r>
          </a:p>
          <a:p>
            <a:r>
              <a:rPr lang="en-IN" altLang="en-US" sz="2400" b="1" dirty="0"/>
              <a:t>households </a:t>
            </a:r>
            <a:r>
              <a:rPr lang="en-IN" altLang="en-US" sz="2400" dirty="0"/>
              <a:t> The consuming units in an economy.</a:t>
            </a:r>
          </a:p>
        </p:txBody>
      </p:sp>
    </p:spTree>
    <p:extLst>
      <p:ext uri="{BB962C8B-B14F-4D97-AF65-F5344CB8AC3E}">
        <p14:creationId xmlns:p14="http://schemas.microsoft.com/office/powerpoint/2010/main" val="124149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Equilibrium</a:t>
            </a:r>
          </a:p>
        </p:txBody>
      </p:sp>
      <p:sp>
        <p:nvSpPr>
          <p:cNvPr id="3" name="Content Placeholder 2"/>
          <p:cNvSpPr>
            <a:spLocks noGrp="1"/>
          </p:cNvSpPr>
          <p:nvPr>
            <p:ph idx="1"/>
          </p:nvPr>
        </p:nvSpPr>
        <p:spPr>
          <a:xfrm>
            <a:off x="457200" y="1600201"/>
            <a:ext cx="8229600" cy="1981200"/>
          </a:xfrm>
        </p:spPr>
        <p:txBody>
          <a:bodyPr/>
          <a:lstStyle/>
          <a:p>
            <a:pPr>
              <a:spcAft>
                <a:spcPct val="0"/>
              </a:spcAft>
            </a:pPr>
            <a:r>
              <a:rPr lang="en-US" altLang="en-US" sz="2400" dirty="0"/>
              <a:t>When supply and demand curves shift, the equilibrium price and quantity change.</a:t>
            </a:r>
            <a:endParaRPr lang="en-IN" altLang="en-US" sz="2400" dirty="0"/>
          </a:p>
        </p:txBody>
      </p:sp>
    </p:spTree>
    <p:extLst>
      <p:ext uri="{BB962C8B-B14F-4D97-AF65-F5344CB8AC3E}">
        <p14:creationId xmlns:p14="http://schemas.microsoft.com/office/powerpoint/2010/main" val="976955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170" y="401486"/>
            <a:ext cx="8229600" cy="1066800"/>
          </a:xfrm>
        </p:spPr>
        <p:txBody>
          <a:bodyPr/>
          <a:lstStyle/>
          <a:p>
            <a:r>
              <a:rPr lang="en-IN" sz="2000" b="1" dirty="0">
                <a:latin typeface="Arial" pitchFamily="34" charset="0"/>
              </a:rPr>
              <a:t>FIGURE 3.11  The Coffee Market: A Shift of Supply and Subsequent Price Adjustment </a:t>
            </a:r>
            <a:endParaRPr lang="en-US" sz="2000" b="1" dirty="0"/>
          </a:p>
        </p:txBody>
      </p:sp>
      <p:sp>
        <p:nvSpPr>
          <p:cNvPr id="6" name="Text Placeholder 5"/>
          <p:cNvSpPr>
            <a:spLocks noGrp="1"/>
          </p:cNvSpPr>
          <p:nvPr>
            <p:ph type="body" sz="quarter" idx="13"/>
          </p:nvPr>
        </p:nvSpPr>
        <p:spPr>
          <a:xfrm>
            <a:off x="457200" y="1752600"/>
            <a:ext cx="2895600" cy="3432679"/>
          </a:xfrm>
        </p:spPr>
        <p:txBody>
          <a:bodyPr/>
          <a:lstStyle/>
          <a:p>
            <a:pPr lvl="0">
              <a:lnSpc>
                <a:spcPct val="105000"/>
              </a:lnSpc>
              <a:spcBef>
                <a:spcPts val="1800"/>
              </a:spcBef>
              <a:spcAft>
                <a:spcPct val="0"/>
              </a:spcAft>
              <a:buClrTx/>
            </a:pPr>
            <a:r>
              <a:rPr lang="en-US" altLang="en-US" dirty="0">
                <a:solidFill>
                  <a:prstClr val="black"/>
                </a:solidFill>
              </a:rPr>
              <a:t>Before the freeze, the coffee market was in equilibrium at a price of $1.20 per pound.</a:t>
            </a:r>
          </a:p>
          <a:p>
            <a:pPr lvl="0">
              <a:lnSpc>
                <a:spcPct val="105000"/>
              </a:lnSpc>
              <a:spcBef>
                <a:spcPts val="1800"/>
              </a:spcBef>
              <a:spcAft>
                <a:spcPct val="0"/>
              </a:spcAft>
              <a:buClrTx/>
            </a:pPr>
            <a:r>
              <a:rPr lang="en-US" altLang="en-US" dirty="0">
                <a:solidFill>
                  <a:prstClr val="black"/>
                </a:solidFill>
              </a:rPr>
              <a:t>At that price, quantity demanded equaled quantity supplied. </a:t>
            </a:r>
          </a:p>
          <a:p>
            <a:pPr lvl="0">
              <a:lnSpc>
                <a:spcPct val="105000"/>
              </a:lnSpc>
              <a:spcBef>
                <a:spcPts val="1800"/>
              </a:spcBef>
              <a:spcAft>
                <a:spcPct val="0"/>
              </a:spcAft>
              <a:buClrTx/>
            </a:pPr>
            <a:r>
              <a:rPr lang="en-US" altLang="en-US" dirty="0">
                <a:solidFill>
                  <a:prstClr val="black"/>
                </a:solidFill>
              </a:rPr>
              <a:t>The freeze shifted the supply curve to the left (from </a:t>
            </a:r>
            <a:r>
              <a:rPr lang="en-US" altLang="en-US" i="1" dirty="0">
                <a:solidFill>
                  <a:prstClr val="black"/>
                </a:solidFill>
              </a:rPr>
              <a:t>S</a:t>
            </a:r>
            <a:r>
              <a:rPr lang="en-US" altLang="en-US" baseline="-25000" dirty="0">
                <a:solidFill>
                  <a:prstClr val="black"/>
                </a:solidFill>
              </a:rPr>
              <a:t>0</a:t>
            </a:r>
            <a:r>
              <a:rPr lang="en-US" altLang="en-US" dirty="0">
                <a:solidFill>
                  <a:prstClr val="black"/>
                </a:solidFill>
              </a:rPr>
              <a:t> to </a:t>
            </a:r>
            <a:r>
              <a:rPr lang="en-US" altLang="en-US" i="1" dirty="0">
                <a:solidFill>
                  <a:prstClr val="black"/>
                </a:solidFill>
              </a:rPr>
              <a:t>S</a:t>
            </a:r>
            <a:r>
              <a:rPr lang="en-US" altLang="en-US" baseline="-25000" dirty="0">
                <a:solidFill>
                  <a:prstClr val="black"/>
                </a:solidFill>
              </a:rPr>
              <a:t>1</a:t>
            </a:r>
            <a:r>
              <a:rPr lang="en-US" altLang="en-US" dirty="0">
                <a:solidFill>
                  <a:prstClr val="black"/>
                </a:solidFill>
              </a:rPr>
              <a:t>), increasing the equilibrium price to $2.40. </a:t>
            </a:r>
            <a:endParaRPr lang="en-US" dirty="0"/>
          </a:p>
        </p:txBody>
      </p:sp>
      <p:pic>
        <p:nvPicPr>
          <p:cNvPr id="14338" name="Picture 2" descr="An x-y graph presents the coffee market: a shift of supply and subsequent price adjus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990600"/>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819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232428"/>
          </a:xfrm>
        </p:spPr>
        <p:txBody>
          <a:bodyPr/>
          <a:lstStyle/>
          <a:p>
            <a:r>
              <a:rPr lang="pt-BR" sz="3200" dirty="0"/>
              <a:t>ECONOMICS IN PRACTICE</a:t>
            </a:r>
            <a:br>
              <a:rPr lang="pt-BR" sz="3200" dirty="0"/>
            </a:br>
            <a:r>
              <a:rPr lang="en-US" sz="2400" dirty="0">
                <a:latin typeface="+mn-lt"/>
                <a:ea typeface="+mn-ea"/>
                <a:cs typeface="+mn-cs"/>
              </a:rPr>
              <a:t>Quinoa</a:t>
            </a:r>
            <a:endParaRPr lang="pt-BR" sz="3200" dirty="0"/>
          </a:p>
        </p:txBody>
      </p:sp>
      <p:sp>
        <p:nvSpPr>
          <p:cNvPr id="3" name="Content Placeholder 2"/>
          <p:cNvSpPr>
            <a:spLocks noGrp="1"/>
          </p:cNvSpPr>
          <p:nvPr>
            <p:ph idx="1"/>
          </p:nvPr>
        </p:nvSpPr>
        <p:spPr>
          <a:xfrm>
            <a:off x="457200" y="1600200"/>
            <a:ext cx="3886200" cy="4525963"/>
          </a:xfrm>
        </p:spPr>
        <p:txBody>
          <a:bodyPr/>
          <a:lstStyle/>
          <a:p>
            <a:pPr marL="0" indent="0">
              <a:spcBef>
                <a:spcPct val="35000"/>
              </a:spcBef>
              <a:spcAft>
                <a:spcPct val="10000"/>
              </a:spcAft>
              <a:buNone/>
              <a:defRPr/>
            </a:pPr>
            <a:r>
              <a:rPr lang="en-IN" sz="1600" kern="0" dirty="0"/>
              <a:t>Quinoa, a high-protein grain, was once eaten mostly by people in Peru and Bolivia.</a:t>
            </a:r>
          </a:p>
          <a:p>
            <a:pPr marL="0" indent="0">
              <a:spcBef>
                <a:spcPct val="35000"/>
              </a:spcBef>
              <a:spcAft>
                <a:spcPct val="10000"/>
              </a:spcAft>
              <a:buNone/>
              <a:defRPr/>
            </a:pPr>
            <a:r>
              <a:rPr lang="en-IN" sz="1600" kern="0" dirty="0"/>
              <a:t>Growth in vegetarianism shifted the demand curve for quinoa to the right, resulting in higher prices. </a:t>
            </a:r>
          </a:p>
          <a:p>
            <a:pPr marL="0" indent="0">
              <a:spcBef>
                <a:spcPct val="35000"/>
              </a:spcBef>
              <a:spcAft>
                <a:spcPct val="10000"/>
              </a:spcAft>
              <a:buNone/>
              <a:defRPr/>
            </a:pPr>
            <a:r>
              <a:rPr lang="en-IN" sz="1600" kern="0" dirty="0"/>
              <a:t>Despite new farmer entry in response to higher quinoa prices, the particular nature of the production process limited the amount of the shift.</a:t>
            </a:r>
          </a:p>
        </p:txBody>
      </p:sp>
      <p:pic>
        <p:nvPicPr>
          <p:cNvPr id="6" name="Picture 5"/>
          <p:cNvPicPr>
            <a:picLocks noChangeAspect="1"/>
          </p:cNvPicPr>
          <p:nvPr/>
        </p:nvPicPr>
        <p:blipFill>
          <a:blip r:embed="rId2" cstate="print"/>
          <a:stretch>
            <a:fillRect/>
          </a:stretch>
        </p:blipFill>
        <p:spPr>
          <a:xfrm>
            <a:off x="4743450" y="1600200"/>
            <a:ext cx="3543300" cy="2390775"/>
          </a:xfrm>
          <a:prstGeom prst="rect">
            <a:avLst/>
          </a:prstGeom>
        </p:spPr>
      </p:pic>
      <p:sp>
        <p:nvSpPr>
          <p:cNvPr id="5" name="Content Placeholder 2"/>
          <p:cNvSpPr txBox="1">
            <a:spLocks/>
          </p:cNvSpPr>
          <p:nvPr/>
        </p:nvSpPr>
        <p:spPr>
          <a:xfrm>
            <a:off x="457200" y="4219235"/>
            <a:ext cx="8229600" cy="1724366"/>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endParaRPr lang="en-US" sz="1800" kern="0" dirty="0"/>
          </a:p>
          <a:p>
            <a:pPr marL="0" indent="0">
              <a:spcBef>
                <a:spcPct val="35000"/>
              </a:spcBef>
              <a:spcAft>
                <a:spcPct val="10000"/>
              </a:spcAft>
              <a:buFont typeface="Arial" panose="020B0604020202020204" pitchFamily="34" charset="0"/>
              <a:buNone/>
              <a:defRPr/>
            </a:pPr>
            <a:r>
              <a:rPr lang="en-US" sz="1800" kern="0" dirty="0"/>
              <a:t>THINKING PRACTICALLY</a:t>
            </a:r>
          </a:p>
          <a:p>
            <a:pPr marL="514350" indent="-514350">
              <a:spcAft>
                <a:spcPct val="10000"/>
              </a:spcAft>
              <a:buClr>
                <a:srgbClr val="0070C0"/>
              </a:buClr>
              <a:buSzPct val="100000"/>
              <a:buFont typeface="+mj-lt"/>
              <a:buAutoNum type="arabicPeriod"/>
              <a:defRPr/>
            </a:pPr>
            <a:r>
              <a:rPr lang="en-US" sz="1600" dirty="0"/>
              <a:t>Use a graph to show the movement in prices and quantities described in the quinoa market.</a:t>
            </a:r>
          </a:p>
        </p:txBody>
      </p:sp>
    </p:spTree>
    <p:extLst>
      <p:ext uri="{BB962C8B-B14F-4D97-AF65-F5344CB8AC3E}">
        <p14:creationId xmlns:p14="http://schemas.microsoft.com/office/powerpoint/2010/main" val="3834335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518555"/>
            <a:ext cx="8229600" cy="624445"/>
          </a:xfrm>
        </p:spPr>
        <p:txBody>
          <a:bodyPr/>
          <a:lstStyle/>
          <a:p>
            <a:r>
              <a:rPr lang="en-IN" sz="2000" b="1" dirty="0"/>
              <a:t>FIGURE 3.12  </a:t>
            </a:r>
            <a:r>
              <a:rPr lang="en-IN" sz="2000" b="1" dirty="0">
                <a:latin typeface="Arial" pitchFamily="34" charset="0"/>
              </a:rPr>
              <a:t>Examples of Supply and Demand Shifts for Product </a:t>
            </a:r>
            <a:r>
              <a:rPr lang="en-IN" sz="2000" b="1" i="1" dirty="0">
                <a:latin typeface="Arial" pitchFamily="34" charset="0"/>
              </a:rPr>
              <a:t>X</a:t>
            </a:r>
            <a:endParaRPr lang="en-IN" sz="2000" b="1" dirty="0"/>
          </a:p>
        </p:txBody>
      </p:sp>
      <p:pic>
        <p:nvPicPr>
          <p:cNvPr id="15362" name="Picture 2" descr="Ten x-y graphs present examples of supply and demand shifts for product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363" y="-457200"/>
            <a:ext cx="13034963"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112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0" dirty="0"/>
              <a:t>Demand and Supply in Product Markets: A Review </a:t>
            </a:r>
            <a:r>
              <a:rPr lang="en-IN" sz="2000" i="1" dirty="0"/>
              <a:t>(1 of 2)</a:t>
            </a:r>
            <a:endParaRPr lang="en-IN" sz="2000" kern="0" dirty="0"/>
          </a:p>
        </p:txBody>
      </p:sp>
      <p:sp>
        <p:nvSpPr>
          <p:cNvPr id="3" name="Content Placeholder 2"/>
          <p:cNvSpPr>
            <a:spLocks noGrp="1"/>
          </p:cNvSpPr>
          <p:nvPr>
            <p:ph idx="1"/>
          </p:nvPr>
        </p:nvSpPr>
        <p:spPr>
          <a:xfrm>
            <a:off x="304800" y="1447800"/>
            <a:ext cx="8534400" cy="4800600"/>
          </a:xfrm>
        </p:spPr>
        <p:txBody>
          <a:bodyPr/>
          <a:lstStyle/>
          <a:p>
            <a:pPr>
              <a:spcBef>
                <a:spcPct val="0"/>
              </a:spcBef>
              <a:spcAft>
                <a:spcPts val="600"/>
              </a:spcAft>
            </a:pPr>
            <a:r>
              <a:rPr lang="en-US" altLang="en-US" sz="2400" dirty="0"/>
              <a:t>Important points to remember about the mechanics of supply and demand in product markets:</a:t>
            </a:r>
          </a:p>
          <a:p>
            <a:pPr marL="914400" lvl="1" indent="-457200">
              <a:spcBef>
                <a:spcPts val="1500"/>
              </a:spcBef>
              <a:buFont typeface="+mj-lt"/>
              <a:buAutoNum type="arabicPeriod"/>
            </a:pPr>
            <a:r>
              <a:rPr lang="en-US" altLang="en-US" sz="2200" dirty="0"/>
              <a:t>A demand curve shows how much of a product a household would buy if it could buy all it wanted at the given price. A supply curve shows how much of a product a firm would supply if it could sell all it wanted at the given price.</a:t>
            </a:r>
          </a:p>
          <a:p>
            <a:pPr marL="914400" lvl="1" indent="-457200">
              <a:spcBef>
                <a:spcPts val="1500"/>
              </a:spcBef>
              <a:buFont typeface="+mj-lt"/>
              <a:buAutoNum type="arabicPeriod"/>
            </a:pPr>
            <a:r>
              <a:rPr lang="en-US" altLang="en-US" sz="2200" dirty="0"/>
              <a:t>Quantity demanded and quantity supplied are always per time period—that is, per day, per month, or per year.</a:t>
            </a:r>
          </a:p>
          <a:p>
            <a:pPr marL="914400" lvl="1" indent="-457200">
              <a:spcBef>
                <a:spcPts val="1500"/>
              </a:spcBef>
              <a:buFont typeface="+mj-lt"/>
              <a:buAutoNum type="arabicPeriod"/>
            </a:pPr>
            <a:r>
              <a:rPr lang="en-US" altLang="en-US" sz="2200" dirty="0"/>
              <a:t>The demand for a good is determined by price, household income and wealth, prices of other goods and services, tastes and preferences, and expectations.</a:t>
            </a:r>
          </a:p>
        </p:txBody>
      </p:sp>
    </p:spTree>
    <p:extLst>
      <p:ext uri="{BB962C8B-B14F-4D97-AF65-F5344CB8AC3E}">
        <p14:creationId xmlns:p14="http://schemas.microsoft.com/office/powerpoint/2010/main" val="3328318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0" dirty="0"/>
              <a:t>Demand and Supply in Product Markets: A Review </a:t>
            </a:r>
            <a:r>
              <a:rPr lang="en-IN" sz="2000" i="1" kern="0" dirty="0"/>
              <a:t>(2 of 2)</a:t>
            </a:r>
            <a:endParaRPr lang="en-IN" sz="2000" i="1" dirty="0"/>
          </a:p>
        </p:txBody>
      </p:sp>
      <p:sp>
        <p:nvSpPr>
          <p:cNvPr id="3" name="Content Placeholder 2"/>
          <p:cNvSpPr>
            <a:spLocks noGrp="1"/>
          </p:cNvSpPr>
          <p:nvPr>
            <p:ph idx="1"/>
          </p:nvPr>
        </p:nvSpPr>
        <p:spPr/>
        <p:txBody>
          <a:bodyPr/>
          <a:lstStyle/>
          <a:p>
            <a:pPr marL="457200" indent="-457200">
              <a:buFont typeface="+mj-lt"/>
              <a:buAutoNum type="arabicPeriod" startAt="4"/>
            </a:pPr>
            <a:r>
              <a:rPr lang="en-US" altLang="en-US" sz="2200" dirty="0"/>
              <a:t>The supply of a good is determined by price, costs of production, and prices of related products. Costs of production are determined by available technologies of production and input prices.</a:t>
            </a:r>
          </a:p>
          <a:p>
            <a:pPr marL="457200" indent="-457200">
              <a:buFont typeface="+mj-lt"/>
              <a:buAutoNum type="arabicPeriod" startAt="4"/>
            </a:pPr>
            <a:r>
              <a:rPr lang="en-US" altLang="en-US" sz="2200" dirty="0"/>
              <a:t>Be careful to distinguish between movements along supply and demand curves and shifts of these curves. When the price of a good changes, the quantity of that good demanded or supplied changes—that is, a movement occurs along the curve. When any other factor changes, the curve shifts, or changes position.</a:t>
            </a:r>
          </a:p>
          <a:p>
            <a:pPr marL="457200" indent="-457200">
              <a:buFont typeface="+mj-lt"/>
              <a:buAutoNum type="arabicPeriod" startAt="4"/>
            </a:pPr>
            <a:r>
              <a:rPr lang="en-US" altLang="en-US" sz="2200" dirty="0"/>
              <a:t>Market equilibrium exists only when quantity supplied equals quantity demanded at the current price.</a:t>
            </a:r>
            <a:endParaRPr lang="en-IN" altLang="en-US" sz="2000" dirty="0"/>
          </a:p>
        </p:txBody>
      </p:sp>
    </p:spTree>
    <p:extLst>
      <p:ext uri="{BB962C8B-B14F-4D97-AF65-F5344CB8AC3E}">
        <p14:creationId xmlns:p14="http://schemas.microsoft.com/office/powerpoint/2010/main" val="3774421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838200"/>
          </a:xfrm>
        </p:spPr>
        <p:txBody>
          <a:bodyPr/>
          <a:lstStyle/>
          <a:p>
            <a:pPr>
              <a:spcBef>
                <a:spcPts val="1500"/>
              </a:spcBef>
              <a:buClr>
                <a:srgbClr val="0070C0"/>
              </a:buClr>
            </a:pPr>
            <a:r>
              <a:rPr lang="pt-BR" sz="3200" dirty="0"/>
              <a:t>ECONOMICS IN PRACTICE</a:t>
            </a:r>
            <a:br>
              <a:rPr lang="pt-BR" sz="3200" dirty="0"/>
            </a:br>
            <a:r>
              <a:rPr lang="en-US" sz="2400" dirty="0">
                <a:latin typeface="+mn-lt"/>
                <a:ea typeface="+mn-ea"/>
                <a:cs typeface="+mn-cs"/>
              </a:rPr>
              <a:t>Why Do the Prices of Newspapers Rise?</a:t>
            </a:r>
            <a:endParaRPr lang="pt-BR" sz="2400" dirty="0">
              <a:latin typeface="+mn-lt"/>
              <a:ea typeface="+mn-ea"/>
              <a:cs typeface="+mn-cs"/>
            </a:endParaRPr>
          </a:p>
        </p:txBody>
      </p:sp>
      <p:pic>
        <p:nvPicPr>
          <p:cNvPr id="16386" name="Picture 2" descr="Two x-y graphs present newspaper supply and demand shif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39900"/>
            <a:ext cx="7924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410200"/>
            <a:ext cx="8153400" cy="914399"/>
          </a:xfrm>
        </p:spPr>
        <p:txBody>
          <a:bodyPr/>
          <a:lstStyle/>
          <a:p>
            <a:pPr marL="0" indent="0">
              <a:spcBef>
                <a:spcPts val="672"/>
              </a:spcBef>
              <a:spcAft>
                <a:spcPts val="192"/>
              </a:spcAft>
              <a:buNone/>
              <a:defRPr/>
            </a:pPr>
            <a:r>
              <a:rPr lang="en-US" altLang="en-US" sz="1600" dirty="0"/>
              <a:t>In 2006, the average price for a daily edition of a Baltimore newspaper was $0.50. In 2007, the average price had risen to $0.75. Different analysts have different explanations for the higher equilibrium price.</a:t>
            </a:r>
          </a:p>
        </p:txBody>
      </p:sp>
    </p:spTree>
    <p:extLst>
      <p:ext uri="{BB962C8B-B14F-4D97-AF65-F5344CB8AC3E}">
        <p14:creationId xmlns:p14="http://schemas.microsoft.com/office/powerpoint/2010/main" val="416811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Looking Ahead: Markets and the Allocation of Resources</a:t>
            </a:r>
          </a:p>
        </p:txBody>
      </p:sp>
      <p:sp>
        <p:nvSpPr>
          <p:cNvPr id="3" name="Content Placeholder 2"/>
          <p:cNvSpPr>
            <a:spLocks noGrp="1"/>
          </p:cNvSpPr>
          <p:nvPr>
            <p:ph idx="1"/>
          </p:nvPr>
        </p:nvSpPr>
        <p:spPr/>
        <p:txBody>
          <a:bodyPr/>
          <a:lstStyle/>
          <a:p>
            <a:pPr>
              <a:spcAft>
                <a:spcPts val="600"/>
              </a:spcAft>
            </a:pPr>
            <a:r>
              <a:rPr lang="en-US" altLang="en-US" sz="2400" dirty="0"/>
              <a:t>You can see how markets answer the basic economic questions of what is produced, how it is produced, and who gets what is produced:</a:t>
            </a:r>
          </a:p>
          <a:p>
            <a:pPr marL="656082" lvl="2" indent="-256032">
              <a:spcBef>
                <a:spcPts val="1500"/>
              </a:spcBef>
              <a:buSzPct val="100000"/>
              <a:buFont typeface="Arial" panose="020B0604020202020204" pitchFamily="34" charset="0"/>
              <a:buChar char="•"/>
            </a:pPr>
            <a:r>
              <a:rPr lang="en-US" altLang="en-US" sz="2200" dirty="0"/>
              <a:t>Demand curves reflect what people are willing and able to pay for products; they are influenced by incomes, wealth, preferences, prices of other goods, and expectations.</a:t>
            </a:r>
          </a:p>
          <a:p>
            <a:pPr marL="656082" lvl="2" indent="-256032">
              <a:spcBef>
                <a:spcPts val="1500"/>
              </a:spcBef>
              <a:buSzPct val="100000"/>
              <a:buFont typeface="Arial" panose="020B0604020202020204" pitchFamily="34" charset="0"/>
              <a:buChar char="•"/>
            </a:pPr>
            <a:r>
              <a:rPr lang="en-US" altLang="en-US" sz="2200" dirty="0"/>
              <a:t>Firms in business to make a profit have a good reason to choose the best available technology—lower costs mean higher profits.</a:t>
            </a:r>
          </a:p>
          <a:p>
            <a:pPr marL="656082" lvl="2" indent="-256032">
              <a:spcBef>
                <a:spcPts val="1500"/>
              </a:spcBef>
              <a:buSzPct val="100000"/>
              <a:buFont typeface="Arial" panose="020B0604020202020204" pitchFamily="34" charset="0"/>
              <a:buChar char="•"/>
            </a:pPr>
            <a:r>
              <a:rPr lang="en-US" altLang="en-US" sz="2200" dirty="0"/>
              <a:t>When a good is in short supply, price rises. As it does, only those who are willing and able to continue buying do so.</a:t>
            </a:r>
            <a:endParaRPr lang="en-IN" altLang="en-US" dirty="0"/>
          </a:p>
        </p:txBody>
      </p:sp>
    </p:spTree>
    <p:extLst>
      <p:ext uri="{BB962C8B-B14F-4D97-AF65-F5344CB8AC3E}">
        <p14:creationId xmlns:p14="http://schemas.microsoft.com/office/powerpoint/2010/main" val="745290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REVIEW TERMS AND CONCEPTS </a:t>
            </a:r>
            <a:r>
              <a:rPr lang="en-IN" sz="2000" i="1" dirty="0"/>
              <a:t>(1 of 2)</a:t>
            </a:r>
            <a:endParaRPr lang="pt-BR" sz="2000" dirty="0"/>
          </a:p>
        </p:txBody>
      </p:sp>
      <p:sp>
        <p:nvSpPr>
          <p:cNvPr id="3" name="Content Placeholder 2"/>
          <p:cNvSpPr>
            <a:spLocks noGrp="1"/>
          </p:cNvSpPr>
          <p:nvPr>
            <p:ph idx="1"/>
          </p:nvPr>
        </p:nvSpPr>
        <p:spPr>
          <a:xfrm>
            <a:off x="457200" y="1600200"/>
            <a:ext cx="7848600" cy="4525963"/>
          </a:xfrm>
        </p:spPr>
        <p:txBody>
          <a:bodyPr numCol="2"/>
          <a:lstStyle/>
          <a:p>
            <a:pPr>
              <a:spcBef>
                <a:spcPts val="600"/>
              </a:spcBef>
              <a:spcAft>
                <a:spcPct val="0"/>
              </a:spcAft>
            </a:pPr>
            <a:r>
              <a:rPr lang="en-US" altLang="en-US" sz="1800" dirty="0"/>
              <a:t>capital market</a:t>
            </a:r>
          </a:p>
          <a:p>
            <a:r>
              <a:rPr lang="en-US" altLang="en-US" sz="1800" dirty="0"/>
              <a:t>complements, complementary goods</a:t>
            </a:r>
          </a:p>
          <a:p>
            <a:r>
              <a:rPr lang="en-US" altLang="en-US" sz="1800" dirty="0"/>
              <a:t>demand curve</a:t>
            </a:r>
          </a:p>
          <a:p>
            <a:r>
              <a:rPr lang="en-US" altLang="en-US" sz="1800" dirty="0"/>
              <a:t>demand schedule</a:t>
            </a:r>
          </a:p>
          <a:p>
            <a:r>
              <a:rPr lang="en-US" altLang="en-US" sz="1800" dirty="0"/>
              <a:t>entrepreneur</a:t>
            </a:r>
          </a:p>
          <a:p>
            <a:r>
              <a:rPr lang="en-US" altLang="en-US" sz="1800" dirty="0"/>
              <a:t>equilibrium</a:t>
            </a:r>
          </a:p>
          <a:p>
            <a:r>
              <a:rPr lang="en-US" altLang="en-US" sz="1800" dirty="0"/>
              <a:t>excess demand, or shortage</a:t>
            </a:r>
          </a:p>
          <a:p>
            <a:r>
              <a:rPr lang="en-US" altLang="en-US" sz="1800" dirty="0"/>
              <a:t>excess supply, or surplus</a:t>
            </a:r>
          </a:p>
          <a:p>
            <a:r>
              <a:rPr lang="en-US" altLang="en-US" sz="1800" dirty="0"/>
              <a:t>factors of production</a:t>
            </a:r>
          </a:p>
          <a:p>
            <a:r>
              <a:rPr lang="en-IN" sz="1800" dirty="0"/>
              <a:t>firm</a:t>
            </a:r>
            <a:endParaRPr lang="en-US" sz="1800" dirty="0"/>
          </a:p>
          <a:p>
            <a:r>
              <a:rPr lang="en-IN" sz="1800" dirty="0"/>
              <a:t>households</a:t>
            </a:r>
            <a:endParaRPr lang="en-US" sz="1800" dirty="0"/>
          </a:p>
          <a:p>
            <a:r>
              <a:rPr lang="en-IN" sz="1800" dirty="0"/>
              <a:t>income</a:t>
            </a:r>
            <a:endParaRPr lang="en-US" sz="1800" dirty="0"/>
          </a:p>
          <a:p>
            <a:r>
              <a:rPr lang="en-IN" sz="1800" dirty="0"/>
              <a:t>inferior goods</a:t>
            </a:r>
            <a:endParaRPr lang="en-US" sz="1800" dirty="0"/>
          </a:p>
          <a:p>
            <a:r>
              <a:rPr lang="en-IN" sz="1800" dirty="0"/>
              <a:t>input or factor markets</a:t>
            </a:r>
            <a:endParaRPr lang="en-US" sz="1800" dirty="0"/>
          </a:p>
          <a:p>
            <a:r>
              <a:rPr lang="en-IN" sz="1800" dirty="0" err="1"/>
              <a:t>labor</a:t>
            </a:r>
            <a:r>
              <a:rPr lang="en-IN" sz="1800" dirty="0"/>
              <a:t> market</a:t>
            </a:r>
            <a:endParaRPr lang="en-US" sz="1800" dirty="0"/>
          </a:p>
          <a:p>
            <a:r>
              <a:rPr lang="en-IN" sz="1800" dirty="0"/>
              <a:t>land market</a:t>
            </a:r>
            <a:endParaRPr lang="en-US" sz="1800" dirty="0"/>
          </a:p>
          <a:p>
            <a:r>
              <a:rPr lang="en-IN" sz="1800" dirty="0"/>
              <a:t>law of demand</a:t>
            </a:r>
            <a:endParaRPr lang="en-US" sz="1800" dirty="0"/>
          </a:p>
          <a:p>
            <a:r>
              <a:rPr lang="en-US" sz="1800" dirty="0"/>
              <a:t>law of supply</a:t>
            </a:r>
            <a:endParaRPr lang="en-IN" altLang="en-US" sz="1800" dirty="0"/>
          </a:p>
        </p:txBody>
      </p:sp>
      <p:sp>
        <p:nvSpPr>
          <p:cNvPr id="8" name="Content Placeholder 2" hidden="1"/>
          <p:cNvSpPr txBox="1">
            <a:spLocks/>
          </p:cNvSpPr>
          <p:nvPr/>
        </p:nvSpPr>
        <p:spPr>
          <a:xfrm>
            <a:off x="4539343" y="1600199"/>
            <a:ext cx="3657600" cy="45259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0C0"/>
              </a:buClr>
              <a:buSzPct val="10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r>
              <a:rPr lang="en-IN" altLang="en-US" sz="1800" dirty="0"/>
              <a:t>firm</a:t>
            </a:r>
          </a:p>
          <a:p>
            <a:r>
              <a:rPr lang="en-IN" altLang="en-US" sz="1800" dirty="0"/>
              <a:t>households</a:t>
            </a:r>
          </a:p>
          <a:p>
            <a:r>
              <a:rPr lang="en-IN" altLang="en-US" sz="1800" dirty="0"/>
              <a:t>income</a:t>
            </a:r>
          </a:p>
          <a:p>
            <a:r>
              <a:rPr lang="en-IN" altLang="en-US" sz="1800" dirty="0"/>
              <a:t>inferior goods</a:t>
            </a:r>
          </a:p>
          <a:p>
            <a:r>
              <a:rPr lang="en-IN" altLang="en-US" sz="1800" dirty="0"/>
              <a:t>input or factor markets</a:t>
            </a:r>
          </a:p>
          <a:p>
            <a:r>
              <a:rPr lang="en-IN" altLang="en-US" sz="1800" dirty="0"/>
              <a:t>labor market</a:t>
            </a:r>
          </a:p>
          <a:p>
            <a:r>
              <a:rPr lang="en-IN" altLang="en-US" sz="1800" dirty="0"/>
              <a:t>land market</a:t>
            </a:r>
          </a:p>
          <a:p>
            <a:r>
              <a:rPr lang="en-IN" altLang="en-US" sz="1800" dirty="0"/>
              <a:t>law of demand</a:t>
            </a:r>
          </a:p>
          <a:p>
            <a:pPr>
              <a:spcAft>
                <a:spcPct val="0"/>
              </a:spcAft>
            </a:pPr>
            <a:r>
              <a:rPr lang="en-US" altLang="en-US" sz="1800" dirty="0"/>
              <a:t>law of supply</a:t>
            </a:r>
          </a:p>
        </p:txBody>
      </p:sp>
    </p:spTree>
    <p:extLst>
      <p:ext uri="{BB962C8B-B14F-4D97-AF65-F5344CB8AC3E}">
        <p14:creationId xmlns:p14="http://schemas.microsoft.com/office/powerpoint/2010/main" val="1349955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REVIEW TERMS AND CONCEPTS </a:t>
            </a:r>
            <a:r>
              <a:rPr lang="en-IN" sz="2000" i="1" dirty="0"/>
              <a:t>(2 of 2)</a:t>
            </a:r>
            <a:endParaRPr lang="pt-BR" sz="2000" dirty="0"/>
          </a:p>
        </p:txBody>
      </p:sp>
      <p:sp>
        <p:nvSpPr>
          <p:cNvPr id="3" name="Content Placeholder 2"/>
          <p:cNvSpPr>
            <a:spLocks noGrp="1"/>
          </p:cNvSpPr>
          <p:nvPr>
            <p:ph idx="1"/>
          </p:nvPr>
        </p:nvSpPr>
        <p:spPr>
          <a:xfrm>
            <a:off x="457200" y="1600200"/>
            <a:ext cx="8153400" cy="4525963"/>
          </a:xfrm>
        </p:spPr>
        <p:txBody>
          <a:bodyPr numCol="2"/>
          <a:lstStyle/>
          <a:p>
            <a:pPr>
              <a:spcAft>
                <a:spcPct val="0"/>
              </a:spcAft>
            </a:pPr>
            <a:r>
              <a:rPr lang="en-US" altLang="en-US" sz="1800" dirty="0"/>
              <a:t>market demand</a:t>
            </a:r>
          </a:p>
          <a:p>
            <a:pPr>
              <a:spcAft>
                <a:spcPct val="0"/>
              </a:spcAft>
            </a:pPr>
            <a:r>
              <a:rPr lang="en-US" altLang="en-US" sz="1800" dirty="0"/>
              <a:t>market supply</a:t>
            </a:r>
          </a:p>
          <a:p>
            <a:pPr>
              <a:spcAft>
                <a:spcPct val="0"/>
              </a:spcAft>
            </a:pPr>
            <a:r>
              <a:rPr lang="en-US" altLang="en-US" sz="1800" dirty="0"/>
              <a:t>movement along a demand curve</a:t>
            </a:r>
          </a:p>
          <a:p>
            <a:pPr>
              <a:spcAft>
                <a:spcPct val="0"/>
              </a:spcAft>
            </a:pPr>
            <a:r>
              <a:rPr lang="en-US" altLang="en-US" sz="1800" dirty="0"/>
              <a:t>movement along a supply curve</a:t>
            </a:r>
          </a:p>
          <a:p>
            <a:pPr>
              <a:spcAft>
                <a:spcPct val="0"/>
              </a:spcAft>
            </a:pPr>
            <a:r>
              <a:rPr lang="en-US" altLang="en-US" sz="1800" dirty="0"/>
              <a:t>normal goods</a:t>
            </a:r>
          </a:p>
          <a:p>
            <a:pPr>
              <a:spcAft>
                <a:spcPct val="0"/>
              </a:spcAft>
            </a:pPr>
            <a:r>
              <a:rPr lang="en-US" altLang="en-US" sz="1800" dirty="0"/>
              <a:t>perfect substitutes</a:t>
            </a:r>
          </a:p>
          <a:p>
            <a:pPr>
              <a:spcAft>
                <a:spcPct val="0"/>
              </a:spcAft>
            </a:pPr>
            <a:r>
              <a:rPr lang="en-US" altLang="en-US" sz="1800" dirty="0"/>
              <a:t>product or output markets</a:t>
            </a:r>
          </a:p>
          <a:p>
            <a:pPr>
              <a:spcAft>
                <a:spcPct val="0"/>
              </a:spcAft>
            </a:pPr>
            <a:r>
              <a:rPr lang="en-US" altLang="en-US" sz="1800" dirty="0"/>
              <a:t>Profit</a:t>
            </a:r>
          </a:p>
          <a:p>
            <a:pPr>
              <a:spcAft>
                <a:spcPct val="0"/>
              </a:spcAft>
            </a:pPr>
            <a:r>
              <a:rPr lang="en-US" sz="1800" dirty="0"/>
              <a:t>quantity demanded</a:t>
            </a:r>
          </a:p>
          <a:p>
            <a:pPr>
              <a:spcAft>
                <a:spcPct val="0"/>
              </a:spcAft>
            </a:pPr>
            <a:r>
              <a:rPr lang="en-US" sz="1800" dirty="0"/>
              <a:t>quantity supplied</a:t>
            </a:r>
          </a:p>
          <a:p>
            <a:pPr>
              <a:spcAft>
                <a:spcPct val="0"/>
              </a:spcAft>
            </a:pPr>
            <a:r>
              <a:rPr lang="en-US" sz="1800" dirty="0"/>
              <a:t>shift of a demand curve</a:t>
            </a:r>
          </a:p>
          <a:p>
            <a:pPr>
              <a:spcAft>
                <a:spcPct val="0"/>
              </a:spcAft>
            </a:pPr>
            <a:r>
              <a:rPr lang="en-US" sz="1800" dirty="0"/>
              <a:t>shift of a supply curve</a:t>
            </a:r>
          </a:p>
          <a:p>
            <a:pPr>
              <a:spcAft>
                <a:spcPct val="0"/>
              </a:spcAft>
            </a:pPr>
            <a:r>
              <a:rPr lang="en-US" sz="1800" dirty="0"/>
              <a:t>substitutes</a:t>
            </a:r>
          </a:p>
          <a:p>
            <a:pPr>
              <a:spcAft>
                <a:spcPct val="0"/>
              </a:spcAft>
            </a:pPr>
            <a:r>
              <a:rPr lang="en-US" sz="1800" dirty="0"/>
              <a:t>supply curve</a:t>
            </a:r>
          </a:p>
          <a:p>
            <a:pPr>
              <a:spcAft>
                <a:spcPct val="0"/>
              </a:spcAft>
            </a:pPr>
            <a:r>
              <a:rPr lang="en-US" sz="1800" dirty="0"/>
              <a:t>supply schedule</a:t>
            </a:r>
          </a:p>
          <a:p>
            <a:pPr>
              <a:spcAft>
                <a:spcPct val="0"/>
              </a:spcAft>
            </a:pPr>
            <a:r>
              <a:rPr lang="en-US" sz="1800" dirty="0"/>
              <a:t>wealth, or net worth</a:t>
            </a:r>
          </a:p>
          <a:p>
            <a:pPr>
              <a:spcAft>
                <a:spcPct val="0"/>
              </a:spcAft>
            </a:pPr>
            <a:endParaRPr lang="en-US" altLang="en-US" sz="1800" dirty="0"/>
          </a:p>
        </p:txBody>
      </p:sp>
    </p:spTree>
    <p:extLst>
      <p:ext uri="{BB962C8B-B14F-4D97-AF65-F5344CB8AC3E}">
        <p14:creationId xmlns:p14="http://schemas.microsoft.com/office/powerpoint/2010/main" val="348884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dirty="0"/>
              <a:t>Input Markets and Output Markets: The Circular Flow </a:t>
            </a:r>
            <a:r>
              <a:rPr lang="en-US" sz="2000" i="1" dirty="0"/>
              <a:t>(1 of 4)</a:t>
            </a:r>
            <a:endParaRPr lang="en-IN" dirty="0"/>
          </a:p>
        </p:txBody>
      </p:sp>
      <p:sp>
        <p:nvSpPr>
          <p:cNvPr id="3" name="Content Placeholder 2"/>
          <p:cNvSpPr>
            <a:spLocks noGrp="1"/>
          </p:cNvSpPr>
          <p:nvPr>
            <p:ph idx="1"/>
          </p:nvPr>
        </p:nvSpPr>
        <p:spPr>
          <a:xfrm>
            <a:off x="457200" y="1600201"/>
            <a:ext cx="8229600" cy="2362200"/>
          </a:xfrm>
        </p:spPr>
        <p:txBody>
          <a:bodyPr/>
          <a:lstStyle/>
          <a:p>
            <a:r>
              <a:rPr lang="en-IN" sz="2400" b="1" dirty="0"/>
              <a:t>product </a:t>
            </a:r>
            <a:r>
              <a:rPr lang="en-IN" sz="2400" dirty="0"/>
              <a:t>or</a:t>
            </a:r>
            <a:r>
              <a:rPr lang="en-IN" sz="2400" b="1" dirty="0"/>
              <a:t> output markets  </a:t>
            </a:r>
            <a:r>
              <a:rPr lang="en-IN" sz="2400" dirty="0"/>
              <a:t>The markets in which goods and services are exchanged.</a:t>
            </a:r>
          </a:p>
          <a:p>
            <a:r>
              <a:rPr lang="en-IN" altLang="en-US" sz="2400" b="1" dirty="0"/>
              <a:t>input </a:t>
            </a:r>
            <a:r>
              <a:rPr lang="en-IN" altLang="en-US" sz="2400" dirty="0"/>
              <a:t>or </a:t>
            </a:r>
            <a:r>
              <a:rPr lang="en-IN" altLang="en-US" sz="2400" b="1" dirty="0"/>
              <a:t>factor markets  </a:t>
            </a:r>
            <a:r>
              <a:rPr lang="en-IN" altLang="en-US" sz="2400" dirty="0"/>
              <a:t>The markets in which the resources used to produce goods and services are exchanged.</a:t>
            </a:r>
          </a:p>
        </p:txBody>
      </p:sp>
    </p:spTree>
    <p:extLst>
      <p:ext uri="{BB962C8B-B14F-4D97-AF65-F5344CB8AC3E}">
        <p14:creationId xmlns:p14="http://schemas.microsoft.com/office/powerpoint/2010/main" val="373912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7155"/>
            <a:ext cx="8229600" cy="1066800"/>
          </a:xfrm>
        </p:spPr>
        <p:txBody>
          <a:bodyPr/>
          <a:lstStyle/>
          <a:p>
            <a:r>
              <a:rPr lang="en-IN" sz="2000" b="1" dirty="0"/>
              <a:t>FIGURE 3.1  The Circular Flow of Economic Activity</a:t>
            </a:r>
          </a:p>
        </p:txBody>
      </p:sp>
      <p:sp>
        <p:nvSpPr>
          <p:cNvPr id="28" name="Text Placeholder 3"/>
          <p:cNvSpPr>
            <a:spLocks noGrp="1"/>
          </p:cNvSpPr>
          <p:nvPr>
            <p:ph type="body" sz="quarter" idx="13"/>
          </p:nvPr>
        </p:nvSpPr>
        <p:spPr>
          <a:xfrm>
            <a:off x="381000" y="990600"/>
            <a:ext cx="3886200" cy="4873185"/>
          </a:xfrm>
        </p:spPr>
        <p:txBody>
          <a:bodyPr/>
          <a:lstStyle/>
          <a:p>
            <a:pPr>
              <a:lnSpc>
                <a:spcPct val="110000"/>
              </a:lnSpc>
              <a:spcBef>
                <a:spcPts val="1800"/>
              </a:spcBef>
            </a:pPr>
            <a:r>
              <a:rPr lang="en-IN" altLang="en-US" sz="1400" dirty="0"/>
              <a:t>Diagrams like this one show the circular flow of economic activity, hence the name </a:t>
            </a:r>
            <a:r>
              <a:rPr lang="en-IN" altLang="en-US" sz="1400" i="1" dirty="0"/>
              <a:t>circular flow diagram</a:t>
            </a:r>
            <a:r>
              <a:rPr lang="en-IN" altLang="en-US" sz="1400" dirty="0"/>
              <a:t>. Here goods and services flow clockwise: Labor services supplied by households flow to firms, and goods and services produced by firms flow to households.</a:t>
            </a:r>
          </a:p>
          <a:p>
            <a:pPr>
              <a:lnSpc>
                <a:spcPct val="110000"/>
              </a:lnSpc>
              <a:spcBef>
                <a:spcPts val="1800"/>
              </a:spcBef>
            </a:pPr>
            <a:r>
              <a:rPr lang="en-IN" altLang="en-US" sz="1400" dirty="0"/>
              <a:t>Payment (usually money) flows in the opposite (counterclockwise) direction: Payment for goods and services flows from households to firms, and payment for labor services flows from firms to households.</a:t>
            </a:r>
          </a:p>
          <a:p>
            <a:pPr>
              <a:lnSpc>
                <a:spcPct val="110000"/>
              </a:lnSpc>
              <a:spcBef>
                <a:spcPts val="1800"/>
              </a:spcBef>
            </a:pPr>
            <a:r>
              <a:rPr lang="en-US" altLang="en-US" sz="1400" i="1" dirty="0"/>
              <a:t>Note</a:t>
            </a:r>
            <a:r>
              <a:rPr lang="en-US" altLang="en-US" sz="1400" dirty="0"/>
              <a:t>: Color Guide—In this figure households are depicted in </a:t>
            </a:r>
            <a:r>
              <a:rPr lang="en-US" altLang="en-US" sz="1400" i="1" dirty="0"/>
              <a:t>blue</a:t>
            </a:r>
            <a:r>
              <a:rPr lang="en-US" altLang="en-US" sz="1400" dirty="0"/>
              <a:t>, and firms are depicted in </a:t>
            </a:r>
            <a:r>
              <a:rPr lang="en-US" altLang="en-US" sz="1400" i="1" dirty="0"/>
              <a:t>red</a:t>
            </a:r>
            <a:r>
              <a:rPr lang="en-US" altLang="en-US" sz="1400" dirty="0"/>
              <a:t>. From now on, all diagrams relating to the behavior of households will be blue or shades of blue, and all diagrams relating to the behavior of firms will be red or shades of red. The green color indicates a monetary flow. </a:t>
            </a:r>
          </a:p>
        </p:txBody>
      </p:sp>
      <p:pic>
        <p:nvPicPr>
          <p:cNvPr id="3074" name="Picture 2" descr="A diagram presents the circular flow of economic activ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219200"/>
            <a:ext cx="47736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25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dirty="0"/>
              <a:t>Input Markets and Output Markets: The Circular Flow </a:t>
            </a:r>
            <a:r>
              <a:rPr lang="en-US" sz="2000" i="1" dirty="0"/>
              <a:t>(2 of 4)</a:t>
            </a:r>
            <a:endParaRPr lang="en-IN" sz="2000" dirty="0"/>
          </a:p>
        </p:txBody>
      </p:sp>
      <p:sp>
        <p:nvSpPr>
          <p:cNvPr id="3" name="Content Placeholder 2"/>
          <p:cNvSpPr>
            <a:spLocks noGrp="1"/>
          </p:cNvSpPr>
          <p:nvPr>
            <p:ph idx="1"/>
          </p:nvPr>
        </p:nvSpPr>
        <p:spPr>
          <a:xfrm>
            <a:off x="457200" y="1600201"/>
            <a:ext cx="8229600" cy="2743200"/>
          </a:xfrm>
        </p:spPr>
        <p:txBody>
          <a:bodyPr/>
          <a:lstStyle/>
          <a:p>
            <a:r>
              <a:rPr lang="en-IN" sz="2400" b="1" dirty="0"/>
              <a:t>labor market  </a:t>
            </a:r>
            <a:r>
              <a:rPr lang="en-IN" sz="2400" dirty="0"/>
              <a:t>The input/factor market in which households supply work for wages to firms that demand labor.</a:t>
            </a:r>
          </a:p>
          <a:p>
            <a:r>
              <a:rPr lang="en-IN" altLang="en-US" sz="2400" b="1" dirty="0"/>
              <a:t>capital market  </a:t>
            </a:r>
            <a:r>
              <a:rPr lang="en-IN" altLang="en-US" sz="2400" dirty="0"/>
              <a:t>The input/factor market in which households supply their savings, for interest or for claims to future profits, to firms that demand funds to buy capital goods.</a:t>
            </a:r>
          </a:p>
        </p:txBody>
      </p:sp>
    </p:spTree>
    <p:extLst>
      <p:ext uri="{BB962C8B-B14F-4D97-AF65-F5344CB8AC3E}">
        <p14:creationId xmlns:p14="http://schemas.microsoft.com/office/powerpoint/2010/main" val="317769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dirty="0"/>
              <a:t>Input Markets and Output Markets: The Circular Flow </a:t>
            </a:r>
            <a:r>
              <a:rPr lang="en-US" sz="2000" i="1" dirty="0"/>
              <a:t>(3 of 4)</a:t>
            </a:r>
            <a:endParaRPr lang="en-IN" sz="2000" dirty="0"/>
          </a:p>
        </p:txBody>
      </p:sp>
      <p:sp>
        <p:nvSpPr>
          <p:cNvPr id="3" name="Content Placeholder 2"/>
          <p:cNvSpPr>
            <a:spLocks noGrp="1"/>
          </p:cNvSpPr>
          <p:nvPr>
            <p:ph idx="1"/>
          </p:nvPr>
        </p:nvSpPr>
        <p:spPr/>
        <p:txBody>
          <a:bodyPr/>
          <a:lstStyle/>
          <a:p>
            <a:r>
              <a:rPr lang="en-IN" sz="2400" b="1" dirty="0"/>
              <a:t>land market  </a:t>
            </a:r>
            <a:r>
              <a:rPr lang="en-IN" sz="2400" dirty="0"/>
              <a:t>The input/factor market in which households supply land or other real property in exchange for rent.</a:t>
            </a:r>
          </a:p>
          <a:p>
            <a:r>
              <a:rPr lang="en-IN" altLang="en-US" sz="2400" b="1" dirty="0"/>
              <a:t>factors of production  </a:t>
            </a:r>
            <a:r>
              <a:rPr lang="en-IN" altLang="en-US" sz="2400" dirty="0"/>
              <a:t>The inputs into the production process. Land, labor, and capital are the three key factors of production.</a:t>
            </a:r>
          </a:p>
        </p:txBody>
      </p:sp>
    </p:spTree>
    <p:extLst>
      <p:ext uri="{BB962C8B-B14F-4D97-AF65-F5344CB8AC3E}">
        <p14:creationId xmlns:p14="http://schemas.microsoft.com/office/powerpoint/2010/main" val="1812058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2935</TotalTime>
  <Words>4031</Words>
  <Application>Microsoft Office PowerPoint</Application>
  <PresentationFormat>On-screen Show (4:3)</PresentationFormat>
  <Paragraphs>373</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508 Lecture</vt:lpstr>
      <vt:lpstr>Principles of Microeconomics Twelfth Edition, Global Edition</vt:lpstr>
      <vt:lpstr>Chapter Outline and Learning Objectives (1 of 2)</vt:lpstr>
      <vt:lpstr>Chapter Outline and Learning Objectives (2 of 2)</vt:lpstr>
      <vt:lpstr>Chapter 3  Demand, Supply, and Market Equilibrium</vt:lpstr>
      <vt:lpstr>Firms and Households: The Basic Decision-Making Units</vt:lpstr>
      <vt:lpstr>Input Markets and Output Markets: The Circular Flow (1 of 4)</vt:lpstr>
      <vt:lpstr>FIGURE 3.1  The Circular Flow of Economic Activity</vt:lpstr>
      <vt:lpstr>Input Markets and Output Markets: The Circular Flow (2 of 4)</vt:lpstr>
      <vt:lpstr>Input Markets and Output Markets: The Circular Flow (3 of 4)</vt:lpstr>
      <vt:lpstr>Input Markets and Output Markets: The Circular Flow (4 of 4) </vt:lpstr>
      <vt:lpstr>Demand in Product/Output Markets (1 of 2)</vt:lpstr>
      <vt:lpstr>Demand in Product/Output Markets (2 of 2)</vt:lpstr>
      <vt:lpstr>Changes in Quantity Demanded versus Changes in Demand</vt:lpstr>
      <vt:lpstr>Price and Quantity Demanded: The Law of Demand (1 of 3)</vt:lpstr>
      <vt:lpstr>TABLE 3.1  Alex’s Demand Schedule for Gasoline</vt:lpstr>
      <vt:lpstr>Price and Quantity Demanded: The Law of Demand (2 of 3)</vt:lpstr>
      <vt:lpstr>Price and Quantity Demanded: The Law of Demand (3 of 3)</vt:lpstr>
      <vt:lpstr>Other Determinants of Household Demand (1 of 3)</vt:lpstr>
      <vt:lpstr>Other Determinants of Household Demand (2 of 3)</vt:lpstr>
      <vt:lpstr>Other Determinants of Household Demand (3 of 3)</vt:lpstr>
      <vt:lpstr>ECONOMICS IN PRACTICE Have You Bought This Textbook?</vt:lpstr>
      <vt:lpstr>Other Determinants of Household Demand ( 1 of 2)</vt:lpstr>
      <vt:lpstr>ECONOMICS IN PRACTICE People Drink Tea on Rainy Days </vt:lpstr>
      <vt:lpstr>Other Determinants of Household Demand ( 2 of 2)</vt:lpstr>
      <vt:lpstr>Shifts of Demand versus Movement along a Demand Curve ( 1 of 2)</vt:lpstr>
      <vt:lpstr>TABLE 3.2  Shift of Alex’s Demand Schedule Resulting from an Increase in Income</vt:lpstr>
      <vt:lpstr>FIGURE 3.3  Shift of a Demand Curve Following a Rise in Income</vt:lpstr>
      <vt:lpstr>Shifts of Demand versus Movement along a Demand Curve (2 of 2)</vt:lpstr>
      <vt:lpstr>FIGURE 3.4  Shifts versus Movement along a Demand Curve (1 of 2)</vt:lpstr>
      <vt:lpstr>FIGURE 3.4  Shifts versus Movement along a Demand Curve  (cont’d 2 of 2)</vt:lpstr>
      <vt:lpstr>From Household Demand to Market Demand</vt:lpstr>
      <vt:lpstr>FIGURE 3.5  Deriving Market Demand from Individual Demand Curves </vt:lpstr>
      <vt:lpstr>Supply in Product/Output Markets</vt:lpstr>
      <vt:lpstr>Price and Quantity Supplied: The Law of Supply (1 of 2)</vt:lpstr>
      <vt:lpstr>Price and Quantity Supplied: The Law of Supply (2 of 2)</vt:lpstr>
      <vt:lpstr>PowerPoint Presentation</vt:lpstr>
      <vt:lpstr>Other Determinants of Supply (1 of 2)</vt:lpstr>
      <vt:lpstr>Other Determinants of Supply (2 of 2)</vt:lpstr>
      <vt:lpstr>Shift of Supply versus Movement along a Supply Curve ( 1 of 2)</vt:lpstr>
      <vt:lpstr>TABLE 3.4  Shift of Supply Schedule for Soybeans following Development of a New Disease-Resistant Seed Strain </vt:lpstr>
      <vt:lpstr>FIGURE 3.7  Shift of the Supply Curve for Soybeans Following Development of a New Seed Strain </vt:lpstr>
      <vt:lpstr>Shift of Supply versus Movement along a Supply Curve (2 of 2)</vt:lpstr>
      <vt:lpstr>From Individual Supply to Market Supply</vt:lpstr>
      <vt:lpstr>FIGURE 3.8  Deriving Market Supply from Individual Firm Supply Curves </vt:lpstr>
      <vt:lpstr>FIGURE 3.8  Deriving Market Supply from Individual Firm Supply Curves (cont’d)</vt:lpstr>
      <vt:lpstr>Market Equilibrium</vt:lpstr>
      <vt:lpstr>FIGURE 3.9  Excess Demand, or Shortage</vt:lpstr>
      <vt:lpstr>Excess Supply</vt:lpstr>
      <vt:lpstr>FIGURE 3.10  Excess Supply, or Surplus</vt:lpstr>
      <vt:lpstr>Changes in Equilibrium</vt:lpstr>
      <vt:lpstr>FIGURE 3.11  The Coffee Market: A Shift of Supply and Subsequent Price Adjustment </vt:lpstr>
      <vt:lpstr>ECONOMICS IN PRACTICE Quinoa</vt:lpstr>
      <vt:lpstr>FIGURE 3.12  Examples of Supply and Demand Shifts for Product X</vt:lpstr>
      <vt:lpstr>Demand and Supply in Product Markets: A Review (1 of 2)</vt:lpstr>
      <vt:lpstr>Demand and Supply in Product Markets: A Review (2 of 2)</vt:lpstr>
      <vt:lpstr>ECONOMICS IN PRACTICE Why Do the Prices of Newspapers Rise?</vt:lpstr>
      <vt:lpstr>Looking Ahead: Markets and the Allocation of Resources</vt:lpstr>
      <vt:lpstr>REVIEW TERMS AND CONCEPTS (1 of 2)</vt:lpstr>
      <vt:lpstr>REVIEW TERMS AND CONCEPTS (2 of 2)</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Jim Lee</dc:creator>
  <cp:keywords>Economics</cp:keywords>
  <cp:lastModifiedBy>owner</cp:lastModifiedBy>
  <cp:revision>375</cp:revision>
  <dcterms:created xsi:type="dcterms:W3CDTF">2014-10-10T17:07:42Z</dcterms:created>
  <dcterms:modified xsi:type="dcterms:W3CDTF">2019-08-31T17:51:08Z</dcterms:modified>
</cp:coreProperties>
</file>