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67"/>
  </p:notesMasterIdLst>
  <p:sldIdLst>
    <p:sldId id="303" r:id="rId2"/>
    <p:sldId id="270" r:id="rId3"/>
    <p:sldId id="267" r:id="rId4"/>
    <p:sldId id="269" r:id="rId5"/>
    <p:sldId id="342" r:id="rId6"/>
    <p:sldId id="340" r:id="rId7"/>
    <p:sldId id="344" r:id="rId8"/>
    <p:sldId id="341" r:id="rId9"/>
    <p:sldId id="300" r:id="rId10"/>
    <p:sldId id="301" r:id="rId11"/>
    <p:sldId id="302" r:id="rId12"/>
    <p:sldId id="266" r:id="rId13"/>
    <p:sldId id="275" r:id="rId14"/>
    <p:sldId id="271" r:id="rId15"/>
    <p:sldId id="361" r:id="rId16"/>
    <p:sldId id="362" r:id="rId17"/>
    <p:sldId id="363" r:id="rId18"/>
    <p:sldId id="364" r:id="rId19"/>
    <p:sldId id="365" r:id="rId20"/>
    <p:sldId id="366" r:id="rId21"/>
    <p:sldId id="368" r:id="rId22"/>
    <p:sldId id="367" r:id="rId23"/>
    <p:sldId id="276" r:id="rId24"/>
    <p:sldId id="304" r:id="rId25"/>
    <p:sldId id="315" r:id="rId26"/>
    <p:sldId id="316" r:id="rId27"/>
    <p:sldId id="317" r:id="rId28"/>
    <p:sldId id="305" r:id="rId29"/>
    <p:sldId id="309" r:id="rId30"/>
    <p:sldId id="322" r:id="rId31"/>
    <p:sldId id="319" r:id="rId32"/>
    <p:sldId id="321" r:id="rId33"/>
    <p:sldId id="323" r:id="rId34"/>
    <p:sldId id="324" r:id="rId35"/>
    <p:sldId id="326" r:id="rId36"/>
    <p:sldId id="327" r:id="rId37"/>
    <p:sldId id="329" r:id="rId38"/>
    <p:sldId id="330" r:id="rId39"/>
    <p:sldId id="332" r:id="rId40"/>
    <p:sldId id="333" r:id="rId41"/>
    <p:sldId id="335" r:id="rId42"/>
    <p:sldId id="337" r:id="rId43"/>
    <p:sldId id="339" r:id="rId44"/>
    <p:sldId id="345" r:id="rId45"/>
    <p:sldId id="346" r:id="rId46"/>
    <p:sldId id="347" r:id="rId47"/>
    <p:sldId id="348" r:id="rId48"/>
    <p:sldId id="349" r:id="rId49"/>
    <p:sldId id="350" r:id="rId50"/>
    <p:sldId id="325" r:id="rId51"/>
    <p:sldId id="351" r:id="rId52"/>
    <p:sldId id="352" r:id="rId53"/>
    <p:sldId id="353" r:id="rId54"/>
    <p:sldId id="354" r:id="rId55"/>
    <p:sldId id="320" r:id="rId56"/>
    <p:sldId id="355" r:id="rId57"/>
    <p:sldId id="356" r:id="rId58"/>
    <p:sldId id="357" r:id="rId59"/>
    <p:sldId id="358" r:id="rId60"/>
    <p:sldId id="359" r:id="rId61"/>
    <p:sldId id="328" r:id="rId62"/>
    <p:sldId id="360" r:id="rId63"/>
    <p:sldId id="318" r:id="rId64"/>
    <p:sldId id="265" r:id="rId65"/>
    <p:sldId id="369" r:id="rId6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D70"/>
    <a:srgbClr val="5E66FC"/>
    <a:srgbClr val="F7BFA9"/>
    <a:srgbClr val="FFFFFF"/>
    <a:srgbClr val="7CD9DE"/>
    <a:srgbClr val="FDA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61" autoAdjust="0"/>
    <p:restoredTop sz="92527" autoAdjust="0"/>
  </p:normalViewPr>
  <p:slideViewPr>
    <p:cSldViewPr>
      <p:cViewPr>
        <p:scale>
          <a:sx n="82" d="100"/>
          <a:sy n="82" d="100"/>
        </p:scale>
        <p:origin x="-102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08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59AAF8-3CE6-4E74-90D2-C648A48A6DB2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3A6BB9-DAC4-4A42-9FB4-2269BDEF0D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414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085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172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41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4741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3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028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9900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6735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0185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13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207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2607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0783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-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011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417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A" b="1" dirty="0" smtClean="0">
                <a:solidFill>
                  <a:srgbClr val="5E66FC"/>
                </a:solidFill>
              </a:rPr>
              <a:t>دورة تدريب المرشدين الطلابيين على جائزة التميز </a:t>
            </a:r>
            <a:r>
              <a:rPr lang="ar-SA" b="1" baseline="0" dirty="0" smtClean="0">
                <a:solidFill>
                  <a:srgbClr val="5E66FC"/>
                </a:solidFill>
              </a:rPr>
              <a:t> تنفيذ المرشد الطلابي خالد محمد </a:t>
            </a:r>
            <a:r>
              <a:rPr lang="ar-SA" b="1" baseline="0" dirty="0" err="1" smtClean="0">
                <a:solidFill>
                  <a:srgbClr val="5E66FC"/>
                </a:solidFill>
              </a:rPr>
              <a:t>الشبيلي</a:t>
            </a:r>
            <a:endParaRPr lang="ar-SA" b="1" dirty="0">
              <a:solidFill>
                <a:srgbClr val="5E66F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450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 smtClean="0">
                <a:solidFill>
                  <a:srgbClr val="5E66FC"/>
                </a:solidFill>
              </a:rPr>
              <a:t>دورة تدريب المرشدين الطلابيين على جائزة التميز </a:t>
            </a:r>
            <a:r>
              <a:rPr lang="ar-SA" b="1" baseline="0" dirty="0" smtClean="0">
                <a:solidFill>
                  <a:srgbClr val="5E66FC"/>
                </a:solidFill>
              </a:rPr>
              <a:t> تنفيذ المرشد الطلابي خالد محمد </a:t>
            </a:r>
            <a:r>
              <a:rPr lang="ar-SA" b="1" baseline="0" dirty="0" err="1" smtClean="0">
                <a:solidFill>
                  <a:srgbClr val="5E66FC"/>
                </a:solidFill>
              </a:rPr>
              <a:t>الشبيلي</a:t>
            </a:r>
            <a:endParaRPr lang="ar-SA" b="1" dirty="0" smtClean="0">
              <a:solidFill>
                <a:srgbClr val="5E66FC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666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8898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6749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196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554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8627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717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82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22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609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656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840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23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دورة تدريب المرشدين الطلابيين على جائزة التميز  تنفيذ المرشد الطلابي خالد محمد </a:t>
            </a:r>
            <a:r>
              <a:rPr kumimoji="0" lang="ar-SA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66F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الشبيلي</a:t>
            </a:r>
            <a:endParaRPr kumimoji="0" lang="ar-SA" sz="1200" b="1" i="0" u="none" strike="noStrike" kern="1200" cap="none" spc="0" normalizeH="0" baseline="0" noProof="0" dirty="0" smtClean="0">
              <a:ln>
                <a:noFill/>
              </a:ln>
              <a:solidFill>
                <a:srgbClr val="5E66F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6BB9-DAC4-4A42-9FB4-2269BDEF0D1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4C0508-222E-4912-BE38-C217D8C25962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3E314F-EF69-4926-A34B-E3EAA734880D}" type="datetimeFigureOut">
              <a:rPr lang="ar-SA" smtClean="0"/>
              <a:t>22/02/38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udir.com/vb/index.php" TargetMode="External"/><Relationship Id="rId5" Type="http://schemas.openxmlformats.org/officeDocument/2006/relationships/hyperlink" Target="http://www.qassimedu.gov.sa/edu/forumdisplay.php?f=12" TargetMode="Externa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البسملة.png"/>
          <p:cNvPicPr/>
          <p:nvPr/>
        </p:nvPicPr>
        <p:blipFill>
          <a:blip r:embed="rId3"/>
          <a:srcRect l="248" b="11477"/>
          <a:stretch>
            <a:fillRect/>
          </a:stretch>
        </p:blipFill>
        <p:spPr>
          <a:xfrm>
            <a:off x="323528" y="404663"/>
            <a:ext cx="7776864" cy="60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00279"/>
            <a:ext cx="8096326" cy="15841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8661"/>
            <a:ext cx="223202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773065"/>
            <a:ext cx="1471592" cy="47672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267744" y="1829014"/>
            <a:ext cx="5400600" cy="7358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Arial Rounded MT Bold" pitchFamily="34" charset="0"/>
              </a:rPr>
              <a:t>مراحل الترشيح</a:t>
            </a:r>
            <a:endParaRPr lang="ar-SA" sz="4800" dirty="0">
              <a:latin typeface="Arial Rounded MT Bold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86506" y="2981820"/>
            <a:ext cx="3960440" cy="5760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المرحلة الثانية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7362254" y="2951500"/>
            <a:ext cx="900212" cy="636704"/>
          </a:xfrm>
          <a:prstGeom prst="leftArrow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للأسفل 7"/>
          <p:cNvSpPr/>
          <p:nvPr/>
        </p:nvSpPr>
        <p:spPr>
          <a:xfrm>
            <a:off x="4871099" y="3648844"/>
            <a:ext cx="468052" cy="568492"/>
          </a:xfrm>
          <a:prstGeom prst="downArrow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411760" y="4217336"/>
            <a:ext cx="5400600" cy="2065196"/>
          </a:xfrm>
          <a:prstGeom prst="roundRect">
            <a:avLst/>
          </a:prstGeom>
          <a:solidFill>
            <a:srgbClr val="00B0F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الترشيح على مستوى مكتب التعليم واعتماد ترشيح  الفئة على مستوى المدرسة ورفعها للجنة الفرعية بإدارة التعليم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8" name="سهم للأسفل 17"/>
          <p:cNvSpPr/>
          <p:nvPr/>
        </p:nvSpPr>
        <p:spPr>
          <a:xfrm>
            <a:off x="4923200" y="2550108"/>
            <a:ext cx="468052" cy="568492"/>
          </a:xfrm>
          <a:prstGeom prst="downArrow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30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8" y="188641"/>
            <a:ext cx="7970368" cy="1584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8661"/>
            <a:ext cx="223202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829013"/>
            <a:ext cx="1471592" cy="47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267744" y="1829014"/>
            <a:ext cx="5400600" cy="7358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Arial Rounded MT Bold" pitchFamily="34" charset="0"/>
              </a:rPr>
              <a:t>مراحل الترشيح</a:t>
            </a:r>
            <a:endParaRPr lang="ar-SA" sz="4800" dirty="0">
              <a:latin typeface="Arial Rounded MT Bold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77006" y="3012140"/>
            <a:ext cx="3960440" cy="576064"/>
          </a:xfrm>
          <a:prstGeom prst="rect">
            <a:avLst/>
          </a:prstGeom>
          <a:solidFill>
            <a:srgbClr val="5E66F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المرحلة الثالثة</a:t>
            </a:r>
            <a:endParaRPr lang="ar-SA" sz="2800" b="1" dirty="0"/>
          </a:p>
        </p:txBody>
      </p:sp>
      <p:sp>
        <p:nvSpPr>
          <p:cNvPr id="6" name="سهم إلى اليسار 5"/>
          <p:cNvSpPr/>
          <p:nvPr/>
        </p:nvSpPr>
        <p:spPr>
          <a:xfrm>
            <a:off x="7362254" y="2981820"/>
            <a:ext cx="900212" cy="636704"/>
          </a:xfrm>
          <a:prstGeom prst="leftArrow">
            <a:avLst/>
          </a:prstGeom>
          <a:solidFill>
            <a:srgbClr val="5DFD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للأسفل 7"/>
          <p:cNvSpPr/>
          <p:nvPr/>
        </p:nvSpPr>
        <p:spPr>
          <a:xfrm>
            <a:off x="4871099" y="3648844"/>
            <a:ext cx="468052" cy="568492"/>
          </a:xfrm>
          <a:prstGeom prst="downArrow">
            <a:avLst/>
          </a:prstGeom>
          <a:solidFill>
            <a:srgbClr val="5DFD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411760" y="4217336"/>
            <a:ext cx="5400600" cy="2065196"/>
          </a:xfrm>
          <a:prstGeom prst="roundRect">
            <a:avLst/>
          </a:prstGeom>
          <a:solidFill>
            <a:srgbClr val="F7BFA9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الترشيح على مستوى إدارة التعليم حسب العدد المحدد ورفعها للجنة التحكيم المركزية بأمانة الجائزة للتحكيم النهائي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8" name="سهم للأسفل 17"/>
          <p:cNvSpPr/>
          <p:nvPr/>
        </p:nvSpPr>
        <p:spPr>
          <a:xfrm>
            <a:off x="4923200" y="2550108"/>
            <a:ext cx="468052" cy="568492"/>
          </a:xfrm>
          <a:prstGeom prst="downArrow">
            <a:avLst/>
          </a:prstGeom>
          <a:solidFill>
            <a:srgbClr val="5DFD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09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907704" y="2081312"/>
            <a:ext cx="6480720" cy="7716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أولاً: الدخول للموقع الجائزة للتقديم الالكتروني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235496"/>
            <a:ext cx="7992888" cy="1609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09" y="428092"/>
            <a:ext cx="22322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3" y="1844824"/>
            <a:ext cx="147106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2183624" y="3148406"/>
            <a:ext cx="6204800" cy="21528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5724128" y="3148406"/>
            <a:ext cx="2487308" cy="19442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Arial Black" pitchFamily="34" charset="0"/>
              </a:rPr>
              <a:t>لائحة </a:t>
            </a:r>
          </a:p>
          <a:p>
            <a:pPr algn="ctr"/>
            <a:r>
              <a:rPr lang="ar-SA" sz="2800" b="1" dirty="0" smtClean="0">
                <a:latin typeface="Arial Black" pitchFamily="34" charset="0"/>
              </a:rPr>
              <a:t>وأدلة الجائزة</a:t>
            </a:r>
            <a:endParaRPr lang="ar-SA" sz="2800" b="1" dirty="0">
              <a:latin typeface="Arial Black" pitchFamily="34" charset="0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2915816" y="3148406"/>
            <a:ext cx="2520280" cy="19442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التقديم الإلكتروني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1" name="سهم لأعلى 10"/>
          <p:cNvSpPr/>
          <p:nvPr/>
        </p:nvSpPr>
        <p:spPr>
          <a:xfrm>
            <a:off x="3696005" y="5301208"/>
            <a:ext cx="959902" cy="11306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8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91680" y="1772817"/>
            <a:ext cx="6552729" cy="4886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تنزيل وطباعة الدليل التفسيري لمعايير المرشد الطلابي المتميز من موقع الجائزة</a:t>
            </a:r>
            <a:endParaRPr lang="ar-SA" sz="4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3" cy="17728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46" y="216883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" y="1926764"/>
            <a:ext cx="1474856" cy="49312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905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051720" y="1903290"/>
            <a:ext cx="6264696" cy="1296144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</a:t>
            </a:r>
            <a:r>
              <a:rPr lang="ar-SA" sz="2400" b="1" dirty="0" smtClean="0">
                <a:solidFill>
                  <a:srgbClr val="2F2B20"/>
                </a:solidFill>
                <a:ea typeface="Calibri"/>
              </a:rPr>
              <a:t>للاشتراك </a:t>
            </a:r>
            <a:r>
              <a:rPr lang="ar-SA" sz="2400" b="1" dirty="0">
                <a:solidFill>
                  <a:srgbClr val="2F2B20"/>
                </a:solidFill>
                <a:ea typeface="Calibri"/>
              </a:rPr>
              <a:t>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95736" y="3432019"/>
            <a:ext cx="6120680" cy="6450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800" b="1" dirty="0" smtClean="0">
                <a:solidFill>
                  <a:schemeClr val="tx1"/>
                </a:solidFill>
                <a:ea typeface="Calibri"/>
              </a:rPr>
              <a:t>يمتلك </a:t>
            </a:r>
            <a:r>
              <a:rPr lang="ar-SA" sz="2800" b="1" dirty="0">
                <a:solidFill>
                  <a:schemeClr val="tx1"/>
                </a:solidFill>
                <a:ea typeface="Calibri"/>
              </a:rPr>
              <a:t>ارادة قويه 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95736" y="4286920"/>
            <a:ext cx="6120680" cy="645053"/>
          </a:xfrm>
          <a:prstGeom prst="rect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توثيق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كل الاعمال والبرامج التي ينفذها </a:t>
            </a:r>
            <a:r>
              <a:rPr lang="ar-SA" sz="2000" b="1" dirty="0" err="1" smtClean="0">
                <a:solidFill>
                  <a:schemeClr val="tx1"/>
                </a:solidFill>
                <a:ea typeface="Calibri"/>
              </a:rPr>
              <a:t>اويشارك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في تنفيذها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المرشد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88707" y="5157192"/>
            <a:ext cx="6120680" cy="645053"/>
          </a:xfrm>
          <a:prstGeom prst="rect">
            <a:avLst/>
          </a:prstGeom>
          <a:solidFill>
            <a:srgbClr val="F7BF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 تفعيل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برنامج نور الارشادي وتعبئة كل العناصر فيه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88707" y="6025498"/>
            <a:ext cx="6120680" cy="6450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>
                <a:solidFill>
                  <a:schemeClr val="tx1"/>
                </a:solidFill>
                <a:ea typeface="Calibri"/>
              </a:rPr>
              <a:t>عمل حساب في جوجل وجوجل درايف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5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051720" y="1903290"/>
            <a:ext cx="6264696" cy="1296144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</a:t>
            </a:r>
            <a:r>
              <a:rPr lang="ar-SA" sz="2400" b="1" dirty="0" smtClean="0">
                <a:solidFill>
                  <a:srgbClr val="2F2B20"/>
                </a:solidFill>
                <a:ea typeface="Calibri"/>
              </a:rPr>
              <a:t>للاشتراك </a:t>
            </a:r>
            <a:r>
              <a:rPr lang="ar-SA" sz="2400" b="1" dirty="0">
                <a:solidFill>
                  <a:srgbClr val="2F2B20"/>
                </a:solidFill>
                <a:ea typeface="Calibri"/>
              </a:rPr>
              <a:t>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95736" y="3432019"/>
            <a:ext cx="6120680" cy="64505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800" b="1" dirty="0">
                <a:solidFill>
                  <a:schemeClr val="tx1"/>
                </a:solidFill>
                <a:ea typeface="Calibri"/>
              </a:rPr>
              <a:t>عمل مدونة ارشاديه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95736" y="4286920"/>
            <a:ext cx="6120680" cy="6450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الاشتراك والتفاعل في مواقع التواصل الاجتماعي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88707" y="5157192"/>
            <a:ext cx="6120680" cy="645053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التواصل الالكتروني مع المعلمين والمرشدين واولياء الامور والتواصل بالبريد الالكتروني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88707" y="6025498"/>
            <a:ext cx="6120680" cy="645053"/>
          </a:xfrm>
          <a:prstGeom prst="rect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>
                <a:solidFill>
                  <a:schemeClr val="tx1"/>
                </a:solidFill>
                <a:ea typeface="Calibri"/>
              </a:rPr>
              <a:t>استخدام برامج لتحليل النتائج 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907704" y="1903290"/>
            <a:ext cx="6408712" cy="949646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</a:t>
            </a:r>
            <a:r>
              <a:rPr lang="ar-SA" sz="2400" b="1" dirty="0" err="1" smtClean="0">
                <a:solidFill>
                  <a:srgbClr val="2F2B20"/>
                </a:solidFill>
                <a:ea typeface="Calibri"/>
              </a:rPr>
              <a:t>للإشتراك</a:t>
            </a:r>
            <a:r>
              <a:rPr lang="ar-SA" sz="2400" b="1" dirty="0" smtClean="0">
                <a:solidFill>
                  <a:srgbClr val="2F2B20"/>
                </a:solidFill>
                <a:ea typeface="Calibri"/>
              </a:rPr>
              <a:t> </a:t>
            </a:r>
            <a:r>
              <a:rPr lang="ar-SA" sz="2400" b="1" dirty="0">
                <a:solidFill>
                  <a:srgbClr val="2F2B20"/>
                </a:solidFill>
                <a:ea typeface="Calibri"/>
              </a:rPr>
              <a:t>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2195736" y="4509120"/>
            <a:ext cx="6120680" cy="645053"/>
          </a:xfrm>
          <a:prstGeom prst="rect">
            <a:avLst/>
          </a:prstGeom>
          <a:solidFill>
            <a:srgbClr val="F7BF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تدريب الطلاب والزملاء واولياء الامور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88707" y="5251811"/>
            <a:ext cx="6120680" cy="64505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 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تفعيل الايام والاسابيع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العالمية والإرشادية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وتوثيقها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88707" y="6025498"/>
            <a:ext cx="6120680" cy="6450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الاحتفاظ بالزيارات </a:t>
            </a:r>
            <a:r>
              <a:rPr lang="ar-SA" sz="2400" b="1" dirty="0" err="1" smtClean="0">
                <a:solidFill>
                  <a:schemeClr val="tx1"/>
                </a:solidFill>
                <a:ea typeface="Calibri"/>
              </a:rPr>
              <a:t>الإشرافية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ومدير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المدرسة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267744" y="3708196"/>
            <a:ext cx="6120680" cy="645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الاشتراك في الدورات واللقاءات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والمؤتمرات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والورش 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96" y="2852935"/>
            <a:ext cx="64801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4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907704" y="1903290"/>
            <a:ext cx="6408712" cy="949646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للاشتراك 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95736" y="3641867"/>
            <a:ext cx="6113651" cy="645053"/>
          </a:xfrm>
          <a:prstGeom prst="rect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تفعيل لجنة التوجيه والارشاد وعقد اجتماعاتها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37750" y="4393620"/>
            <a:ext cx="6120680" cy="645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تكوين جماعات ولجان التوجيه والارشاد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88707" y="5222314"/>
            <a:ext cx="6120680" cy="645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توثيق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العلاقة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مع المعلمين والادارة والطلاب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88707" y="6025498"/>
            <a:ext cx="6120680" cy="6450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>
                <a:solidFill>
                  <a:schemeClr val="tx1"/>
                </a:solidFill>
                <a:ea typeface="Calibri"/>
              </a:rPr>
              <a:t>يستغل مرافق المدرسة في تفعيل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العملية الإرشادية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37750" y="2916386"/>
            <a:ext cx="6120680" cy="64505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ctr">
              <a:buFont typeface="Wingdings" pitchFamily="2" charset="2"/>
              <a:buChar char="q"/>
            </a:pPr>
            <a:r>
              <a:rPr lang="ar-SA" sz="2400" b="1" dirty="0">
                <a:solidFill>
                  <a:srgbClr val="2F2B20"/>
                </a:solidFill>
              </a:rPr>
              <a:t>حصر جميع شهادات الشكر والتقدير التي حصلت عليها</a:t>
            </a:r>
          </a:p>
        </p:txBody>
      </p:sp>
    </p:spTree>
    <p:extLst>
      <p:ext uri="{BB962C8B-B14F-4D97-AF65-F5344CB8AC3E}">
        <p14:creationId xmlns:p14="http://schemas.microsoft.com/office/powerpoint/2010/main" val="38477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763689" y="1903290"/>
            <a:ext cx="6562437" cy="949646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للاشتراك 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95736" y="3534003"/>
            <a:ext cx="6120680" cy="645053"/>
          </a:xfrm>
          <a:prstGeom prst="rect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يحرص على مظهره والالتزام بالزي الرسمي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51719" y="4315532"/>
            <a:ext cx="6274407" cy="6450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 smtClean="0">
                <a:solidFill>
                  <a:schemeClr val="tx1"/>
                </a:solidFill>
              </a:rPr>
              <a:t>يحصر </a:t>
            </a:r>
            <a:r>
              <a:rPr lang="ar-SA" sz="2400" b="1" dirty="0">
                <a:solidFill>
                  <a:schemeClr val="tx1"/>
                </a:solidFill>
              </a:rPr>
              <a:t>الحالات </a:t>
            </a:r>
            <a:r>
              <a:rPr lang="ar-SA" sz="2400" b="1" dirty="0" smtClean="0">
                <a:solidFill>
                  <a:schemeClr val="tx1"/>
                </a:solidFill>
              </a:rPr>
              <a:t>الاجتماعية والصحية والنفسية والاقتصادية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88707" y="5157192"/>
            <a:ext cx="6120680" cy="64505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ينفذ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زيارات للمتعلمين للجامعات والمراكز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الاجتماعية والمهنية 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88707" y="6025498"/>
            <a:ext cx="6120680" cy="6450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>
                <a:solidFill>
                  <a:schemeClr val="tx1"/>
                </a:solidFill>
                <a:ea typeface="Calibri"/>
              </a:rPr>
              <a:t>يعمل ركن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للإرشاد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او معرض داخل المدرسة ويعرض فيه لوحات للبرامج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الإرشادية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88707" y="2852936"/>
            <a:ext cx="6120680" cy="645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>
                <a:solidFill>
                  <a:schemeClr val="tx1"/>
                </a:solidFill>
                <a:ea typeface="Calibri"/>
              </a:rPr>
              <a:t>يعمل احصاءات وتحليل للنتائج المتفوقين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والمتأخرين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والمعيدين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3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907704" y="1903290"/>
            <a:ext cx="6408712" cy="805630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للاشتراك 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81811" y="3503499"/>
            <a:ext cx="6120680" cy="645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يعد بيان بحصر التعاميم التي تنظم عمله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88707" y="4311993"/>
            <a:ext cx="6137420" cy="645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يدرس الحالات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التحصيلية والسلوكية والنفسية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88707" y="5157192"/>
            <a:ext cx="6120680" cy="645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يستخدم فنيات واستراتيجيات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العملية الإرشادية  </a:t>
            </a:r>
            <a:endParaRPr lang="en-US" sz="2400" b="1" dirty="0" smtClean="0">
              <a:solidFill>
                <a:schemeClr val="tx1"/>
              </a:solidFill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88707" y="6025498"/>
            <a:ext cx="6120680" cy="645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يخاطب اولياء الامر بحالات ابنائهم ودورهم في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الرعاية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88707" y="2786966"/>
            <a:ext cx="6120680" cy="6450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يعد نشرات ومطويات للمعلمين والطلاب واولياء الامور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7848872" cy="6192688"/>
          </a:xfrm>
        </p:spPr>
      </p:pic>
    </p:spTree>
    <p:extLst>
      <p:ext uri="{BB962C8B-B14F-4D97-AF65-F5344CB8AC3E}">
        <p14:creationId xmlns:p14="http://schemas.microsoft.com/office/powerpoint/2010/main" val="6036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907704" y="1903290"/>
            <a:ext cx="6401683" cy="870867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للاشتراك 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056575" y="3715061"/>
            <a:ext cx="6120680" cy="645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يشارك اخرين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بتأليف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كتاب ويولف كتاب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48205" y="4512139"/>
            <a:ext cx="6137420" cy="645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يوجد مكتبه ارشاديه </a:t>
            </a:r>
            <a:r>
              <a:rPr lang="ar-SA" sz="2400" b="1" dirty="0" smtClean="0">
                <a:solidFill>
                  <a:schemeClr val="tx1"/>
                </a:solidFill>
              </a:rPr>
              <a:t>مصغره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65746" y="5157192"/>
            <a:ext cx="6120680" cy="645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يستخدم فنيات واستراتيجيات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العملية الإرشادية  </a:t>
            </a:r>
            <a:endParaRPr lang="en-US" sz="2400" b="1" dirty="0" smtClean="0">
              <a:solidFill>
                <a:schemeClr val="tx1"/>
              </a:solidFill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48205" y="6025498"/>
            <a:ext cx="6274290" cy="645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>
                <a:solidFill>
                  <a:schemeClr val="tx1"/>
                </a:solidFill>
                <a:ea typeface="Calibri"/>
              </a:rPr>
              <a:t>يشارك في احتفالات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المدرسة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في المناسبات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الوطنية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والاحتفالات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الرسمية </a:t>
            </a:r>
            <a:r>
              <a:rPr lang="ar-SA" sz="2000" b="1" dirty="0" err="1">
                <a:solidFill>
                  <a:schemeClr val="tx1"/>
                </a:solidFill>
                <a:ea typeface="Calibri"/>
              </a:rPr>
              <a:t>والمناشط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 داخل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المدرسة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048205" y="2886890"/>
            <a:ext cx="6120680" cy="645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يوجد مكتب يطابق المعايير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الفنية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وملفات اداريه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907705" y="1903290"/>
            <a:ext cx="6418422" cy="805630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للاشتراك 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61004" y="3597171"/>
            <a:ext cx="6120680" cy="64505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يشارك اخرين ويعد بحث علمي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90964" y="4356238"/>
            <a:ext cx="6418423" cy="645053"/>
          </a:xfrm>
          <a:prstGeom prst="rect">
            <a:avLst/>
          </a:prstGeom>
          <a:gradFill flip="none" rotWithShape="1">
            <a:gsLst>
              <a:gs pos="0">
                <a:srgbClr val="5E66FC">
                  <a:tint val="66000"/>
                  <a:satMod val="160000"/>
                </a:srgbClr>
              </a:gs>
              <a:gs pos="50000">
                <a:srgbClr val="5E66FC">
                  <a:tint val="44500"/>
                  <a:satMod val="160000"/>
                </a:srgbClr>
              </a:gs>
              <a:gs pos="100000">
                <a:srgbClr val="5E66F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يفعل الوسائل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الإلكترونية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في البرامج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الإرشادية </a:t>
            </a:r>
            <a:r>
              <a:rPr lang="ar-SA" sz="2400" b="1" dirty="0" err="1">
                <a:solidFill>
                  <a:schemeClr val="tx1"/>
                </a:solidFill>
                <a:ea typeface="Calibri"/>
              </a:rPr>
              <a:t>كا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لعروض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والافلام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88707" y="5157192"/>
            <a:ext cx="6120680" cy="64505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يشارك في الفعاليات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المهنية المرتبطة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بالتوجيه والارشاد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88707" y="6038991"/>
            <a:ext cx="6120680" cy="6450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يشارك ضمن فرق جماعيه ويملك مهارات ادارة الفريق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88707" y="2808232"/>
            <a:ext cx="6120680" cy="64505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يصمم ويبتكر برامج انمائية وعلاجيه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ووقائية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051720" y="1903290"/>
            <a:ext cx="5832648" cy="1296144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2F2B20"/>
                </a:solidFill>
                <a:ea typeface="Calibri"/>
              </a:rPr>
              <a:t>اشياء هامه يجب ان تتوفر في المرشد الطلابي للاشتراك بجائزة التميز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3290"/>
            <a:ext cx="1656185" cy="476726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مستطيل 8"/>
          <p:cNvSpPr/>
          <p:nvPr/>
        </p:nvSpPr>
        <p:spPr>
          <a:xfrm>
            <a:off x="107504" y="163737"/>
            <a:ext cx="8208912" cy="1609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المملكة العربية السعودية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وزارة التعليم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الادارة العامة للتعليم بجازان</a:t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مكتب التعليم </a:t>
            </a:r>
            <a:r>
              <a:rPr lang="ar-SA" sz="2000" b="1" dirty="0" err="1">
                <a:solidFill>
                  <a:prstClr val="black"/>
                </a:solidFill>
                <a:ea typeface="+mj-ea"/>
                <a:cs typeface="Times New Roman"/>
              </a:rPr>
              <a:t>بصامطة</a:t>
            </a: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/>
            </a:r>
            <a:b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</a:br>
            <a:r>
              <a:rPr lang="ar-SA" sz="2000" b="1" dirty="0">
                <a:solidFill>
                  <a:prstClr val="black"/>
                </a:solidFill>
                <a:ea typeface="+mj-ea"/>
                <a:cs typeface="Times New Roman"/>
              </a:rPr>
              <a:t>وحدة التوجيه والارشاد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034"/>
            <a:ext cx="20113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95736" y="3432019"/>
            <a:ext cx="6120680" cy="6450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يعمل مسابقات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للأسرة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88707" y="4261736"/>
            <a:ext cx="6137420" cy="6450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  <a:ea typeface="Calibri"/>
              </a:rPr>
              <a:t>يفعل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الجمعية العمومية </a:t>
            </a:r>
            <a:r>
              <a:rPr lang="ar-SA" sz="2400" b="1" dirty="0">
                <a:solidFill>
                  <a:schemeClr val="tx1"/>
                </a:solidFill>
                <a:ea typeface="Calibri"/>
              </a:rPr>
              <a:t>ومجلس </a:t>
            </a:r>
            <a:r>
              <a:rPr lang="ar-SA" sz="2400" b="1" dirty="0" smtClean="0">
                <a:solidFill>
                  <a:schemeClr val="tx1"/>
                </a:solidFill>
                <a:ea typeface="Calibri"/>
              </a:rPr>
              <a:t>المدرسة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51720" y="5085183"/>
            <a:ext cx="6234289" cy="15853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  يتفاعل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مع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مؤسسات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المجتمع المحلي الدفاع المدني المراكز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الصحية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النشاط الطلابي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التوعية الإسلامية الخدمة الاجتماعية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الجمعيات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الخيرية </a:t>
            </a:r>
            <a:r>
              <a:rPr lang="ar-SA" sz="2000" b="1" dirty="0">
                <a:solidFill>
                  <a:schemeClr val="tx1"/>
                </a:solidFill>
                <a:ea typeface="Calibri"/>
              </a:rPr>
              <a:t>مراكز الاحياء اللجان </a:t>
            </a:r>
            <a:r>
              <a:rPr lang="ar-SA" sz="2000" b="1" dirty="0" smtClean="0">
                <a:solidFill>
                  <a:schemeClr val="tx1"/>
                </a:solidFill>
                <a:ea typeface="Calibri"/>
              </a:rPr>
              <a:t>الاجتماعية الجمعية الخيرية ادارة مكافحة المخدرات</a:t>
            </a:r>
            <a:endParaRPr lang="en-US" sz="2000" dirty="0">
              <a:solidFill>
                <a:schemeClr val="tx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4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280920" cy="17728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48" y="337114"/>
            <a:ext cx="223202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5" y="1960548"/>
            <a:ext cx="1471592" cy="47672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707904" y="1960548"/>
            <a:ext cx="2808312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وقفه</a:t>
            </a:r>
            <a:endParaRPr lang="ar-S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63689" y="3068960"/>
            <a:ext cx="5963491" cy="3170099"/>
          </a:xfrm>
          <a:prstGeom prst="rect">
            <a:avLst/>
          </a:prstGeom>
          <a:gradFill flip="none" rotWithShape="1">
            <a:gsLst>
              <a:gs pos="0">
                <a:srgbClr val="5DFD70">
                  <a:tint val="66000"/>
                  <a:satMod val="160000"/>
                </a:srgbClr>
              </a:gs>
              <a:gs pos="50000">
                <a:srgbClr val="5DFD70">
                  <a:tint val="44500"/>
                  <a:satMod val="160000"/>
                </a:srgbClr>
              </a:gs>
              <a:gs pos="100000">
                <a:srgbClr val="5DFD7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تريد النجاح؟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ثق بالله ثم بنفسك وتجاهل من يقول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هذا صعب..</a:t>
            </a:r>
          </a:p>
          <a:p>
            <a:pPr algn="ctr"/>
            <a:r>
              <a:rPr lang="ar-S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هذا مستحيل..</a:t>
            </a:r>
          </a:p>
          <a:p>
            <a:pPr algn="ctr"/>
            <a:r>
              <a:rPr lang="ar-SA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الثقة بالله هي عقلية العظماء</a:t>
            </a:r>
            <a:endParaRPr lang="ar-SA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88641"/>
            <a:ext cx="8024319" cy="15841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8661"/>
            <a:ext cx="223202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773065"/>
            <a:ext cx="1471592" cy="47672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872478" y="1916832"/>
            <a:ext cx="6443938" cy="7200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ysClr val="windowText" lastClr="000000"/>
                </a:solidFill>
              </a:rPr>
              <a:t>شروط  الترشيح للجائزة (فئة المرشد الطلابي)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872477" y="2780928"/>
            <a:ext cx="6515947" cy="338437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ar-SA" sz="2400" b="1" dirty="0" smtClean="0"/>
              <a:t>ان يكن للمرشح سيرة محمودة وسمعة حسنة.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ar-SA" sz="2400" b="1" dirty="0" smtClean="0"/>
              <a:t>أن يكون للمرشح مساهمات فاعلة وملموسة.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ar-SA" sz="2400" b="1" dirty="0" smtClean="0"/>
              <a:t>أن يكون المرشح على راس العمل ويمارس عمله الذي رشح له.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ar-SA" sz="2400" b="1" dirty="0" smtClean="0"/>
              <a:t>أن يكون للمرشح  خبرة في مجال عمله الذي تميز فيه لا تقل عن ثلاث سنوات.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ar-SA" sz="2400" b="1" dirty="0" smtClean="0"/>
              <a:t>ألا يكون قد سبق فوزه بالجائزة على  المستوى الوطني خلال خمس سنوات سابقه.</a:t>
            </a:r>
            <a:endParaRPr lang="ar-SA" sz="2400" b="1" dirty="0"/>
          </a:p>
          <a:p>
            <a:pPr marL="285750" indent="-285750">
              <a:buFont typeface="Wingdings" pitchFamily="2" charset="2"/>
              <a:buChar char="v"/>
            </a:pPr>
            <a:endParaRPr lang="ar-SA" b="1" dirty="0" smtClean="0"/>
          </a:p>
        </p:txBody>
      </p:sp>
    </p:spTree>
    <p:extLst>
      <p:ext uri="{BB962C8B-B14F-4D97-AF65-F5344CB8AC3E}">
        <p14:creationId xmlns:p14="http://schemas.microsoft.com/office/powerpoint/2010/main" val="8078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88641"/>
            <a:ext cx="7952311" cy="1584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8617"/>
            <a:ext cx="223202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773065"/>
            <a:ext cx="1471592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1907704" y="1916832"/>
            <a:ext cx="5904656" cy="936104"/>
          </a:xfrm>
          <a:prstGeom prst="ellipse">
            <a:avLst/>
          </a:prstGeom>
          <a:solidFill>
            <a:srgbClr val="5DFD7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طريقة إعداد ملفات المرشح </a:t>
            </a:r>
            <a:endParaRPr lang="ar-SA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1763689" y="3068960"/>
            <a:ext cx="6480719" cy="576064"/>
          </a:xfrm>
          <a:prstGeom prst="rect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latin typeface="+mj-lt"/>
              </a:rPr>
              <a:t>تحميل قالب فئة المرشد الطلابي</a:t>
            </a:r>
            <a:endParaRPr lang="ar-SA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63689" y="3789040"/>
            <a:ext cx="6480719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latin typeface="+mj-lt"/>
              </a:rPr>
              <a:t>تعبئة القالب من قبل المرشح</a:t>
            </a:r>
            <a:endParaRPr lang="ar-SA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63690" y="4509120"/>
            <a:ext cx="6480718" cy="576064"/>
          </a:xfrm>
          <a:prstGeom prst="rect">
            <a:avLst/>
          </a:prstGeom>
          <a:solidFill>
            <a:srgbClr val="7CD9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tx1"/>
                </a:solidFill>
                <a:latin typeface="+mj-lt"/>
              </a:rPr>
              <a:t>تسلم الملفات لمنسق إدارة التعليم</a:t>
            </a:r>
            <a:endParaRPr lang="ar-SA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63689" y="5229200"/>
            <a:ext cx="6480719" cy="13111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مثال : مرشد طلابي فائز على مستوى مكتب التعليم </a:t>
            </a:r>
            <a:r>
              <a:rPr lang="ar-SA" sz="2000" b="1" dirty="0" err="1" smtClean="0">
                <a:solidFill>
                  <a:schemeClr val="tx1"/>
                </a:solidFill>
              </a:rPr>
              <a:t>بصامطة</a:t>
            </a:r>
            <a:r>
              <a:rPr lang="ar-SA" sz="2000" b="1" dirty="0" smtClean="0">
                <a:solidFill>
                  <a:schemeClr val="tx1"/>
                </a:solidFill>
              </a:rPr>
              <a:t>  يقوم بتعبئة خمس ملفات ملف لكل مجال وتسلم لمنسق الجائزة  الذي بدوره يسلمها لمنسق الجائزة في الادارة ليقوم برفعها على البوابة الالكترونية للوزارة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8" y="188641"/>
            <a:ext cx="8096326" cy="1584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47" y="368661"/>
            <a:ext cx="223202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773065"/>
            <a:ext cx="1471592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339752" y="1988840"/>
            <a:ext cx="525658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خطوات إعداد ملف الترشيح الالكتروني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3995936" y="2509416"/>
            <a:ext cx="2592288" cy="7755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2700">
                  <a:solidFill>
                    <a:schemeClr val="tx1"/>
                  </a:solidFill>
                </a:ln>
              </a:rPr>
              <a:t>أمثلة القوالب</a:t>
            </a:r>
            <a:endParaRPr lang="ar-SA" sz="2800" b="1" dirty="0">
              <a:ln w="127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80727"/>
              </p:ext>
            </p:extLst>
          </p:nvPr>
        </p:nvGraphicFramePr>
        <p:xfrm>
          <a:off x="2123504" y="3501008"/>
          <a:ext cx="6192912" cy="4396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96456"/>
                <a:gridCol w="3096456"/>
              </a:tblGrid>
              <a:tr h="43966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المجال الخطط</a:t>
                      </a:r>
                      <a:r>
                        <a:rPr lang="ar-SA" baseline="0" dirty="0" smtClean="0">
                          <a:solidFill>
                            <a:schemeClr val="tx1"/>
                          </a:solidFill>
                        </a:rPr>
                        <a:t> والبرامج الارشادية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المرشد الطلابي المتميز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00284"/>
              </p:ext>
            </p:extLst>
          </p:nvPr>
        </p:nvGraphicFramePr>
        <p:xfrm>
          <a:off x="1907704" y="4156695"/>
          <a:ext cx="6408712" cy="18645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6370"/>
                <a:gridCol w="126962"/>
                <a:gridCol w="6045380"/>
              </a:tblGrid>
              <a:tr h="450828">
                <a:tc gridSpan="3"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المعيار رقم</a:t>
                      </a:r>
                      <a:r>
                        <a:rPr lang="ar-SA" baseline="0" dirty="0" smtClean="0"/>
                        <a:t> (  )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1210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المؤشر رقم (</a:t>
                      </a:r>
                      <a:r>
                        <a:rPr lang="ar-SA" b="1" baseline="0" dirty="0" smtClean="0"/>
                        <a:t>  )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0828">
                <a:tc grid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الشاهد رقم (  )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0828">
                <a:tc grid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064897" cy="1413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773065"/>
            <a:ext cx="1471592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339752" y="1988840"/>
            <a:ext cx="525658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خطوات إعداد ملف الترشيح الالكتروني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3995936" y="2509416"/>
            <a:ext cx="2592288" cy="7755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2700">
                  <a:solidFill>
                    <a:schemeClr val="tx1"/>
                  </a:solidFill>
                </a:ln>
              </a:rPr>
              <a:t>أمثلة القوالب</a:t>
            </a:r>
            <a:endParaRPr lang="ar-SA" sz="2800" b="1" dirty="0">
              <a:ln w="127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53450"/>
              </p:ext>
            </p:extLst>
          </p:nvPr>
        </p:nvGraphicFramePr>
        <p:xfrm>
          <a:off x="2123504" y="3501008"/>
          <a:ext cx="6120904" cy="4396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60452"/>
                <a:gridCol w="3060452"/>
              </a:tblGrid>
              <a:tr h="43966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المجال الخطط</a:t>
                      </a:r>
                      <a:r>
                        <a:rPr lang="ar-SA" baseline="0" dirty="0" smtClean="0">
                          <a:solidFill>
                            <a:schemeClr val="tx1"/>
                          </a:solidFill>
                        </a:rPr>
                        <a:t> والبرامج الارشادية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>
                          <a:solidFill>
                            <a:schemeClr val="tx1"/>
                          </a:solidFill>
                        </a:rPr>
                        <a:t>المرشد الطلابي المتميز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60287"/>
              </p:ext>
            </p:extLst>
          </p:nvPr>
        </p:nvGraphicFramePr>
        <p:xfrm>
          <a:off x="1763691" y="4156695"/>
          <a:ext cx="6480717" cy="23281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9026"/>
                <a:gridCol w="128389"/>
                <a:gridCol w="1522749"/>
                <a:gridCol w="4590553"/>
              </a:tblGrid>
              <a:tr h="450828">
                <a:tc gridSpan="3"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المعيار رقم</a:t>
                      </a:r>
                      <a:r>
                        <a:rPr lang="ar-SA" baseline="0" dirty="0" smtClean="0"/>
                        <a:t> (  1 ) :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بناء خطة</a:t>
                      </a:r>
                      <a:r>
                        <a:rPr lang="ar-SA" baseline="0" dirty="0" smtClean="0"/>
                        <a:t> التوجيه والارشاد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1210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المؤشر رقم (</a:t>
                      </a:r>
                      <a:r>
                        <a:rPr lang="ar-SA" b="1" baseline="0" dirty="0" smtClean="0"/>
                        <a:t> 1 ):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يجهز</a:t>
                      </a:r>
                      <a:r>
                        <a:rPr lang="ar-SA" b="1" baseline="0" dirty="0" smtClean="0"/>
                        <a:t> مصادر إعداد خطة التوجيه والارشاد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0828">
                <a:tc grid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الشاهد رقم ( 1):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يجهز مصادره الورقية أو الالكترونية للخطة (التعاميم</a:t>
                      </a:r>
                      <a:r>
                        <a:rPr lang="ar-SA" b="1" baseline="0" dirty="0" smtClean="0"/>
                        <a:t> الواردة-دليل المرشد الطلابي- خطة المرشد السابقة( </a:t>
                      </a:r>
                      <a:r>
                        <a:rPr lang="ar-SA" b="1" baseline="0" dirty="0" smtClean="0">
                          <a:solidFill>
                            <a:srgbClr val="FF0000"/>
                          </a:solidFill>
                        </a:rPr>
                        <a:t>إرفاق صورة لأغلفة المصادر</a:t>
                      </a:r>
                      <a:r>
                        <a:rPr lang="ar-SA" b="1" baseline="0" dirty="0" smtClean="0"/>
                        <a:t>)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0828">
                <a:tc gridSpan="4"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                  </a:t>
                      </a:r>
                      <a:r>
                        <a:rPr lang="ar-SA" b="1" dirty="0" smtClean="0"/>
                        <a:t>صورة من المصادر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سهم إلى اليسار 1"/>
          <p:cNvSpPr/>
          <p:nvPr/>
        </p:nvSpPr>
        <p:spPr>
          <a:xfrm>
            <a:off x="7038329" y="6297293"/>
            <a:ext cx="1116013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8" y="188641"/>
            <a:ext cx="7988202" cy="14041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75" y="278650"/>
            <a:ext cx="223202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773065"/>
            <a:ext cx="1471592" cy="476726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مستطيل 2"/>
          <p:cNvSpPr/>
          <p:nvPr/>
        </p:nvSpPr>
        <p:spPr>
          <a:xfrm>
            <a:off x="2735908" y="1677826"/>
            <a:ext cx="4428380" cy="864096"/>
          </a:xfrm>
          <a:prstGeom prst="rect">
            <a:avLst/>
          </a:prstGeom>
          <a:solidFill>
            <a:srgbClr val="7CD9D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ysClr val="windowText" lastClr="000000"/>
                </a:solidFill>
              </a:rPr>
              <a:t>الدليل التفسيري يشمل </a:t>
            </a:r>
            <a:endParaRPr lang="ar-S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964334" y="3068960"/>
            <a:ext cx="1315967" cy="720080"/>
          </a:xfrm>
          <a:prstGeom prst="rect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المجال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6156064" y="3179822"/>
            <a:ext cx="720080" cy="50548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4881624" y="3053634"/>
            <a:ext cx="1274440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ysClr val="windowText" lastClr="000000"/>
                </a:solidFill>
              </a:rPr>
              <a:t>المعيار</a:t>
            </a:r>
            <a:endParaRPr lang="ar-SA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سهم إلى اليسار 9"/>
          <p:cNvSpPr/>
          <p:nvPr/>
        </p:nvSpPr>
        <p:spPr>
          <a:xfrm>
            <a:off x="3971133" y="3179822"/>
            <a:ext cx="634685" cy="50548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339752" y="3053634"/>
            <a:ext cx="1346448" cy="7354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ysClr val="windowText" lastClr="000000"/>
                </a:solidFill>
              </a:rPr>
              <a:t>المؤشر</a:t>
            </a:r>
            <a:endParaRPr lang="ar-SA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3725850" y="3969060"/>
            <a:ext cx="3024336" cy="54006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المؤشرات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13609" y="4648647"/>
            <a:ext cx="6084565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مثال</a:t>
            </a:r>
          </a:p>
          <a:p>
            <a:r>
              <a:rPr lang="ar-SA" sz="2400" b="1" dirty="0" smtClean="0">
                <a:solidFill>
                  <a:sysClr val="windowText" lastClr="000000"/>
                </a:solidFill>
              </a:rPr>
              <a:t>1/1/1 معناه المجال الاول المعيار المؤشر الاول</a:t>
            </a:r>
          </a:p>
          <a:p>
            <a:r>
              <a:rPr lang="ar-SA" sz="2400" b="1" dirty="0" smtClean="0">
                <a:solidFill>
                  <a:sysClr val="windowText" lastClr="000000"/>
                </a:solidFill>
              </a:rPr>
              <a:t>2/1/1 معناه المجال الاول المعيار الاول المؤشر الثاني</a:t>
            </a:r>
          </a:p>
          <a:p>
            <a:pPr algn="ctr"/>
            <a:endParaRPr lang="ar-SA" sz="2400" b="1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8" y="188641"/>
            <a:ext cx="8024320" cy="14041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75" y="364411"/>
            <a:ext cx="2232025" cy="112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7" y="1799852"/>
            <a:ext cx="1471592" cy="47672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مستطيل 2"/>
          <p:cNvSpPr/>
          <p:nvPr/>
        </p:nvSpPr>
        <p:spPr>
          <a:xfrm>
            <a:off x="2821373" y="1773065"/>
            <a:ext cx="4608289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مجالات فئة المرشد الطلابي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65081" y="2852937"/>
            <a:ext cx="2940008" cy="82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المجال الاول الخطط والبرامج الارشادية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51137" y="4300714"/>
            <a:ext cx="2940007" cy="759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</a:rPr>
              <a:t>المجال الثالث الارشاد الابداعي</a:t>
            </a:r>
            <a:endParaRPr lang="ar-SA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30028" y="2852935"/>
            <a:ext cx="2785765" cy="82440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المجال الثاني لعلاقات والشراكة المجتمعية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907704" y="4300714"/>
            <a:ext cx="2808089" cy="7591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المجال الرابع التنمية المهنية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820708" y="5276444"/>
            <a:ext cx="4414923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المجال الخامس اخلاقيات المهنة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42617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A" sz="2000" b="1" dirty="0" smtClean="0"/>
              <a:t>المملكة العربية السعودية</a:t>
            </a:r>
            <a:br>
              <a:rPr lang="ar-SA" sz="2000" b="1" dirty="0" smtClean="0"/>
            </a:br>
            <a:r>
              <a:rPr lang="ar-SA" sz="2000" b="1" dirty="0" smtClean="0"/>
              <a:t>وزارة التعليم</a:t>
            </a:r>
            <a:br>
              <a:rPr lang="ar-SA" sz="2000" b="1" dirty="0" smtClean="0"/>
            </a:br>
            <a:r>
              <a:rPr lang="ar-SA" sz="2000" b="1" dirty="0" smtClean="0"/>
              <a:t>الادارة العامة للتعليم بجازان</a:t>
            </a:r>
            <a:br>
              <a:rPr lang="ar-SA" sz="2000" b="1" dirty="0" smtClean="0"/>
            </a:br>
            <a:r>
              <a:rPr lang="ar-SA" sz="2000" b="1" dirty="0" smtClean="0"/>
              <a:t>مكتب التعليم </a:t>
            </a:r>
            <a:r>
              <a:rPr lang="ar-SA" sz="2000" b="1" dirty="0" err="1" smtClean="0"/>
              <a:t>بصامطة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>وحدة التوجيه والارشاد</a:t>
            </a:r>
            <a:endParaRPr lang="ar-SA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1979712" y="1916832"/>
            <a:ext cx="6408712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دورة جائزة التعليم للتميز (فئة المرشد الطلابي)</a:t>
            </a:r>
          </a:p>
          <a:p>
            <a:pPr algn="ctr"/>
            <a:endParaRPr lang="ar-SA" sz="2800" b="1" dirty="0"/>
          </a:p>
          <a:p>
            <a:pPr algn="ctr"/>
            <a:r>
              <a:rPr lang="ar-SA" sz="2800" b="1" dirty="0" smtClean="0"/>
              <a:t>الدورة الثامنة</a:t>
            </a:r>
            <a:endParaRPr lang="ar-SA" sz="28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8" y="1778309"/>
            <a:ext cx="1399728" cy="47525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4672"/>
            <a:ext cx="2016224" cy="100811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979712" y="3868203"/>
            <a:ext cx="6408712" cy="114497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إعداد المرشد الطلابي : خالد محمد يحيي </a:t>
            </a:r>
            <a:r>
              <a:rPr lang="ar-SA" sz="2800" b="1" dirty="0" err="1" smtClean="0"/>
              <a:t>الشبيلي</a:t>
            </a:r>
            <a:endParaRPr lang="ar-SA" sz="2800" b="1" dirty="0"/>
          </a:p>
        </p:txBody>
      </p:sp>
      <p:sp>
        <p:nvSpPr>
          <p:cNvPr id="8" name="مستطيل 7"/>
          <p:cNvSpPr/>
          <p:nvPr/>
        </p:nvSpPr>
        <p:spPr>
          <a:xfrm>
            <a:off x="1979712" y="5157192"/>
            <a:ext cx="6408712" cy="9144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اشراف منسق جائزة التميز بمكتب تعليم </a:t>
            </a:r>
            <a:r>
              <a:rPr lang="ar-SA" sz="2000" b="1" dirty="0" err="1" smtClean="0"/>
              <a:t>صامطة</a:t>
            </a:r>
            <a:r>
              <a:rPr lang="ar-SA" sz="2000" b="1" dirty="0" smtClean="0"/>
              <a:t> : الفاروق علي مدخلي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4976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208912" cy="66247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30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0" y="1602452"/>
            <a:ext cx="1471592" cy="51389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48813"/>
              </p:ext>
            </p:extLst>
          </p:nvPr>
        </p:nvGraphicFramePr>
        <p:xfrm>
          <a:off x="1621034" y="2924944"/>
          <a:ext cx="6624735" cy="3606638"/>
        </p:xfrm>
        <a:graphic>
          <a:graphicData uri="http://schemas.openxmlformats.org/drawingml/2006/table">
            <a:tbl>
              <a:tblPr rtl="1" firstRow="1" firstCol="1" bandRow="1"/>
              <a:tblGrid>
                <a:gridCol w="1239269"/>
                <a:gridCol w="5385466"/>
              </a:tblGrid>
              <a:tr h="5168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المعيار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5DFD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المحتوى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2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الأول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7CD9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 بناء </a:t>
                      </a: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خطة التوجيه والإرشاد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4BC9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الثاني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تشكيل لجان وجمعيات التوجيه والإرشاد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الثالث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حصر حالات المتعلمين وتصنيفها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4BC96"/>
                    </a:solidFill>
                  </a:tcPr>
                </a:tc>
              </a:tr>
              <a:tr h="48189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الرابع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7BFA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تحليل نتائج التحصيل الدراسي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073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الخامس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تنفيذ برامج وخدمات التوجيه والإرشاد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4BC9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السادس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استخدام فنيات واستراتيجيات العملية الإرشادية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8189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السابع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تفعيل الجانب التنظيمي لعمل المرشد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C4BC96"/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71" y="1602452"/>
            <a:ext cx="6806754" cy="1322492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62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513"/>
            <a:ext cx="8413366" cy="14138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1471592" cy="5229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12508"/>
              </p:ext>
            </p:extLst>
          </p:nvPr>
        </p:nvGraphicFramePr>
        <p:xfrm>
          <a:off x="1520793" y="1759249"/>
          <a:ext cx="6826959" cy="4968302"/>
        </p:xfrm>
        <a:graphic>
          <a:graphicData uri="http://schemas.openxmlformats.org/drawingml/2006/table">
            <a:tbl>
              <a:tblPr rtl="1" firstRow="1" firstCol="1" bandRow="1"/>
              <a:tblGrid>
                <a:gridCol w="6826959"/>
              </a:tblGrid>
              <a:tr h="6119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الأول : </a:t>
                      </a:r>
                      <a:r>
                        <a:rPr lang="ar-SA" sz="32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الخطط و البرامج الإرشادية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5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الأول : </a:t>
                      </a:r>
                      <a:r>
                        <a:rPr lang="ar-SA" sz="3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بناء خطة التوجيه و </a:t>
                      </a:r>
                      <a:r>
                        <a:rPr lang="ar-SA" sz="3200" b="1" dirty="0" smtClean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الإرشاد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7CD9DE"/>
                    </a:solidFill>
                  </a:tcPr>
                </a:tc>
              </a:tr>
              <a:tr h="36357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المؤشرات :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+mj-lt"/>
                          <a:ea typeface="Calibri"/>
                          <a:cs typeface="Simplified Arabic"/>
                        </a:rPr>
                        <a:t>يجهز مصادر إعداد خطة التوجيه و الإرشاد . 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+mj-lt"/>
                          <a:ea typeface="Calibri"/>
                          <a:cs typeface="Simplified Arabic"/>
                        </a:rPr>
                        <a:t>يعد خطة تشغيلية مرنه للتوجيه و الإرشاد بالمدرسة . 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+mj-lt"/>
                          <a:ea typeface="Calibri"/>
                          <a:cs typeface="Simplified Arabic"/>
                        </a:rPr>
                        <a:t>يحدد المهام و المسؤوليات المهنية . </a:t>
                      </a:r>
                      <a:endParaRPr lang="en-US" sz="2800" b="1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+mj-lt"/>
                          <a:ea typeface="Calibri"/>
                          <a:cs typeface="Simplified Arabic"/>
                        </a:rPr>
                        <a:t>يؤدي مهامه و مسؤولياته المهنية بشكل تكاملي</a:t>
                      </a:r>
                      <a:r>
                        <a:rPr lang="ar-SA" sz="2800" b="1" dirty="0">
                          <a:solidFill>
                            <a:srgbClr val="365F91"/>
                          </a:solidFill>
                          <a:effectLst/>
                          <a:latin typeface="+mj-lt"/>
                          <a:ea typeface="Calibri"/>
                          <a:cs typeface="Simplified Arabic"/>
                        </a:rPr>
                        <a:t> </a:t>
                      </a: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+mj-lt"/>
                          <a:ea typeface="Calibri"/>
                          <a:cs typeface="Simplified Arabic"/>
                        </a:rPr>
                        <a:t>.</a:t>
                      </a:r>
                      <a:endParaRPr lang="en-US" sz="28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9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8388424" cy="17730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1691680" cy="48679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483768" y="1916832"/>
            <a:ext cx="4968552" cy="57581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2700">
                  <a:solidFill>
                    <a:schemeClr val="tx1"/>
                  </a:solidFill>
                </a:ln>
              </a:rPr>
              <a:t>مثال للشواهد الورقية</a:t>
            </a:r>
            <a:endParaRPr lang="ar-SA" sz="24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1" name="صورة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16308"/>
            <a:ext cx="633670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54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2452"/>
            <a:ext cx="1471592" cy="51389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460282" y="1637801"/>
            <a:ext cx="4968552" cy="57581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2700">
                  <a:solidFill>
                    <a:schemeClr val="tx1"/>
                  </a:solidFill>
                </a:ln>
              </a:rPr>
              <a:t>مثال للشواهد الإلكترونية</a:t>
            </a:r>
            <a:endParaRPr lang="ar-SA" sz="2400" b="1" dirty="0">
              <a:ln w="127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47946"/>
              </p:ext>
            </p:extLst>
          </p:nvPr>
        </p:nvGraphicFramePr>
        <p:xfrm>
          <a:off x="1763688" y="2348880"/>
          <a:ext cx="6624735" cy="1512168"/>
        </p:xfrm>
        <a:graphic>
          <a:graphicData uri="http://schemas.openxmlformats.org/drawingml/2006/table">
            <a:tbl>
              <a:tblPr rtl="1" firstRow="1" firstCol="1" bandRow="1"/>
              <a:tblGrid>
                <a:gridCol w="471236"/>
                <a:gridCol w="131607"/>
                <a:gridCol w="6021892"/>
              </a:tblGrid>
              <a:tr h="504056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المعيار رقم ( 1 ): بنـاء خطة التوجيه و الإرشاد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Simplified Arabic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 رقم ( 1 ):</a:t>
                      </a:r>
                      <a:r>
                        <a:rPr lang="ar-SA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 مصادر إعداد خطة التوجيه و الإرشاد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04056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Simplified Arabic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الشاهد( 3 ):</a:t>
                      </a:r>
                      <a:r>
                        <a:rPr lang="ar-S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 المواقع الالكترونية المهتمة بذلك (نسخة موضح بها روابط الكترونية)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763689" y="4293096"/>
            <a:ext cx="6480720" cy="25165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78535" algn="l"/>
              </a:tabLst>
            </a:pPr>
            <a:r>
              <a:rPr lang="ar-SA" b="1" dirty="0">
                <a:ea typeface="Calibri"/>
              </a:rPr>
              <a:t>(1/1/1/3) الروابط الالكترونية</a:t>
            </a:r>
            <a:endParaRPr lang="en-US" b="1" dirty="0"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b="1" dirty="0" smtClean="0">
                <a:solidFill>
                  <a:srgbClr val="003300"/>
                </a:solidFill>
                <a:ea typeface="Calibri"/>
              </a:rPr>
              <a:t>منتدى </a:t>
            </a:r>
            <a:r>
              <a:rPr lang="ar-SA" b="1" dirty="0">
                <a:solidFill>
                  <a:srgbClr val="003300"/>
                </a:solidFill>
                <a:ea typeface="Calibri"/>
              </a:rPr>
              <a:t>الإدارة العامة للتربية و التعليم بمنطقة القصيم :</a:t>
            </a:r>
            <a:r>
              <a:rPr lang="en-US" b="1" u="sng" dirty="0">
                <a:solidFill>
                  <a:srgbClr val="0000FF"/>
                </a:solidFill>
                <a:latin typeface="Simplified Arabic"/>
                <a:ea typeface="Calibri"/>
                <a:hlinkClick r:id="rId5"/>
              </a:rPr>
              <a:t>http://www.qassimedu.gov.sa/edu/forumdisplay.php?f=12</a:t>
            </a:r>
            <a:endParaRPr lang="en-US" b="1" dirty="0"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3300"/>
                </a:solidFill>
                <a:ea typeface="Calibri"/>
              </a:rPr>
              <a:t>ملتقى التربية و التعليم</a:t>
            </a:r>
            <a:r>
              <a:rPr lang="ar-SA" b="1" dirty="0">
                <a:ea typeface="Calibri"/>
              </a:rPr>
              <a:t> :</a:t>
            </a:r>
            <a:endParaRPr lang="en-US" b="1" dirty="0"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solidFill>
                  <a:srgbClr val="0000FF"/>
                </a:solidFill>
                <a:latin typeface="Simplified Arabic"/>
                <a:ea typeface="Calibri"/>
                <a:hlinkClick r:id="rId6"/>
              </a:rPr>
              <a:t>http://</a:t>
            </a:r>
            <a:r>
              <a:rPr lang="en-US" b="1" u="sng" dirty="0" smtClean="0">
                <a:solidFill>
                  <a:srgbClr val="0000FF"/>
                </a:solidFill>
                <a:latin typeface="Simplified Arabic"/>
                <a:ea typeface="Calibri"/>
                <a:hlinkClick r:id="rId6"/>
              </a:rPr>
              <a:t>www.moudir.com/vb/index.php</a:t>
            </a:r>
            <a:endParaRPr lang="ar-SA" b="1" u="sng" dirty="0" smtClean="0">
              <a:solidFill>
                <a:srgbClr val="0000FF"/>
              </a:solidFill>
              <a:latin typeface="Simplified Arabic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3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280920" cy="17728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67" y="284865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03896"/>
            <a:ext cx="1368151" cy="50541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09645"/>
              </p:ext>
            </p:extLst>
          </p:nvPr>
        </p:nvGraphicFramePr>
        <p:xfrm>
          <a:off x="1640244" y="2132856"/>
          <a:ext cx="6518355" cy="4536504"/>
        </p:xfrm>
        <a:graphic>
          <a:graphicData uri="http://schemas.openxmlformats.org/drawingml/2006/table">
            <a:tbl>
              <a:tblPr rtl="1" firstRow="1" firstCol="1" bandRow="1"/>
              <a:tblGrid>
                <a:gridCol w="6518355"/>
              </a:tblGrid>
              <a:tr h="6169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الأول : </a:t>
                      </a: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الخطط </a:t>
                      </a:r>
                      <a:r>
                        <a:rPr lang="ar-SA" sz="2800" b="1" dirty="0" smtClean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والبرامج </a:t>
                      </a: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الإرشادية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rgbClr val="948A54">
                            <a:tint val="66000"/>
                            <a:satMod val="160000"/>
                          </a:srgbClr>
                        </a:gs>
                        <a:gs pos="50000">
                          <a:srgbClr val="948A54">
                            <a:tint val="44500"/>
                            <a:satMod val="160000"/>
                          </a:srgbClr>
                        </a:gs>
                        <a:gs pos="100000">
                          <a:srgbClr val="948A54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411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الثاني : </a:t>
                      </a:r>
                      <a:r>
                        <a:rPr lang="ar-SA" sz="28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تشكيل لجان وجمعيات التوجيه والإرشاد 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27839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المؤشرات :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يفعل لجنة التوجيه والإرشاد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يشرك الطلاب في مناشط التوجيه والإرشاد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32155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5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1763689" y="1773065"/>
            <a:ext cx="6480719" cy="1007863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119880" algn="l"/>
              </a:tabLst>
            </a:pPr>
            <a:r>
              <a:rPr lang="ar-SA" sz="2400" b="1" dirty="0" smtClean="0">
                <a:ln w="12700">
                  <a:solidFill>
                    <a:schemeClr val="tx1"/>
                  </a:solidFill>
                </a:ln>
              </a:rPr>
              <a:t>مثال للشواهد المعيار الثاني ا</a:t>
            </a:r>
            <a:r>
              <a:rPr lang="ar-SA" sz="2400" b="1" dirty="0" smtClean="0">
                <a:ea typeface="Calibri"/>
                <a:cs typeface="Simplified Arabic"/>
              </a:rPr>
              <a:t>(1/2/2/2</a:t>
            </a:r>
            <a:r>
              <a:rPr lang="ar-SA" sz="2400" b="1" dirty="0">
                <a:ea typeface="Calibri"/>
                <a:cs typeface="Simplified Arabic"/>
              </a:rPr>
              <a:t>) توثيق </a:t>
            </a:r>
            <a:r>
              <a:rPr lang="ar-SA" sz="2400" b="1" dirty="0" smtClean="0">
                <a:ea typeface="Calibri"/>
                <a:cs typeface="Simplified Arabic"/>
              </a:rPr>
              <a:t>الأنشطة الاسبوع التمهيدي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2452"/>
            <a:ext cx="1471592" cy="49598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User2017\Desktop\التمهيدي\1-3-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852936"/>
            <a:ext cx="6480719" cy="3816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97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4" cy="16890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01600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058"/>
            <a:ext cx="1403648" cy="50499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14770"/>
              </p:ext>
            </p:extLst>
          </p:nvPr>
        </p:nvGraphicFramePr>
        <p:xfrm>
          <a:off x="1547664" y="2060848"/>
          <a:ext cx="6696744" cy="4536504"/>
        </p:xfrm>
        <a:graphic>
          <a:graphicData uri="http://schemas.openxmlformats.org/drawingml/2006/table">
            <a:tbl>
              <a:tblPr rtl="1" firstRow="1" firstCol="1" bandRow="1"/>
              <a:tblGrid>
                <a:gridCol w="6696744"/>
              </a:tblGrid>
              <a:tr h="913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الأول : </a:t>
                      </a:r>
                      <a:r>
                        <a:rPr lang="ar-SA" sz="32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الخطط و البرامج الإرشادية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27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الثالث : </a:t>
                      </a:r>
                      <a:r>
                        <a:rPr lang="ar-SA" sz="28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حصر حالات المتعلمين 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30469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المؤشرات :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يعد قوائم للطلاب حسب المستويات الدراسية والحالات السلوكية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يعد قوائم للطلاب حسب الحالات الخاصة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يعد وينظم البرامج الإرشادية وفق درجة الحالة ( الشدة والتكرار) لحالات الطلاب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32155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280920" cy="1773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7701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34407"/>
            <a:ext cx="1471592" cy="47672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145535" y="2942809"/>
            <a:ext cx="6120680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FFF00"/>
                </a:solidFill>
              </a:rPr>
              <a:t>نفذت مدرسة </a:t>
            </a:r>
            <a:r>
              <a:rPr lang="ar-SA" sz="2000" b="1" dirty="0" err="1">
                <a:solidFill>
                  <a:srgbClr val="FFFF00"/>
                </a:solidFill>
              </a:rPr>
              <a:t>الجاضع</a:t>
            </a:r>
            <a:r>
              <a:rPr lang="ar-SA" sz="2000" b="1" dirty="0">
                <a:solidFill>
                  <a:srgbClr val="FFFF00"/>
                </a:solidFill>
              </a:rPr>
              <a:t> الابتدائية والمتوسطة </a:t>
            </a:r>
            <a:r>
              <a:rPr lang="ar-SA" sz="2000" b="1" dirty="0" smtClean="0">
                <a:solidFill>
                  <a:srgbClr val="FFFF00"/>
                </a:solidFill>
              </a:rPr>
              <a:t>بعنوان </a:t>
            </a:r>
            <a:r>
              <a:rPr lang="ar-SA" sz="2000" b="1" dirty="0">
                <a:solidFill>
                  <a:srgbClr val="FFFF00"/>
                </a:solidFill>
              </a:rPr>
              <a:t>( أحب مدرستي )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842169" y="1957924"/>
            <a:ext cx="6480720" cy="800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ar-SA" sz="2000" b="1" dirty="0">
                <a:solidFill>
                  <a:schemeClr val="tx1"/>
                </a:solidFill>
                <a:ea typeface="Calibri"/>
                <a:cs typeface="Simplified Arabic"/>
              </a:rPr>
              <a:t>المؤشرات</a:t>
            </a:r>
            <a:r>
              <a:rPr lang="ar-SA" sz="2000" b="1" dirty="0">
                <a:solidFill>
                  <a:srgbClr val="008000"/>
                </a:solidFill>
                <a:ea typeface="Calibri"/>
                <a:cs typeface="Simplified Arabic"/>
              </a:rPr>
              <a:t> </a:t>
            </a:r>
            <a:r>
              <a:rPr lang="ar-SA" sz="2000" b="1" dirty="0" smtClean="0">
                <a:solidFill>
                  <a:srgbClr val="008000"/>
                </a:solidFill>
                <a:ea typeface="Calibri"/>
                <a:cs typeface="Simplified Arabic"/>
              </a:rPr>
              <a:t>:</a:t>
            </a:r>
            <a:r>
              <a:rPr lang="ar-SA" sz="2000" b="1" dirty="0" smtClean="0">
                <a:solidFill>
                  <a:srgbClr val="2F2B20"/>
                </a:solidFill>
                <a:ea typeface="Calibri"/>
                <a:cs typeface="Simplified Arabic"/>
              </a:rPr>
              <a:t>يعد </a:t>
            </a:r>
            <a:r>
              <a:rPr lang="ar-SA" sz="2000" b="1" dirty="0">
                <a:solidFill>
                  <a:srgbClr val="2F2B20"/>
                </a:solidFill>
                <a:ea typeface="Calibri"/>
                <a:cs typeface="Simplified Arabic"/>
              </a:rPr>
              <a:t>وينظم البرامج الإرشادية وفق درجة الحالة ( الشدة والتكرار) لحالات الطلاب </a:t>
            </a:r>
            <a:endParaRPr lang="en-US" sz="2000" b="1" dirty="0">
              <a:solidFill>
                <a:srgbClr val="2F2B20"/>
              </a:solidFill>
              <a:ea typeface="Calibri"/>
              <a:cs typeface="Arial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69" y="3573016"/>
            <a:ext cx="6480720" cy="31683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32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7" y="7996"/>
            <a:ext cx="8384358" cy="15841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016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7" y="1618068"/>
            <a:ext cx="1471592" cy="52399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80496"/>
              </p:ext>
            </p:extLst>
          </p:nvPr>
        </p:nvGraphicFramePr>
        <p:xfrm>
          <a:off x="1619672" y="1772817"/>
          <a:ext cx="6624735" cy="446449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6624735"/>
              </a:tblGrid>
              <a:tr h="6696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المجال الأول : </a:t>
                      </a:r>
                      <a:r>
                        <a:rPr lang="ar-SA" sz="32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الخطط و البرامج الإرشادية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7BFA9"/>
                    </a:solidFill>
                  </a:tcPr>
                </a:tc>
              </a:tr>
              <a:tr h="5208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المعيـار الرابع  : </a:t>
                      </a:r>
                      <a:r>
                        <a:rPr lang="ar-SA" sz="28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تحليل نتائج التحصيل الدراسي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32739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المؤشرات :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يحلل النتائج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يجري استطلاعاً لآراء المتعلمين والمعلمين عن النتائج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732155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6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772" y="87623"/>
            <a:ext cx="7858644" cy="149817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A" sz="2000" b="1" dirty="0" smtClean="0"/>
              <a:t>المملكة العربية السعودية</a:t>
            </a:r>
            <a:br>
              <a:rPr lang="ar-SA" sz="2000" b="1" dirty="0" smtClean="0"/>
            </a:br>
            <a:r>
              <a:rPr lang="ar-SA" sz="2000" b="1" dirty="0" smtClean="0"/>
              <a:t>وزارة التعليم</a:t>
            </a:r>
            <a:br>
              <a:rPr lang="ar-SA" sz="2000" b="1" dirty="0" smtClean="0"/>
            </a:br>
            <a:r>
              <a:rPr lang="ar-SA" sz="2000" b="1" dirty="0" smtClean="0"/>
              <a:t>الادارة العامة للتعليم بجازان</a:t>
            </a:r>
            <a:br>
              <a:rPr lang="ar-SA" sz="2000" b="1" dirty="0" smtClean="0"/>
            </a:br>
            <a:r>
              <a:rPr lang="ar-SA" sz="2000" b="1" dirty="0" smtClean="0"/>
              <a:t>مكتب التعليم </a:t>
            </a:r>
            <a:r>
              <a:rPr lang="ar-SA" sz="2000" b="1" dirty="0" err="1" smtClean="0"/>
              <a:t>بصامطة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>وحدة التوجيه والارشاد</a:t>
            </a:r>
            <a:endParaRPr lang="ar-SA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1907704" y="1700808"/>
            <a:ext cx="6504034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جائزة التعليم للتميز (فئة المرشد الطلابي)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2" y="1700809"/>
            <a:ext cx="1432142" cy="47525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016224" cy="122413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972676" y="2918532"/>
            <a:ext cx="6457618" cy="33772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ar-SA" sz="2800" b="1" dirty="0" smtClean="0"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ar-SA" sz="2800" b="1" dirty="0"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 smtClean="0">
                <a:ea typeface="Calibri"/>
              </a:rPr>
              <a:t>ما هو </a:t>
            </a:r>
            <a:r>
              <a:rPr lang="ar-SA" sz="2800" b="1" dirty="0">
                <a:ea typeface="Calibri"/>
              </a:rPr>
              <a:t>الهدف من </a:t>
            </a:r>
            <a:r>
              <a:rPr lang="ar-SA" sz="2800" b="1" dirty="0" smtClean="0">
                <a:ea typeface="Calibri"/>
              </a:rPr>
              <a:t>أقامه هذه </a:t>
            </a:r>
            <a:r>
              <a:rPr lang="ar-SA" sz="2800" b="1" dirty="0">
                <a:ea typeface="Calibri"/>
              </a:rPr>
              <a:t>الدورة!؟</a:t>
            </a:r>
            <a:endParaRPr lang="en-US" sz="2800" dirty="0">
              <a:ea typeface="Calibri"/>
              <a:cs typeface="Arial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068960"/>
            <a:ext cx="396044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7728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" y="1916832"/>
            <a:ext cx="1471592" cy="49411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88195"/>
              </p:ext>
            </p:extLst>
          </p:nvPr>
        </p:nvGraphicFramePr>
        <p:xfrm>
          <a:off x="1763689" y="2777412"/>
          <a:ext cx="6624735" cy="1375767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454718"/>
                <a:gridCol w="955727"/>
                <a:gridCol w="1157218"/>
                <a:gridCol w="965256"/>
                <a:gridCol w="965256"/>
                <a:gridCol w="776017"/>
                <a:gridCol w="1350543"/>
              </a:tblGrid>
              <a:tr h="4585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المادة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عدد الطلاب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الضعف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نسبة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التفوق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نسبة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</a:tr>
              <a:tr h="4585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توحيد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105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0 %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>
                          <a:effectLst/>
                          <a:latin typeface="Calibri"/>
                          <a:ea typeface="Calibri"/>
                          <a:cs typeface="Arial"/>
                        </a:rPr>
                        <a:t>105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100 %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585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رياضيات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105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0 %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105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100 %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763689" y="1916832"/>
            <a:ext cx="6624735" cy="707886"/>
          </a:xfrm>
          <a:prstGeom prst="rect">
            <a:avLst/>
          </a:prstGeom>
          <a:solidFill>
            <a:srgbClr val="7CD9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r>
              <a:rPr lang="ar-SA" sz="2000" b="1" dirty="0" smtClean="0">
                <a:ea typeface="Calibri"/>
                <a:cs typeface="Simplified Arabic"/>
              </a:rPr>
              <a:t>مثال الشاهد</a:t>
            </a:r>
            <a:r>
              <a:rPr lang="ar-SA" sz="2000" b="1" dirty="0">
                <a:ea typeface="Calibri"/>
                <a:cs typeface="Simplified Arabic"/>
              </a:rPr>
              <a:t>( 1 ):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Simplified Arabic"/>
              </a:rPr>
              <a:t>يحصل</a:t>
            </a:r>
            <a:r>
              <a:rPr lang="ar-SA" sz="2000" b="1" dirty="0">
                <a:ea typeface="Calibri"/>
                <a:cs typeface="Simplified Arabic"/>
              </a:rPr>
              <a:t> على البيانات الإحصائية لنتائج المتعلمين </a:t>
            </a:r>
            <a:r>
              <a:rPr lang="ar-SA" sz="2000" b="1" dirty="0" err="1">
                <a:ea typeface="Calibri"/>
                <a:cs typeface="Simplified Arabic"/>
              </a:rPr>
              <a:t>الفترية</a:t>
            </a:r>
            <a:r>
              <a:rPr lang="ar-SA" sz="2000" b="1" dirty="0">
                <a:ea typeface="Calibri"/>
                <a:cs typeface="Simplified Arabic"/>
              </a:rPr>
              <a:t> و الفصلية (نسخة من البيانات الإحصائية ) .</a:t>
            </a:r>
            <a:endParaRPr lang="ar-SA" sz="2000" b="1" dirty="0"/>
          </a:p>
        </p:txBody>
      </p:sp>
      <p:pic>
        <p:nvPicPr>
          <p:cNvPr id="8" name="صورة 7"/>
          <p:cNvPicPr/>
          <p:nvPr/>
        </p:nvPicPr>
        <p:blipFill>
          <a:blip r:embed="rId5"/>
          <a:stretch>
            <a:fillRect/>
          </a:stretch>
        </p:blipFill>
        <p:spPr>
          <a:xfrm>
            <a:off x="1763689" y="4293097"/>
            <a:ext cx="6624735" cy="20572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87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7728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67" y="284865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1368152" cy="49112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195282"/>
              </p:ext>
            </p:extLst>
          </p:nvPr>
        </p:nvGraphicFramePr>
        <p:xfrm>
          <a:off x="1547665" y="2060849"/>
          <a:ext cx="6840760" cy="4177939"/>
        </p:xfrm>
        <a:graphic>
          <a:graphicData uri="http://schemas.openxmlformats.org/drawingml/2006/table">
            <a:tbl>
              <a:tblPr rtl="1" firstRow="1" firstCol="1" bandRow="1"/>
              <a:tblGrid>
                <a:gridCol w="6840760"/>
              </a:tblGrid>
              <a:tr h="5040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الأول : </a:t>
                      </a: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الخطط و البرامج الإرشادية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الخامس </a:t>
                      </a: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: </a:t>
                      </a:r>
                      <a:r>
                        <a:rPr lang="ar-SA" sz="24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تنفيذ برامج وخدمات التوجيه والإرشاد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CD9DE"/>
                    </a:solidFill>
                  </a:tcPr>
                </a:tc>
              </a:tr>
              <a:tr h="31698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المؤشرات :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يهيئ المتعلمين للمرحلة الدراسية .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تفعيل البرامج الإنمائية للتوجيه والإرشاد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تفعيل البرامج الوقائية للتوجيه والإرشاد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تفعيل البرامج العلاجية للتوجيه والإرشاد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تفعيل فرق العمل في تنفيذ البرامج الإرشادية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9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280920" cy="17728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67" y="284865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4" y="1773064"/>
            <a:ext cx="1596426" cy="49683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81239"/>
              </p:ext>
            </p:extLst>
          </p:nvPr>
        </p:nvGraphicFramePr>
        <p:xfrm>
          <a:off x="1691680" y="1988840"/>
          <a:ext cx="6622791" cy="4373329"/>
        </p:xfrm>
        <a:graphic>
          <a:graphicData uri="http://schemas.openxmlformats.org/drawingml/2006/table">
            <a:tbl>
              <a:tblPr rtl="1" firstRow="1" firstCol="1" bandRow="1"/>
              <a:tblGrid>
                <a:gridCol w="6622791"/>
              </a:tblGrid>
              <a:tr h="53479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الأول : </a:t>
                      </a: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الخطط و البرامج الإرشادية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rgbClr val="7CD9DE">
                            <a:tint val="66000"/>
                            <a:satMod val="160000"/>
                          </a:srgbClr>
                        </a:gs>
                        <a:gs pos="50000">
                          <a:srgbClr val="7CD9DE">
                            <a:tint val="44500"/>
                            <a:satMod val="160000"/>
                          </a:srgbClr>
                        </a:gs>
                        <a:gs pos="100000">
                          <a:srgbClr val="7CD9DE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62974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السادس : </a:t>
                      </a:r>
                      <a:r>
                        <a:rPr lang="ar-SA" sz="24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استخدام فنيات واستراتيجيات العملية الإرشادية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rgbClr val="5DFD70">
                            <a:tint val="66000"/>
                            <a:satMod val="160000"/>
                          </a:srgbClr>
                        </a:gs>
                        <a:gs pos="50000">
                          <a:srgbClr val="5DFD70">
                            <a:tint val="44500"/>
                            <a:satMod val="160000"/>
                          </a:srgbClr>
                        </a:gs>
                        <a:gs pos="100000">
                          <a:srgbClr val="5DFD7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2087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المؤشرات </a:t>
                      </a: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: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يطبق فنيات العمل الإرشادي وفق حالات المتعلمين والمواقف المدرسية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يدير المواقف التربوية بمهنية عالية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يرتب الأولويات في استخدام فنيات العملية الإرشادية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يقدم تغذية راجعة للمعلمين وأولياء الأمور عن حالات الطلاب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732155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7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280920" cy="16561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67" y="284865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1471592" cy="49411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34850"/>
              </p:ext>
            </p:extLst>
          </p:nvPr>
        </p:nvGraphicFramePr>
        <p:xfrm>
          <a:off x="1691680" y="2060849"/>
          <a:ext cx="6600574" cy="4309269"/>
        </p:xfrm>
        <a:graphic>
          <a:graphicData uri="http://schemas.openxmlformats.org/drawingml/2006/table">
            <a:tbl>
              <a:tblPr rtl="1" firstRow="1" firstCol="1" bandRow="1"/>
              <a:tblGrid>
                <a:gridCol w="6600574"/>
              </a:tblGrid>
              <a:tr h="6704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المجال الأول : </a:t>
                      </a:r>
                      <a:r>
                        <a:rPr lang="ar-SA" sz="32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الخطط و البرامج الإرشادية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1604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المعيـار السابع </a:t>
                      </a:r>
                      <a:r>
                        <a:rPr lang="ar-SA" sz="3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: </a:t>
                      </a:r>
                      <a:r>
                        <a:rPr lang="ar-SA" sz="3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يفعل الجانب التنظيمي لعمل المرشد 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24783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المؤشرات :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32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ينظم المرشد الطلابي مكتبه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32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يعد سجلات المرشد الطلابي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  <a:p>
                      <a:pPr marL="732155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 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5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4"/>
            <a:ext cx="8388423" cy="67961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71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460432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2452"/>
            <a:ext cx="1475655" cy="52555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89374"/>
              </p:ext>
            </p:extLst>
          </p:nvPr>
        </p:nvGraphicFramePr>
        <p:xfrm>
          <a:off x="1691680" y="2680532"/>
          <a:ext cx="6428703" cy="3242998"/>
        </p:xfrm>
        <a:graphic>
          <a:graphicData uri="http://schemas.openxmlformats.org/drawingml/2006/table">
            <a:tbl>
              <a:tblPr rtl="1" firstRow="1" firstCol="1" bandRow="1"/>
              <a:tblGrid>
                <a:gridCol w="1145264"/>
                <a:gridCol w="5283439"/>
              </a:tblGrid>
              <a:tr h="4320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المعيار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المحتوى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4BC96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الأول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بناء علاقات مهنية وثيقة مع </a:t>
                      </a:r>
                      <a:r>
                        <a:rPr lang="ar-SA" sz="2400" b="1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المتعلمين والمعلمين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rgbClr val="5DFD70">
                            <a:tint val="66000"/>
                            <a:satMod val="160000"/>
                          </a:srgbClr>
                        </a:gs>
                        <a:gs pos="50000">
                          <a:srgbClr val="5DFD70">
                            <a:tint val="44500"/>
                            <a:satMod val="160000"/>
                          </a:srgbClr>
                        </a:gs>
                        <a:gs pos="100000">
                          <a:srgbClr val="5DFD7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5295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الثاني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بناء</a:t>
                      </a:r>
                      <a:r>
                        <a:rPr lang="ar-SA" sz="2400" b="1" baseline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2400" b="1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علاقات مهنية</a:t>
                      </a:r>
                      <a:r>
                        <a:rPr lang="ar-SA" sz="2400" b="1" baseline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 وثيقة ومثمرة مع إدارة المدرسة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5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الثالث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توطيد العلاقات وتفعيل</a:t>
                      </a:r>
                      <a:r>
                        <a:rPr lang="ar-SA" sz="2400" b="1" baseline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 مبدا الشراكة مع أولياء أمور المتعلمين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+mn-cs"/>
                        </a:rPr>
                        <a:t>الرابع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دعم العلاقات وتأسيس الشراكات مع مؤسسات المجتمع</a:t>
                      </a:r>
                      <a:r>
                        <a:rPr lang="ar-SA" sz="2400" b="1" baseline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 المحلي ذات العلاقة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77" y="1700807"/>
            <a:ext cx="6662737" cy="79208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69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2452"/>
            <a:ext cx="1579095" cy="52555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051720" y="1797419"/>
            <a:ext cx="6120680" cy="5758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مؤشرات المعيار الأول</a:t>
            </a:r>
            <a:endParaRPr lang="ar-S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93520"/>
              </p:ext>
            </p:extLst>
          </p:nvPr>
        </p:nvGraphicFramePr>
        <p:xfrm>
          <a:off x="1763688" y="2492896"/>
          <a:ext cx="6624737" cy="3757041"/>
        </p:xfrm>
        <a:graphic>
          <a:graphicData uri="http://schemas.openxmlformats.org/drawingml/2006/table">
            <a:tbl>
              <a:tblPr rtl="1" firstRow="1" firstCol="1" bandRow="1"/>
              <a:tblGrid>
                <a:gridCol w="6624737"/>
              </a:tblGrid>
              <a:tr h="4079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الثاني : </a:t>
                      </a: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العلاقات والشراكات المجتمعية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4804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الأول  : </a:t>
                      </a:r>
                      <a:r>
                        <a:rPr lang="ar-SA" sz="24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بناء علاقات مهنية مع المتعلمين والمعلمين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598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المؤشرات :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يرتبط بعلاقات مهنية وثيقة مع المتعلمين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يرتبط بعلاقات مهنية وثيقة مع المعلمين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يشارك المتعلمين والمعلمين في الأنشطة </a:t>
                      </a:r>
                      <a:r>
                        <a:rPr lang="ar-SA" sz="20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اللاصفية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يشرك المعلمين في حل مشكلات المتعلمين التعليمية والاجتماعية والنفسية 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يشرك المعلمين في تقديم الرعاية المتميزة لمتعلمين ذوي الاحتياجات الخاصة وتوجيههم للمشاركة في الأنشطة المناسبة لقدراتهم.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7BFA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52"/>
            <a:ext cx="1547663" cy="52555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555775" y="1703262"/>
            <a:ext cx="4680519" cy="57581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مؤشرات المعيار الثاني</a:t>
            </a:r>
            <a:endParaRPr lang="ar-S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805"/>
              </p:ext>
            </p:extLst>
          </p:nvPr>
        </p:nvGraphicFramePr>
        <p:xfrm>
          <a:off x="1743600" y="2492896"/>
          <a:ext cx="6470236" cy="3795354"/>
        </p:xfrm>
        <a:graphic>
          <a:graphicData uri="http://schemas.openxmlformats.org/drawingml/2006/table">
            <a:tbl>
              <a:tblPr rtl="1" firstRow="1" firstCol="1" bandRow="1"/>
              <a:tblGrid>
                <a:gridCol w="6470236"/>
              </a:tblGrid>
              <a:tr h="5839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الثاني : </a:t>
                      </a: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العلاقات والشراكة المجتمعية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764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الثاني </a:t>
                      </a: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: </a:t>
                      </a:r>
                      <a:r>
                        <a:rPr lang="ar-SA" sz="24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بناء علاقات مهنية وثيقة مع إدارة المدرسة 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24007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المؤشرات :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يتواصل بإيجابية مع إدارة المدرسة .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يتشاور مع إدارة المدرسة في حل المشكلات المتعلقة بالمتعلمين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يشارك في تطبيق النظام بالمدرسة بشكل يسهم في انضباط العملية التعليمية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7CD9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3262"/>
            <a:ext cx="1471592" cy="50381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555775" y="1703263"/>
            <a:ext cx="5112569" cy="429594"/>
          </a:xfrm>
          <a:prstGeom prst="rect">
            <a:avLst/>
          </a:prstGeom>
          <a:solidFill>
            <a:srgbClr val="F7BF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مؤشرات المعيار الثالث</a:t>
            </a:r>
            <a:endParaRPr lang="ar-S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94734"/>
              </p:ext>
            </p:extLst>
          </p:nvPr>
        </p:nvGraphicFramePr>
        <p:xfrm>
          <a:off x="1561464" y="2279077"/>
          <a:ext cx="6826959" cy="4261249"/>
        </p:xfrm>
        <a:graphic>
          <a:graphicData uri="http://schemas.openxmlformats.org/drawingml/2006/table">
            <a:tbl>
              <a:tblPr rtl="1" firstRow="1" firstCol="1" bandRow="1"/>
              <a:tblGrid>
                <a:gridCol w="6826959"/>
              </a:tblGrid>
              <a:tr h="5510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الثاني : </a:t>
                      </a: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العلاقات والشراكة المجتمعية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88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الثالث : </a:t>
                      </a:r>
                      <a:r>
                        <a:rPr lang="ar-SA" sz="20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توطيد العلاقات وتفعيل مبدأ الشراكة مع أولياء أمور المتعلمين  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613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المؤشرات :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يتواصل مع أولياء الأمور بصفة دورية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يرسل تقارير لأولياء الأمور , تتعلق بسلوكيات المتعلمين ومستواهم التعليمي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يدعم الصلة بين المدرسة , وأولياء الأمور بشتى الوسائل الممكنة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يشارك في الجمعية العمومية والمجالس المدرسية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2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3262"/>
            <a:ext cx="1579095" cy="51547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59530"/>
              </p:ext>
            </p:extLst>
          </p:nvPr>
        </p:nvGraphicFramePr>
        <p:xfrm>
          <a:off x="1763687" y="1844824"/>
          <a:ext cx="6480721" cy="4638063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480721"/>
              </a:tblGrid>
              <a:tr h="4742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المجال الثاني : </a:t>
                      </a: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العلاقات والشراكة المجتمعية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734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المعيـار 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الرابع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Simplified Arabic"/>
                        </a:rPr>
                        <a:t>دعم العلاقات وتأسيس الشركات مع مؤسسات المجتمع المحلي ذات العلاقة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  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7BFA9"/>
                    </a:solidFill>
                  </a:tcPr>
                </a:tc>
              </a:tr>
              <a:tr h="33903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المؤشرات :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 smtClean="0">
                          <a:effectLst/>
                          <a:latin typeface="+mn-lt"/>
                          <a:ea typeface="Calibri"/>
                          <a:cs typeface="Simplified Arabic"/>
                        </a:rPr>
                        <a:t>يتفاعل مع المناسبات الاجتماعية و الوطنية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 smtClean="0">
                          <a:effectLst/>
                          <a:latin typeface="+mn-lt"/>
                          <a:ea typeface="Calibri"/>
                          <a:cs typeface="Simplified Arabic"/>
                        </a:rPr>
                        <a:t>يتفاعل مع مؤسسات المجتمع المحلي ذات العلاقة بما يخدم العملية الإرشادية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 smtClean="0">
                          <a:effectLst/>
                          <a:latin typeface="+mn-lt"/>
                          <a:ea typeface="Calibri"/>
                          <a:cs typeface="Simplified Arabic"/>
                        </a:rPr>
                        <a:t>يتبادل الخبرات مع الجهات التربوية ذات العلاقة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400" b="1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يشرك مؤسسة المجتمع المحلي ذات العلاقة بفعاليات وبرامج التوجيه والارشاد داخل المدرسة من أنشطة وخدمات مجتمعية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71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772" y="87623"/>
            <a:ext cx="7858644" cy="149817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A" sz="2000" b="1" dirty="0" smtClean="0"/>
              <a:t>المملكة العربية السعودية</a:t>
            </a:r>
            <a:br>
              <a:rPr lang="ar-SA" sz="2000" b="1" dirty="0" smtClean="0"/>
            </a:br>
            <a:r>
              <a:rPr lang="ar-SA" sz="2000" b="1" dirty="0" smtClean="0"/>
              <a:t>وزارة التعليم</a:t>
            </a:r>
            <a:br>
              <a:rPr lang="ar-SA" sz="2000" b="1" dirty="0" smtClean="0"/>
            </a:br>
            <a:r>
              <a:rPr lang="ar-SA" sz="2000" b="1" dirty="0" smtClean="0"/>
              <a:t>الادارة العامة للتعليم بجازان</a:t>
            </a:r>
            <a:br>
              <a:rPr lang="ar-SA" sz="2000" b="1" dirty="0" smtClean="0"/>
            </a:br>
            <a:r>
              <a:rPr lang="ar-SA" sz="2000" b="1" dirty="0" smtClean="0"/>
              <a:t>مكتب التعليم </a:t>
            </a:r>
            <a:r>
              <a:rPr lang="ar-SA" sz="2000" b="1" dirty="0" err="1" smtClean="0"/>
              <a:t>بصامطة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>وحدة التوجيه والارشاد</a:t>
            </a:r>
            <a:endParaRPr lang="ar-SA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1907704" y="1700808"/>
            <a:ext cx="6504034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جائزة التعليم للتميز (فئة المرشد الطلابي)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2" y="1700809"/>
            <a:ext cx="1432142" cy="47525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016224" cy="122413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954120" y="3076114"/>
            <a:ext cx="6457618" cy="1144974"/>
          </a:xfrm>
          <a:prstGeom prst="rect">
            <a:avLst/>
          </a:prstGeom>
          <a:gradFill flip="none" rotWithShape="1">
            <a:gsLst>
              <a:gs pos="0">
                <a:srgbClr val="5E66FC">
                  <a:tint val="66000"/>
                  <a:satMod val="160000"/>
                </a:srgbClr>
              </a:gs>
              <a:gs pos="50000">
                <a:srgbClr val="5E66FC">
                  <a:tint val="44500"/>
                  <a:satMod val="160000"/>
                </a:srgbClr>
              </a:gs>
              <a:gs pos="100000">
                <a:srgbClr val="5E66FC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الهدف العام</a:t>
            </a:r>
            <a:endParaRPr lang="ar-SA" sz="2800" b="1" dirty="0"/>
          </a:p>
        </p:txBody>
      </p:sp>
      <p:sp>
        <p:nvSpPr>
          <p:cNvPr id="8" name="مستطيل 7"/>
          <p:cNvSpPr/>
          <p:nvPr/>
        </p:nvSpPr>
        <p:spPr>
          <a:xfrm>
            <a:off x="1954120" y="4389309"/>
            <a:ext cx="6457617" cy="187220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تحفيز المرشدين الطلابيين نحو الاداء المتميز ونشر ثقافة الجودة في العمل الارشادي ومساعدة المرشد في ترتيب ملفات التميز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1629727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67"/>
            <a:ext cx="8460432" cy="66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0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5"/>
            <a:ext cx="8351912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" y="1637937"/>
            <a:ext cx="1475656" cy="52200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051720" y="1773065"/>
            <a:ext cx="5883618" cy="791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معايير المجال الثالث</a:t>
            </a:r>
            <a:endParaRPr lang="ar-S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80277"/>
              </p:ext>
            </p:extLst>
          </p:nvPr>
        </p:nvGraphicFramePr>
        <p:xfrm>
          <a:off x="1691680" y="2924944"/>
          <a:ext cx="6668383" cy="237626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2486680"/>
                <a:gridCol w="4181703"/>
              </a:tblGrid>
              <a:tr h="6480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المعيار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المحتوى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60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الأول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7CD9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تصميم برامج إنمائية ووقائية وعلاجية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7CD9DE"/>
                    </a:solidFill>
                  </a:tcPr>
                </a:tc>
              </a:tr>
              <a:tr h="6405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الثاني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توظيف التقنية في العملية الإرشادية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115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الثالث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</a:rPr>
                        <a:t>تطبيق الجودة في العمليات الإرشادية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3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3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064"/>
            <a:ext cx="1579096" cy="50849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56219"/>
              </p:ext>
            </p:extLst>
          </p:nvPr>
        </p:nvGraphicFramePr>
        <p:xfrm>
          <a:off x="1763689" y="1844824"/>
          <a:ext cx="6171648" cy="4256141"/>
        </p:xfrm>
        <a:graphic>
          <a:graphicData uri="http://schemas.openxmlformats.org/drawingml/2006/table">
            <a:tbl>
              <a:tblPr rtl="1" firstRow="1" firstCol="1" bandRow="1"/>
              <a:tblGrid>
                <a:gridCol w="6171648"/>
              </a:tblGrid>
              <a:tr h="8231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المجال الثالث : </a:t>
                      </a: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الإرشاد الإبداعي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89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المعيـارالأول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: تصميم برامج إنمائية و وقائية وعلاجية 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مبتكرة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274397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المؤشرات :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تصميم برنامج إرشادي مبتكر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يعمل وفق المنهج العلمي للتوجيه و الإرشاد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يقدم برامج تدريبية في مجال التوجيه و الإرشاد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2452"/>
            <a:ext cx="1471592" cy="52555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75293"/>
              </p:ext>
            </p:extLst>
          </p:nvPr>
        </p:nvGraphicFramePr>
        <p:xfrm>
          <a:off x="1619672" y="1844825"/>
          <a:ext cx="6624736" cy="4896543"/>
        </p:xfrm>
        <a:graphic>
          <a:graphicData uri="http://schemas.openxmlformats.org/drawingml/2006/table">
            <a:tbl>
              <a:tblPr rtl="1" firstRow="1" firstCol="1" bandRow="1"/>
              <a:tblGrid>
                <a:gridCol w="6624736"/>
              </a:tblGrid>
              <a:tr h="8452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المجال الثالث : </a:t>
                      </a: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الإرشاد الإبداعي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740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المعيـار الثاني  : </a:t>
                      </a:r>
                      <a:r>
                        <a:rPr lang="ar-SA" sz="28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توظيف التقنية في العملية الإرشادية : 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30739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المؤشرات :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</a:pPr>
                      <a:r>
                        <a:rPr lang="ar-SA" sz="2800" b="1" dirty="0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يعمل </a:t>
                      </a: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وفق آلية الإرشاد الالكتروني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</a:pP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يعمل بآلية التواصل الالكتروني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8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8388424" cy="17730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0219"/>
            <a:ext cx="1471592" cy="49411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91085"/>
              </p:ext>
            </p:extLst>
          </p:nvPr>
        </p:nvGraphicFramePr>
        <p:xfrm>
          <a:off x="1471594" y="1916832"/>
          <a:ext cx="6772814" cy="4843841"/>
        </p:xfrm>
        <a:graphic>
          <a:graphicData uri="http://schemas.openxmlformats.org/drawingml/2006/table">
            <a:tbl>
              <a:tblPr rtl="1" firstRow="1" firstCol="1" bandRow="1"/>
              <a:tblGrid>
                <a:gridCol w="6772814"/>
              </a:tblGrid>
              <a:tr h="9980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المجال الثالث : </a:t>
                      </a: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الإرشاد الإبداعي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10181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المعيار الثالث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:</a:t>
                      </a:r>
                      <a:r>
                        <a:rPr lang="ar-SA" sz="24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تطبيق الجودة في العمليات الإرشادية: 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7BFA9"/>
                    </a:solidFill>
                  </a:tcPr>
                </a:tc>
              </a:tr>
              <a:tr h="28276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المؤشرات :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يعمل وفق نظام شامل لكافة العمليات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يعمل وفق آلية لقياس رضا المستفيدين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</a:pPr>
                      <a:r>
                        <a:rPr lang="ar-SA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يخض لتقويم داخلي وخارجي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8424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33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990"/>
            <a:ext cx="1403648" cy="52420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11760" y="1700808"/>
            <a:ext cx="5112568" cy="57581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معايير المجال الرابع</a:t>
            </a:r>
            <a:endParaRPr lang="ar-S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826846"/>
              </p:ext>
            </p:extLst>
          </p:nvPr>
        </p:nvGraphicFramePr>
        <p:xfrm>
          <a:off x="1475655" y="2348880"/>
          <a:ext cx="6912769" cy="3254076"/>
        </p:xfrm>
        <a:graphic>
          <a:graphicData uri="http://schemas.openxmlformats.org/drawingml/2006/table">
            <a:tbl>
              <a:tblPr rtl="1" firstRow="1" firstCol="1" bandRow="1"/>
              <a:tblGrid>
                <a:gridCol w="1283788"/>
                <a:gridCol w="5628981"/>
              </a:tblGrid>
              <a:tr h="576064">
                <a:tc gridSpan="2"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 </a:t>
                      </a:r>
                      <a:r>
                        <a:rPr lang="ar-SA" sz="2400" b="1" dirty="0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المجال </a:t>
                      </a: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الرابع :مجال التنمية المهنية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المعيار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المحتوى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7BFA9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1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FD70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تحديد الحاجات الإرشادية للمستفيدين ويعمل على تحقيقها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468612"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2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3EC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متابعة مستجدات التخصص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DA3E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3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المشاركة الفاعلة في أنشطة التنمية المهنية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4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التنمية المهنية الفردية والجماعية 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990"/>
            <a:ext cx="1403648" cy="52420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9094"/>
              </p:ext>
            </p:extLst>
          </p:nvPr>
        </p:nvGraphicFramePr>
        <p:xfrm>
          <a:off x="1547664" y="1700808"/>
          <a:ext cx="6696744" cy="4968553"/>
        </p:xfrm>
        <a:graphic>
          <a:graphicData uri="http://schemas.openxmlformats.org/drawingml/2006/table">
            <a:tbl>
              <a:tblPr rtl="1" firstRow="1" firstCol="1" bandRow="1"/>
              <a:tblGrid>
                <a:gridCol w="6696744"/>
              </a:tblGrid>
              <a:tr h="80676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المجال الرابع  : </a:t>
                      </a: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مجال التنمية المهنة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948A54"/>
                    </a:solidFill>
                  </a:tcPr>
                </a:tc>
              </a:tr>
              <a:tr h="11427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المعيـار الأول : </a:t>
                      </a:r>
                      <a:r>
                        <a:rPr lang="ar-SA" sz="28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تحديد الحاجات الإرشادية للمستفيدين 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30189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المؤشرات :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</a:pPr>
                      <a:r>
                        <a:rPr lang="ar-SA" sz="32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يحدد حاجات المستفيدين ويعمل على تحقيقها</a:t>
                      </a:r>
                      <a:endParaRPr lang="en-US" sz="3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</a:pPr>
                      <a:r>
                        <a:rPr lang="ar-SA" sz="32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ينفذ برامج وخدمات التوجيه والإرشاد وفق حاجات </a:t>
                      </a:r>
                      <a:r>
                        <a:rPr lang="ar-SA" sz="3200" b="1" dirty="0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المستفيدين</a:t>
                      </a:r>
                      <a:endParaRPr lang="en-US" sz="3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7BFA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6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460432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990"/>
            <a:ext cx="1403648" cy="52420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98431"/>
              </p:ext>
            </p:extLst>
          </p:nvPr>
        </p:nvGraphicFramePr>
        <p:xfrm>
          <a:off x="1561464" y="1772816"/>
          <a:ext cx="6682943" cy="46805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682943"/>
              </a:tblGrid>
              <a:tr h="10957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المجال الرابع : </a:t>
                      </a:r>
                      <a:r>
                        <a:rPr lang="ar-SA" sz="32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مجال التنمية المهنية</a:t>
                      </a:r>
                      <a:endParaRPr lang="en-US" sz="3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9861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المعيـار الثاني  : </a:t>
                      </a:r>
                      <a:r>
                        <a:rPr lang="ar-SA" sz="32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متابعة مستجدات التخصص</a:t>
                      </a:r>
                      <a:endParaRPr lang="en-US" sz="3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25985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المؤشرات :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</a:pPr>
                      <a:r>
                        <a:rPr lang="ar-SA" sz="32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يقدم تقارير دورية تتناول أحدث أدبيات التوجيه </a:t>
                      </a:r>
                      <a:r>
                        <a:rPr lang="ar-SA" sz="3200" b="1" dirty="0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والإرشاد</a:t>
                      </a:r>
                      <a:endParaRPr lang="en-US" sz="3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88424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990"/>
            <a:ext cx="1403648" cy="52420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36535"/>
              </p:ext>
            </p:extLst>
          </p:nvPr>
        </p:nvGraphicFramePr>
        <p:xfrm>
          <a:off x="1533578" y="1844824"/>
          <a:ext cx="6682943" cy="4464497"/>
        </p:xfrm>
        <a:graphic>
          <a:graphicData uri="http://schemas.openxmlformats.org/drawingml/2006/table">
            <a:tbl>
              <a:tblPr rtl="1" firstRow="1" firstCol="1" bandRow="1"/>
              <a:tblGrid>
                <a:gridCol w="6682943"/>
              </a:tblGrid>
              <a:tr h="9525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33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المجال الرابع : </a:t>
                      </a: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مجال التنمية المهنية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721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المعيـار الثالث  : </a:t>
                      </a:r>
                      <a:r>
                        <a:rPr lang="ar-SA" sz="2400" b="1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المشاركة الفاعلة في أنشطة التنمية المهنية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13332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المؤشرات :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يحضر أو يشارك في الفعاليات المهنية ا</a:t>
                      </a: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لمرتبطة بالتوجيه والإرشاد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  <a:tr h="110662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2-</a:t>
                      </a:r>
                      <a:r>
                        <a:rPr lang="ar-SA" sz="24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يتبادل الخبرات مع الزملاء في التخصص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3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30" y="87623"/>
            <a:ext cx="8459502" cy="149817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A" sz="2000" b="1" dirty="0" smtClean="0"/>
              <a:t>المملكة العربية السعودية</a:t>
            </a:r>
            <a:br>
              <a:rPr lang="ar-SA" sz="2000" b="1" dirty="0" smtClean="0"/>
            </a:br>
            <a:r>
              <a:rPr lang="ar-SA" sz="2000" b="1" dirty="0" smtClean="0"/>
              <a:t>وزارة التعليم</a:t>
            </a:r>
            <a:br>
              <a:rPr lang="ar-SA" sz="2000" b="1" dirty="0" smtClean="0"/>
            </a:br>
            <a:r>
              <a:rPr lang="ar-SA" sz="2000" b="1" dirty="0" smtClean="0"/>
              <a:t>الادارة العامة للتعليم بجازان</a:t>
            </a:r>
            <a:br>
              <a:rPr lang="ar-SA" sz="2000" b="1" dirty="0" smtClean="0"/>
            </a:br>
            <a:r>
              <a:rPr lang="ar-SA" sz="2000" b="1" dirty="0" smtClean="0"/>
              <a:t>مكتب التعليم </a:t>
            </a:r>
            <a:r>
              <a:rPr lang="ar-SA" sz="2000" b="1" dirty="0" err="1" smtClean="0"/>
              <a:t>بصامطة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>وحدة التوجيه والارشاد</a:t>
            </a:r>
            <a:endParaRPr lang="ar-SA" sz="20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" y="1687808"/>
            <a:ext cx="1432142" cy="517019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016224" cy="122413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03648" y="1687808"/>
            <a:ext cx="6912768" cy="657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معنى التميز</a:t>
            </a:r>
            <a:endParaRPr lang="ar-SA" sz="2800" b="1" dirty="0"/>
          </a:p>
        </p:txBody>
      </p:sp>
      <p:sp>
        <p:nvSpPr>
          <p:cNvPr id="8" name="مستطيل 7"/>
          <p:cNvSpPr/>
          <p:nvPr/>
        </p:nvSpPr>
        <p:spPr>
          <a:xfrm>
            <a:off x="1433072" y="2348880"/>
            <a:ext cx="6883344" cy="4509120"/>
          </a:xfrm>
          <a:prstGeom prst="rect">
            <a:avLst/>
          </a:prstGeom>
          <a:solidFill>
            <a:srgbClr val="7CD9D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ea typeface="Calibri"/>
              </a:rPr>
              <a:t>معنى </a:t>
            </a:r>
            <a:r>
              <a:rPr lang="ar-SA" sz="2000" b="1" dirty="0">
                <a:ea typeface="Calibri"/>
              </a:rPr>
              <a:t>التميز في اللغة العربية</a:t>
            </a:r>
            <a:endParaRPr lang="en-US" sz="2000" b="1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a typeface="Calibri"/>
              </a:rPr>
              <a:t>إذا بحثنا في اللغة عن معنى التميز فإننا نجد في المعجم الوسيط : (امتاز الشيء) تعني بدا فضله على مثله ، وكذلك (الميز تعني الرفعة) ، وفي القاموس المحيط : (استماز الشيء) تعني فضل بعضه على بعض </a:t>
            </a:r>
            <a:endParaRPr lang="en-US" sz="2000" b="1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a typeface="Calibri"/>
              </a:rPr>
              <a:t>تعريف التميز في مجال التربية :</a:t>
            </a:r>
            <a:endParaRPr lang="en-US" sz="2000" b="1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a typeface="Calibri"/>
              </a:rPr>
              <a:t>أما في مجال التربية : فقد عرف العالم التربوي </a:t>
            </a:r>
            <a:r>
              <a:rPr lang="ar-SA" sz="2000" b="1" dirty="0" err="1">
                <a:ea typeface="Calibri"/>
              </a:rPr>
              <a:t>رنزولي</a:t>
            </a:r>
            <a:r>
              <a:rPr lang="ar-SA" sz="2000" b="1" dirty="0">
                <a:ea typeface="Calibri"/>
              </a:rPr>
              <a:t> التميز بأنه تمتع الفرد بقدرات فوق المعدل العادي ، والتمتع بالقدرات الإبداعية ، وقدرات العمل والإنجاز .</a:t>
            </a:r>
            <a:endParaRPr lang="en-US" sz="2000" b="1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a typeface="Calibri"/>
              </a:rPr>
              <a:t> </a:t>
            </a:r>
            <a:endParaRPr lang="en-US" sz="2000" b="1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5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5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990"/>
            <a:ext cx="1403648" cy="52420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133389"/>
              </p:ext>
            </p:extLst>
          </p:nvPr>
        </p:nvGraphicFramePr>
        <p:xfrm>
          <a:off x="1515050" y="1844826"/>
          <a:ext cx="6503957" cy="4434846"/>
        </p:xfrm>
        <a:graphic>
          <a:graphicData uri="http://schemas.openxmlformats.org/drawingml/2006/table">
            <a:tbl>
              <a:tblPr rtl="1" firstRow="1" firstCol="1" bandRow="1"/>
              <a:tblGrid>
                <a:gridCol w="6503957"/>
              </a:tblGrid>
              <a:tr h="8810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المجال الرابع : مجال التنمية المهنية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332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المعيار الرابع</a:t>
                      </a:r>
                      <a:r>
                        <a:rPr lang="ar-SA" sz="2800" b="1" dirty="0" smtClean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: التنمية </a:t>
                      </a: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المهنية الفردية والجماعية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6332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المؤشرات 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20827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يحمل شهادات جامعية معترف بها في مجال التخصص 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633248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2.</a:t>
                      </a:r>
                      <a:r>
                        <a:rPr lang="ar-SA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يوظف </a:t>
                      </a: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بفاعلية مهارات العمل ضمن فريق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633248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3.</a:t>
                      </a:r>
                      <a:r>
                        <a:rPr lang="ar-SA" sz="28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النشر </a:t>
                      </a: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Simplified Arabic"/>
                        </a:rPr>
                        <a:t>العلمي في مجال التوجيه والإرشاد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7BFA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7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95928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06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0"/>
            <a:ext cx="8364225" cy="16024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067194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1602452"/>
            <a:ext cx="1307441" cy="51389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555776" y="1773065"/>
            <a:ext cx="4680519" cy="5758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معايير المجال الخامس</a:t>
            </a:r>
            <a:endParaRPr lang="ar-SA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01383"/>
              </p:ext>
            </p:extLst>
          </p:nvPr>
        </p:nvGraphicFramePr>
        <p:xfrm>
          <a:off x="1498600" y="2564904"/>
          <a:ext cx="6889824" cy="3959863"/>
        </p:xfrm>
        <a:graphic>
          <a:graphicData uri="http://schemas.openxmlformats.org/drawingml/2006/table">
            <a:tbl>
              <a:tblPr rtl="1" firstRow="1" firstCol="1" bandRow="1"/>
              <a:tblGrid>
                <a:gridCol w="904684"/>
                <a:gridCol w="854728"/>
                <a:gridCol w="5130412"/>
              </a:tblGrid>
              <a:tr h="6237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المعيار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المؤشر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المحتوى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237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الأول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rgbClr val="5E66FC">
                            <a:tint val="66000"/>
                            <a:satMod val="160000"/>
                          </a:srgbClr>
                        </a:gs>
                        <a:gs pos="50000">
                          <a:srgbClr val="5E66FC">
                            <a:tint val="44500"/>
                            <a:satMod val="160000"/>
                          </a:srgbClr>
                        </a:gs>
                        <a:gs pos="100000">
                          <a:srgbClr val="5E66F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rgbClr val="5E66FC">
                            <a:tint val="66000"/>
                            <a:satMod val="160000"/>
                          </a:srgbClr>
                        </a:gs>
                        <a:gs pos="50000">
                          <a:srgbClr val="5E66FC">
                            <a:tint val="44500"/>
                            <a:satMod val="160000"/>
                          </a:srgbClr>
                        </a:gs>
                        <a:gs pos="100000">
                          <a:srgbClr val="5E66F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يتقيد بالقيم والأخلاقيات الإسلامية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37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الأول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يتقيد بآداب المجتمع وأخلاقياته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5DFD70"/>
                    </a:solidFill>
                  </a:tcPr>
                </a:tc>
              </a:tr>
              <a:tr h="6237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الأول 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يتعامل مع جميع المتعلمين بالعدل والمساواة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8407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الأول 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يحافظ على خصوصية معلومات ومشكلات المتعلمين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6237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الأول 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يقدم نموذجا يحتذى به في السلوك والمظهر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C4BC9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2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88641"/>
            <a:ext cx="8096327" cy="15841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67" y="284865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773065"/>
            <a:ext cx="1471592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07704" y="1988840"/>
            <a:ext cx="6480720" cy="4111637"/>
          </a:xfrm>
          <a:prstGeom prst="rect">
            <a:avLst/>
          </a:prstGeom>
          <a:solidFill>
            <a:srgbClr val="7CD9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ملاحظات هامة</a:t>
            </a:r>
          </a:p>
          <a:p>
            <a:r>
              <a:rPr lang="ar-SA" sz="3200" dirty="0" smtClean="0">
                <a:solidFill>
                  <a:schemeClr val="tx1"/>
                </a:solidFill>
              </a:rPr>
              <a:t>يجب الالتزام باستخدام خط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ar-SA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fiedarabic</a:t>
            </a:r>
            <a:r>
              <a:rPr lang="ar-SA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simpli</a:t>
            </a:r>
            <a:endParaRPr lang="ar-SA" sz="3200" dirty="0" smtClean="0">
              <a:solidFill>
                <a:schemeClr val="tx1"/>
              </a:solidFill>
            </a:endParaRPr>
          </a:p>
          <a:p>
            <a:pPr algn="ctr"/>
            <a:endParaRPr lang="ar-SA" sz="3200" dirty="0">
              <a:solidFill>
                <a:schemeClr val="tx1"/>
              </a:solidFill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عدم التغيير في رأس الصفحة وتذييلها أو الألوان و رقم الصفحات</a:t>
            </a:r>
          </a:p>
          <a:p>
            <a:pPr algn="ctr"/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0432" cy="6858000"/>
          </a:xfrm>
        </p:spPr>
      </p:pic>
    </p:spTree>
    <p:extLst>
      <p:ext uri="{BB962C8B-B14F-4D97-AF65-F5344CB8AC3E}">
        <p14:creationId xmlns:p14="http://schemas.microsoft.com/office/powerpoint/2010/main" val="27454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88641"/>
            <a:ext cx="8096327" cy="158417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67" y="284865"/>
            <a:ext cx="2016001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" y="1773065"/>
            <a:ext cx="1471592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07704" y="1988840"/>
            <a:ext cx="6480720" cy="4111637"/>
          </a:xfrm>
          <a:prstGeom prst="rect">
            <a:avLst/>
          </a:prstGeom>
          <a:solidFill>
            <a:srgbClr val="5DFD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جزيل الشكر لكم </a:t>
            </a:r>
          </a:p>
          <a:p>
            <a:pPr algn="ctr"/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محبكم :خالد </a:t>
            </a:r>
            <a:r>
              <a:rPr lang="ar-S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الشبيلي</a:t>
            </a:r>
            <a:endParaRPr lang="ar-S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0553769544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alshubali@gmail.com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30" y="87623"/>
            <a:ext cx="8459502" cy="149817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A" sz="2000" b="1" dirty="0" smtClean="0"/>
              <a:t>المملكة العربية السعودية</a:t>
            </a:r>
            <a:br>
              <a:rPr lang="ar-SA" sz="2000" b="1" dirty="0" smtClean="0"/>
            </a:br>
            <a:r>
              <a:rPr lang="ar-SA" sz="2000" b="1" dirty="0" smtClean="0"/>
              <a:t>وزارة التعليم</a:t>
            </a:r>
            <a:br>
              <a:rPr lang="ar-SA" sz="2000" b="1" dirty="0" smtClean="0"/>
            </a:br>
            <a:r>
              <a:rPr lang="ar-SA" sz="2000" b="1" dirty="0" smtClean="0"/>
              <a:t>الادارة العامة للتعليم بجازان</a:t>
            </a:r>
            <a:br>
              <a:rPr lang="ar-SA" sz="2000" b="1" dirty="0" smtClean="0"/>
            </a:br>
            <a:r>
              <a:rPr lang="ar-SA" sz="2000" b="1" dirty="0" smtClean="0"/>
              <a:t>مكتب التعليم </a:t>
            </a:r>
            <a:r>
              <a:rPr lang="ar-SA" sz="2000" b="1" dirty="0" err="1" smtClean="0"/>
              <a:t>بصامطة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>وحدة التوجيه والارشاد</a:t>
            </a:r>
            <a:endParaRPr lang="ar-SA" sz="20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" y="1687808"/>
            <a:ext cx="1432142" cy="517019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016224" cy="122413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370751" y="1687808"/>
            <a:ext cx="6912768" cy="657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4000" b="1" dirty="0">
                <a:solidFill>
                  <a:srgbClr val="2F2B20"/>
                </a:solidFill>
                <a:ea typeface="Calibri"/>
              </a:rPr>
              <a:t>الشخصية </a:t>
            </a:r>
            <a:r>
              <a:rPr lang="ar-SA" sz="4000" b="1" dirty="0" smtClean="0">
                <a:solidFill>
                  <a:srgbClr val="2F2B20"/>
                </a:solidFill>
                <a:ea typeface="Calibri"/>
              </a:rPr>
              <a:t>المتميزة</a:t>
            </a:r>
            <a:endParaRPr lang="en-US" sz="4000" dirty="0">
              <a:solidFill>
                <a:srgbClr val="2F2B20"/>
              </a:solidFill>
              <a:ea typeface="Calibri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70751" y="2492896"/>
            <a:ext cx="6883344" cy="3964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b="1" dirty="0" smtClean="0">
                <a:ea typeface="Calibri"/>
              </a:rPr>
              <a:t>لقد </a:t>
            </a:r>
            <a:r>
              <a:rPr lang="ar-SA" sz="3600" b="1" dirty="0">
                <a:ea typeface="Calibri"/>
              </a:rPr>
              <a:t>كرم الله الإنسان عن غيره من المخلوقات </a:t>
            </a:r>
            <a:r>
              <a:rPr lang="ar-SA" sz="3600" b="1" dirty="0" smtClean="0">
                <a:ea typeface="Calibri"/>
              </a:rPr>
              <a:t>وميزنا </a:t>
            </a:r>
            <a:r>
              <a:rPr lang="ar-SA" sz="3600" b="1" dirty="0">
                <a:ea typeface="Calibri"/>
              </a:rPr>
              <a:t>عن غيرنا من الأمم بأن هدانا إلى الإسلام ،فالمسلم متميز بطبعه في حياته وعمله </a:t>
            </a:r>
            <a:r>
              <a:rPr lang="ar-SA" sz="2000" b="1" dirty="0">
                <a:ea typeface="Calibri"/>
              </a:rPr>
              <a:t> </a:t>
            </a:r>
            <a:endParaRPr lang="en-US" sz="2000" b="1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9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30" y="87623"/>
            <a:ext cx="8459502" cy="149817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SA" sz="2000" b="1" dirty="0" smtClean="0"/>
              <a:t>المملكة العربية السعودية</a:t>
            </a:r>
            <a:br>
              <a:rPr lang="ar-SA" sz="2000" b="1" dirty="0" smtClean="0"/>
            </a:br>
            <a:r>
              <a:rPr lang="ar-SA" sz="2000" b="1" dirty="0" smtClean="0"/>
              <a:t>وزارة التعليم</a:t>
            </a:r>
            <a:br>
              <a:rPr lang="ar-SA" sz="2000" b="1" dirty="0" smtClean="0"/>
            </a:br>
            <a:r>
              <a:rPr lang="ar-SA" sz="2000" b="1" dirty="0" smtClean="0"/>
              <a:t>الادارة العامة للتعليم بجازان</a:t>
            </a:r>
            <a:br>
              <a:rPr lang="ar-SA" sz="2000" b="1" dirty="0" smtClean="0"/>
            </a:br>
            <a:r>
              <a:rPr lang="ar-SA" sz="2000" b="1" dirty="0" smtClean="0"/>
              <a:t>مكتب التعليم </a:t>
            </a:r>
            <a:r>
              <a:rPr lang="ar-SA" sz="2000" b="1" dirty="0" err="1" smtClean="0"/>
              <a:t>بصامطة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>وحدة التوجيه والارشاد</a:t>
            </a:r>
            <a:endParaRPr lang="ar-SA" sz="20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" y="1687808"/>
            <a:ext cx="1432142" cy="517019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016224" cy="122413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03648" y="1687808"/>
            <a:ext cx="6912768" cy="657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rgbClr val="2F2B20"/>
                </a:solidFill>
                <a:ea typeface="Calibri"/>
              </a:rPr>
              <a:t>تعريف الفرد المتميز :</a:t>
            </a:r>
            <a:endParaRPr lang="en-US" sz="3200" dirty="0">
              <a:solidFill>
                <a:srgbClr val="2F2B20"/>
              </a:solidFill>
              <a:ea typeface="Calibri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33072" y="2708920"/>
            <a:ext cx="6883344" cy="3816424"/>
          </a:xfrm>
          <a:prstGeom prst="rect">
            <a:avLst/>
          </a:prstGeom>
          <a:solidFill>
            <a:srgbClr val="F7BFA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ea typeface="Calibri"/>
              </a:rPr>
              <a:t>عرف </a:t>
            </a:r>
            <a:r>
              <a:rPr lang="ar-SA" sz="2400" b="1" dirty="0">
                <a:ea typeface="Calibri"/>
              </a:rPr>
              <a:t>مكتب التربية الأمريكي عام 1972 م الأفراد المتميزون بأنهم الأفراد المؤهلون بدرجة عالية ، والذين يتميزون بدرجات عالية من الأداء ، وفي تعريف آخر عرف الفرد المتميز بأنه صاحب الأداء العالي مقارنة مع المجموعة العمرية التي ينتمي إليها في قدرة أو أكثر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a typeface="Calibri"/>
              </a:rPr>
              <a:t>من خلال القراءة حول التميز توصلت لأن تعريف التميز هو التفرد عن بقية الأقران بصفات عالية الجودة تؤدي لنتائج مرجوه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a typeface="Calibri"/>
              </a:rPr>
              <a:t> </a:t>
            </a:r>
            <a:endParaRPr lang="en-US" sz="2000" b="1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6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280920" cy="17728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68661"/>
            <a:ext cx="2034282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3704"/>
            <a:ext cx="1471592" cy="50242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267744" y="1829014"/>
            <a:ext cx="5400600" cy="735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Arial Rounded MT Bold" pitchFamily="34" charset="0"/>
              </a:rPr>
              <a:t>مراحل الترشيح</a:t>
            </a:r>
            <a:endParaRPr lang="ar-SA" sz="4800" dirty="0">
              <a:latin typeface="Arial Rounded MT Bold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77006" y="3012140"/>
            <a:ext cx="3960440" cy="57606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المرحلة الاولى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7425545" y="2985283"/>
            <a:ext cx="900212" cy="636704"/>
          </a:xfrm>
          <a:prstGeom prst="leftArrow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للأسفل 7"/>
          <p:cNvSpPr/>
          <p:nvPr/>
        </p:nvSpPr>
        <p:spPr>
          <a:xfrm>
            <a:off x="4871099" y="3648844"/>
            <a:ext cx="468052" cy="568492"/>
          </a:xfrm>
          <a:prstGeom prst="downArrow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411760" y="4217336"/>
            <a:ext cx="5400600" cy="20651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الترشيح على مستوى المدرسة والرفع بالملفات  لمكاتب التعليم 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18" name="سهم للأسفل 17"/>
          <p:cNvSpPr/>
          <p:nvPr/>
        </p:nvSpPr>
        <p:spPr>
          <a:xfrm>
            <a:off x="4923200" y="2550108"/>
            <a:ext cx="468052" cy="568492"/>
          </a:xfrm>
          <a:prstGeom prst="downArrow">
            <a:avLst/>
          </a:prstGeom>
          <a:solidFill>
            <a:srgbClr val="5DFD7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95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ll dir="r"/>
      </p:transition>
    </mc:Choice>
    <mc:Fallback xmlns="">
      <p:transition spd="slow" advTm="3000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2040</TotalTime>
  <Words>2586</Words>
  <Application>Microsoft Office PowerPoint</Application>
  <PresentationFormat>عرض على الشاشة (3:4)‏</PresentationFormat>
  <Paragraphs>457</Paragraphs>
  <Slides>65</Slides>
  <Notes>38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65</vt:i4>
      </vt:variant>
    </vt:vector>
  </HeadingPairs>
  <TitlesOfParts>
    <vt:vector size="66" baseType="lpstr">
      <vt:lpstr>تجاور</vt:lpstr>
      <vt:lpstr>عرض تقديمي في PowerPoint</vt:lpstr>
      <vt:lpstr>عرض تقديمي في PowerPoint</vt:lpstr>
      <vt:lpstr>المملكة العربية السعودية وزارة التعليم الادارة العامة للتعليم بجازان مكتب التعليم بصامطة وحدة التوجيه والارشاد</vt:lpstr>
      <vt:lpstr>المملكة العربية السعودية وزارة التعليم الادارة العامة للتعليم بجازان مكتب التعليم بصامطة وحدة التوجيه والارشاد</vt:lpstr>
      <vt:lpstr>المملكة العربية السعودية وزارة التعليم الادارة العامة للتعليم بجازان مكتب التعليم بصامطة وحدة التوجيه والارشاد</vt:lpstr>
      <vt:lpstr>المملكة العربية السعودية وزارة التعليم الادارة العامة للتعليم بجازان مكتب التعليم بصامطة وحدة التوجيه والارشاد</vt:lpstr>
      <vt:lpstr>المملكة العربية السعودية وزارة التعليم الادارة العامة للتعليم بجازان مكتب التعليم بصامطة وحدة التوجيه والارشاد</vt:lpstr>
      <vt:lpstr>المملكة العربية السعودية وزارة التعليم الادارة العامة للتعليم بجازان مكتب التعليم بصامطة وحدة التوجيه والارشاد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User2017</dc:creator>
  <cp:lastModifiedBy>User2017</cp:lastModifiedBy>
  <cp:revision>232</cp:revision>
  <dcterms:created xsi:type="dcterms:W3CDTF">2016-11-06T15:04:21Z</dcterms:created>
  <dcterms:modified xsi:type="dcterms:W3CDTF">2016-11-22T20:21:21Z</dcterms:modified>
</cp:coreProperties>
</file>