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 name="Shape 17"/>
        <p:cNvGrpSpPr/>
        <p:nvPr/>
      </p:nvGrpSpPr>
      <p:grpSpPr>
        <a:xfrm>
          <a:off x="0" y="0"/>
          <a:ext cx="0" cy="0"/>
          <a:chOff x="0" y="0"/>
          <a:chExt cx="0" cy="0"/>
        </a:xfrm>
      </p:grpSpPr>
      <p:sp>
        <p:nvSpPr>
          <p:cNvPr id="18" name="Shape 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9" name="Shape 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9" name="Shape 1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7" name="Shape 1267"/>
        <p:cNvGrpSpPr/>
        <p:nvPr/>
      </p:nvGrpSpPr>
      <p:grpSpPr>
        <a:xfrm>
          <a:off x="0" y="0"/>
          <a:ext cx="0" cy="0"/>
          <a:chOff x="0" y="0"/>
          <a:chExt cx="0" cy="0"/>
        </a:xfrm>
      </p:grpSpPr>
      <p:sp>
        <p:nvSpPr>
          <p:cNvPr id="1268" name="Shape 12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69" name="Shape 12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9" name="Shape 1279"/>
        <p:cNvGrpSpPr/>
        <p:nvPr/>
      </p:nvGrpSpPr>
      <p:grpSpPr>
        <a:xfrm>
          <a:off x="0" y="0"/>
          <a:ext cx="0" cy="0"/>
          <a:chOff x="0" y="0"/>
          <a:chExt cx="0" cy="0"/>
        </a:xfrm>
      </p:grpSpPr>
      <p:sp>
        <p:nvSpPr>
          <p:cNvPr id="1280" name="Shape 128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81" name="Shape 12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8" name="Shape 1288"/>
        <p:cNvGrpSpPr/>
        <p:nvPr/>
      </p:nvGrpSpPr>
      <p:grpSpPr>
        <a:xfrm>
          <a:off x="0" y="0"/>
          <a:ext cx="0" cy="0"/>
          <a:chOff x="0" y="0"/>
          <a:chExt cx="0" cy="0"/>
        </a:xfrm>
      </p:grpSpPr>
      <p:sp>
        <p:nvSpPr>
          <p:cNvPr id="1289" name="Shape 12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90" name="Shape 129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6" name="Shape 1296"/>
        <p:cNvGrpSpPr/>
        <p:nvPr/>
      </p:nvGrpSpPr>
      <p:grpSpPr>
        <a:xfrm>
          <a:off x="0" y="0"/>
          <a:ext cx="0" cy="0"/>
          <a:chOff x="0" y="0"/>
          <a:chExt cx="0" cy="0"/>
        </a:xfrm>
      </p:grpSpPr>
      <p:sp>
        <p:nvSpPr>
          <p:cNvPr id="1297" name="Shape 12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98" name="Shape 12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4" name="Shape 1304"/>
        <p:cNvGrpSpPr/>
        <p:nvPr/>
      </p:nvGrpSpPr>
      <p:grpSpPr>
        <a:xfrm>
          <a:off x="0" y="0"/>
          <a:ext cx="0" cy="0"/>
          <a:chOff x="0" y="0"/>
          <a:chExt cx="0" cy="0"/>
        </a:xfrm>
      </p:grpSpPr>
      <p:sp>
        <p:nvSpPr>
          <p:cNvPr id="1305" name="Shape 13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306" name="Shape 130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457 of Elementary Statistics, 10th Edition</a:t>
            </a:r>
          </a:p>
        </p:txBody>
      </p:sp>
      <p:sp>
        <p:nvSpPr>
          <p:cNvPr id="133" name="Shape 13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Example given at the bottom of page 458-460 of Elementary Statistics, 10th Edition. </a:t>
            </a:r>
          </a:p>
        </p:txBody>
      </p:sp>
      <p:sp>
        <p:nvSpPr>
          <p:cNvPr id="141" name="Shape 1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77" name="Shape 17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21" name="Shape 22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Example at the bottom of page 461 of Elementary Statistics, 10th Edition</a:t>
            </a:r>
          </a:p>
          <a:p>
            <a:pPr indent="0" lvl="0" marL="0" marR="0" rtl="0" algn="l">
              <a:spcBef>
                <a:spcPts val="0"/>
              </a:spcBef>
              <a:buSzPct val="25000"/>
              <a:buFont typeface="Arial"/>
              <a:buNone/>
            </a:pPr>
            <a:r>
              <a:rPr b="0" i="0" lang="en-US" sz="1800" u="none" cap="none" strike="noStrike"/>
              <a:t>Rationale for the procedures of this section on page 462-463 of Elementary Statistics, 10th Edition</a:t>
            </a:r>
          </a:p>
        </p:txBody>
      </p:sp>
      <p:sp>
        <p:nvSpPr>
          <p:cNvPr id="229" name="Shape 2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2" name="Shape 2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92" name="Shape 29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2" name="Shape 31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29" name="Shape 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8" name="Shape 3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45" name="Shape 3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59" name="Shape 3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6" name="Shape 3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4" name="Shape 3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97" name="Shape 3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13" name="Shape 4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9" name="Shape 4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42" name="Shape 4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6" name="Shape 4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 name="Shape 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66" name="Shape 4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75" name="Shape 4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85" name="Shape 48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3" name="Shape 4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3" name="Shape 5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1" name="Shape 5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9" name="Shape 5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Text will use the wording ‘matched pairs’.</a:t>
            </a:r>
          </a:p>
          <a:p>
            <a:pPr indent="0" lvl="0" marL="0" marR="0" rtl="0" algn="l">
              <a:spcBef>
                <a:spcPts val="0"/>
              </a:spcBef>
              <a:buSzPct val="25000"/>
              <a:buFont typeface="Arial"/>
              <a:buNone/>
            </a:pPr>
            <a:r>
              <a:rPr b="0" i="0" lang="en-US" sz="1800" u="none" cap="none" strike="noStrike"/>
              <a:t>Example at bottom of page 469-470 of Elementary Statistics, 10th Edition</a:t>
            </a:r>
          </a:p>
        </p:txBody>
      </p:sp>
      <p:sp>
        <p:nvSpPr>
          <p:cNvPr id="526" name="Shape 5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470 of Elementary Statistics, 10th Edition</a:t>
            </a:r>
          </a:p>
        </p:txBody>
      </p:sp>
      <p:sp>
        <p:nvSpPr>
          <p:cNvPr id="534" name="Shape 5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470 of Elementary Statistics, 10th Edition</a:t>
            </a:r>
          </a:p>
        </p:txBody>
      </p:sp>
      <p:sp>
        <p:nvSpPr>
          <p:cNvPr id="544" name="Shape 5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456 of Elementary Statistics, 10th Edition</a:t>
            </a:r>
          </a:p>
          <a:p>
            <a:pPr indent="0" lvl="0" marL="0" marR="0" rtl="0" algn="l">
              <a:spcBef>
                <a:spcPts val="0"/>
              </a:spcBef>
              <a:buSzPct val="25000"/>
              <a:buFont typeface="Arial"/>
              <a:buNone/>
            </a:pPr>
            <a:r>
              <a:rPr b="0" i="0" lang="en-US" sz="1800" u="none" cap="none" strike="noStrike"/>
              <a:t>Examples in the discussion</a:t>
            </a:r>
          </a:p>
        </p:txBody>
      </p:sp>
      <p:sp>
        <p:nvSpPr>
          <p:cNvPr id="46" name="Shape 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52" name="Shape 5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61" name="Shape 5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9" name="Shape 569"/>
        <p:cNvGrpSpPr/>
        <p:nvPr/>
      </p:nvGrpSpPr>
      <p:grpSpPr>
        <a:xfrm>
          <a:off x="0" y="0"/>
          <a:ext cx="0" cy="0"/>
          <a:chOff x="0" y="0"/>
          <a:chExt cx="0" cy="0"/>
        </a:xfrm>
      </p:grpSpPr>
      <p:sp>
        <p:nvSpPr>
          <p:cNvPr id="570" name="Shape 5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71" name="Shape 5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02" name="Shape 60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10" name="Shape 61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19" name="Shape 6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8" name="Shape 628"/>
        <p:cNvGrpSpPr/>
        <p:nvPr/>
      </p:nvGrpSpPr>
      <p:grpSpPr>
        <a:xfrm>
          <a:off x="0" y="0"/>
          <a:ext cx="0" cy="0"/>
          <a:chOff x="0" y="0"/>
          <a:chExt cx="0" cy="0"/>
        </a:xfrm>
      </p:grpSpPr>
      <p:sp>
        <p:nvSpPr>
          <p:cNvPr id="629" name="Shape 6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30" name="Shape 6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41" name="Shape 6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50" name="Shape 6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7" name="Shape 657"/>
        <p:cNvGrpSpPr/>
        <p:nvPr/>
      </p:nvGrpSpPr>
      <p:grpSpPr>
        <a:xfrm>
          <a:off x="0" y="0"/>
          <a:ext cx="0" cy="0"/>
          <a:chOff x="0" y="0"/>
          <a:chExt cx="0" cy="0"/>
        </a:xfrm>
      </p:grpSpPr>
      <p:sp>
        <p:nvSpPr>
          <p:cNvPr id="658" name="Shape 65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59" name="Shape 6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456 of Elementary Statistics, 10th Edition</a:t>
            </a:r>
          </a:p>
          <a:p>
            <a:pPr indent="0" lvl="0" marL="0" marR="0" rtl="0" algn="l">
              <a:spcBef>
                <a:spcPts val="0"/>
              </a:spcBef>
              <a:buSzPct val="25000"/>
              <a:buFont typeface="Arial"/>
              <a:buNone/>
            </a:pPr>
            <a:r>
              <a:rPr b="0" i="0" lang="en-US" sz="1800" u="none" cap="none" strike="noStrike"/>
              <a:t>Examples in the discussion</a:t>
            </a:r>
          </a:p>
        </p:txBody>
      </p:sp>
      <p:sp>
        <p:nvSpPr>
          <p:cNvPr id="53" name="Shape 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68" name="Shape 6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9" name="Shape 679"/>
        <p:cNvGrpSpPr/>
        <p:nvPr/>
      </p:nvGrpSpPr>
      <p:grpSpPr>
        <a:xfrm>
          <a:off x="0" y="0"/>
          <a:ext cx="0" cy="0"/>
          <a:chOff x="0" y="0"/>
          <a:chExt cx="0" cy="0"/>
        </a:xfrm>
      </p:grpSpPr>
      <p:sp>
        <p:nvSpPr>
          <p:cNvPr id="680" name="Shape 68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81" name="Shape 6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0" name="Shape 690"/>
        <p:cNvGrpSpPr/>
        <p:nvPr/>
      </p:nvGrpSpPr>
      <p:grpSpPr>
        <a:xfrm>
          <a:off x="0" y="0"/>
          <a:ext cx="0" cy="0"/>
          <a:chOff x="0" y="0"/>
          <a:chExt cx="0" cy="0"/>
        </a:xfrm>
      </p:grpSpPr>
      <p:sp>
        <p:nvSpPr>
          <p:cNvPr id="691" name="Shape 69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92" name="Shape 6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01" name="Shape 70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0" name="Shape 7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5" name="Shape 715"/>
        <p:cNvGrpSpPr/>
        <p:nvPr/>
      </p:nvGrpSpPr>
      <p:grpSpPr>
        <a:xfrm>
          <a:off x="0" y="0"/>
          <a:ext cx="0" cy="0"/>
          <a:chOff x="0" y="0"/>
          <a:chExt cx="0" cy="0"/>
        </a:xfrm>
      </p:grpSpPr>
      <p:sp>
        <p:nvSpPr>
          <p:cNvPr id="716" name="Shape 7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7" name="Shape 7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24" name="Shape 7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0" name="Shape 730"/>
        <p:cNvGrpSpPr/>
        <p:nvPr/>
      </p:nvGrpSpPr>
      <p:grpSpPr>
        <a:xfrm>
          <a:off x="0" y="0"/>
          <a:ext cx="0" cy="0"/>
          <a:chOff x="0" y="0"/>
          <a:chExt cx="0" cy="0"/>
        </a:xfrm>
      </p:grpSpPr>
      <p:sp>
        <p:nvSpPr>
          <p:cNvPr id="731" name="Shape 7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2" name="Shape 7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4" name="Shape 754"/>
        <p:cNvGrpSpPr/>
        <p:nvPr/>
      </p:nvGrpSpPr>
      <p:grpSpPr>
        <a:xfrm>
          <a:off x="0" y="0"/>
          <a:ext cx="0" cy="0"/>
          <a:chOff x="0" y="0"/>
          <a:chExt cx="0" cy="0"/>
        </a:xfrm>
      </p:grpSpPr>
      <p:sp>
        <p:nvSpPr>
          <p:cNvPr id="755" name="Shape 75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56" name="Shape 7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3" name="Shape 783"/>
        <p:cNvGrpSpPr/>
        <p:nvPr/>
      </p:nvGrpSpPr>
      <p:grpSpPr>
        <a:xfrm>
          <a:off x="0" y="0"/>
          <a:ext cx="0" cy="0"/>
          <a:chOff x="0" y="0"/>
          <a:chExt cx="0" cy="0"/>
        </a:xfrm>
      </p:grpSpPr>
      <p:sp>
        <p:nvSpPr>
          <p:cNvPr id="784" name="Shape 7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85" name="Shape 78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Examples in the discussion</a:t>
            </a:r>
          </a:p>
        </p:txBody>
      </p:sp>
      <p:sp>
        <p:nvSpPr>
          <p:cNvPr id="60" name="Shape 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94" name="Shape 79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9" name="Shape 799"/>
        <p:cNvGrpSpPr/>
        <p:nvPr/>
      </p:nvGrpSpPr>
      <p:grpSpPr>
        <a:xfrm>
          <a:off x="0" y="0"/>
          <a:ext cx="0" cy="0"/>
          <a:chOff x="0" y="0"/>
          <a:chExt cx="0" cy="0"/>
        </a:xfrm>
      </p:grpSpPr>
      <p:sp>
        <p:nvSpPr>
          <p:cNvPr id="800" name="Shape 8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01" name="Shape 8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7" name="Shape 807"/>
        <p:cNvGrpSpPr/>
        <p:nvPr/>
      </p:nvGrpSpPr>
      <p:grpSpPr>
        <a:xfrm>
          <a:off x="0" y="0"/>
          <a:ext cx="0" cy="0"/>
          <a:chOff x="0" y="0"/>
          <a:chExt cx="0" cy="0"/>
        </a:xfrm>
      </p:grpSpPr>
      <p:sp>
        <p:nvSpPr>
          <p:cNvPr id="808" name="Shape 8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09" name="Shape 8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2" name="Shape 842"/>
        <p:cNvGrpSpPr/>
        <p:nvPr/>
      </p:nvGrpSpPr>
      <p:grpSpPr>
        <a:xfrm>
          <a:off x="0" y="0"/>
          <a:ext cx="0" cy="0"/>
          <a:chOff x="0" y="0"/>
          <a:chExt cx="0" cy="0"/>
        </a:xfrm>
      </p:grpSpPr>
      <p:sp>
        <p:nvSpPr>
          <p:cNvPr id="843" name="Shape 8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44" name="Shape 8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2" name="Shape 872"/>
        <p:cNvGrpSpPr/>
        <p:nvPr/>
      </p:nvGrpSpPr>
      <p:grpSpPr>
        <a:xfrm>
          <a:off x="0" y="0"/>
          <a:ext cx="0" cy="0"/>
          <a:chOff x="0" y="0"/>
          <a:chExt cx="0" cy="0"/>
        </a:xfrm>
      </p:grpSpPr>
      <p:sp>
        <p:nvSpPr>
          <p:cNvPr id="873" name="Shape 8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74" name="Shape 87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82" name="Shape 8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8" name="Shape 888"/>
        <p:cNvGrpSpPr/>
        <p:nvPr/>
      </p:nvGrpSpPr>
      <p:grpSpPr>
        <a:xfrm>
          <a:off x="0" y="0"/>
          <a:ext cx="0" cy="0"/>
          <a:chOff x="0" y="0"/>
          <a:chExt cx="0" cy="0"/>
        </a:xfrm>
      </p:grpSpPr>
      <p:sp>
        <p:nvSpPr>
          <p:cNvPr id="889" name="Shape 8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90" name="Shape 8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00" name="Shape 90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6" name="Shape 906"/>
        <p:cNvGrpSpPr/>
        <p:nvPr/>
      </p:nvGrpSpPr>
      <p:grpSpPr>
        <a:xfrm>
          <a:off x="0" y="0"/>
          <a:ext cx="0" cy="0"/>
          <a:chOff x="0" y="0"/>
          <a:chExt cx="0" cy="0"/>
        </a:xfrm>
      </p:grpSpPr>
      <p:sp>
        <p:nvSpPr>
          <p:cNvPr id="907" name="Shape 90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08" name="Shape 9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4" name="Shape 914"/>
        <p:cNvGrpSpPr/>
        <p:nvPr/>
      </p:nvGrpSpPr>
      <p:grpSpPr>
        <a:xfrm>
          <a:off x="0" y="0"/>
          <a:ext cx="0" cy="0"/>
          <a:chOff x="0" y="0"/>
          <a:chExt cx="0" cy="0"/>
        </a:xfrm>
      </p:grpSpPr>
      <p:sp>
        <p:nvSpPr>
          <p:cNvPr id="915" name="Shape 91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16" name="Shape 9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8" name="Shape 928"/>
        <p:cNvGrpSpPr/>
        <p:nvPr/>
      </p:nvGrpSpPr>
      <p:grpSpPr>
        <a:xfrm>
          <a:off x="0" y="0"/>
          <a:ext cx="0" cy="0"/>
          <a:chOff x="0" y="0"/>
          <a:chExt cx="0" cy="0"/>
        </a:xfrm>
      </p:grpSpPr>
      <p:sp>
        <p:nvSpPr>
          <p:cNvPr id="929" name="Shape 9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485 of Elementary Statistics, 10th Edition</a:t>
            </a:r>
          </a:p>
        </p:txBody>
      </p:sp>
      <p:sp>
        <p:nvSpPr>
          <p:cNvPr id="930" name="Shape 9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6" name="Shape 936"/>
        <p:cNvGrpSpPr/>
        <p:nvPr/>
      </p:nvGrpSpPr>
      <p:grpSpPr>
        <a:xfrm>
          <a:off x="0" y="0"/>
          <a:ext cx="0" cy="0"/>
          <a:chOff x="0" y="0"/>
          <a:chExt cx="0" cy="0"/>
        </a:xfrm>
      </p:grpSpPr>
      <p:sp>
        <p:nvSpPr>
          <p:cNvPr id="937" name="Shape 9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485 of Elementary Statistics, 10th Edition</a:t>
            </a:r>
          </a:p>
        </p:txBody>
      </p:sp>
      <p:sp>
        <p:nvSpPr>
          <p:cNvPr id="938" name="Shape 9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7" name="Shape 957"/>
        <p:cNvGrpSpPr/>
        <p:nvPr/>
      </p:nvGrpSpPr>
      <p:grpSpPr>
        <a:xfrm>
          <a:off x="0" y="0"/>
          <a:ext cx="0" cy="0"/>
          <a:chOff x="0" y="0"/>
          <a:chExt cx="0" cy="0"/>
        </a:xfrm>
      </p:grpSpPr>
      <p:sp>
        <p:nvSpPr>
          <p:cNvPr id="958" name="Shape 95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485 of Elementary Statistics, 10th Edition</a:t>
            </a:r>
          </a:p>
          <a:p>
            <a:pPr indent="0" lvl="0" marL="0" marR="0" rtl="0" algn="l">
              <a:spcBef>
                <a:spcPts val="0"/>
              </a:spcBef>
              <a:buSzPct val="25000"/>
              <a:buFont typeface="Arial"/>
              <a:buNone/>
            </a:pPr>
            <a:r>
              <a:rPr b="0" i="0" lang="en-US" sz="1800" u="none" cap="none" strike="noStrike"/>
              <a:t>Hypothesis example given on this page</a:t>
            </a:r>
          </a:p>
        </p:txBody>
      </p:sp>
      <p:sp>
        <p:nvSpPr>
          <p:cNvPr id="959" name="Shape 9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8" name="Shape 968"/>
        <p:cNvGrpSpPr/>
        <p:nvPr/>
      </p:nvGrpSpPr>
      <p:grpSpPr>
        <a:xfrm>
          <a:off x="0" y="0"/>
          <a:ext cx="0" cy="0"/>
          <a:chOff x="0" y="0"/>
          <a:chExt cx="0" cy="0"/>
        </a:xfrm>
      </p:grpSpPr>
      <p:sp>
        <p:nvSpPr>
          <p:cNvPr id="969" name="Shape 9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70" name="Shape 97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9" name="Shape 989"/>
        <p:cNvGrpSpPr/>
        <p:nvPr/>
      </p:nvGrpSpPr>
      <p:grpSpPr>
        <a:xfrm>
          <a:off x="0" y="0"/>
          <a:ext cx="0" cy="0"/>
          <a:chOff x="0" y="0"/>
          <a:chExt cx="0" cy="0"/>
        </a:xfrm>
      </p:grpSpPr>
      <p:sp>
        <p:nvSpPr>
          <p:cNvPr id="990" name="Shape 9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91" name="Shape 9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7" name="Shape 997"/>
        <p:cNvGrpSpPr/>
        <p:nvPr/>
      </p:nvGrpSpPr>
      <p:grpSpPr>
        <a:xfrm>
          <a:off x="0" y="0"/>
          <a:ext cx="0" cy="0"/>
          <a:chOff x="0" y="0"/>
          <a:chExt cx="0" cy="0"/>
        </a:xfrm>
      </p:grpSpPr>
      <p:sp>
        <p:nvSpPr>
          <p:cNvPr id="998" name="Shape 99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99" name="Shape 99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6" name="Shape 1006"/>
        <p:cNvGrpSpPr/>
        <p:nvPr/>
      </p:nvGrpSpPr>
      <p:grpSpPr>
        <a:xfrm>
          <a:off x="0" y="0"/>
          <a:ext cx="0" cy="0"/>
          <a:chOff x="0" y="0"/>
          <a:chExt cx="0" cy="0"/>
        </a:xfrm>
      </p:grpSpPr>
      <p:sp>
        <p:nvSpPr>
          <p:cNvPr id="1007" name="Shape 10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08" name="Shape 10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9" name="Shape 1019"/>
        <p:cNvGrpSpPr/>
        <p:nvPr/>
      </p:nvGrpSpPr>
      <p:grpSpPr>
        <a:xfrm>
          <a:off x="0" y="0"/>
          <a:ext cx="0" cy="0"/>
          <a:chOff x="0" y="0"/>
          <a:chExt cx="0" cy="0"/>
        </a:xfrm>
      </p:grpSpPr>
      <p:sp>
        <p:nvSpPr>
          <p:cNvPr id="1020" name="Shape 10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21" name="Shape 102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9" name="Shape 1029"/>
        <p:cNvGrpSpPr/>
        <p:nvPr/>
      </p:nvGrpSpPr>
      <p:grpSpPr>
        <a:xfrm>
          <a:off x="0" y="0"/>
          <a:ext cx="0" cy="0"/>
          <a:chOff x="0" y="0"/>
          <a:chExt cx="0" cy="0"/>
        </a:xfrm>
      </p:grpSpPr>
      <p:sp>
        <p:nvSpPr>
          <p:cNvPr id="1030" name="Shape 10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31" name="Shape 10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8" name="Shape 1038"/>
        <p:cNvGrpSpPr/>
        <p:nvPr/>
      </p:nvGrpSpPr>
      <p:grpSpPr>
        <a:xfrm>
          <a:off x="0" y="0"/>
          <a:ext cx="0" cy="0"/>
          <a:chOff x="0" y="0"/>
          <a:chExt cx="0" cy="0"/>
        </a:xfrm>
      </p:grpSpPr>
      <p:sp>
        <p:nvSpPr>
          <p:cNvPr id="1039" name="Shape 10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40" name="Shape 10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7" name="Shape 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6" name="Shape 1046"/>
        <p:cNvGrpSpPr/>
        <p:nvPr/>
      </p:nvGrpSpPr>
      <p:grpSpPr>
        <a:xfrm>
          <a:off x="0" y="0"/>
          <a:ext cx="0" cy="0"/>
          <a:chOff x="0" y="0"/>
          <a:chExt cx="0" cy="0"/>
        </a:xfrm>
      </p:grpSpPr>
      <p:sp>
        <p:nvSpPr>
          <p:cNvPr id="1047" name="Shape 10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48" name="Shape 10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4" name="Shape 1054"/>
        <p:cNvGrpSpPr/>
        <p:nvPr/>
      </p:nvGrpSpPr>
      <p:grpSpPr>
        <a:xfrm>
          <a:off x="0" y="0"/>
          <a:ext cx="0" cy="0"/>
          <a:chOff x="0" y="0"/>
          <a:chExt cx="0" cy="0"/>
        </a:xfrm>
      </p:grpSpPr>
      <p:sp>
        <p:nvSpPr>
          <p:cNvPr id="1055" name="Shape 10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56" name="Shape 10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2" name="Shape 1062"/>
        <p:cNvGrpSpPr/>
        <p:nvPr/>
      </p:nvGrpSpPr>
      <p:grpSpPr>
        <a:xfrm>
          <a:off x="0" y="0"/>
          <a:ext cx="0" cy="0"/>
          <a:chOff x="0" y="0"/>
          <a:chExt cx="0" cy="0"/>
        </a:xfrm>
      </p:grpSpPr>
      <p:sp>
        <p:nvSpPr>
          <p:cNvPr id="1063" name="Shape 106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64" name="Shape 106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4" name="Shape 1074"/>
        <p:cNvGrpSpPr/>
        <p:nvPr/>
      </p:nvGrpSpPr>
      <p:grpSpPr>
        <a:xfrm>
          <a:off x="0" y="0"/>
          <a:ext cx="0" cy="0"/>
          <a:chOff x="0" y="0"/>
          <a:chExt cx="0" cy="0"/>
        </a:xfrm>
      </p:grpSpPr>
      <p:sp>
        <p:nvSpPr>
          <p:cNvPr id="1075" name="Shape 10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76" name="Shape 10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4" name="Shape 1084"/>
        <p:cNvGrpSpPr/>
        <p:nvPr/>
      </p:nvGrpSpPr>
      <p:grpSpPr>
        <a:xfrm>
          <a:off x="0" y="0"/>
          <a:ext cx="0" cy="0"/>
          <a:chOff x="0" y="0"/>
          <a:chExt cx="0" cy="0"/>
        </a:xfrm>
      </p:grpSpPr>
      <p:sp>
        <p:nvSpPr>
          <p:cNvPr id="1085" name="Shape 10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86" name="Shape 10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2" name="Shape 1092"/>
        <p:cNvGrpSpPr/>
        <p:nvPr/>
      </p:nvGrpSpPr>
      <p:grpSpPr>
        <a:xfrm>
          <a:off x="0" y="0"/>
          <a:ext cx="0" cy="0"/>
          <a:chOff x="0" y="0"/>
          <a:chExt cx="0" cy="0"/>
        </a:xfrm>
      </p:grpSpPr>
      <p:sp>
        <p:nvSpPr>
          <p:cNvPr id="1093" name="Shape 10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94" name="Shape 109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2" name="Shape 1102"/>
        <p:cNvGrpSpPr/>
        <p:nvPr/>
      </p:nvGrpSpPr>
      <p:grpSpPr>
        <a:xfrm>
          <a:off x="0" y="0"/>
          <a:ext cx="0" cy="0"/>
          <a:chOff x="0" y="0"/>
          <a:chExt cx="0" cy="0"/>
        </a:xfrm>
      </p:grpSpPr>
      <p:sp>
        <p:nvSpPr>
          <p:cNvPr id="1103" name="Shape 11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4" name="Shape 11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0" name="Shape 1110"/>
        <p:cNvGrpSpPr/>
        <p:nvPr/>
      </p:nvGrpSpPr>
      <p:grpSpPr>
        <a:xfrm>
          <a:off x="0" y="0"/>
          <a:ext cx="0" cy="0"/>
          <a:chOff x="0" y="0"/>
          <a:chExt cx="0" cy="0"/>
        </a:xfrm>
      </p:grpSpPr>
      <p:sp>
        <p:nvSpPr>
          <p:cNvPr id="1111" name="Shape 111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12" name="Shape 111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8" name="Shape 1118"/>
        <p:cNvGrpSpPr/>
        <p:nvPr/>
      </p:nvGrpSpPr>
      <p:grpSpPr>
        <a:xfrm>
          <a:off x="0" y="0"/>
          <a:ext cx="0" cy="0"/>
          <a:chOff x="0" y="0"/>
          <a:chExt cx="0" cy="0"/>
        </a:xfrm>
      </p:grpSpPr>
      <p:sp>
        <p:nvSpPr>
          <p:cNvPr id="1119" name="Shape 11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495 of Elementary Statistics, 10th Edition</a:t>
            </a:r>
          </a:p>
        </p:txBody>
      </p:sp>
      <p:sp>
        <p:nvSpPr>
          <p:cNvPr id="1120" name="Shape 112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1" name="Shape 1131"/>
        <p:cNvGrpSpPr/>
        <p:nvPr/>
      </p:nvGrpSpPr>
      <p:grpSpPr>
        <a:xfrm>
          <a:off x="0" y="0"/>
          <a:ext cx="0" cy="0"/>
          <a:chOff x="0" y="0"/>
          <a:chExt cx="0" cy="0"/>
        </a:xfrm>
      </p:grpSpPr>
      <p:sp>
        <p:nvSpPr>
          <p:cNvPr id="1132" name="Shape 11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Students may need a reminder of the definition of independent from Section 9-2. </a:t>
            </a:r>
          </a:p>
          <a:p>
            <a:pPr indent="0" lvl="0" marL="0" marR="0" rtl="0" algn="l">
              <a:spcBef>
                <a:spcPts val="0"/>
              </a:spcBef>
              <a:buSzPct val="25000"/>
              <a:buFont typeface="Arial"/>
              <a:buNone/>
            </a:pPr>
            <a:r>
              <a:rPr b="0" i="0" lang="en-US" sz="1800" u="none" cap="none" strike="noStrike"/>
              <a:t>The normal distribution requirement is quite strict with the methods discussed in this section. </a:t>
            </a:r>
          </a:p>
          <a:p>
            <a:pPr indent="0" lvl="0" marL="0" marR="0" rtl="0" algn="l">
              <a:spcBef>
                <a:spcPts val="0"/>
              </a:spcBef>
              <a:buSzPct val="25000"/>
              <a:buFont typeface="Arial"/>
              <a:buNone/>
            </a:pPr>
            <a:r>
              <a:rPr b="0" i="0" lang="en-US" sz="1800" u="none" cap="none" strike="noStrike"/>
              <a:t>Use of the normal quantile plots (section 6-7) will be important to determine normality</a:t>
            </a:r>
          </a:p>
        </p:txBody>
      </p:sp>
      <p:sp>
        <p:nvSpPr>
          <p:cNvPr id="1133" name="Shape 113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5" name="Shape 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9" name="Shape 1139"/>
        <p:cNvGrpSpPr/>
        <p:nvPr/>
      </p:nvGrpSpPr>
      <p:grpSpPr>
        <a:xfrm>
          <a:off x="0" y="0"/>
          <a:ext cx="0" cy="0"/>
          <a:chOff x="0" y="0"/>
          <a:chExt cx="0" cy="0"/>
        </a:xfrm>
      </p:grpSpPr>
      <p:sp>
        <p:nvSpPr>
          <p:cNvPr id="1140" name="Shape 1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41" name="Shape 1141"/>
          <p:cNvSpPr/>
          <p:nvPr>
            <p:ph idx="2" type="sldImg"/>
          </p:nvPr>
        </p:nvSpPr>
        <p:spPr>
          <a:xfrm>
            <a:off x="1214437" y="703262"/>
            <a:ext cx="4632325"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8" name="Shape 1158"/>
        <p:cNvGrpSpPr/>
        <p:nvPr/>
      </p:nvGrpSpPr>
      <p:grpSpPr>
        <a:xfrm>
          <a:off x="0" y="0"/>
          <a:ext cx="0" cy="0"/>
          <a:chOff x="0" y="0"/>
          <a:chExt cx="0" cy="0"/>
        </a:xfrm>
      </p:grpSpPr>
      <p:sp>
        <p:nvSpPr>
          <p:cNvPr id="1159" name="Shape 11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496 of Elementary Statistics, 10th Edition</a:t>
            </a:r>
          </a:p>
        </p:txBody>
      </p:sp>
      <p:sp>
        <p:nvSpPr>
          <p:cNvPr id="1160" name="Shape 11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7" name="Shape 1167"/>
        <p:cNvGrpSpPr/>
        <p:nvPr/>
      </p:nvGrpSpPr>
      <p:grpSpPr>
        <a:xfrm>
          <a:off x="0" y="0"/>
          <a:ext cx="0" cy="0"/>
          <a:chOff x="0" y="0"/>
          <a:chExt cx="0" cy="0"/>
        </a:xfrm>
      </p:grpSpPr>
      <p:sp>
        <p:nvSpPr>
          <p:cNvPr id="1168" name="Shape 11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496 of Elementary Statistics, 10th Edition</a:t>
            </a:r>
          </a:p>
        </p:txBody>
      </p:sp>
      <p:sp>
        <p:nvSpPr>
          <p:cNvPr id="1169" name="Shape 11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7" name="Shape 1177"/>
        <p:cNvGrpSpPr/>
        <p:nvPr/>
      </p:nvGrpSpPr>
      <p:grpSpPr>
        <a:xfrm>
          <a:off x="0" y="0"/>
          <a:ext cx="0" cy="0"/>
          <a:chOff x="0" y="0"/>
          <a:chExt cx="0" cy="0"/>
        </a:xfrm>
      </p:grpSpPr>
      <p:sp>
        <p:nvSpPr>
          <p:cNvPr id="1178" name="Shape 11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496 of Elementary Statistics, 10th Edition</a:t>
            </a:r>
          </a:p>
        </p:txBody>
      </p:sp>
      <p:sp>
        <p:nvSpPr>
          <p:cNvPr id="1179" name="Shape 11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5" name="Shape 1185"/>
        <p:cNvGrpSpPr/>
        <p:nvPr/>
      </p:nvGrpSpPr>
      <p:grpSpPr>
        <a:xfrm>
          <a:off x="0" y="0"/>
          <a:ext cx="0" cy="0"/>
          <a:chOff x="0" y="0"/>
          <a:chExt cx="0" cy="0"/>
        </a:xfrm>
      </p:grpSpPr>
      <p:sp>
        <p:nvSpPr>
          <p:cNvPr id="1186" name="Shape 11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497 of Elementary Statistics, 10th Edition</a:t>
            </a:r>
          </a:p>
          <a:p>
            <a:pPr indent="0" lvl="0" marL="0" marR="0" rtl="0" algn="l">
              <a:spcBef>
                <a:spcPts val="0"/>
              </a:spcBef>
              <a:buSzPct val="25000"/>
              <a:buFont typeface="Arial"/>
              <a:buNone/>
            </a:pPr>
            <a:r>
              <a:rPr b="0" i="0" lang="en-US" sz="1800" u="none" cap="none" strike="noStrike"/>
              <a:t>Give some numerical examples of the computation of F close to 1. </a:t>
            </a:r>
          </a:p>
        </p:txBody>
      </p:sp>
      <p:sp>
        <p:nvSpPr>
          <p:cNvPr id="1187" name="Shape 11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1" name="Shape 1211"/>
        <p:cNvGrpSpPr/>
        <p:nvPr/>
      </p:nvGrpSpPr>
      <p:grpSpPr>
        <a:xfrm>
          <a:off x="0" y="0"/>
          <a:ext cx="0" cy="0"/>
          <a:chOff x="0" y="0"/>
          <a:chExt cx="0" cy="0"/>
        </a:xfrm>
      </p:grpSpPr>
      <p:sp>
        <p:nvSpPr>
          <p:cNvPr id="1212" name="Shape 121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Give some numerical examples of an F value that is not close to 1. </a:t>
            </a:r>
          </a:p>
        </p:txBody>
      </p:sp>
      <p:sp>
        <p:nvSpPr>
          <p:cNvPr id="1213" name="Shape 121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1" name="Shape 1221"/>
        <p:cNvGrpSpPr/>
        <p:nvPr/>
      </p:nvGrpSpPr>
      <p:grpSpPr>
        <a:xfrm>
          <a:off x="0" y="0"/>
          <a:ext cx="0" cy="0"/>
          <a:chOff x="0" y="0"/>
          <a:chExt cx="0" cy="0"/>
        </a:xfrm>
      </p:grpSpPr>
      <p:sp>
        <p:nvSpPr>
          <p:cNvPr id="1222" name="Shape 122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23" name="Shape 12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3" name="Shape 1233"/>
        <p:cNvGrpSpPr/>
        <p:nvPr/>
      </p:nvGrpSpPr>
      <p:grpSpPr>
        <a:xfrm>
          <a:off x="0" y="0"/>
          <a:ext cx="0" cy="0"/>
          <a:chOff x="0" y="0"/>
          <a:chExt cx="0" cy="0"/>
        </a:xfrm>
      </p:grpSpPr>
      <p:sp>
        <p:nvSpPr>
          <p:cNvPr id="1234" name="Shape 123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35" name="Shape 123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2" name="Shape 1242"/>
        <p:cNvGrpSpPr/>
        <p:nvPr/>
      </p:nvGrpSpPr>
      <p:grpSpPr>
        <a:xfrm>
          <a:off x="0" y="0"/>
          <a:ext cx="0" cy="0"/>
          <a:chOff x="0" y="0"/>
          <a:chExt cx="0" cy="0"/>
        </a:xfrm>
      </p:grpSpPr>
      <p:sp>
        <p:nvSpPr>
          <p:cNvPr id="1243" name="Shape 12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44" name="Shape 12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1" name="Shape 1251"/>
        <p:cNvGrpSpPr/>
        <p:nvPr/>
      </p:nvGrpSpPr>
      <p:grpSpPr>
        <a:xfrm>
          <a:off x="0" y="0"/>
          <a:ext cx="0" cy="0"/>
          <a:chOff x="0" y="0"/>
          <a:chExt cx="0" cy="0"/>
        </a:xfrm>
      </p:grpSpPr>
      <p:sp>
        <p:nvSpPr>
          <p:cNvPr id="1252" name="Shape 12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53" name="Shape 12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1" name="Shape 11"/>
        <p:cNvGrpSpPr/>
        <p:nvPr/>
      </p:nvGrpSpPr>
      <p:grpSpPr>
        <a:xfrm>
          <a:off x="0" y="0"/>
          <a:ext cx="0" cy="0"/>
          <a:chOff x="0" y="0"/>
          <a:chExt cx="0" cy="0"/>
        </a:xfrm>
      </p:grpSpPr>
      <p:sp>
        <p:nvSpPr>
          <p:cNvPr id="12" name="Shape 12"/>
          <p:cNvSpPr txBox="1"/>
          <p:nvPr>
            <p:ph idx="11" type="ftr"/>
          </p:nvPr>
        </p:nvSpPr>
        <p:spPr>
          <a:xfrm>
            <a:off x="339725" y="6472237"/>
            <a:ext cx="5707062" cy="31908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3" name="Shape 13"/>
          <p:cNvSpPr txBox="1"/>
          <p:nvPr>
            <p:ph type="title"/>
          </p:nvPr>
        </p:nvSpPr>
        <p:spPr>
          <a:xfrm>
            <a:off x="625475" y="66675"/>
            <a:ext cx="7848599" cy="9778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4" name="Shape 14"/>
        <p:cNvGrpSpPr/>
        <p:nvPr/>
      </p:nvGrpSpPr>
      <p:grpSpPr>
        <a:xfrm>
          <a:off x="0" y="0"/>
          <a:ext cx="0" cy="0"/>
          <a:chOff x="0" y="0"/>
          <a:chExt cx="0" cy="0"/>
        </a:xfrm>
      </p:grpSpPr>
      <p:sp>
        <p:nvSpPr>
          <p:cNvPr id="15" name="Shape 15"/>
          <p:cNvSpPr txBox="1"/>
          <p:nvPr>
            <p:ph idx="11" type="ftr"/>
          </p:nvPr>
        </p:nvSpPr>
        <p:spPr>
          <a:xfrm>
            <a:off x="339725" y="6472237"/>
            <a:ext cx="5707062" cy="31908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6" name="Shape 16"/>
          <p:cNvSpPr txBox="1"/>
          <p:nvPr>
            <p:ph type="title"/>
          </p:nvPr>
        </p:nvSpPr>
        <p:spPr>
          <a:xfrm>
            <a:off x="381000" y="203200"/>
            <a:ext cx="8369299" cy="13208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625475" y="66675"/>
            <a:ext cx="7848599" cy="9778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txBox="1"/>
          <p:nvPr>
            <p:ph idx="11" type="ftr"/>
          </p:nvPr>
        </p:nvSpPr>
        <p:spPr>
          <a:xfrm>
            <a:off x="339725" y="6472237"/>
            <a:ext cx="5707062" cy="31908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9" name="Shape 9"/>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 name="Shape 10"/>
          <p:cNvSpPr txBox="1"/>
          <p:nvPr/>
        </p:nvSpPr>
        <p:spPr>
          <a:xfrm>
            <a:off x="7878761" y="6491287"/>
            <a:ext cx="1212850"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9.1 -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5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5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44.png"/><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50.png"/><Relationship Id="rId6" Type="http://schemas.openxmlformats.org/officeDocument/2006/relationships/image" Target="../media/image4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5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5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5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7.png"/><Relationship Id="rId6"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 name="Shape 20"/>
        <p:cNvGrpSpPr/>
        <p:nvPr/>
      </p:nvGrpSpPr>
      <p:grpSpPr>
        <a:xfrm>
          <a:off x="0" y="0"/>
          <a:ext cx="0" cy="0"/>
          <a:chOff x="0" y="0"/>
          <a:chExt cx="0" cy="0"/>
        </a:xfrm>
      </p:grpSpPr>
      <p:sp>
        <p:nvSpPr>
          <p:cNvPr id="21" name="Shape 2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2" name="Shape 22"/>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 name="Shape 23"/>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4" name="Shape 24"/>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5" name="Shape 25"/>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6" name="Shape 26"/>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2" name="Shape 11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3" name="Shape 113"/>
          <p:cNvSpPr txBox="1"/>
          <p:nvPr>
            <p:ph idx="1" type="body"/>
          </p:nvPr>
        </p:nvSpPr>
        <p:spPr>
          <a:xfrm>
            <a:off x="627062" y="1360487"/>
            <a:ext cx="7772400" cy="1546225"/>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33333"/>
              <a:buFont typeface="Arial"/>
              <a:buChar char="❖"/>
            </a:pPr>
            <a:r>
              <a:rPr b="1" i="0" lang="en-US" sz="3600" u="none" cap="none" strike="noStrike">
                <a:solidFill>
                  <a:schemeClr val="dk1"/>
                </a:solidFill>
                <a:latin typeface="Arial"/>
                <a:ea typeface="Arial"/>
                <a:cs typeface="Arial"/>
                <a:sym typeface="Arial"/>
              </a:rPr>
              <a:t> The </a:t>
            </a:r>
            <a:r>
              <a:rPr b="1" i="0" lang="en-US" sz="3600" u="none" cap="none" strike="noStrike">
                <a:solidFill>
                  <a:schemeClr val="hlink"/>
                </a:solidFill>
                <a:latin typeface="Arial"/>
                <a:ea typeface="Arial"/>
                <a:cs typeface="Arial"/>
                <a:sym typeface="Arial"/>
              </a:rPr>
              <a:t>pooled sample proportion</a:t>
            </a:r>
            <a:r>
              <a:rPr b="1" i="0" lang="en-US" sz="3200" u="none" cap="none" strike="noStrike">
                <a:solidFill>
                  <a:schemeClr val="dk1"/>
                </a:solidFill>
                <a:latin typeface="Arial"/>
                <a:ea typeface="Arial"/>
                <a:cs typeface="Arial"/>
                <a:sym typeface="Arial"/>
              </a:rPr>
              <a:t>  	is denoted by </a:t>
            </a:r>
            <a:r>
              <a:rPr b="1" i="1" lang="en-US" sz="4800" u="none" cap="none" strike="noStrike">
                <a:solidFill>
                  <a:schemeClr val="hlink"/>
                </a:solidFill>
                <a:latin typeface="Times New Roman"/>
                <a:ea typeface="Times New Roman"/>
                <a:cs typeface="Times New Roman"/>
                <a:sym typeface="Times New Roman"/>
              </a:rPr>
              <a:t>p </a:t>
            </a:r>
            <a:r>
              <a:rPr b="1" i="0" lang="en-US" sz="3200" u="none" cap="none" strike="noStrike">
                <a:solidFill>
                  <a:schemeClr val="dk1"/>
                </a:solidFill>
                <a:latin typeface="Arial"/>
                <a:ea typeface="Arial"/>
                <a:cs typeface="Arial"/>
                <a:sym typeface="Arial"/>
              </a:rPr>
              <a:t>and is given by:</a:t>
            </a:r>
            <a:r>
              <a:rPr b="1" i="1" lang="en-US" sz="4800" u="none" cap="none" strike="noStrike">
                <a:solidFill>
                  <a:schemeClr val="dk1"/>
                </a:solidFill>
                <a:latin typeface="Times New Roman"/>
                <a:ea typeface="Times New Roman"/>
                <a:cs typeface="Times New Roman"/>
                <a:sym typeface="Times New Roman"/>
              </a:rPr>
              <a:t> </a:t>
            </a:r>
          </a:p>
        </p:txBody>
      </p:sp>
      <p:sp>
        <p:nvSpPr>
          <p:cNvPr id="114" name="Shape 114"/>
          <p:cNvSpPr txBox="1"/>
          <p:nvPr>
            <p:ph type="title"/>
          </p:nvPr>
        </p:nvSpPr>
        <p:spPr>
          <a:xfrm>
            <a:off x="690562" y="101600"/>
            <a:ext cx="7772400" cy="9112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Pooled Sample Proportion </a:t>
            </a:r>
          </a:p>
        </p:txBody>
      </p:sp>
      <p:cxnSp>
        <p:nvCxnSpPr>
          <p:cNvPr id="115" name="Shape 115"/>
          <p:cNvCxnSpPr/>
          <p:nvPr/>
        </p:nvCxnSpPr>
        <p:spPr>
          <a:xfrm>
            <a:off x="3841750" y="2159000"/>
            <a:ext cx="228600" cy="0"/>
          </a:xfrm>
          <a:prstGeom prst="straightConnector1">
            <a:avLst/>
          </a:prstGeom>
          <a:noFill/>
          <a:ln cap="rnd" cmpd="sng" w="38100">
            <a:solidFill>
              <a:schemeClr val="hlink"/>
            </a:solidFill>
            <a:prstDash val="solid"/>
            <a:miter/>
            <a:headEnd len="med" w="med" type="none"/>
            <a:tailEnd len="med" w="med" type="none"/>
          </a:ln>
        </p:spPr>
      </p:cxnSp>
      <p:grpSp>
        <p:nvGrpSpPr>
          <p:cNvPr id="116" name="Shape 116"/>
          <p:cNvGrpSpPr/>
          <p:nvPr/>
        </p:nvGrpSpPr>
        <p:grpSpPr>
          <a:xfrm>
            <a:off x="2947986" y="3009900"/>
            <a:ext cx="2630488" cy="1341437"/>
            <a:chOff x="2947986" y="3251200"/>
            <a:chExt cx="2630488" cy="1341437"/>
          </a:xfrm>
        </p:grpSpPr>
        <p:sp>
          <p:nvSpPr>
            <p:cNvPr id="117" name="Shape 117"/>
            <p:cNvSpPr txBox="1"/>
            <p:nvPr/>
          </p:nvSpPr>
          <p:spPr>
            <a:xfrm>
              <a:off x="3338512" y="3725862"/>
              <a:ext cx="4476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a:t>
              </a:r>
            </a:p>
          </p:txBody>
        </p:sp>
        <p:grpSp>
          <p:nvGrpSpPr>
            <p:cNvPr id="118" name="Shape 118"/>
            <p:cNvGrpSpPr/>
            <p:nvPr/>
          </p:nvGrpSpPr>
          <p:grpSpPr>
            <a:xfrm>
              <a:off x="2947986" y="3251200"/>
              <a:ext cx="2630488" cy="1341437"/>
              <a:chOff x="2947986" y="3251200"/>
              <a:chExt cx="2630488" cy="1341437"/>
            </a:xfrm>
          </p:grpSpPr>
          <p:sp>
            <p:nvSpPr>
              <p:cNvPr id="119" name="Shape 119"/>
              <p:cNvSpPr txBox="1"/>
              <p:nvPr/>
            </p:nvSpPr>
            <p:spPr>
              <a:xfrm>
                <a:off x="2947986" y="3614737"/>
                <a:ext cx="460374"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p</a:t>
                </a:r>
              </a:p>
            </p:txBody>
          </p:sp>
          <p:cxnSp>
            <p:nvCxnSpPr>
              <p:cNvPr id="120" name="Shape 120"/>
              <p:cNvCxnSpPr/>
              <p:nvPr/>
            </p:nvCxnSpPr>
            <p:spPr>
              <a:xfrm>
                <a:off x="3073400" y="3873500"/>
                <a:ext cx="273049" cy="0"/>
              </a:xfrm>
              <a:prstGeom prst="straightConnector1">
                <a:avLst/>
              </a:prstGeom>
              <a:noFill/>
              <a:ln cap="rnd" cmpd="sng" w="38100">
                <a:solidFill>
                  <a:schemeClr val="dk1"/>
                </a:solidFill>
                <a:prstDash val="solid"/>
                <a:miter/>
                <a:headEnd len="med" w="med" type="none"/>
                <a:tailEnd len="med" w="med" type="none"/>
              </a:ln>
            </p:spPr>
          </p:cxnSp>
          <p:grpSp>
            <p:nvGrpSpPr>
              <p:cNvPr id="121" name="Shape 121"/>
              <p:cNvGrpSpPr/>
              <p:nvPr/>
            </p:nvGrpSpPr>
            <p:grpSpPr>
              <a:xfrm>
                <a:off x="3968750" y="3251200"/>
                <a:ext cx="1609725" cy="1341437"/>
                <a:chOff x="3968750" y="3251200"/>
                <a:chExt cx="1609725" cy="1341437"/>
              </a:xfrm>
            </p:grpSpPr>
            <p:sp>
              <p:nvSpPr>
                <p:cNvPr id="122" name="Shape 122"/>
                <p:cNvSpPr txBox="1"/>
                <p:nvPr/>
              </p:nvSpPr>
              <p:spPr>
                <a:xfrm>
                  <a:off x="4057650" y="3954462"/>
                  <a:ext cx="148589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Arial"/>
                      <a:ea typeface="Arial"/>
                      <a:cs typeface="Arial"/>
                      <a:sym typeface="Arial"/>
                    </a:rPr>
                    <a:t>2</a:t>
                  </a:r>
                </a:p>
              </p:txBody>
            </p:sp>
            <p:cxnSp>
              <p:nvCxnSpPr>
                <p:cNvPr id="123" name="Shape 123"/>
                <p:cNvCxnSpPr/>
                <p:nvPr/>
              </p:nvCxnSpPr>
              <p:spPr>
                <a:xfrm>
                  <a:off x="3968750" y="4019550"/>
                  <a:ext cx="1609725" cy="0"/>
                </a:xfrm>
                <a:prstGeom prst="straightConnector1">
                  <a:avLst/>
                </a:prstGeom>
                <a:noFill/>
                <a:ln cap="rnd" cmpd="sng" w="50800">
                  <a:solidFill>
                    <a:schemeClr val="dk1"/>
                  </a:solidFill>
                  <a:prstDash val="solid"/>
                  <a:miter/>
                  <a:headEnd len="med" w="med" type="none"/>
                  <a:tailEnd len="med" w="med" type="none"/>
                </a:ln>
              </p:spPr>
            </p:cxnSp>
            <p:sp>
              <p:nvSpPr>
                <p:cNvPr id="124" name="Shape 124"/>
                <p:cNvSpPr txBox="1"/>
                <p:nvPr/>
              </p:nvSpPr>
              <p:spPr>
                <a:xfrm>
                  <a:off x="4079875" y="3251200"/>
                  <a:ext cx="14351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x</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800" u="none" cap="none" strike="noStrike">
                      <a:solidFill>
                        <a:schemeClr val="dk1"/>
                      </a:solidFill>
                      <a:latin typeface="Arial"/>
                      <a:ea typeface="Arial"/>
                      <a:cs typeface="Arial"/>
                      <a:sym typeface="Arial"/>
                    </a:rPr>
                    <a:t>2</a:t>
                  </a:r>
                </a:p>
              </p:txBody>
            </p:sp>
          </p:grpSp>
        </p:grpSp>
      </p:grpSp>
      <p:grpSp>
        <p:nvGrpSpPr>
          <p:cNvPr id="125" name="Shape 125"/>
          <p:cNvGrpSpPr/>
          <p:nvPr/>
        </p:nvGrpSpPr>
        <p:grpSpPr>
          <a:xfrm>
            <a:off x="604837" y="4705350"/>
            <a:ext cx="7994650" cy="1428749"/>
            <a:chOff x="604837" y="4705350"/>
            <a:chExt cx="7994650" cy="1428749"/>
          </a:xfrm>
        </p:grpSpPr>
        <p:sp>
          <p:nvSpPr>
            <p:cNvPr id="126" name="Shape 126"/>
            <p:cNvSpPr txBox="1"/>
            <p:nvPr/>
          </p:nvSpPr>
          <p:spPr>
            <a:xfrm>
              <a:off x="604837" y="4705350"/>
              <a:ext cx="7994650" cy="14287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2"/>
                </a:buClr>
                <a:buSzPct val="75000"/>
                <a:buFont typeface="Times New Roman"/>
                <a:buChar char="❖"/>
              </a:pPr>
              <a:r>
                <a:rPr b="1" i="1" lang="en-US" sz="44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We denote the complement of </a:t>
              </a:r>
              <a:r>
                <a:rPr b="1" i="1" lang="en-US" sz="3200" u="none" cap="none" strike="noStrike">
                  <a:solidFill>
                    <a:schemeClr val="dk1"/>
                  </a:solidFill>
                  <a:latin typeface="Times New Roman"/>
                  <a:ea typeface="Times New Roman"/>
                  <a:cs typeface="Times New Roman"/>
                  <a:sym typeface="Times New Roman"/>
                </a:rPr>
                <a:t>p</a:t>
              </a:r>
              <a:r>
                <a:rPr b="1" i="0" lang="en-US" sz="3200" u="none" cap="none" strike="noStrike">
                  <a:solidFill>
                    <a:schemeClr val="dk1"/>
                  </a:solidFill>
                  <a:latin typeface="Arial"/>
                  <a:ea typeface="Arial"/>
                  <a:cs typeface="Arial"/>
                  <a:sym typeface="Arial"/>
                </a:rPr>
                <a:t> by </a:t>
              </a:r>
              <a:r>
                <a:rPr b="1" i="1" lang="en-US" sz="3200" u="none" cap="none" strike="noStrike">
                  <a:solidFill>
                    <a:schemeClr val="dk1"/>
                  </a:solidFill>
                  <a:latin typeface="Times New Roman"/>
                  <a:ea typeface="Times New Roman"/>
                  <a:cs typeface="Times New Roman"/>
                  <a:sym typeface="Times New Roman"/>
                </a:rPr>
                <a:t>q</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so</a:t>
              </a:r>
              <a:r>
                <a:rPr b="1" i="1" lang="en-US" sz="3200" u="none" cap="none" strike="noStrike">
                  <a:solidFill>
                    <a:schemeClr val="dk1"/>
                  </a:solidFill>
                  <a:latin typeface="Arial"/>
                  <a:ea typeface="Arial"/>
                  <a:cs typeface="Arial"/>
                  <a:sym typeface="Arial"/>
                </a:rPr>
                <a:t> </a:t>
              </a:r>
              <a:r>
                <a:rPr b="1" i="1" lang="en-US" sz="4400" u="none" cap="none" strike="noStrike">
                  <a:solidFill>
                    <a:schemeClr val="dk1"/>
                  </a:solidFill>
                  <a:latin typeface="Times New Roman"/>
                  <a:ea typeface="Times New Roman"/>
                  <a:cs typeface="Times New Roman"/>
                  <a:sym typeface="Times New Roman"/>
                </a:rPr>
                <a:t>q </a:t>
              </a:r>
              <a:r>
                <a:rPr b="1" baseline="-25000"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a:t>
              </a:r>
              <a:r>
                <a:rPr b="1" i="0" lang="en-US" sz="4400" u="none" cap="none" strike="noStrike">
                  <a:solidFill>
                    <a:schemeClr val="dk1"/>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1</a:t>
              </a:r>
              <a:r>
                <a:rPr b="1" i="0" lang="en-US" sz="4400" u="none" cap="none" strike="noStrike">
                  <a:solidFill>
                    <a:schemeClr val="dk1"/>
                  </a:solidFill>
                  <a:latin typeface="Arial"/>
                  <a:ea typeface="Arial"/>
                  <a:cs typeface="Arial"/>
                  <a:sym typeface="Arial"/>
                </a:rPr>
                <a:t> – </a:t>
              </a:r>
              <a:r>
                <a:rPr b="1" i="1" lang="en-US" sz="4400" u="none" cap="none" strike="noStrike">
                  <a:solidFill>
                    <a:schemeClr val="dk1"/>
                  </a:solidFill>
                  <a:latin typeface="Times New Roman"/>
                  <a:ea typeface="Times New Roman"/>
                  <a:cs typeface="Times New Roman"/>
                  <a:sym typeface="Times New Roman"/>
                </a:rPr>
                <a:t>p</a:t>
              </a:r>
            </a:p>
          </p:txBody>
        </p:sp>
        <p:cxnSp>
          <p:nvCxnSpPr>
            <p:cNvPr id="127" name="Shape 127"/>
            <p:cNvCxnSpPr/>
            <p:nvPr/>
          </p:nvCxnSpPr>
          <p:spPr>
            <a:xfrm>
              <a:off x="1847850" y="5635625"/>
              <a:ext cx="304799" cy="0"/>
            </a:xfrm>
            <a:prstGeom prst="straightConnector1">
              <a:avLst/>
            </a:prstGeom>
            <a:noFill/>
            <a:ln cap="rnd" cmpd="sng" w="38100">
              <a:solidFill>
                <a:schemeClr val="dk1"/>
              </a:solidFill>
              <a:prstDash val="solid"/>
              <a:miter/>
              <a:headEnd len="med" w="med" type="none"/>
              <a:tailEnd len="med" w="med" type="none"/>
            </a:ln>
          </p:spPr>
        </p:cxnSp>
        <p:cxnSp>
          <p:nvCxnSpPr>
            <p:cNvPr id="128" name="Shape 128"/>
            <p:cNvCxnSpPr/>
            <p:nvPr/>
          </p:nvCxnSpPr>
          <p:spPr>
            <a:xfrm>
              <a:off x="3633787" y="5635625"/>
              <a:ext cx="304799" cy="0"/>
            </a:xfrm>
            <a:prstGeom prst="straightConnector1">
              <a:avLst/>
            </a:prstGeom>
            <a:noFill/>
            <a:ln cap="rnd" cmpd="sng" w="38100">
              <a:solidFill>
                <a:schemeClr val="dk1"/>
              </a:solidFill>
              <a:prstDash val="solid"/>
              <a:miter/>
              <a:headEnd len="med" w="med" type="none"/>
              <a:tailEnd len="med" w="med" type="none"/>
            </a:ln>
          </p:spPr>
        </p:cxnSp>
        <p:cxnSp>
          <p:nvCxnSpPr>
            <p:cNvPr id="129" name="Shape 129"/>
            <p:cNvCxnSpPr/>
            <p:nvPr/>
          </p:nvCxnSpPr>
          <p:spPr>
            <a:xfrm>
              <a:off x="7966075" y="5016500"/>
              <a:ext cx="304799" cy="0"/>
            </a:xfrm>
            <a:prstGeom prst="straightConnector1">
              <a:avLst/>
            </a:prstGeom>
            <a:noFill/>
            <a:ln cap="rnd" cmpd="sng" w="38100">
              <a:solidFill>
                <a:schemeClr val="dk1"/>
              </a:solidFill>
              <a:prstDash val="solid"/>
              <a:miter/>
              <a:headEnd len="med" w="med" type="none"/>
              <a:tailEnd len="med" w="med" type="none"/>
            </a:ln>
          </p:spPr>
        </p:cxnSp>
        <p:cxnSp>
          <p:nvCxnSpPr>
            <p:cNvPr id="130" name="Shape 130"/>
            <p:cNvCxnSpPr/>
            <p:nvPr/>
          </p:nvCxnSpPr>
          <p:spPr>
            <a:xfrm>
              <a:off x="7048500" y="5016500"/>
              <a:ext cx="304799" cy="0"/>
            </a:xfrm>
            <a:prstGeom prst="straightConnector1">
              <a:avLst/>
            </a:prstGeom>
            <a:noFill/>
            <a:ln cap="rnd" cmpd="sng" w="38100">
              <a:solidFill>
                <a:schemeClr val="dk1"/>
              </a:solidFill>
              <a:prstDash val="solid"/>
              <a:miter/>
              <a:headEnd len="med" w="med" type="none"/>
              <a:tailEnd len="med" w="med" type="none"/>
            </a:ln>
          </p:spPr>
        </p:cxnSp>
      </p:gr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0" name="Shape 1270"/>
        <p:cNvGrpSpPr/>
        <p:nvPr/>
      </p:nvGrpSpPr>
      <p:grpSpPr>
        <a:xfrm>
          <a:off x="0" y="0"/>
          <a:ext cx="0" cy="0"/>
          <a:chOff x="0" y="0"/>
          <a:chExt cx="0" cy="0"/>
        </a:xfrm>
      </p:grpSpPr>
      <p:sp>
        <p:nvSpPr>
          <p:cNvPr id="1271" name="Shape 127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72" name="Shape 127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73" name="Shape 1273"/>
          <p:cNvSpPr txBox="1"/>
          <p:nvPr>
            <p:ph idx="1" type="body"/>
          </p:nvPr>
        </p:nvSpPr>
        <p:spPr>
          <a:xfrm>
            <a:off x="463550" y="749300"/>
            <a:ext cx="8477250" cy="539749"/>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0.05</a:t>
            </a:r>
          </a:p>
        </p:txBody>
      </p:sp>
      <p:sp>
        <p:nvSpPr>
          <p:cNvPr id="1274" name="Shape 1274"/>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275" name="Shape 1275"/>
          <p:cNvSpPr txBox="1"/>
          <p:nvPr/>
        </p:nvSpPr>
        <p:spPr>
          <a:xfrm>
            <a:off x="434975" y="1371600"/>
            <a:ext cx="8477250" cy="884236"/>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involves two population variances, use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distribution variances</a:t>
            </a:r>
          </a:p>
        </p:txBody>
      </p:sp>
      <p:pic>
        <p:nvPicPr>
          <p:cNvPr id="1276" name="Shape 1276"/>
          <p:cNvPicPr preferRelativeResize="0"/>
          <p:nvPr/>
        </p:nvPicPr>
        <p:blipFill rotWithShape="1">
          <a:blip r:embed="rId3">
            <a:alphaModFix/>
          </a:blip>
          <a:srcRect b="0" l="0" r="0" t="0"/>
          <a:stretch/>
        </p:blipFill>
        <p:spPr>
          <a:xfrm>
            <a:off x="2011361" y="2927350"/>
            <a:ext cx="5360986" cy="1231899"/>
          </a:xfrm>
          <a:prstGeom prst="rect">
            <a:avLst/>
          </a:prstGeom>
          <a:noFill/>
          <a:ln>
            <a:noFill/>
          </a:ln>
        </p:spPr>
      </p:pic>
      <p:sp>
        <p:nvSpPr>
          <p:cNvPr id="1277" name="Shape 1277"/>
          <p:cNvSpPr txBox="1"/>
          <p:nvPr/>
        </p:nvSpPr>
        <p:spPr>
          <a:xfrm>
            <a:off x="398462" y="2309811"/>
            <a:ext cx="8477250" cy="538161"/>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the test statistic</a:t>
            </a:r>
          </a:p>
        </p:txBody>
      </p:sp>
      <p:sp>
        <p:nvSpPr>
          <p:cNvPr id="1278" name="Shape 1278"/>
          <p:cNvSpPr txBox="1"/>
          <p:nvPr/>
        </p:nvSpPr>
        <p:spPr>
          <a:xfrm>
            <a:off x="509587" y="4208462"/>
            <a:ext cx="8420099" cy="14255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the critical values in this two-tailed test, refer to Table A-5 for the area of 0.025 in the right tail. Because we stipulate that the larger variance is placed in the numerator of the F test statistic, we need to find only the right-tailed critical value.</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82" name="Shape 1282"/>
        <p:cNvGrpSpPr/>
        <p:nvPr/>
      </p:nvGrpSpPr>
      <p:grpSpPr>
        <a:xfrm>
          <a:off x="0" y="0"/>
          <a:ext cx="0" cy="0"/>
          <a:chOff x="0" y="0"/>
          <a:chExt cx="0" cy="0"/>
        </a:xfrm>
      </p:grpSpPr>
      <p:sp>
        <p:nvSpPr>
          <p:cNvPr id="1283" name="Shape 128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84" name="Shape 128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85" name="Shape 1285"/>
          <p:cNvSpPr txBox="1"/>
          <p:nvPr>
            <p:ph idx="1" type="body"/>
          </p:nvPr>
        </p:nvSpPr>
        <p:spPr>
          <a:xfrm>
            <a:off x="463550" y="749300"/>
            <a:ext cx="8477250" cy="24129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From Table A-5 we see that the critical value of F is between 1.8752 and 2.0739, but it is much closer to 1.8752. Interpolation provides a critical value of 1.8951, but STATDISK, Excel, and Minitab provide the accurate critical value of 1.8907.</a:t>
            </a:r>
          </a:p>
        </p:txBody>
      </p:sp>
      <p:sp>
        <p:nvSpPr>
          <p:cNvPr id="1286" name="Shape 1286"/>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287" name="Shape 1287"/>
          <p:cNvSpPr txBox="1"/>
          <p:nvPr/>
        </p:nvSpPr>
        <p:spPr>
          <a:xfrm>
            <a:off x="509587" y="3295650"/>
            <a:ext cx="8420099" cy="2844800"/>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The test statistic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 1.9729 does fall within the critical region, so we reject the null hypothesis of equal variances. There is sufficient evidence to warrant rejection of the claim of equal standard deviations. </a:t>
            </a: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1" name="Shape 1291"/>
        <p:cNvGrpSpPr/>
        <p:nvPr/>
      </p:nvGrpSpPr>
      <p:grpSpPr>
        <a:xfrm>
          <a:off x="0" y="0"/>
          <a:ext cx="0" cy="0"/>
          <a:chOff x="0" y="0"/>
          <a:chExt cx="0" cy="0"/>
        </a:xfrm>
      </p:grpSpPr>
      <p:sp>
        <p:nvSpPr>
          <p:cNvPr id="1292" name="Shape 129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93" name="Shape 129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pic>
        <p:nvPicPr>
          <p:cNvPr id="1294" name="Shape 1294"/>
          <p:cNvPicPr preferRelativeResize="0"/>
          <p:nvPr/>
        </p:nvPicPr>
        <p:blipFill rotWithShape="1">
          <a:blip r:embed="rId3">
            <a:alphaModFix/>
          </a:blip>
          <a:srcRect b="0" l="0" r="0" t="0"/>
          <a:stretch/>
        </p:blipFill>
        <p:spPr>
          <a:xfrm>
            <a:off x="1531937" y="754062"/>
            <a:ext cx="6616699" cy="5799136"/>
          </a:xfrm>
          <a:prstGeom prst="rect">
            <a:avLst/>
          </a:prstGeom>
          <a:noFill/>
          <a:ln>
            <a:noFill/>
          </a:ln>
        </p:spPr>
      </p:pic>
      <p:sp>
        <p:nvSpPr>
          <p:cNvPr id="1295" name="Shape 1295"/>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9" name="Shape 1299"/>
        <p:cNvGrpSpPr/>
        <p:nvPr/>
      </p:nvGrpSpPr>
      <p:grpSpPr>
        <a:xfrm>
          <a:off x="0" y="0"/>
          <a:ext cx="0" cy="0"/>
          <a:chOff x="0" y="0"/>
          <a:chExt cx="0" cy="0"/>
        </a:xfrm>
      </p:grpSpPr>
      <p:sp>
        <p:nvSpPr>
          <p:cNvPr id="1300" name="Shape 130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301" name="Shape 130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302" name="Shape 1302"/>
          <p:cNvSpPr txBox="1"/>
          <p:nvPr>
            <p:ph idx="1" type="body"/>
          </p:nvPr>
        </p:nvSpPr>
        <p:spPr>
          <a:xfrm>
            <a:off x="463550" y="1157287"/>
            <a:ext cx="8285161" cy="53085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sufficient evidence to warrant rejection of the claim that the two standard deviations are equal. The variation among weights of quarters made after 1964 is significantly different from the variation among weights of quarters made before 1964.</a:t>
            </a:r>
          </a:p>
        </p:txBody>
      </p:sp>
      <p:sp>
        <p:nvSpPr>
          <p:cNvPr id="1303" name="Shape 1303"/>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7" name="Shape 1307"/>
        <p:cNvGrpSpPr/>
        <p:nvPr/>
      </p:nvGrpSpPr>
      <p:grpSpPr>
        <a:xfrm>
          <a:off x="0" y="0"/>
          <a:ext cx="0" cy="0"/>
          <a:chOff x="0" y="0"/>
          <a:chExt cx="0" cy="0"/>
        </a:xfrm>
      </p:grpSpPr>
      <p:sp>
        <p:nvSpPr>
          <p:cNvPr id="1308" name="Shape 130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309" name="Shape 130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310" name="Shape 1310"/>
          <p:cNvSpPr txBox="1"/>
          <p:nvPr/>
        </p:nvSpPr>
        <p:spPr>
          <a:xfrm>
            <a:off x="1670050" y="184150"/>
            <a:ext cx="5772149"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311" name="Shape 1311"/>
          <p:cNvSpPr txBox="1"/>
          <p:nvPr/>
        </p:nvSpPr>
        <p:spPr>
          <a:xfrm>
            <a:off x="604837" y="1449387"/>
            <a:ext cx="8026400" cy="4152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Requirements for comparing variation in 	two samples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Notation.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Hypothesis test.</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Confidence intervals.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test and distribution.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4" name="Shape 134"/>
        <p:cNvGrpSpPr/>
        <p:nvPr/>
      </p:nvGrpSpPr>
      <p:grpSpPr>
        <a:xfrm>
          <a:off x="0" y="0"/>
          <a:ext cx="0" cy="0"/>
          <a:chOff x="0" y="0"/>
          <a:chExt cx="0" cy="0"/>
        </a:xfrm>
      </p:grpSpPr>
      <p:sp>
        <p:nvSpPr>
          <p:cNvPr id="135" name="Shape 13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36" name="Shape 13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37" name="Shape 137"/>
          <p:cNvSpPr txBox="1"/>
          <p:nvPr>
            <p:ph type="title"/>
          </p:nvPr>
        </p:nvSpPr>
        <p:spPr>
          <a:xfrm>
            <a:off x="635000" y="107950"/>
            <a:ext cx="7854949" cy="9128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138" name="Shape 138"/>
          <p:cNvSpPr txBox="1"/>
          <p:nvPr>
            <p:ph idx="1" type="body"/>
          </p:nvPr>
        </p:nvSpPr>
        <p:spPr>
          <a:xfrm>
            <a:off x="644525" y="1771650"/>
            <a:ext cx="8193087" cy="4114800"/>
          </a:xfrm>
          <a:prstGeom prst="rect">
            <a:avLst/>
          </a:prstGeom>
          <a:noFill/>
          <a:ln>
            <a:noFill/>
          </a:ln>
        </p:spPr>
        <p:txBody>
          <a:bodyPr anchorCtr="0" anchor="t" bIns="44450" lIns="90475" rIns="90475" tIns="44450">
            <a:noAutofit/>
          </a:bodyPr>
          <a:lstStyle/>
          <a:p>
            <a:pPr indent="-512762" lvl="0" marL="51276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We have proportions from two 		   	</a:t>
            </a:r>
            <a:r>
              <a:rPr b="1" i="0" lang="en-US" sz="3200" u="none" cap="none" strike="noStrike">
                <a:solidFill>
                  <a:schemeClr val="hlink"/>
                </a:solidFill>
                <a:latin typeface="Arial"/>
                <a:ea typeface="Arial"/>
                <a:cs typeface="Arial"/>
                <a:sym typeface="Arial"/>
              </a:rPr>
              <a:t>independent</a:t>
            </a:r>
            <a:r>
              <a:rPr b="1" i="0" lang="en-US" sz="3200" u="none" cap="none" strike="noStrike">
                <a:solidFill>
                  <a:schemeClr val="dk1"/>
                </a:solidFill>
                <a:latin typeface="Arial"/>
                <a:ea typeface="Arial"/>
                <a:cs typeface="Arial"/>
                <a:sym typeface="Arial"/>
              </a:rPr>
              <a:t> simple random samples.</a:t>
            </a:r>
          </a:p>
          <a:p>
            <a:pPr indent="-512762" lvl="0" marL="512762" marR="0" rtl="0" algn="l">
              <a:lnSpc>
                <a:spcPct val="100000"/>
              </a:lnSpc>
              <a:spcBef>
                <a:spcPts val="192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2.  For each of the two samples, the 	number of successes is at least 5 and the number of failures is at least 5.</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44" name="Shape 14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45" name="Shape 145"/>
          <p:cNvSpPr txBox="1"/>
          <p:nvPr>
            <p:ph type="title"/>
          </p:nvPr>
        </p:nvSpPr>
        <p:spPr>
          <a:xfrm>
            <a:off x="252412" y="163511"/>
            <a:ext cx="8643937" cy="8080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Two Proportions </a:t>
            </a:r>
          </a:p>
        </p:txBody>
      </p:sp>
      <p:grpSp>
        <p:nvGrpSpPr>
          <p:cNvPr id="146" name="Shape 146"/>
          <p:cNvGrpSpPr/>
          <p:nvPr/>
        </p:nvGrpSpPr>
        <p:grpSpPr>
          <a:xfrm>
            <a:off x="609600" y="1384300"/>
            <a:ext cx="8145461" cy="3870324"/>
            <a:chOff x="495300" y="1308100"/>
            <a:chExt cx="8145461" cy="3870324"/>
          </a:xfrm>
        </p:grpSpPr>
        <p:sp>
          <p:nvSpPr>
            <p:cNvPr id="147" name="Shape 147"/>
            <p:cNvSpPr txBox="1"/>
            <p:nvPr/>
          </p:nvSpPr>
          <p:spPr>
            <a:xfrm>
              <a:off x="495300" y="1308100"/>
              <a:ext cx="8145461" cy="1487486"/>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For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p>
            <a:p>
              <a:pPr indent="-342900" lvl="0" marL="342900" marR="0" rtl="0" algn="l">
                <a:lnSpc>
                  <a:spcPct val="100000"/>
                </a:lnSpc>
                <a:spcBef>
                  <a:spcPts val="720"/>
                </a:spcBef>
                <a:spcAft>
                  <a:spcPts val="0"/>
                </a:spcAft>
                <a:buClr>
                  <a:schemeClr val="dk1"/>
                </a:buClr>
                <a:buSzPct val="25000"/>
                <a:buFont typeface="Arial"/>
                <a:buNone/>
              </a:pPr>
              <a:r>
                <a:rPr b="1" baseline="-25000" i="0" lang="en-US" sz="2800" u="none" cap="none" strike="noStrike">
                  <a:solidFill>
                    <a:schemeClr val="dk1"/>
                  </a:solidFill>
                  <a:latin typeface="Arial"/>
                  <a:ea typeface="Arial"/>
                  <a:cs typeface="Arial"/>
                  <a:sym typeface="Arial"/>
                </a:rPr>
                <a:t>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Times New Roman"/>
                  <a:ea typeface="Times New Roman"/>
                  <a:cs typeface="Times New Roman"/>
                  <a:sym typeface="Times New Roman"/>
                </a:rPr>
                <a:t>&lt;</a:t>
              </a:r>
              <a:r>
                <a:rPr b="1" i="1" lang="en-US" sz="3600" u="none" cap="none" strike="noStrike">
                  <a:solidFill>
                    <a:schemeClr val="dk1"/>
                  </a:solidFill>
                  <a:latin typeface="Times New Roman"/>
                  <a:ea typeface="Times New Roman"/>
                  <a:cs typeface="Times New Roman"/>
                  <a:sym typeface="Times New Roman"/>
                </a:rPr>
                <a:t> p</a:t>
              </a:r>
              <a:r>
                <a:rPr b="1" baseline="-25000" i="0" lang="en-US" sz="28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 </a:t>
              </a:r>
              <a:r>
                <a:rPr b="1" baseline="-25000" i="0" lang="en-US" sz="2800" u="none" cap="none" strike="noStrike">
                  <a:solidFill>
                    <a:schemeClr val="dk1"/>
                  </a:solidFill>
                  <a:latin typeface="Arial"/>
                  <a:ea typeface="Arial"/>
                  <a:cs typeface="Arial"/>
                  <a:sym typeface="Arial"/>
                </a:rPr>
                <a:t>1</a:t>
              </a:r>
              <a:r>
                <a:rPr b="1" i="0" lang="en-US" sz="3600" u="none" cap="none" strike="noStrike">
                  <a:solidFill>
                    <a:schemeClr val="dk1"/>
                  </a:solidFill>
                  <a:latin typeface="Times New Roman"/>
                  <a:ea typeface="Times New Roman"/>
                  <a:cs typeface="Times New Roman"/>
                  <a:sym typeface="Times New Roman"/>
                </a:rPr>
                <a:t>&gt;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a:t>
              </a:r>
            </a:p>
          </p:txBody>
        </p:sp>
        <p:grpSp>
          <p:nvGrpSpPr>
            <p:cNvPr id="148" name="Shape 148"/>
            <p:cNvGrpSpPr/>
            <p:nvPr/>
          </p:nvGrpSpPr>
          <p:grpSpPr>
            <a:xfrm>
              <a:off x="2206625" y="3078161"/>
              <a:ext cx="4724400" cy="2100263"/>
              <a:chOff x="1851025" y="2608261"/>
              <a:chExt cx="4724400" cy="2100263"/>
            </a:xfrm>
          </p:grpSpPr>
          <p:grpSp>
            <p:nvGrpSpPr>
              <p:cNvPr id="149" name="Shape 149"/>
              <p:cNvGrpSpPr/>
              <p:nvPr/>
            </p:nvGrpSpPr>
            <p:grpSpPr>
              <a:xfrm>
                <a:off x="1851025" y="2608261"/>
                <a:ext cx="4724400" cy="2100263"/>
                <a:chOff x="1851025" y="2608261"/>
                <a:chExt cx="4724400" cy="2100263"/>
              </a:xfrm>
            </p:grpSpPr>
            <p:sp>
              <p:nvSpPr>
                <p:cNvPr id="150" name="Shape 150"/>
                <p:cNvSpPr txBox="1"/>
                <p:nvPr/>
              </p:nvSpPr>
              <p:spPr>
                <a:xfrm>
                  <a:off x="4279900" y="3917950"/>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nvGrpSpPr>
                <p:cNvPr id="151" name="Shape 151"/>
                <p:cNvGrpSpPr/>
                <p:nvPr/>
              </p:nvGrpSpPr>
              <p:grpSpPr>
                <a:xfrm>
                  <a:off x="1851025" y="2608261"/>
                  <a:ext cx="4724400" cy="2100263"/>
                  <a:chOff x="1851025" y="2608261"/>
                  <a:chExt cx="4724400" cy="2100263"/>
                </a:xfrm>
              </p:grpSpPr>
              <p:grpSp>
                <p:nvGrpSpPr>
                  <p:cNvPr id="152" name="Shape 152"/>
                  <p:cNvGrpSpPr/>
                  <p:nvPr/>
                </p:nvGrpSpPr>
                <p:grpSpPr>
                  <a:xfrm>
                    <a:off x="1851025" y="2608261"/>
                    <a:ext cx="4724400" cy="2044700"/>
                    <a:chOff x="1851025" y="2608261"/>
                    <a:chExt cx="4724400" cy="2044700"/>
                  </a:xfrm>
                </p:grpSpPr>
                <p:cxnSp>
                  <p:nvCxnSpPr>
                    <p:cNvPr id="153" name="Shape 153"/>
                    <p:cNvCxnSpPr/>
                    <p:nvPr/>
                  </p:nvCxnSpPr>
                  <p:spPr>
                    <a:xfrm>
                      <a:off x="2863850" y="3516312"/>
                      <a:ext cx="3413124" cy="0"/>
                    </a:xfrm>
                    <a:prstGeom prst="straightConnector1">
                      <a:avLst/>
                    </a:prstGeom>
                    <a:noFill/>
                    <a:ln cap="rnd" cmpd="sng" w="25400">
                      <a:solidFill>
                        <a:schemeClr val="dk1"/>
                      </a:solidFill>
                      <a:prstDash val="solid"/>
                      <a:miter/>
                      <a:headEnd len="med" w="med" type="none"/>
                      <a:tailEnd len="med" w="med" type="none"/>
                    </a:ln>
                  </p:spPr>
                </p:cxnSp>
                <p:sp>
                  <p:nvSpPr>
                    <p:cNvPr id="154" name="Shape 154"/>
                    <p:cNvSpPr txBox="1"/>
                    <p:nvPr/>
                  </p:nvSpPr>
                  <p:spPr>
                    <a:xfrm>
                      <a:off x="1851025" y="2986086"/>
                      <a:ext cx="914400" cy="9112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0" i="1" lang="en-US" sz="5400" u="none" cap="none" strike="noStrike">
                          <a:solidFill>
                            <a:schemeClr val="dk1"/>
                          </a:solidFill>
                          <a:latin typeface="Times New Roman"/>
                          <a:ea typeface="Times New Roman"/>
                          <a:cs typeface="Times New Roman"/>
                          <a:sym typeface="Times New Roman"/>
                        </a:rPr>
                        <a:t>z</a:t>
                      </a:r>
                      <a:r>
                        <a:rPr b="0" i="1" lang="en-US" sz="4400" u="none" cap="none" strike="noStrike">
                          <a:solidFill>
                            <a:schemeClr val="dk1"/>
                          </a:solidFill>
                          <a:latin typeface="Times New Roman"/>
                          <a:ea typeface="Times New Roman"/>
                          <a:cs typeface="Times New Roman"/>
                          <a:sym typeface="Times New Roman"/>
                        </a:rPr>
                        <a:t> </a:t>
                      </a:r>
                      <a:r>
                        <a:rPr b="0" i="0" lang="en-US" sz="4400" u="none" cap="none" strike="noStrike">
                          <a:solidFill>
                            <a:schemeClr val="dk1"/>
                          </a:solidFill>
                          <a:latin typeface="Arial"/>
                          <a:ea typeface="Arial"/>
                          <a:cs typeface="Arial"/>
                          <a:sym typeface="Arial"/>
                        </a:rPr>
                        <a:t>=</a:t>
                      </a:r>
                    </a:p>
                  </p:txBody>
                </p:sp>
                <p:sp>
                  <p:nvSpPr>
                    <p:cNvPr id="155" name="Shape 155"/>
                    <p:cNvSpPr/>
                    <p:nvPr/>
                  </p:nvSpPr>
                  <p:spPr>
                    <a:xfrm>
                      <a:off x="2817811" y="3635375"/>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156" name="Shape 156"/>
                    <p:cNvGrpSpPr/>
                    <p:nvPr/>
                  </p:nvGrpSpPr>
                  <p:grpSpPr>
                    <a:xfrm>
                      <a:off x="2719386" y="2608261"/>
                      <a:ext cx="3856038" cy="746124"/>
                      <a:chOff x="2719386" y="2703511"/>
                      <a:chExt cx="3856038" cy="746124"/>
                    </a:xfrm>
                  </p:grpSpPr>
                  <p:sp>
                    <p:nvSpPr>
                      <p:cNvPr id="157" name="Shape 157"/>
                      <p:cNvSpPr txBox="1"/>
                      <p:nvPr/>
                    </p:nvSpPr>
                    <p:spPr>
                      <a:xfrm>
                        <a:off x="2719386" y="2811461"/>
                        <a:ext cx="215423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 –</a:t>
                        </a:r>
                      </a:p>
                    </p:txBody>
                  </p:sp>
                  <p:sp>
                    <p:nvSpPr>
                      <p:cNvPr id="158" name="Shape 158"/>
                      <p:cNvSpPr txBox="1"/>
                      <p:nvPr/>
                    </p:nvSpPr>
                    <p:spPr>
                      <a:xfrm>
                        <a:off x="4568825" y="2811461"/>
                        <a:ext cx="20066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a:t>
                        </a:r>
                      </a:p>
                    </p:txBody>
                  </p:sp>
                  <p:sp>
                    <p:nvSpPr>
                      <p:cNvPr id="159" name="Shape 159"/>
                      <p:cNvSpPr txBox="1"/>
                      <p:nvPr/>
                    </p:nvSpPr>
                    <p:spPr>
                      <a:xfrm>
                        <a:off x="3013075" y="2709861"/>
                        <a:ext cx="3714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
                    <p:nvSpPr>
                      <p:cNvPr id="160" name="Shape 160"/>
                      <p:cNvSpPr txBox="1"/>
                      <p:nvPr/>
                    </p:nvSpPr>
                    <p:spPr>
                      <a:xfrm>
                        <a:off x="3787775" y="2703511"/>
                        <a:ext cx="3714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grpSp>
              <p:grpSp>
                <p:nvGrpSpPr>
                  <p:cNvPr id="161" name="Shape 161"/>
                  <p:cNvGrpSpPr/>
                  <p:nvPr/>
                </p:nvGrpSpPr>
                <p:grpSpPr>
                  <a:xfrm>
                    <a:off x="3573462" y="3557587"/>
                    <a:ext cx="708024" cy="1150937"/>
                    <a:chOff x="3573462" y="3557587"/>
                    <a:chExt cx="708024" cy="1150937"/>
                  </a:xfrm>
                </p:grpSpPr>
                <p:sp>
                  <p:nvSpPr>
                    <p:cNvPr id="162" name="Shape 162"/>
                    <p:cNvSpPr txBox="1"/>
                    <p:nvPr/>
                  </p:nvSpPr>
                  <p:spPr>
                    <a:xfrm>
                      <a:off x="3616325" y="4070350"/>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cxnSp>
                  <p:nvCxnSpPr>
                    <p:cNvPr id="163" name="Shape 163"/>
                    <p:cNvCxnSpPr/>
                    <p:nvPr/>
                  </p:nvCxnSpPr>
                  <p:spPr>
                    <a:xfrm>
                      <a:off x="3573462" y="4232275"/>
                      <a:ext cx="644524" cy="0"/>
                    </a:xfrm>
                    <a:prstGeom prst="straightConnector1">
                      <a:avLst/>
                    </a:prstGeom>
                    <a:noFill/>
                    <a:ln cap="rnd" cmpd="sng" w="12700">
                      <a:solidFill>
                        <a:schemeClr val="dk1"/>
                      </a:solidFill>
                      <a:prstDash val="solid"/>
                      <a:miter/>
                      <a:headEnd len="med" w="med" type="none"/>
                      <a:tailEnd len="med" w="med" type="none"/>
                    </a:ln>
                  </p:spPr>
                </p:cxnSp>
                <p:sp>
                  <p:nvSpPr>
                    <p:cNvPr id="164" name="Shape 164"/>
                    <p:cNvSpPr txBox="1"/>
                    <p:nvPr/>
                  </p:nvSpPr>
                  <p:spPr>
                    <a:xfrm>
                      <a:off x="3643312" y="3557587"/>
                      <a:ext cx="6381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pq</a:t>
                      </a:r>
                    </a:p>
                  </p:txBody>
                </p:sp>
                <p:grpSp>
                  <p:nvGrpSpPr>
                    <p:cNvPr id="165" name="Shape 165"/>
                    <p:cNvGrpSpPr/>
                    <p:nvPr/>
                  </p:nvGrpSpPr>
                  <p:grpSpPr>
                    <a:xfrm>
                      <a:off x="3767137" y="3749675"/>
                      <a:ext cx="449261" cy="3174"/>
                      <a:chOff x="3767137" y="3749675"/>
                      <a:chExt cx="449261" cy="3174"/>
                    </a:xfrm>
                  </p:grpSpPr>
                  <p:cxnSp>
                    <p:nvCxnSpPr>
                      <p:cNvPr id="166" name="Shape 166"/>
                      <p:cNvCxnSpPr/>
                      <p:nvPr/>
                    </p:nvCxnSpPr>
                    <p:spPr>
                      <a:xfrm>
                        <a:off x="3767137" y="3749675"/>
                        <a:ext cx="182561" cy="3174"/>
                      </a:xfrm>
                      <a:prstGeom prst="straightConnector1">
                        <a:avLst/>
                      </a:prstGeom>
                      <a:noFill/>
                      <a:ln cap="rnd" cmpd="sng" w="25400">
                        <a:solidFill>
                          <a:schemeClr val="dk1"/>
                        </a:solidFill>
                        <a:prstDash val="solid"/>
                        <a:miter/>
                        <a:headEnd len="med" w="med" type="none"/>
                        <a:tailEnd len="med" w="med" type="none"/>
                      </a:ln>
                    </p:spPr>
                  </p:cxnSp>
                  <p:cxnSp>
                    <p:nvCxnSpPr>
                      <p:cNvPr id="167" name="Shape 167"/>
                      <p:cNvCxnSpPr/>
                      <p:nvPr/>
                    </p:nvCxnSpPr>
                    <p:spPr>
                      <a:xfrm>
                        <a:off x="4033837" y="3749675"/>
                        <a:ext cx="182561" cy="3174"/>
                      </a:xfrm>
                      <a:prstGeom prst="straightConnector1">
                        <a:avLst/>
                      </a:prstGeom>
                      <a:noFill/>
                      <a:ln cap="rnd" cmpd="sng" w="25400">
                        <a:solidFill>
                          <a:schemeClr val="dk1"/>
                        </a:solidFill>
                        <a:prstDash val="solid"/>
                        <a:miter/>
                        <a:headEnd len="med" w="med" type="none"/>
                        <a:tailEnd len="med" w="med" type="none"/>
                      </a:ln>
                    </p:spPr>
                  </p:cxnSp>
                </p:grpSp>
              </p:grpSp>
            </p:grpSp>
          </p:grpSp>
          <p:grpSp>
            <p:nvGrpSpPr>
              <p:cNvPr id="168" name="Shape 168"/>
              <p:cNvGrpSpPr/>
              <p:nvPr/>
            </p:nvGrpSpPr>
            <p:grpSpPr>
              <a:xfrm>
                <a:off x="4808537" y="3573462"/>
                <a:ext cx="657224" cy="1117599"/>
                <a:chOff x="4808537" y="3573462"/>
                <a:chExt cx="657224" cy="1117599"/>
              </a:xfrm>
            </p:grpSpPr>
            <p:sp>
              <p:nvSpPr>
                <p:cNvPr id="169" name="Shape 169"/>
                <p:cNvSpPr txBox="1"/>
                <p:nvPr/>
              </p:nvSpPr>
              <p:spPr>
                <a:xfrm>
                  <a:off x="4808537" y="4052887"/>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cxnSp>
              <p:nvCxnSpPr>
                <p:cNvPr id="170" name="Shape 170"/>
                <p:cNvCxnSpPr/>
                <p:nvPr/>
              </p:nvCxnSpPr>
              <p:spPr>
                <a:xfrm>
                  <a:off x="4821237" y="4219575"/>
                  <a:ext cx="644524" cy="0"/>
                </a:xfrm>
                <a:prstGeom prst="straightConnector1">
                  <a:avLst/>
                </a:prstGeom>
                <a:noFill/>
                <a:ln cap="rnd" cmpd="sng" w="12700">
                  <a:solidFill>
                    <a:schemeClr val="dk1"/>
                  </a:solidFill>
                  <a:prstDash val="solid"/>
                  <a:miter/>
                  <a:headEnd len="med" w="med" type="none"/>
                  <a:tailEnd len="med" w="med" type="none"/>
                </a:ln>
              </p:spPr>
            </p:cxnSp>
            <p:sp>
              <p:nvSpPr>
                <p:cNvPr id="171" name="Shape 171"/>
                <p:cNvSpPr txBox="1"/>
                <p:nvPr/>
              </p:nvSpPr>
              <p:spPr>
                <a:xfrm>
                  <a:off x="4810125" y="3573462"/>
                  <a:ext cx="6381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pq</a:t>
                  </a:r>
                </a:p>
              </p:txBody>
            </p:sp>
            <p:grpSp>
              <p:nvGrpSpPr>
                <p:cNvPr id="172" name="Shape 172"/>
                <p:cNvGrpSpPr/>
                <p:nvPr/>
              </p:nvGrpSpPr>
              <p:grpSpPr>
                <a:xfrm>
                  <a:off x="4929187" y="3768725"/>
                  <a:ext cx="449261" cy="3174"/>
                  <a:chOff x="4929187" y="3768725"/>
                  <a:chExt cx="449261" cy="3174"/>
                </a:xfrm>
              </p:grpSpPr>
              <p:cxnSp>
                <p:nvCxnSpPr>
                  <p:cNvPr id="173" name="Shape 173"/>
                  <p:cNvCxnSpPr/>
                  <p:nvPr/>
                </p:nvCxnSpPr>
                <p:spPr>
                  <a:xfrm>
                    <a:off x="4929187" y="3768725"/>
                    <a:ext cx="182561" cy="3174"/>
                  </a:xfrm>
                  <a:prstGeom prst="straightConnector1">
                    <a:avLst/>
                  </a:prstGeom>
                  <a:noFill/>
                  <a:ln cap="rnd" cmpd="sng" w="25400">
                    <a:solidFill>
                      <a:schemeClr val="dk1"/>
                    </a:solidFill>
                    <a:prstDash val="solid"/>
                    <a:miter/>
                    <a:headEnd len="med" w="med" type="none"/>
                    <a:tailEnd len="med" w="med" type="none"/>
                  </a:ln>
                </p:spPr>
              </p:cxnSp>
              <p:cxnSp>
                <p:nvCxnSpPr>
                  <p:cNvPr id="174" name="Shape 174"/>
                  <p:cNvCxnSpPr/>
                  <p:nvPr/>
                </p:nvCxnSpPr>
                <p:spPr>
                  <a:xfrm>
                    <a:off x="5195887" y="3768725"/>
                    <a:ext cx="182561" cy="3174"/>
                  </a:xfrm>
                  <a:prstGeom prst="straightConnector1">
                    <a:avLst/>
                  </a:prstGeom>
                  <a:noFill/>
                  <a:ln cap="rnd" cmpd="sng" w="25400">
                    <a:solidFill>
                      <a:schemeClr val="dk1"/>
                    </a:solidFill>
                    <a:prstDash val="solid"/>
                    <a:miter/>
                    <a:headEnd len="med" w="med" type="none"/>
                    <a:tailEnd len="med" w="med" type="none"/>
                  </a:ln>
                </p:spPr>
              </p:cxnSp>
            </p:grpSp>
          </p:grpSp>
        </p:grpSp>
      </p:gr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8" name="Shape 178"/>
        <p:cNvGrpSpPr/>
        <p:nvPr/>
      </p:nvGrpSpPr>
      <p:grpSpPr>
        <a:xfrm>
          <a:off x="0" y="0"/>
          <a:ext cx="0" cy="0"/>
          <a:chOff x="0" y="0"/>
          <a:chExt cx="0" cy="0"/>
        </a:xfrm>
      </p:grpSpPr>
      <p:sp>
        <p:nvSpPr>
          <p:cNvPr id="179" name="Shape 17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80" name="Shape 18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81" name="Shape 181"/>
          <p:cNvSpPr txBox="1"/>
          <p:nvPr>
            <p:ph type="title"/>
          </p:nvPr>
        </p:nvSpPr>
        <p:spPr>
          <a:xfrm>
            <a:off x="238125" y="455612"/>
            <a:ext cx="8669337" cy="8080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Two Proportions  - cont </a:t>
            </a:r>
          </a:p>
        </p:txBody>
      </p:sp>
      <p:sp>
        <p:nvSpPr>
          <p:cNvPr id="182" name="Shape 182"/>
          <p:cNvSpPr txBox="1"/>
          <p:nvPr/>
        </p:nvSpPr>
        <p:spPr>
          <a:xfrm>
            <a:off x="411162" y="3141661"/>
            <a:ext cx="856932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where</a:t>
            </a:r>
            <a:r>
              <a:rPr b="1"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p </a:t>
            </a:r>
            <a:r>
              <a:rPr b="1" baseline="-25000" i="0" lang="en-US" sz="28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 0 </a:t>
            </a:r>
            <a:r>
              <a:rPr b="1" i="0" lang="en-US" sz="2400" u="none" cap="none" strike="noStrike">
                <a:solidFill>
                  <a:schemeClr val="dk1"/>
                </a:solidFill>
                <a:latin typeface="Arial"/>
                <a:ea typeface="Arial"/>
                <a:cs typeface="Arial"/>
                <a:sym typeface="Arial"/>
              </a:rPr>
              <a:t>(assumed in the null hypothesis)</a:t>
            </a:r>
          </a:p>
        </p:txBody>
      </p:sp>
      <p:grpSp>
        <p:nvGrpSpPr>
          <p:cNvPr id="183" name="Shape 183"/>
          <p:cNvGrpSpPr/>
          <p:nvPr/>
        </p:nvGrpSpPr>
        <p:grpSpPr>
          <a:xfrm>
            <a:off x="2381250" y="4083050"/>
            <a:ext cx="3778249" cy="962024"/>
            <a:chOff x="2381250" y="3625850"/>
            <a:chExt cx="3778249" cy="962024"/>
          </a:xfrm>
        </p:grpSpPr>
        <p:sp>
          <p:nvSpPr>
            <p:cNvPr id="184" name="Shape 184"/>
            <p:cNvSpPr txBox="1"/>
            <p:nvPr/>
          </p:nvSpPr>
          <p:spPr>
            <a:xfrm>
              <a:off x="2874961" y="3941762"/>
              <a:ext cx="35401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400" u="none" cap="none" strike="noStrike">
                  <a:solidFill>
                    <a:schemeClr val="dk1"/>
                  </a:solidFill>
                  <a:latin typeface="Times New Roman"/>
                  <a:ea typeface="Times New Roman"/>
                  <a:cs typeface="Times New Roman"/>
                  <a:sym typeface="Times New Roman"/>
                </a:rPr>
                <a:t>=</a:t>
              </a:r>
            </a:p>
          </p:txBody>
        </p:sp>
        <p:grpSp>
          <p:nvGrpSpPr>
            <p:cNvPr id="185" name="Shape 185"/>
            <p:cNvGrpSpPr/>
            <p:nvPr/>
          </p:nvGrpSpPr>
          <p:grpSpPr>
            <a:xfrm>
              <a:off x="2381250" y="3625850"/>
              <a:ext cx="3778249" cy="962024"/>
              <a:chOff x="2381250" y="3625850"/>
              <a:chExt cx="3778249" cy="962024"/>
            </a:xfrm>
          </p:grpSpPr>
          <p:grpSp>
            <p:nvGrpSpPr>
              <p:cNvPr id="186" name="Shape 186"/>
              <p:cNvGrpSpPr/>
              <p:nvPr/>
            </p:nvGrpSpPr>
            <p:grpSpPr>
              <a:xfrm>
                <a:off x="2381250" y="3640137"/>
                <a:ext cx="544511" cy="736599"/>
                <a:chOff x="2381250" y="3640137"/>
                <a:chExt cx="544511" cy="736599"/>
              </a:xfrm>
            </p:grpSpPr>
            <p:sp>
              <p:nvSpPr>
                <p:cNvPr id="187" name="Shape 187"/>
                <p:cNvSpPr txBox="1"/>
                <p:nvPr/>
              </p:nvSpPr>
              <p:spPr>
                <a:xfrm>
                  <a:off x="2381250" y="3738562"/>
                  <a:ext cx="544511"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a:t>
                  </a:r>
                </a:p>
              </p:txBody>
            </p:sp>
            <p:sp>
              <p:nvSpPr>
                <p:cNvPr id="188" name="Shape 188"/>
                <p:cNvSpPr txBox="1"/>
                <p:nvPr/>
              </p:nvSpPr>
              <p:spPr>
                <a:xfrm>
                  <a:off x="2454275" y="3640137"/>
                  <a:ext cx="3714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grpSp>
            <p:nvGrpSpPr>
              <p:cNvPr id="189" name="Shape 189"/>
              <p:cNvGrpSpPr/>
              <p:nvPr/>
            </p:nvGrpSpPr>
            <p:grpSpPr>
              <a:xfrm>
                <a:off x="3317875" y="3625850"/>
                <a:ext cx="2841624" cy="962024"/>
                <a:chOff x="3317875" y="3625850"/>
                <a:chExt cx="2841624" cy="962024"/>
              </a:xfrm>
            </p:grpSpPr>
            <p:grpSp>
              <p:nvGrpSpPr>
                <p:cNvPr id="190" name="Shape 190"/>
                <p:cNvGrpSpPr/>
                <p:nvPr/>
              </p:nvGrpSpPr>
              <p:grpSpPr>
                <a:xfrm>
                  <a:off x="3317875" y="3627437"/>
                  <a:ext cx="495300" cy="919161"/>
                  <a:chOff x="3317875" y="3627437"/>
                  <a:chExt cx="495300" cy="919161"/>
                </a:xfrm>
              </p:grpSpPr>
              <p:sp>
                <p:nvSpPr>
                  <p:cNvPr id="191" name="Shape 191"/>
                  <p:cNvSpPr txBox="1"/>
                  <p:nvPr/>
                </p:nvSpPr>
                <p:spPr>
                  <a:xfrm>
                    <a:off x="3317875" y="3627437"/>
                    <a:ext cx="471487"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p>
                </p:txBody>
              </p:sp>
              <p:sp>
                <p:nvSpPr>
                  <p:cNvPr id="192" name="Shape 192"/>
                  <p:cNvSpPr txBox="1"/>
                  <p:nvPr/>
                </p:nvSpPr>
                <p:spPr>
                  <a:xfrm>
                    <a:off x="3321050" y="4030662"/>
                    <a:ext cx="492125"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cxnSp>
                <p:nvCxnSpPr>
                  <p:cNvPr id="193" name="Shape 193"/>
                  <p:cNvCxnSpPr/>
                  <p:nvPr/>
                </p:nvCxnSpPr>
                <p:spPr>
                  <a:xfrm>
                    <a:off x="3328987" y="4200525"/>
                    <a:ext cx="463550" cy="0"/>
                  </a:xfrm>
                  <a:prstGeom prst="straightConnector1">
                    <a:avLst/>
                  </a:prstGeom>
                  <a:noFill/>
                  <a:ln cap="rnd" cmpd="sng" w="25400">
                    <a:solidFill>
                      <a:schemeClr val="dk1"/>
                    </a:solidFill>
                    <a:prstDash val="solid"/>
                    <a:miter/>
                    <a:headEnd len="med" w="med" type="none"/>
                    <a:tailEnd len="med" w="med" type="none"/>
                  </a:ln>
                </p:spPr>
              </p:cxnSp>
            </p:grpSp>
            <p:grpSp>
              <p:nvGrpSpPr>
                <p:cNvPr id="194" name="Shape 194"/>
                <p:cNvGrpSpPr/>
                <p:nvPr/>
              </p:nvGrpSpPr>
              <p:grpSpPr>
                <a:xfrm>
                  <a:off x="4017962" y="3625850"/>
                  <a:ext cx="2141537" cy="962024"/>
                  <a:chOff x="4017962" y="3625850"/>
                  <a:chExt cx="2141537" cy="962024"/>
                </a:xfrm>
              </p:grpSpPr>
              <p:grpSp>
                <p:nvGrpSpPr>
                  <p:cNvPr id="195" name="Shape 195"/>
                  <p:cNvGrpSpPr/>
                  <p:nvPr/>
                </p:nvGrpSpPr>
                <p:grpSpPr>
                  <a:xfrm>
                    <a:off x="4745037" y="3625850"/>
                    <a:ext cx="1414462" cy="962024"/>
                    <a:chOff x="4745037" y="3625850"/>
                    <a:chExt cx="1414462" cy="962024"/>
                  </a:xfrm>
                </p:grpSpPr>
                <p:grpSp>
                  <p:nvGrpSpPr>
                    <p:cNvPr id="196" name="Shape 196"/>
                    <p:cNvGrpSpPr/>
                    <p:nvPr/>
                  </p:nvGrpSpPr>
                  <p:grpSpPr>
                    <a:xfrm>
                      <a:off x="4745037" y="3643312"/>
                      <a:ext cx="544511" cy="733424"/>
                      <a:chOff x="4745037" y="3643312"/>
                      <a:chExt cx="544511" cy="733424"/>
                    </a:xfrm>
                  </p:grpSpPr>
                  <p:sp>
                    <p:nvSpPr>
                      <p:cNvPr id="197" name="Shape 197"/>
                      <p:cNvSpPr txBox="1"/>
                      <p:nvPr/>
                    </p:nvSpPr>
                    <p:spPr>
                      <a:xfrm>
                        <a:off x="4745037" y="3738562"/>
                        <a:ext cx="544511"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a:t>
                        </a:r>
                      </a:p>
                    </p:txBody>
                  </p:sp>
                  <p:sp>
                    <p:nvSpPr>
                      <p:cNvPr id="198" name="Shape 198"/>
                      <p:cNvSpPr txBox="1"/>
                      <p:nvPr/>
                    </p:nvSpPr>
                    <p:spPr>
                      <a:xfrm>
                        <a:off x="4814887" y="3643312"/>
                        <a:ext cx="365125"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grpSp>
                  <p:nvGrpSpPr>
                    <p:cNvPr id="199" name="Shape 199"/>
                    <p:cNvGrpSpPr/>
                    <p:nvPr/>
                  </p:nvGrpSpPr>
                  <p:grpSpPr>
                    <a:xfrm>
                      <a:off x="5256212" y="3625850"/>
                      <a:ext cx="903287" cy="962024"/>
                      <a:chOff x="5256212" y="3625850"/>
                      <a:chExt cx="903287" cy="962024"/>
                    </a:xfrm>
                  </p:grpSpPr>
                  <p:grpSp>
                    <p:nvGrpSpPr>
                      <p:cNvPr id="200" name="Shape 200"/>
                      <p:cNvGrpSpPr/>
                      <p:nvPr/>
                    </p:nvGrpSpPr>
                    <p:grpSpPr>
                      <a:xfrm>
                        <a:off x="5645150" y="3625850"/>
                        <a:ext cx="514349" cy="962024"/>
                        <a:chOff x="5645150" y="3625850"/>
                        <a:chExt cx="514349" cy="962024"/>
                      </a:xfrm>
                    </p:grpSpPr>
                    <p:sp>
                      <p:nvSpPr>
                        <p:cNvPr id="201" name="Shape 201"/>
                        <p:cNvSpPr txBox="1"/>
                        <p:nvPr/>
                      </p:nvSpPr>
                      <p:spPr>
                        <a:xfrm>
                          <a:off x="5649912" y="3625850"/>
                          <a:ext cx="471487"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p>
                      </p:txBody>
                    </p:sp>
                    <p:sp>
                      <p:nvSpPr>
                        <p:cNvPr id="202" name="Shape 202"/>
                        <p:cNvSpPr txBox="1"/>
                        <p:nvPr/>
                      </p:nvSpPr>
                      <p:spPr>
                        <a:xfrm>
                          <a:off x="5645150" y="4071937"/>
                          <a:ext cx="492125"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cxnSp>
                      <p:nvCxnSpPr>
                        <p:cNvPr id="203" name="Shape 203"/>
                        <p:cNvCxnSpPr/>
                        <p:nvPr/>
                      </p:nvCxnSpPr>
                      <p:spPr>
                        <a:xfrm>
                          <a:off x="5670550" y="4210050"/>
                          <a:ext cx="488949" cy="0"/>
                        </a:xfrm>
                        <a:prstGeom prst="straightConnector1">
                          <a:avLst/>
                        </a:prstGeom>
                        <a:noFill/>
                        <a:ln cap="rnd" cmpd="sng" w="25400">
                          <a:solidFill>
                            <a:schemeClr val="dk1"/>
                          </a:solidFill>
                          <a:prstDash val="solid"/>
                          <a:miter/>
                          <a:headEnd len="med" w="med" type="none"/>
                          <a:tailEnd len="med" w="med" type="none"/>
                        </a:ln>
                      </p:spPr>
                    </p:cxnSp>
                  </p:grpSp>
                  <p:sp>
                    <p:nvSpPr>
                      <p:cNvPr id="204" name="Shape 204"/>
                      <p:cNvSpPr txBox="1"/>
                      <p:nvPr/>
                    </p:nvSpPr>
                    <p:spPr>
                      <a:xfrm>
                        <a:off x="5256212" y="3941762"/>
                        <a:ext cx="35401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400" u="none" cap="none" strike="noStrike">
                            <a:solidFill>
                              <a:schemeClr val="dk1"/>
                            </a:solidFill>
                            <a:latin typeface="Times New Roman"/>
                            <a:ea typeface="Times New Roman"/>
                            <a:cs typeface="Times New Roman"/>
                            <a:sym typeface="Times New Roman"/>
                          </a:rPr>
                          <a:t>=</a:t>
                        </a:r>
                      </a:p>
                    </p:txBody>
                  </p:sp>
                </p:grpSp>
              </p:grpSp>
              <p:sp>
                <p:nvSpPr>
                  <p:cNvPr id="205" name="Shape 205"/>
                  <p:cNvSpPr txBox="1"/>
                  <p:nvPr/>
                </p:nvSpPr>
                <p:spPr>
                  <a:xfrm>
                    <a:off x="4017962" y="3865562"/>
                    <a:ext cx="72231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and</a:t>
                    </a:r>
                  </a:p>
                </p:txBody>
              </p:sp>
            </p:grpSp>
          </p:grpSp>
        </p:grpSp>
      </p:grpSp>
      <p:grpSp>
        <p:nvGrpSpPr>
          <p:cNvPr id="206" name="Shape 206"/>
          <p:cNvGrpSpPr/>
          <p:nvPr/>
        </p:nvGrpSpPr>
        <p:grpSpPr>
          <a:xfrm>
            <a:off x="855662" y="5208587"/>
            <a:ext cx="6486525" cy="1139824"/>
            <a:chOff x="855662" y="4992687"/>
            <a:chExt cx="6486525" cy="1139824"/>
          </a:xfrm>
        </p:grpSpPr>
        <p:sp>
          <p:nvSpPr>
            <p:cNvPr id="207" name="Shape 207"/>
            <p:cNvSpPr txBox="1"/>
            <p:nvPr/>
          </p:nvSpPr>
          <p:spPr>
            <a:xfrm>
              <a:off x="3960812" y="5427662"/>
              <a:ext cx="72231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and</a:t>
              </a:r>
            </a:p>
          </p:txBody>
        </p:sp>
        <p:grpSp>
          <p:nvGrpSpPr>
            <p:cNvPr id="208" name="Shape 208"/>
            <p:cNvGrpSpPr/>
            <p:nvPr/>
          </p:nvGrpSpPr>
          <p:grpSpPr>
            <a:xfrm>
              <a:off x="5561012" y="5289550"/>
              <a:ext cx="1781175" cy="638174"/>
              <a:chOff x="5561012" y="5289550"/>
              <a:chExt cx="1781175" cy="638174"/>
            </a:xfrm>
          </p:grpSpPr>
          <p:sp>
            <p:nvSpPr>
              <p:cNvPr id="209" name="Shape 209"/>
              <p:cNvSpPr txBox="1"/>
              <p:nvPr/>
            </p:nvSpPr>
            <p:spPr>
              <a:xfrm>
                <a:off x="5561012" y="5289550"/>
                <a:ext cx="17811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q </a:t>
                </a:r>
                <a:r>
                  <a:rPr b="1" i="0" lang="en-US" sz="3200" u="none" cap="none" strike="noStrike">
                    <a:solidFill>
                      <a:schemeClr val="dk1"/>
                    </a:solidFill>
                    <a:latin typeface="Times New Roman"/>
                    <a:ea typeface="Times New Roman"/>
                    <a:cs typeface="Times New Roman"/>
                    <a:sym typeface="Times New Roman"/>
                  </a:rPr>
                  <a:t>=</a:t>
                </a:r>
                <a:r>
                  <a:rPr b="1" i="0" lang="en-US" sz="36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1</a:t>
                </a:r>
                <a:r>
                  <a:rPr b="0" i="0"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a:t>
                </a:r>
                <a:r>
                  <a:rPr b="0"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p</a:t>
                </a:r>
              </a:p>
            </p:txBody>
          </p:sp>
          <p:cxnSp>
            <p:nvCxnSpPr>
              <p:cNvPr id="210" name="Shape 210"/>
              <p:cNvCxnSpPr/>
              <p:nvPr/>
            </p:nvCxnSpPr>
            <p:spPr>
              <a:xfrm>
                <a:off x="5708650" y="5467350"/>
                <a:ext cx="184149" cy="0"/>
              </a:xfrm>
              <a:prstGeom prst="straightConnector1">
                <a:avLst/>
              </a:prstGeom>
              <a:noFill/>
              <a:ln cap="rnd" cmpd="sng" w="25400">
                <a:solidFill>
                  <a:schemeClr val="dk1"/>
                </a:solidFill>
                <a:prstDash val="solid"/>
                <a:miter/>
                <a:headEnd len="med" w="med" type="none"/>
                <a:tailEnd len="med" w="med" type="none"/>
              </a:ln>
            </p:spPr>
          </p:cxnSp>
          <p:cxnSp>
            <p:nvCxnSpPr>
              <p:cNvPr id="211" name="Shape 211"/>
              <p:cNvCxnSpPr/>
              <p:nvPr/>
            </p:nvCxnSpPr>
            <p:spPr>
              <a:xfrm>
                <a:off x="7004050" y="5486400"/>
                <a:ext cx="184149" cy="0"/>
              </a:xfrm>
              <a:prstGeom prst="straightConnector1">
                <a:avLst/>
              </a:prstGeom>
              <a:noFill/>
              <a:ln cap="rnd" cmpd="sng" w="25400">
                <a:solidFill>
                  <a:schemeClr val="dk1"/>
                </a:solidFill>
                <a:prstDash val="solid"/>
                <a:miter/>
                <a:headEnd len="med" w="med" type="none"/>
                <a:tailEnd len="med" w="med" type="none"/>
              </a:ln>
            </p:spPr>
          </p:cxnSp>
        </p:grpSp>
        <p:grpSp>
          <p:nvGrpSpPr>
            <p:cNvPr id="212" name="Shape 212"/>
            <p:cNvGrpSpPr/>
            <p:nvPr/>
          </p:nvGrpSpPr>
          <p:grpSpPr>
            <a:xfrm>
              <a:off x="855662" y="4992687"/>
              <a:ext cx="1989137" cy="1139824"/>
              <a:chOff x="855662" y="4992687"/>
              <a:chExt cx="1989137" cy="1139824"/>
            </a:xfrm>
          </p:grpSpPr>
          <p:sp>
            <p:nvSpPr>
              <p:cNvPr id="213" name="Shape 213"/>
              <p:cNvSpPr txBox="1"/>
              <p:nvPr/>
            </p:nvSpPr>
            <p:spPr>
              <a:xfrm>
                <a:off x="1693861" y="5616575"/>
                <a:ext cx="1122361"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 </a:t>
                </a:r>
                <a:r>
                  <a:rPr b="1"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sp>
            <p:nvSpPr>
              <p:cNvPr id="214" name="Shape 214"/>
              <p:cNvSpPr txBox="1"/>
              <p:nvPr/>
            </p:nvSpPr>
            <p:spPr>
              <a:xfrm>
                <a:off x="855662" y="5327650"/>
                <a:ext cx="89852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p </a:t>
                </a:r>
                <a:r>
                  <a:rPr b="1" i="0" lang="en-US" sz="3600" u="none" cap="none" strike="noStrike">
                    <a:solidFill>
                      <a:schemeClr val="dk1"/>
                    </a:solidFill>
                    <a:latin typeface="Times New Roman"/>
                    <a:ea typeface="Times New Roman"/>
                    <a:cs typeface="Times New Roman"/>
                    <a:sym typeface="Times New Roman"/>
                  </a:rPr>
                  <a:t>= </a:t>
                </a:r>
              </a:p>
            </p:txBody>
          </p:sp>
          <p:cxnSp>
            <p:nvCxnSpPr>
              <p:cNvPr id="215" name="Shape 215"/>
              <p:cNvCxnSpPr/>
              <p:nvPr/>
            </p:nvCxnSpPr>
            <p:spPr>
              <a:xfrm>
                <a:off x="1708150" y="5676900"/>
                <a:ext cx="1136649" cy="0"/>
              </a:xfrm>
              <a:prstGeom prst="straightConnector1">
                <a:avLst/>
              </a:prstGeom>
              <a:noFill/>
              <a:ln cap="rnd" cmpd="sng" w="25400">
                <a:solidFill>
                  <a:schemeClr val="dk1"/>
                </a:solidFill>
                <a:prstDash val="solid"/>
                <a:miter/>
                <a:headEnd len="med" w="med" type="none"/>
                <a:tailEnd len="med" w="med" type="none"/>
              </a:ln>
            </p:spPr>
          </p:cxnSp>
          <p:sp>
            <p:nvSpPr>
              <p:cNvPr id="216" name="Shape 216"/>
              <p:cNvSpPr txBox="1"/>
              <p:nvPr/>
            </p:nvSpPr>
            <p:spPr>
              <a:xfrm>
                <a:off x="1698625" y="4992687"/>
                <a:ext cx="1081086"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 </a:t>
                </a:r>
                <a:r>
                  <a:rPr b="1"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p>
            </p:txBody>
          </p:sp>
          <p:cxnSp>
            <p:nvCxnSpPr>
              <p:cNvPr id="217" name="Shape 217"/>
              <p:cNvCxnSpPr/>
              <p:nvPr/>
            </p:nvCxnSpPr>
            <p:spPr>
              <a:xfrm>
                <a:off x="1022350" y="5505450"/>
                <a:ext cx="184149" cy="0"/>
              </a:xfrm>
              <a:prstGeom prst="straightConnector1">
                <a:avLst/>
              </a:prstGeom>
              <a:noFill/>
              <a:ln cap="rnd" cmpd="sng" w="25400">
                <a:solidFill>
                  <a:schemeClr val="dk1"/>
                </a:solidFill>
                <a:prstDash val="solid"/>
                <a:miter/>
                <a:headEnd len="med" w="med" type="none"/>
                <a:tailEnd len="med" w="med" type="none"/>
              </a:ln>
            </p:spPr>
          </p:cxnSp>
        </p:grpSp>
      </p:grpSp>
      <p:sp>
        <p:nvSpPr>
          <p:cNvPr id="218" name="Shape 218"/>
          <p:cNvSpPr txBox="1"/>
          <p:nvPr/>
        </p:nvSpPr>
        <p:spPr>
          <a:xfrm>
            <a:off x="622300" y="1524000"/>
            <a:ext cx="8145461" cy="1487486"/>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For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p>
          <a:p>
            <a:pPr indent="-342900" lvl="0" marL="342900" marR="0" rtl="0" algn="l">
              <a:lnSpc>
                <a:spcPct val="100000"/>
              </a:lnSpc>
              <a:spcBef>
                <a:spcPts val="720"/>
              </a:spcBef>
              <a:spcAft>
                <a:spcPts val="0"/>
              </a:spcAft>
              <a:buClr>
                <a:schemeClr val="dk1"/>
              </a:buClr>
              <a:buSzPct val="25000"/>
              <a:buFont typeface="Arial"/>
              <a:buNone/>
            </a:pPr>
            <a:r>
              <a:rPr b="1" baseline="-25000" i="0" lang="en-US" sz="2800" u="none" cap="none" strike="noStrike">
                <a:solidFill>
                  <a:schemeClr val="dk1"/>
                </a:solidFill>
                <a:latin typeface="Arial"/>
                <a:ea typeface="Arial"/>
                <a:cs typeface="Arial"/>
                <a:sym typeface="Arial"/>
              </a:rPr>
              <a:t>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3600" u="none" cap="none" strike="noStrike">
                <a:solidFill>
                  <a:schemeClr val="dk1"/>
                </a:solidFill>
                <a:latin typeface="Times New Roman"/>
                <a:ea typeface="Times New Roman"/>
                <a:cs typeface="Times New Roman"/>
                <a:sym typeface="Times New Roman"/>
              </a:rPr>
              <a:t>&lt;</a:t>
            </a:r>
            <a:r>
              <a:rPr b="1" i="1" lang="en-US" sz="3600" u="none" cap="none" strike="noStrike">
                <a:solidFill>
                  <a:schemeClr val="dk1"/>
                </a:solidFill>
                <a:latin typeface="Times New Roman"/>
                <a:ea typeface="Times New Roman"/>
                <a:cs typeface="Times New Roman"/>
                <a:sym typeface="Times New Roman"/>
              </a:rPr>
              <a:t> p</a:t>
            </a:r>
            <a:r>
              <a:rPr b="1" baseline="-25000" i="0" lang="en-US" sz="28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   </a:t>
            </a:r>
            <a:r>
              <a:rPr b="0"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0" i="0" lang="en-US" sz="32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 </a:t>
            </a:r>
            <a:r>
              <a:rPr b="1" baseline="-25000" i="0" lang="en-US" sz="2800" u="none" cap="none" strike="noStrike">
                <a:solidFill>
                  <a:schemeClr val="dk1"/>
                </a:solidFill>
                <a:latin typeface="Arial"/>
                <a:ea typeface="Arial"/>
                <a:cs typeface="Arial"/>
                <a:sym typeface="Arial"/>
              </a:rPr>
              <a:t>1</a:t>
            </a:r>
            <a:r>
              <a:rPr b="1" i="0" lang="en-US" sz="3600" u="none" cap="none" strike="noStrike">
                <a:solidFill>
                  <a:schemeClr val="dk1"/>
                </a:solidFill>
                <a:latin typeface="Times New Roman"/>
                <a:ea typeface="Times New Roman"/>
                <a:cs typeface="Times New Roman"/>
                <a:sym typeface="Times New Roman"/>
              </a:rPr>
              <a:t>&gt;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2" name="Shape 222"/>
        <p:cNvGrpSpPr/>
        <p:nvPr/>
      </p:nvGrpSpPr>
      <p:grpSpPr>
        <a:xfrm>
          <a:off x="0" y="0"/>
          <a:ext cx="0" cy="0"/>
          <a:chOff x="0" y="0"/>
          <a:chExt cx="0" cy="0"/>
        </a:xfrm>
      </p:grpSpPr>
      <p:sp>
        <p:nvSpPr>
          <p:cNvPr id="223" name="Shape 22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24" name="Shape 22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225" name="Shape 225"/>
          <p:cNvSpPr txBox="1"/>
          <p:nvPr/>
        </p:nvSpPr>
        <p:spPr>
          <a:xfrm>
            <a:off x="231775" y="387350"/>
            <a:ext cx="8693150" cy="94456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Two Proportions   - cont </a:t>
            </a:r>
          </a:p>
        </p:txBody>
      </p:sp>
      <p:sp>
        <p:nvSpPr>
          <p:cNvPr id="226" name="Shape 226"/>
          <p:cNvSpPr txBox="1"/>
          <p:nvPr/>
        </p:nvSpPr>
        <p:spPr>
          <a:xfrm>
            <a:off x="630237" y="1717675"/>
            <a:ext cx="8091487" cy="37226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P-value:</a:t>
            </a:r>
            <a:r>
              <a:rPr b="1" i="0" lang="en-US" sz="2800" u="none" cap="none" strike="noStrike">
                <a:solidFill>
                  <a:schemeClr val="dk1"/>
                </a:solidFill>
                <a:latin typeface="Arial"/>
                <a:ea typeface="Arial"/>
                <a:cs typeface="Arial"/>
                <a:sym typeface="Arial"/>
              </a:rPr>
              <a:t>  Use Table A-2.  (Use the computed value of the test statistic </a:t>
            </a:r>
            <a:r>
              <a:rPr b="1" i="1" lang="en-US" sz="2800" u="none" cap="none" strike="noStrike">
                <a:solidFill>
                  <a:schemeClr val="dk1"/>
                </a:solidFill>
                <a:latin typeface="Times New Roman"/>
                <a:ea typeface="Times New Roman"/>
                <a:cs typeface="Times New Roman"/>
                <a:sym typeface="Times New Roman"/>
              </a:rPr>
              <a:t>z</a:t>
            </a:r>
            <a:r>
              <a:rPr b="1" i="0" lang="en-US" sz="2800" u="none" cap="none" strike="noStrike">
                <a:solidFill>
                  <a:schemeClr val="dk1"/>
                </a:solidFill>
                <a:latin typeface="Arial"/>
                <a:ea typeface="Arial"/>
                <a:cs typeface="Arial"/>
                <a:sym typeface="Arial"/>
              </a:rPr>
              <a:t> and find its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by following the procedure summarized by Figure 8-5 in the text.)</a:t>
            </a:r>
          </a:p>
          <a:p>
            <a:pPr indent="0" lvl="0" marL="0" marR="0" rtl="0" algn="l">
              <a:lnSpc>
                <a:spcPct val="100000"/>
              </a:lnSpc>
              <a:spcBef>
                <a:spcPts val="140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Critical values:</a:t>
            </a:r>
            <a:r>
              <a:rPr b="1" i="0" lang="en-US" sz="2800" u="none" cap="none" strike="noStrike">
                <a:solidFill>
                  <a:schemeClr val="dk1"/>
                </a:solidFill>
                <a:latin typeface="Arial"/>
                <a:ea typeface="Arial"/>
                <a:cs typeface="Arial"/>
                <a:sym typeface="Arial"/>
              </a:rPr>
              <a:t>  Use Table A-2.  (Based on the significance level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find critical values by using the procedures introduced in Section   8-2 in the text.)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0" name="Shape 230"/>
        <p:cNvGrpSpPr/>
        <p:nvPr/>
      </p:nvGrpSpPr>
      <p:grpSpPr>
        <a:xfrm>
          <a:off x="0" y="0"/>
          <a:ext cx="0" cy="0"/>
          <a:chOff x="0" y="0"/>
          <a:chExt cx="0" cy="0"/>
        </a:xfrm>
      </p:grpSpPr>
      <p:sp>
        <p:nvSpPr>
          <p:cNvPr id="231" name="Shape 23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32" name="Shape 23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233" name="Shape 233"/>
          <p:cNvSpPr txBox="1"/>
          <p:nvPr>
            <p:ph type="title"/>
          </p:nvPr>
        </p:nvSpPr>
        <p:spPr>
          <a:xfrm>
            <a:off x="866775" y="101600"/>
            <a:ext cx="7443787" cy="156368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Estimate of </a:t>
            </a:r>
            <a:r>
              <a:rPr b="1" i="1" lang="en-US" sz="4000" u="none" cap="none" strike="noStrike">
                <a:solidFill>
                  <a:srgbClr val="008000"/>
                </a:solidFill>
                <a:latin typeface="Times New Roman"/>
                <a:ea typeface="Times New Roman"/>
                <a:cs typeface="Times New Roman"/>
                <a:sym typeface="Times New Roman"/>
              </a:rPr>
              <a:t>p</a:t>
            </a:r>
            <a:r>
              <a:rPr b="1" baseline="-25000" i="0" lang="en-US" sz="4000" u="none" cap="none" strike="noStrike">
                <a:solidFill>
                  <a:srgbClr val="008000"/>
                </a:solidFill>
                <a:latin typeface="Arial"/>
                <a:ea typeface="Arial"/>
                <a:cs typeface="Arial"/>
                <a:sym typeface="Arial"/>
              </a:rPr>
              <a:t>1 </a:t>
            </a:r>
            <a:r>
              <a:rPr b="1" i="0" lang="en-US" sz="4000" u="none" cap="none" strike="noStrike">
                <a:solidFill>
                  <a:srgbClr val="008000"/>
                </a:solidFill>
                <a:latin typeface="Arial"/>
                <a:ea typeface="Arial"/>
                <a:cs typeface="Arial"/>
                <a:sym typeface="Arial"/>
              </a:rPr>
              <a:t>– </a:t>
            </a:r>
            <a:r>
              <a:rPr b="1" i="1" lang="en-US" sz="4000" u="none" cap="none" strike="noStrike">
                <a:solidFill>
                  <a:srgbClr val="008000"/>
                </a:solidFill>
                <a:latin typeface="Times New Roman"/>
                <a:ea typeface="Times New Roman"/>
                <a:cs typeface="Times New Roman"/>
                <a:sym typeface="Times New Roman"/>
              </a:rPr>
              <a:t>p</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a:t>
            </a:r>
          </a:p>
        </p:txBody>
      </p:sp>
      <p:grpSp>
        <p:nvGrpSpPr>
          <p:cNvPr id="234" name="Shape 234"/>
          <p:cNvGrpSpPr/>
          <p:nvPr/>
        </p:nvGrpSpPr>
        <p:grpSpPr>
          <a:xfrm>
            <a:off x="641350" y="2320925"/>
            <a:ext cx="8120062" cy="2324098"/>
            <a:chOff x="641350" y="2320925"/>
            <a:chExt cx="8120062" cy="2324098"/>
          </a:xfrm>
        </p:grpSpPr>
        <p:grpSp>
          <p:nvGrpSpPr>
            <p:cNvPr id="235" name="Shape 235"/>
            <p:cNvGrpSpPr/>
            <p:nvPr/>
          </p:nvGrpSpPr>
          <p:grpSpPr>
            <a:xfrm>
              <a:off x="1398587" y="3579811"/>
              <a:ext cx="5905500" cy="1065211"/>
              <a:chOff x="1550987" y="3008311"/>
              <a:chExt cx="5905500" cy="1065211"/>
            </a:xfrm>
          </p:grpSpPr>
          <p:grpSp>
            <p:nvGrpSpPr>
              <p:cNvPr id="236" name="Shape 236"/>
              <p:cNvGrpSpPr/>
              <p:nvPr/>
            </p:nvGrpSpPr>
            <p:grpSpPr>
              <a:xfrm>
                <a:off x="4705350" y="3008311"/>
                <a:ext cx="2751137" cy="1065211"/>
                <a:chOff x="4705350" y="3008311"/>
                <a:chExt cx="2751137" cy="1065211"/>
              </a:xfrm>
            </p:grpSpPr>
            <p:grpSp>
              <p:nvGrpSpPr>
                <p:cNvPr id="237" name="Shape 237"/>
                <p:cNvGrpSpPr/>
                <p:nvPr/>
              </p:nvGrpSpPr>
              <p:grpSpPr>
                <a:xfrm>
                  <a:off x="5397500" y="3082925"/>
                  <a:ext cx="2043111" cy="874712"/>
                  <a:chOff x="5397500" y="3082925"/>
                  <a:chExt cx="2043111" cy="874712"/>
                </a:xfrm>
              </p:grpSpPr>
              <p:grpSp>
                <p:nvGrpSpPr>
                  <p:cNvPr id="238" name="Shape 238"/>
                  <p:cNvGrpSpPr/>
                  <p:nvPr/>
                </p:nvGrpSpPr>
                <p:grpSpPr>
                  <a:xfrm>
                    <a:off x="5449887" y="3082925"/>
                    <a:ext cx="1943099" cy="874712"/>
                    <a:chOff x="5449887" y="3082925"/>
                    <a:chExt cx="1943099" cy="874712"/>
                  </a:xfrm>
                </p:grpSpPr>
                <p:sp>
                  <p:nvSpPr>
                    <p:cNvPr id="239" name="Shape 239"/>
                    <p:cNvSpPr txBox="1"/>
                    <p:nvPr/>
                  </p:nvSpPr>
                  <p:spPr>
                    <a:xfrm>
                      <a:off x="5583237" y="3503612"/>
                      <a:ext cx="4635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4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240" name="Shape 240"/>
                    <p:cNvSpPr txBox="1"/>
                    <p:nvPr/>
                  </p:nvSpPr>
                  <p:spPr>
                    <a:xfrm>
                      <a:off x="6708775" y="3492500"/>
                      <a:ext cx="4635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4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grpSp>
                  <p:nvGrpSpPr>
                    <p:cNvPr id="241" name="Shape 241"/>
                    <p:cNvGrpSpPr/>
                    <p:nvPr/>
                  </p:nvGrpSpPr>
                  <p:grpSpPr>
                    <a:xfrm>
                      <a:off x="5449887" y="3082925"/>
                      <a:ext cx="1943099" cy="465136"/>
                      <a:chOff x="5449887" y="3082925"/>
                      <a:chExt cx="1943099" cy="465136"/>
                    </a:xfrm>
                  </p:grpSpPr>
                  <p:sp>
                    <p:nvSpPr>
                      <p:cNvPr id="242" name="Shape 242"/>
                      <p:cNvSpPr txBox="1"/>
                      <p:nvPr/>
                    </p:nvSpPr>
                    <p:spPr>
                      <a:xfrm>
                        <a:off x="5449887" y="3082925"/>
                        <a:ext cx="863599"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400" u="none" cap="none" strike="noStrike">
                            <a:solidFill>
                              <a:schemeClr val="dk1"/>
                            </a:solidFill>
                            <a:latin typeface="Times New Roman"/>
                            <a:ea typeface="Times New Roman"/>
                            <a:cs typeface="Times New Roman"/>
                            <a:sym typeface="Times New Roman"/>
                          </a:rPr>
                          <a:t>p</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1" lang="en-US" sz="2400" u="none" cap="none" strike="noStrike">
                            <a:solidFill>
                              <a:schemeClr val="dk1"/>
                            </a:solidFill>
                            <a:latin typeface="Times New Roman"/>
                            <a:ea typeface="Times New Roman"/>
                            <a:cs typeface="Times New Roman"/>
                            <a:sym typeface="Times New Roman"/>
                          </a:rPr>
                          <a:t>q</a:t>
                        </a:r>
                        <a:r>
                          <a:rPr b="1" baseline="-25000" i="0" lang="en-US" sz="2400" u="none" cap="none" strike="noStrike">
                            <a:solidFill>
                              <a:schemeClr val="dk1"/>
                            </a:solidFill>
                            <a:latin typeface="Arial"/>
                            <a:ea typeface="Arial"/>
                            <a:cs typeface="Arial"/>
                            <a:sym typeface="Arial"/>
                          </a:rPr>
                          <a:t>1</a:t>
                        </a:r>
                      </a:p>
                    </p:txBody>
                  </p:sp>
                  <p:sp>
                    <p:nvSpPr>
                      <p:cNvPr id="243" name="Shape 243"/>
                      <p:cNvSpPr txBox="1"/>
                      <p:nvPr/>
                    </p:nvSpPr>
                    <p:spPr>
                      <a:xfrm>
                        <a:off x="6624636" y="3094036"/>
                        <a:ext cx="768349"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400" u="none" cap="none" strike="noStrike">
                            <a:solidFill>
                              <a:schemeClr val="dk1"/>
                            </a:solidFill>
                            <a:latin typeface="Times New Roman"/>
                            <a:ea typeface="Times New Roman"/>
                            <a:cs typeface="Times New Roman"/>
                            <a:sym typeface="Times New Roman"/>
                          </a:rPr>
                          <a:t>p</a:t>
                        </a:r>
                        <a:r>
                          <a:rPr b="1" baseline="-25000" i="0" lang="en-US" sz="2400" u="none" cap="none" strike="noStrike">
                            <a:solidFill>
                              <a:schemeClr val="dk1"/>
                            </a:solidFill>
                            <a:latin typeface="Arial"/>
                            <a:ea typeface="Arial"/>
                            <a:cs typeface="Arial"/>
                            <a:sym typeface="Arial"/>
                          </a:rPr>
                          <a:t>2 </a:t>
                        </a:r>
                        <a:r>
                          <a:rPr b="1" i="1" lang="en-US" sz="2400" u="none" cap="none" strike="noStrike">
                            <a:solidFill>
                              <a:schemeClr val="dk1"/>
                            </a:solidFill>
                            <a:latin typeface="Times New Roman"/>
                            <a:ea typeface="Times New Roman"/>
                            <a:cs typeface="Times New Roman"/>
                            <a:sym typeface="Times New Roman"/>
                          </a:rPr>
                          <a:t>q</a:t>
                        </a:r>
                        <a:r>
                          <a:rPr b="1" baseline="-25000" i="0" lang="en-US" sz="2400" u="none" cap="none" strike="noStrike">
                            <a:solidFill>
                              <a:schemeClr val="dk1"/>
                            </a:solidFill>
                            <a:latin typeface="Arial"/>
                            <a:ea typeface="Arial"/>
                            <a:cs typeface="Arial"/>
                            <a:sym typeface="Arial"/>
                          </a:rPr>
                          <a:t>2</a:t>
                        </a:r>
                      </a:p>
                    </p:txBody>
                  </p:sp>
                </p:grpSp>
              </p:grpSp>
              <p:grpSp>
                <p:nvGrpSpPr>
                  <p:cNvPr id="244" name="Shape 244"/>
                  <p:cNvGrpSpPr/>
                  <p:nvPr/>
                </p:nvGrpSpPr>
                <p:grpSpPr>
                  <a:xfrm>
                    <a:off x="5397500" y="3321050"/>
                    <a:ext cx="2043111" cy="576262"/>
                    <a:chOff x="5397500" y="3321050"/>
                    <a:chExt cx="2043111" cy="576262"/>
                  </a:xfrm>
                </p:grpSpPr>
                <p:cxnSp>
                  <p:nvCxnSpPr>
                    <p:cNvPr id="245" name="Shape 245"/>
                    <p:cNvCxnSpPr/>
                    <p:nvPr/>
                  </p:nvCxnSpPr>
                  <p:spPr>
                    <a:xfrm>
                      <a:off x="5397500" y="3624262"/>
                      <a:ext cx="827086" cy="0"/>
                    </a:xfrm>
                    <a:prstGeom prst="straightConnector1">
                      <a:avLst/>
                    </a:prstGeom>
                    <a:noFill/>
                    <a:ln cap="rnd" cmpd="sng" w="25400">
                      <a:solidFill>
                        <a:schemeClr val="dk1"/>
                      </a:solidFill>
                      <a:prstDash val="solid"/>
                      <a:miter/>
                      <a:headEnd len="med" w="med" type="none"/>
                      <a:tailEnd len="med" w="med" type="none"/>
                    </a:ln>
                  </p:spPr>
                </p:cxnSp>
                <p:sp>
                  <p:nvSpPr>
                    <p:cNvPr id="246" name="Shape 246"/>
                    <p:cNvSpPr txBox="1"/>
                    <p:nvPr/>
                  </p:nvSpPr>
                  <p:spPr>
                    <a:xfrm>
                      <a:off x="6203950" y="3321050"/>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cxnSp>
                  <p:nvCxnSpPr>
                    <p:cNvPr id="247" name="Shape 247"/>
                    <p:cNvCxnSpPr/>
                    <p:nvPr/>
                  </p:nvCxnSpPr>
                  <p:spPr>
                    <a:xfrm>
                      <a:off x="6613525" y="3624262"/>
                      <a:ext cx="827086" cy="0"/>
                    </a:xfrm>
                    <a:prstGeom prst="straightConnector1">
                      <a:avLst/>
                    </a:prstGeom>
                    <a:noFill/>
                    <a:ln cap="rnd" cmpd="sng" w="25400">
                      <a:solidFill>
                        <a:schemeClr val="dk1"/>
                      </a:solidFill>
                      <a:prstDash val="solid"/>
                      <a:miter/>
                      <a:headEnd len="med" w="med" type="none"/>
                      <a:tailEnd len="med" w="med" type="none"/>
                    </a:ln>
                  </p:spPr>
                </p:cxnSp>
              </p:grpSp>
            </p:grpSp>
            <p:grpSp>
              <p:nvGrpSpPr>
                <p:cNvPr id="248" name="Shape 248"/>
                <p:cNvGrpSpPr/>
                <p:nvPr/>
              </p:nvGrpSpPr>
              <p:grpSpPr>
                <a:xfrm>
                  <a:off x="4705350" y="3008311"/>
                  <a:ext cx="2751137" cy="1065211"/>
                  <a:chOff x="4705350" y="3008311"/>
                  <a:chExt cx="2751137" cy="1065211"/>
                </a:xfrm>
              </p:grpSpPr>
              <p:sp>
                <p:nvSpPr>
                  <p:cNvPr id="249" name="Shape 249"/>
                  <p:cNvSpPr/>
                  <p:nvPr/>
                </p:nvSpPr>
                <p:spPr>
                  <a:xfrm>
                    <a:off x="4705350" y="3055936"/>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0" name="Shape 250"/>
                  <p:cNvSpPr txBox="1"/>
                  <p:nvPr/>
                </p:nvSpPr>
                <p:spPr>
                  <a:xfrm>
                    <a:off x="5465762" y="3009900"/>
                    <a:ext cx="3238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t>
                    </a:r>
                  </a:p>
                </p:txBody>
              </p:sp>
              <p:sp>
                <p:nvSpPr>
                  <p:cNvPr id="251" name="Shape 251"/>
                  <p:cNvSpPr txBox="1"/>
                  <p:nvPr/>
                </p:nvSpPr>
                <p:spPr>
                  <a:xfrm>
                    <a:off x="6648450" y="3022600"/>
                    <a:ext cx="3238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t>
                    </a:r>
                  </a:p>
                </p:txBody>
              </p:sp>
              <p:sp>
                <p:nvSpPr>
                  <p:cNvPr id="252" name="Shape 252"/>
                  <p:cNvSpPr txBox="1"/>
                  <p:nvPr/>
                </p:nvSpPr>
                <p:spPr>
                  <a:xfrm>
                    <a:off x="5878512" y="3008311"/>
                    <a:ext cx="3238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t>
                    </a:r>
                  </a:p>
                </p:txBody>
              </p:sp>
              <p:sp>
                <p:nvSpPr>
                  <p:cNvPr id="253" name="Shape 253"/>
                  <p:cNvSpPr txBox="1"/>
                  <p:nvPr/>
                </p:nvSpPr>
                <p:spPr>
                  <a:xfrm>
                    <a:off x="6973886" y="3021011"/>
                    <a:ext cx="32385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t>
                    </a:r>
                  </a:p>
                </p:txBody>
              </p:sp>
            </p:grpSp>
          </p:grpSp>
          <p:sp>
            <p:nvSpPr>
              <p:cNvPr id="254" name="Shape 254"/>
              <p:cNvSpPr txBox="1"/>
              <p:nvPr/>
            </p:nvSpPr>
            <p:spPr>
              <a:xfrm>
                <a:off x="1550987" y="3187700"/>
                <a:ext cx="3178174"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0" i="0" lang="en-US" sz="3600" u="none" cap="none" strike="noStrike">
                    <a:solidFill>
                      <a:schemeClr val="dk1"/>
                    </a:solidFill>
                    <a:latin typeface="Arial"/>
                    <a:ea typeface="Arial"/>
                    <a:cs typeface="Arial"/>
                    <a:sym typeface="Arial"/>
                  </a:rPr>
                  <a:t> = </a:t>
                </a:r>
                <a:r>
                  <a:rPr b="0" i="1" lang="en-US" sz="4400" u="none" cap="none" strike="noStrike">
                    <a:solidFill>
                      <a:schemeClr val="dk1"/>
                    </a:solidFill>
                    <a:latin typeface="Times New Roman"/>
                    <a:ea typeface="Times New Roman"/>
                    <a:cs typeface="Times New Roman"/>
                    <a:sym typeface="Times New Roman"/>
                  </a:rPr>
                  <a:t>z</a:t>
                </a:r>
                <a:r>
                  <a:rPr b="1" baseline="-25000" i="1" lang="en-US" sz="3600" u="none" cap="none" strike="noStrike">
                    <a:solidFill>
                      <a:schemeClr val="dk1"/>
                    </a:solidFill>
                    <a:latin typeface="Noto Symbol"/>
                    <a:ea typeface="Noto Symbol"/>
                    <a:cs typeface="Noto Symbol"/>
                    <a:sym typeface="Noto Symbol"/>
                  </a:rPr>
                  <a:t>α</a:t>
                </a:r>
                <a:r>
                  <a:rPr b="1" baseline="-25000" i="0" lang="en-US" sz="3600" u="none" cap="none" strike="noStrike">
                    <a:solidFill>
                      <a:schemeClr val="dk1"/>
                    </a:solidFill>
                    <a:latin typeface="Noto Symbol"/>
                    <a:ea typeface="Noto Symbol"/>
                    <a:cs typeface="Noto Symbol"/>
                    <a:sym typeface="Noto Symbol"/>
                  </a:rPr>
                  <a:t>/</a:t>
                </a:r>
                <a:r>
                  <a:rPr b="1" baseline="-25000" i="0" lang="en-US" sz="2800" u="none" cap="none" strike="noStrike">
                    <a:solidFill>
                      <a:schemeClr val="dk1"/>
                    </a:solidFill>
                    <a:latin typeface="Noto Symbol"/>
                    <a:ea typeface="Noto Symbol"/>
                    <a:cs typeface="Noto Symbol"/>
                    <a:sym typeface="Noto Symbol"/>
                  </a:rPr>
                  <a:t>2</a:t>
                </a:r>
              </a:p>
            </p:txBody>
          </p:sp>
        </p:grpSp>
        <p:sp>
          <p:nvSpPr>
            <p:cNvPr id="255" name="Shape 255"/>
            <p:cNvSpPr txBox="1"/>
            <p:nvPr/>
          </p:nvSpPr>
          <p:spPr>
            <a:xfrm>
              <a:off x="641350" y="2400300"/>
              <a:ext cx="8120062"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E</a:t>
              </a:r>
              <a:r>
                <a:rPr b="1" i="0" lang="en-US" sz="3600" u="none" cap="none" strike="noStrike">
                  <a:solidFill>
                    <a:schemeClr val="dk1"/>
                  </a:solidFill>
                  <a:latin typeface="Times New Roman"/>
                  <a:ea typeface="Times New Roman"/>
                  <a:cs typeface="Times New Roman"/>
                  <a:sym typeface="Times New Roman"/>
                </a:rPr>
                <a:t> </a:t>
              </a:r>
              <a:r>
                <a:rPr b="0" i="0" lang="en-US" sz="3200" u="none" cap="none" strike="noStrike">
                  <a:solidFill>
                    <a:schemeClr val="dk1"/>
                  </a:solidFill>
                  <a:latin typeface="Arial"/>
                  <a:ea typeface="Arial"/>
                  <a:cs typeface="Arial"/>
                  <a:sym typeface="Arial"/>
                </a:rPr>
                <a:t> &lt;  (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a:t>
              </a:r>
              <a:r>
                <a:rPr b="0" i="0" lang="en-US" sz="3200" u="none" cap="none" strike="noStrike">
                  <a:solidFill>
                    <a:schemeClr val="dk1"/>
                  </a:solidFill>
                  <a:latin typeface="Arial"/>
                  <a:ea typeface="Arial"/>
                  <a:cs typeface="Arial"/>
                  <a:sym typeface="Arial"/>
                </a:rPr>
                <a:t> )  &lt;  (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p</a:t>
              </a:r>
              <a:r>
                <a:rPr b="1" baseline="-25000" i="0" lang="en-US" sz="2800" u="none" cap="none" strike="noStrike">
                  <a:solidFill>
                    <a:schemeClr val="dk1"/>
                  </a:solidFill>
                  <a:latin typeface="Arial"/>
                  <a:ea typeface="Arial"/>
                  <a:cs typeface="Arial"/>
                  <a:sym typeface="Arial"/>
                </a:rPr>
                <a:t>2 </a:t>
              </a:r>
              <a:r>
                <a:rPr b="0"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E</a:t>
              </a:r>
              <a:r>
                <a:rPr b="0" i="0" lang="en-US" sz="3200" u="none" cap="none" strike="noStrike">
                  <a:solidFill>
                    <a:schemeClr val="dk1"/>
                  </a:solidFill>
                  <a:latin typeface="Arial"/>
                  <a:ea typeface="Arial"/>
                  <a:cs typeface="Arial"/>
                  <a:sym typeface="Arial"/>
                </a:rPr>
                <a:t> </a:t>
              </a:r>
            </a:p>
          </p:txBody>
        </p:sp>
        <p:sp>
          <p:nvSpPr>
            <p:cNvPr id="256" name="Shape 256"/>
            <p:cNvSpPr txBox="1"/>
            <p:nvPr/>
          </p:nvSpPr>
          <p:spPr>
            <a:xfrm>
              <a:off x="965200" y="2320925"/>
              <a:ext cx="3714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
          <p:nvSpPr>
            <p:cNvPr id="257" name="Shape 257"/>
            <p:cNvSpPr txBox="1"/>
            <p:nvPr/>
          </p:nvSpPr>
          <p:spPr>
            <a:xfrm>
              <a:off x="1766886" y="2320925"/>
              <a:ext cx="536575"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 </a:t>
              </a:r>
            </a:p>
          </p:txBody>
        </p:sp>
        <p:sp>
          <p:nvSpPr>
            <p:cNvPr id="258" name="Shape 258"/>
            <p:cNvSpPr txBox="1"/>
            <p:nvPr/>
          </p:nvSpPr>
          <p:spPr>
            <a:xfrm>
              <a:off x="7272336" y="2320925"/>
              <a:ext cx="3841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
          <p:nvSpPr>
            <p:cNvPr id="259" name="Shape 259"/>
            <p:cNvSpPr txBox="1"/>
            <p:nvPr/>
          </p:nvSpPr>
          <p:spPr>
            <a:xfrm>
              <a:off x="6402387" y="2320925"/>
              <a:ext cx="3047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3" name="Shape 263"/>
        <p:cNvGrpSpPr/>
        <p:nvPr/>
      </p:nvGrpSpPr>
      <p:grpSpPr>
        <a:xfrm>
          <a:off x="0" y="0"/>
          <a:ext cx="0" cy="0"/>
          <a:chOff x="0" y="0"/>
          <a:chExt cx="0" cy="0"/>
        </a:xfrm>
      </p:grpSpPr>
      <p:sp>
        <p:nvSpPr>
          <p:cNvPr id="264" name="Shape 26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65" name="Shape 26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266" name="Shape 266"/>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7" name="Shape 26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8" name="Shape 26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9" name="Shape 269"/>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0" name="Shape 270"/>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1" name="Shape 271"/>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72" name="Shape 272"/>
          <p:cNvSpPr txBox="1"/>
          <p:nvPr/>
        </p:nvSpPr>
        <p:spPr>
          <a:xfrm>
            <a:off x="534987" y="965200"/>
            <a:ext cx="8123236"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table below lists results from a simple random sample of front-seat occupants involved in car crashes. Use a 0.05 significance level to test the claim that the fatality rate of occupants is lower for those in cars equipped with airbags.</a:t>
            </a:r>
          </a:p>
        </p:txBody>
      </p:sp>
      <p:pic>
        <p:nvPicPr>
          <p:cNvPr id="273" name="Shape 273"/>
          <p:cNvPicPr preferRelativeResize="0"/>
          <p:nvPr/>
        </p:nvPicPr>
        <p:blipFill rotWithShape="1">
          <a:blip r:embed="rId3">
            <a:alphaModFix/>
          </a:blip>
          <a:srcRect b="0" l="0" r="0" t="0"/>
          <a:stretch/>
        </p:blipFill>
        <p:spPr>
          <a:xfrm>
            <a:off x="328612" y="4016375"/>
            <a:ext cx="8789987" cy="139858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7" name="Shape 277"/>
        <p:cNvGrpSpPr/>
        <p:nvPr/>
      </p:nvGrpSpPr>
      <p:grpSpPr>
        <a:xfrm>
          <a:off x="0" y="0"/>
          <a:ext cx="0" cy="0"/>
          <a:chOff x="0" y="0"/>
          <a:chExt cx="0" cy="0"/>
        </a:xfrm>
      </p:grpSpPr>
      <p:sp>
        <p:nvSpPr>
          <p:cNvPr id="278" name="Shape 27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79" name="Shape 27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280" name="Shape 280"/>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1" name="Shape 281"/>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2" name="Shape 282"/>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3" name="Shape 283"/>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4" name="Shape 284"/>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5" name="Shape 285"/>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86" name="Shape 286"/>
          <p:cNvSpPr txBox="1"/>
          <p:nvPr/>
        </p:nvSpPr>
        <p:spPr>
          <a:xfrm>
            <a:off x="534987" y="965200"/>
            <a:ext cx="8381999"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two simple random samples, two samples are independent; Each has at least 5 successes and 5 failures (11,500, 41; 9801, 52).</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a:t>
            </a:r>
          </a:p>
        </p:txBody>
      </p:sp>
      <p:sp>
        <p:nvSpPr>
          <p:cNvPr id="287" name="Shape 287"/>
          <p:cNvSpPr txBox="1"/>
          <p:nvPr/>
        </p:nvSpPr>
        <p:spPr>
          <a:xfrm>
            <a:off x="563562" y="3287712"/>
            <a:ext cx="83819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the claim as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&lt;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sp>
        <p:nvSpPr>
          <p:cNvPr id="288" name="Shape 288"/>
          <p:cNvSpPr txBox="1"/>
          <p:nvPr/>
        </p:nvSpPr>
        <p:spPr>
          <a:xfrm>
            <a:off x="579437" y="3965575"/>
            <a:ext cx="83819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&lt;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is false, then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sp>
        <p:nvSpPr>
          <p:cNvPr id="289" name="Shape 289"/>
          <p:cNvSpPr txBox="1"/>
          <p:nvPr/>
        </p:nvSpPr>
        <p:spPr>
          <a:xfrm>
            <a:off x="596900" y="4710112"/>
            <a:ext cx="8381999" cy="1373187"/>
          </a:xfrm>
          <a:prstGeom prst="rect">
            <a:avLst/>
          </a:prstGeom>
          <a:noFill/>
          <a:ln>
            <a:noFill/>
          </a:ln>
        </p:spPr>
        <p:txBody>
          <a:bodyPr anchorCtr="0" anchor="t" bIns="45700" lIns="91425" rIns="91425" tIns="4570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&lt;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does not contain equality so it is the alternative hypothesis. The null hypothesis is the statement of equality.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3" name="Shape 293"/>
        <p:cNvGrpSpPr/>
        <p:nvPr/>
      </p:nvGrpSpPr>
      <p:grpSpPr>
        <a:xfrm>
          <a:off x="0" y="0"/>
          <a:ext cx="0" cy="0"/>
          <a:chOff x="0" y="0"/>
          <a:chExt cx="0" cy="0"/>
        </a:xfrm>
      </p:grpSpPr>
      <p:sp>
        <p:nvSpPr>
          <p:cNvPr id="294" name="Shape 29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95" name="Shape 29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296" name="Shape 296"/>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7" name="Shape 29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8" name="Shape 29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9" name="Shape 299"/>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0" name="Shape 300"/>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1" name="Shape 301"/>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02" name="Shape 302"/>
          <p:cNvSpPr txBox="1"/>
          <p:nvPr/>
        </p:nvSpPr>
        <p:spPr>
          <a:xfrm>
            <a:off x="1027112" y="952500"/>
            <a:ext cx="770254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            </a:t>
            </a:r>
            <a:r>
              <a:rPr b="1" i="1" lang="en-US" sz="2800" u="none" cap="none" strike="noStrike">
                <a:solidFill>
                  <a:schemeClr val="dk1"/>
                </a:solidFill>
                <a:latin typeface="Arial"/>
                <a:ea typeface="Arial"/>
                <a:cs typeface="Arial"/>
                <a:sym typeface="Arial"/>
              </a:rPr>
              <a:t>H</a:t>
            </a:r>
            <a:r>
              <a:rPr b="1" baseline="-25000"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&lt;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(original claim)</a:t>
            </a:r>
          </a:p>
        </p:txBody>
      </p:sp>
      <p:sp>
        <p:nvSpPr>
          <p:cNvPr id="303" name="Shape 303"/>
          <p:cNvSpPr txBox="1"/>
          <p:nvPr/>
        </p:nvSpPr>
        <p:spPr>
          <a:xfrm>
            <a:off x="452437" y="1697036"/>
            <a:ext cx="83819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0.05</a:t>
            </a:r>
          </a:p>
        </p:txBody>
      </p:sp>
      <p:sp>
        <p:nvSpPr>
          <p:cNvPr id="304" name="Shape 304"/>
          <p:cNvSpPr txBox="1"/>
          <p:nvPr/>
        </p:nvSpPr>
        <p:spPr>
          <a:xfrm>
            <a:off x="481012" y="2338386"/>
            <a:ext cx="8381999" cy="1800225"/>
          </a:xfrm>
          <a:prstGeom prst="rect">
            <a:avLst/>
          </a:prstGeom>
          <a:noFill/>
          <a:ln>
            <a:noFill/>
          </a:ln>
        </p:spPr>
        <p:txBody>
          <a:bodyPr anchorCtr="0" anchor="t" bIns="45700" lIns="91425" rIns="91425" tIns="4570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Use normal distribution as an approximation to the binomial distribution. Estimate the common values of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as follows:</a:t>
            </a:r>
          </a:p>
        </p:txBody>
      </p:sp>
      <p:pic>
        <p:nvPicPr>
          <p:cNvPr id="305" name="Shape 305"/>
          <p:cNvPicPr preferRelativeResize="0"/>
          <p:nvPr/>
        </p:nvPicPr>
        <p:blipFill rotWithShape="1">
          <a:blip r:embed="rId3">
            <a:alphaModFix/>
          </a:blip>
          <a:srcRect b="0" l="0" r="0" t="0"/>
          <a:stretch/>
        </p:blipFill>
        <p:spPr>
          <a:xfrm>
            <a:off x="1274762" y="4267200"/>
            <a:ext cx="7532687" cy="1308100"/>
          </a:xfrm>
          <a:prstGeom prst="rect">
            <a:avLst/>
          </a:prstGeom>
          <a:noFill/>
          <a:ln>
            <a:noFill/>
          </a:ln>
        </p:spPr>
      </p:pic>
      <p:sp>
        <p:nvSpPr>
          <p:cNvPr id="306" name="Shape 306"/>
          <p:cNvSpPr txBox="1"/>
          <p:nvPr/>
        </p:nvSpPr>
        <p:spPr>
          <a:xfrm>
            <a:off x="628650" y="5821362"/>
            <a:ext cx="954086"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With</a:t>
            </a:r>
          </a:p>
        </p:txBody>
      </p:sp>
      <p:pic>
        <p:nvPicPr>
          <p:cNvPr id="307" name="Shape 307"/>
          <p:cNvPicPr preferRelativeResize="0"/>
          <p:nvPr/>
        </p:nvPicPr>
        <p:blipFill rotWithShape="1">
          <a:blip r:embed="rId4">
            <a:alphaModFix/>
          </a:blip>
          <a:srcRect b="0" l="0" r="0" t="0"/>
          <a:stretch/>
        </p:blipFill>
        <p:spPr>
          <a:xfrm>
            <a:off x="1684336" y="5851525"/>
            <a:ext cx="2527300" cy="495299"/>
          </a:xfrm>
          <a:prstGeom prst="rect">
            <a:avLst/>
          </a:prstGeom>
          <a:noFill/>
          <a:ln>
            <a:noFill/>
          </a:ln>
        </p:spPr>
      </p:pic>
      <p:sp>
        <p:nvSpPr>
          <p:cNvPr id="308" name="Shape 308"/>
          <p:cNvSpPr txBox="1"/>
          <p:nvPr/>
        </p:nvSpPr>
        <p:spPr>
          <a:xfrm>
            <a:off x="4438650" y="5797550"/>
            <a:ext cx="1725612"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it follows</a:t>
            </a:r>
          </a:p>
        </p:txBody>
      </p:sp>
      <p:pic>
        <p:nvPicPr>
          <p:cNvPr id="309" name="Shape 309"/>
          <p:cNvPicPr preferRelativeResize="0"/>
          <p:nvPr/>
        </p:nvPicPr>
        <p:blipFill rotWithShape="1">
          <a:blip r:embed="rId5">
            <a:alphaModFix/>
          </a:blip>
          <a:srcRect b="0" l="0" r="0" t="0"/>
          <a:stretch/>
        </p:blipFill>
        <p:spPr>
          <a:xfrm>
            <a:off x="6254750" y="5856287"/>
            <a:ext cx="2489199" cy="4952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15" name="Shape 31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16" name="Shape 316"/>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7" name="Shape 31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8" name="Shape 31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9" name="Shape 319"/>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0" name="Shape 320"/>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1" name="Shape 321"/>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22" name="Shape 322"/>
          <p:cNvSpPr txBox="1"/>
          <p:nvPr/>
        </p:nvSpPr>
        <p:spPr>
          <a:xfrm>
            <a:off x="495300" y="711200"/>
            <a:ext cx="818356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Find the value of the test statistic.</a:t>
            </a:r>
          </a:p>
        </p:txBody>
      </p:sp>
      <p:pic>
        <p:nvPicPr>
          <p:cNvPr id="323" name="Shape 323"/>
          <p:cNvPicPr preferRelativeResize="0"/>
          <p:nvPr/>
        </p:nvPicPr>
        <p:blipFill rotWithShape="1">
          <a:blip r:embed="rId3">
            <a:alphaModFix/>
          </a:blip>
          <a:srcRect b="0" l="0" r="0" t="0"/>
          <a:stretch/>
        </p:blipFill>
        <p:spPr>
          <a:xfrm>
            <a:off x="258762" y="3438525"/>
            <a:ext cx="8861424" cy="2314575"/>
          </a:xfrm>
          <a:prstGeom prst="rect">
            <a:avLst/>
          </a:prstGeom>
          <a:noFill/>
          <a:ln>
            <a:noFill/>
          </a:ln>
        </p:spPr>
      </p:pic>
      <p:pic>
        <p:nvPicPr>
          <p:cNvPr id="324" name="Shape 324"/>
          <p:cNvPicPr preferRelativeResize="0"/>
          <p:nvPr/>
        </p:nvPicPr>
        <p:blipFill rotWithShape="1">
          <a:blip r:embed="rId4">
            <a:alphaModFix/>
          </a:blip>
          <a:srcRect b="0" l="0" r="0" t="0"/>
          <a:stretch/>
        </p:blipFill>
        <p:spPr>
          <a:xfrm>
            <a:off x="747712" y="6173787"/>
            <a:ext cx="1765299" cy="355600"/>
          </a:xfrm>
          <a:prstGeom prst="rect">
            <a:avLst/>
          </a:prstGeom>
          <a:noFill/>
          <a:ln>
            <a:noFill/>
          </a:ln>
        </p:spPr>
      </p:pic>
      <p:pic>
        <p:nvPicPr>
          <p:cNvPr id="325" name="Shape 325"/>
          <p:cNvPicPr preferRelativeResize="0"/>
          <p:nvPr/>
        </p:nvPicPr>
        <p:blipFill rotWithShape="1">
          <a:blip r:embed="rId5">
            <a:alphaModFix/>
          </a:blip>
          <a:srcRect b="0" l="0" r="0" t="0"/>
          <a:stretch/>
        </p:blipFill>
        <p:spPr>
          <a:xfrm>
            <a:off x="746125" y="1339850"/>
            <a:ext cx="4394200" cy="19431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2" name="Shape 32"/>
          <p:cNvSpPr txBox="1"/>
          <p:nvPr>
            <p:ph type="title"/>
          </p:nvPr>
        </p:nvSpPr>
        <p:spPr>
          <a:xfrm>
            <a:off x="381000" y="203200"/>
            <a:ext cx="8369299" cy="13208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0" i="0" lang="en-US" sz="4000" u="none" cap="none" strike="noStrike">
                <a:solidFill>
                  <a:schemeClr val="hlink"/>
                </a:solidFill>
                <a:latin typeface="Arial"/>
                <a:ea typeface="Arial"/>
                <a:cs typeface="Arial"/>
                <a:sym typeface="Arial"/>
              </a:rPr>
              <a:t>Chapter 9    </a:t>
            </a:r>
            <a:br>
              <a:rPr b="0" i="0" lang="en-US" sz="4000" u="none" cap="none" strike="noStrike">
                <a:solidFill>
                  <a:schemeClr val="hlink"/>
                </a:solidFill>
                <a:latin typeface="Arial"/>
                <a:ea typeface="Arial"/>
                <a:cs typeface="Arial"/>
                <a:sym typeface="Arial"/>
              </a:rPr>
            </a:br>
            <a:r>
              <a:rPr b="0" i="0" lang="en-US" sz="4000" u="none" cap="none" strike="noStrike">
                <a:solidFill>
                  <a:schemeClr val="hlink"/>
                </a:solidFill>
                <a:latin typeface="Arial"/>
                <a:ea typeface="Arial"/>
                <a:cs typeface="Arial"/>
                <a:sym typeface="Arial"/>
              </a:rPr>
              <a:t> </a:t>
            </a:r>
            <a:r>
              <a:rPr b="0" i="0" lang="en-US" sz="4000" u="none" cap="none" strike="noStrike">
                <a:solidFill>
                  <a:srgbClr val="008000"/>
                </a:solidFill>
                <a:latin typeface="Arial"/>
                <a:ea typeface="Arial"/>
                <a:cs typeface="Arial"/>
                <a:sym typeface="Arial"/>
              </a:rPr>
              <a:t>Inferences from Two Samples</a:t>
            </a:r>
          </a:p>
        </p:txBody>
      </p:sp>
      <p:sp>
        <p:nvSpPr>
          <p:cNvPr id="33" name="Shape 33"/>
          <p:cNvSpPr txBox="1"/>
          <p:nvPr/>
        </p:nvSpPr>
        <p:spPr>
          <a:xfrm>
            <a:off x="544512" y="1897061"/>
            <a:ext cx="808354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 name="Shape 34"/>
          <p:cNvSpPr txBox="1"/>
          <p:nvPr/>
        </p:nvSpPr>
        <p:spPr>
          <a:xfrm>
            <a:off x="633412" y="1897061"/>
            <a:ext cx="8083549" cy="4152899"/>
          </a:xfrm>
          <a:prstGeom prst="rect">
            <a:avLst/>
          </a:prstGeom>
          <a:noFill/>
          <a:ln>
            <a:noFill/>
          </a:ln>
        </p:spPr>
        <p:txBody>
          <a:bodyPr anchorCtr="0" anchor="t" bIns="45700" lIns="91425" rIns="91425" tIns="45700">
            <a:noAutofit/>
          </a:bodyPr>
          <a:lstStyle/>
          <a:p>
            <a:pPr indent="-677862" lvl="0" marL="690562"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9-1  Review and Preview</a:t>
            </a:r>
          </a:p>
          <a:p>
            <a:pPr indent="-677862" lvl="0" marL="69056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9-2  Inferences About Two Proportions</a:t>
            </a:r>
          </a:p>
          <a:p>
            <a:pPr indent="-677862" lvl="0" marL="69056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9-3  Inferences About Two Means:  Independent Samples</a:t>
            </a:r>
          </a:p>
          <a:p>
            <a:pPr indent="-677862" lvl="0" marL="69056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9-4  Inferences from Dependent Samples</a:t>
            </a:r>
          </a:p>
          <a:p>
            <a:pPr indent="-677862" lvl="0" marL="69056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9-5  Comparing Variation in Two Samples</a:t>
            </a:r>
          </a:p>
          <a:p>
            <a:pPr indent="0" lvl="0" marL="0" marR="0" rtl="0" algn="l">
              <a:lnSpc>
                <a:spcPct val="100000"/>
              </a:lnSpc>
              <a:spcBef>
                <a:spcPts val="0"/>
              </a:spcBef>
              <a:spcAft>
                <a:spcPts val="0"/>
              </a:spcAft>
              <a:buNone/>
            </a:pPr>
            <a:r>
              <a:t/>
            </a:r>
            <a:endParaRPr b="1" i="0" sz="2800" u="none" cap="none" strike="noStrike">
              <a:solidFill>
                <a:schemeClr val="hlink"/>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9" name="Shape 329"/>
        <p:cNvGrpSpPr/>
        <p:nvPr/>
      </p:nvGrpSpPr>
      <p:grpSpPr>
        <a:xfrm>
          <a:off x="0" y="0"/>
          <a:ext cx="0" cy="0"/>
          <a:chOff x="0" y="0"/>
          <a:chExt cx="0" cy="0"/>
        </a:xfrm>
      </p:grpSpPr>
      <p:sp>
        <p:nvSpPr>
          <p:cNvPr id="330" name="Shape 33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31" name="Shape 33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32" name="Shape 332"/>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3" name="Shape 333"/>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4" name="Shape 334"/>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5" name="Shape 335"/>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6" name="Shape 33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7" name="Shape 337"/>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38" name="Shape 338"/>
          <p:cNvSpPr txBox="1"/>
          <p:nvPr/>
        </p:nvSpPr>
        <p:spPr>
          <a:xfrm>
            <a:off x="598487" y="5137150"/>
            <a:ext cx="8183562"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Left-tailed test. Area to left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–1.91 is 0.0281 (Table A-2), so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0.0281.</a:t>
            </a:r>
          </a:p>
        </p:txBody>
      </p:sp>
      <p:grpSp>
        <p:nvGrpSpPr>
          <p:cNvPr id="339" name="Shape 339"/>
          <p:cNvGrpSpPr/>
          <p:nvPr/>
        </p:nvGrpSpPr>
        <p:grpSpPr>
          <a:xfrm>
            <a:off x="796925" y="633412"/>
            <a:ext cx="7492998" cy="4103687"/>
            <a:chOff x="796925" y="633412"/>
            <a:chExt cx="7492998" cy="4103687"/>
          </a:xfrm>
        </p:grpSpPr>
        <p:pic>
          <p:nvPicPr>
            <p:cNvPr id="340" name="Shape 340"/>
            <p:cNvPicPr preferRelativeResize="0"/>
            <p:nvPr/>
          </p:nvPicPr>
          <p:blipFill rotWithShape="1">
            <a:blip r:embed="rId3">
              <a:alphaModFix/>
            </a:blip>
            <a:srcRect b="0" l="0" r="0" t="0"/>
            <a:stretch/>
          </p:blipFill>
          <p:spPr>
            <a:xfrm>
              <a:off x="796925" y="633412"/>
              <a:ext cx="7251699" cy="4038599"/>
            </a:xfrm>
            <a:prstGeom prst="rect">
              <a:avLst/>
            </a:prstGeom>
            <a:noFill/>
            <a:ln>
              <a:noFill/>
            </a:ln>
          </p:spPr>
        </p:pic>
        <p:sp>
          <p:nvSpPr>
            <p:cNvPr id="341" name="Shape 341"/>
            <p:cNvSpPr txBox="1"/>
            <p:nvPr/>
          </p:nvSpPr>
          <p:spPr>
            <a:xfrm>
              <a:off x="7213600" y="998537"/>
              <a:ext cx="973136" cy="677861"/>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2" name="Shape 342"/>
            <p:cNvSpPr txBox="1"/>
            <p:nvPr/>
          </p:nvSpPr>
          <p:spPr>
            <a:xfrm>
              <a:off x="7316786" y="3567112"/>
              <a:ext cx="973136" cy="1169986"/>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6" name="Shape 346"/>
        <p:cNvGrpSpPr/>
        <p:nvPr/>
      </p:nvGrpSpPr>
      <p:grpSpPr>
        <a:xfrm>
          <a:off x="0" y="0"/>
          <a:ext cx="0" cy="0"/>
          <a:chOff x="0" y="0"/>
          <a:chExt cx="0" cy="0"/>
        </a:xfrm>
      </p:grpSpPr>
      <p:sp>
        <p:nvSpPr>
          <p:cNvPr id="347" name="Shape 34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48" name="Shape 34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49" name="Shape 349"/>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0" name="Shape 350"/>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1" name="Shape 351"/>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2" name="Shape 352"/>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3" name="Shape 353"/>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4" name="Shape 354"/>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55" name="Shape 355"/>
          <p:cNvSpPr txBox="1"/>
          <p:nvPr/>
        </p:nvSpPr>
        <p:spPr>
          <a:xfrm>
            <a:off x="495300" y="952500"/>
            <a:ext cx="8183562"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Because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0.0281 is less than the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we reject the null hypothesis of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sp>
        <p:nvSpPr>
          <p:cNvPr id="356" name="Shape 356"/>
          <p:cNvSpPr txBox="1"/>
          <p:nvPr/>
        </p:nvSpPr>
        <p:spPr>
          <a:xfrm>
            <a:off x="522287" y="2563811"/>
            <a:ext cx="8183562"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Because we reject the null hypothesis, we conclude that there is sufficient evidence to support the claim that the proportion of accident fatalities for occupants in cars with airbags is less than the proportion of fatalities for occupants in cars without airbags. Based on these results, it appears that airbags are effective in saving lives.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0" name="Shape 360"/>
        <p:cNvGrpSpPr/>
        <p:nvPr/>
      </p:nvGrpSpPr>
      <p:grpSpPr>
        <a:xfrm>
          <a:off x="0" y="0"/>
          <a:ext cx="0" cy="0"/>
          <a:chOff x="0" y="0"/>
          <a:chExt cx="0" cy="0"/>
        </a:xfrm>
      </p:grpSpPr>
      <p:sp>
        <p:nvSpPr>
          <p:cNvPr id="361" name="Shape 36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62" name="Shape 36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63" name="Shape 363"/>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4" name="Shape 364"/>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5" name="Shape 365"/>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6" name="Shape 366"/>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7" name="Shape 367"/>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8" name="Shape 368"/>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 Using the Traditional Method</a:t>
            </a:r>
          </a:p>
        </p:txBody>
      </p:sp>
      <p:sp>
        <p:nvSpPr>
          <p:cNvPr id="369" name="Shape 369"/>
          <p:cNvSpPr txBox="1"/>
          <p:nvPr/>
        </p:nvSpPr>
        <p:spPr>
          <a:xfrm>
            <a:off x="460375" y="3895725"/>
            <a:ext cx="8183562"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distribution, we refer to Table A-2 and find that an area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in the left tail corresponds to the critical value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–1.645. The test statistic of does fall in the critical region bounded by the critical value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–1.645.</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We again reject the null hypothesis. </a:t>
            </a:r>
          </a:p>
        </p:txBody>
      </p:sp>
      <p:sp>
        <p:nvSpPr>
          <p:cNvPr id="370" name="Shape 370"/>
          <p:cNvSpPr txBox="1"/>
          <p:nvPr/>
        </p:nvSpPr>
        <p:spPr>
          <a:xfrm>
            <a:off x="460375" y="1262062"/>
            <a:ext cx="2844800"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With a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in a left- tailed test based on the normal</a:t>
            </a:r>
          </a:p>
        </p:txBody>
      </p:sp>
      <p:grpSp>
        <p:nvGrpSpPr>
          <p:cNvPr id="371" name="Shape 371"/>
          <p:cNvGrpSpPr/>
          <p:nvPr/>
        </p:nvGrpSpPr>
        <p:grpSpPr>
          <a:xfrm>
            <a:off x="3217861" y="781050"/>
            <a:ext cx="5665787" cy="3208336"/>
            <a:chOff x="3217861" y="831850"/>
            <a:chExt cx="5665787" cy="3208336"/>
          </a:xfrm>
        </p:grpSpPr>
        <p:pic>
          <p:nvPicPr>
            <p:cNvPr id="372" name="Shape 372"/>
            <p:cNvPicPr preferRelativeResize="0"/>
            <p:nvPr/>
          </p:nvPicPr>
          <p:blipFill rotWithShape="1">
            <a:blip r:embed="rId3">
              <a:alphaModFix/>
            </a:blip>
            <a:srcRect b="0" l="0" r="0" t="0"/>
            <a:stretch/>
          </p:blipFill>
          <p:spPr>
            <a:xfrm>
              <a:off x="3357562" y="831850"/>
              <a:ext cx="5526086" cy="3208336"/>
            </a:xfrm>
            <a:prstGeom prst="rect">
              <a:avLst/>
            </a:prstGeom>
            <a:noFill/>
            <a:ln>
              <a:noFill/>
            </a:ln>
          </p:spPr>
        </p:pic>
        <p:sp>
          <p:nvSpPr>
            <p:cNvPr id="373" name="Shape 373"/>
            <p:cNvSpPr txBox="1"/>
            <p:nvPr/>
          </p:nvSpPr>
          <p:spPr>
            <a:xfrm>
              <a:off x="3217861" y="1973261"/>
              <a:ext cx="677861" cy="763586"/>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7" name="Shape 377"/>
        <p:cNvGrpSpPr/>
        <p:nvPr/>
      </p:nvGrpSpPr>
      <p:grpSpPr>
        <a:xfrm>
          <a:off x="0" y="0"/>
          <a:ext cx="0" cy="0"/>
          <a:chOff x="0" y="0"/>
          <a:chExt cx="0" cy="0"/>
        </a:xfrm>
      </p:grpSpPr>
      <p:sp>
        <p:nvSpPr>
          <p:cNvPr id="378" name="Shape 37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79" name="Shape 37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80" name="Shape 380"/>
          <p:cNvSpPr txBox="1"/>
          <p:nvPr/>
        </p:nvSpPr>
        <p:spPr>
          <a:xfrm>
            <a:off x="549275" y="211137"/>
            <a:ext cx="8115300"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381" name="Shape 381"/>
          <p:cNvSpPr txBox="1"/>
          <p:nvPr/>
        </p:nvSpPr>
        <p:spPr>
          <a:xfrm>
            <a:off x="644525" y="1285875"/>
            <a:ext cx="7943849"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testing a claim about two population proportions,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and the traditional method are equivalent, but they are </a:t>
            </a:r>
            <a:r>
              <a:rPr b="1" i="1" lang="en-US" sz="2800" u="none" cap="none" strike="noStrike">
                <a:solidFill>
                  <a:schemeClr val="dk1"/>
                </a:solidFill>
                <a:latin typeface="Arial"/>
                <a:ea typeface="Arial"/>
                <a:cs typeface="Arial"/>
                <a:sym typeface="Arial"/>
              </a:rPr>
              <a:t>not</a:t>
            </a:r>
            <a:r>
              <a:rPr b="1" i="0" lang="en-US" sz="2800" u="none" cap="none" strike="noStrike">
                <a:solidFill>
                  <a:schemeClr val="dk1"/>
                </a:solidFill>
                <a:latin typeface="Arial"/>
                <a:ea typeface="Arial"/>
                <a:cs typeface="Arial"/>
                <a:sym typeface="Arial"/>
              </a:rPr>
              <a:t> equivalent to the confidence interval method. If you want to test a claim about two population proportions, 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or traditional method; if you want to estimate the difference between two population proportions, use a confidence interval.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5" name="Shape 385"/>
        <p:cNvGrpSpPr/>
        <p:nvPr/>
      </p:nvGrpSpPr>
      <p:grpSpPr>
        <a:xfrm>
          <a:off x="0" y="0"/>
          <a:ext cx="0" cy="0"/>
          <a:chOff x="0" y="0"/>
          <a:chExt cx="0" cy="0"/>
        </a:xfrm>
      </p:grpSpPr>
      <p:sp>
        <p:nvSpPr>
          <p:cNvPr id="386" name="Shape 38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87" name="Shape 38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388" name="Shape 388"/>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89" name="Shape 389"/>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0" name="Shape 390"/>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1" name="Shape 391"/>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2" name="Shape 392"/>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3" name="Shape 393"/>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94" name="Shape 394"/>
          <p:cNvSpPr txBox="1"/>
          <p:nvPr/>
        </p:nvSpPr>
        <p:spPr>
          <a:xfrm>
            <a:off x="495300" y="952500"/>
            <a:ext cx="8183562"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sample data given in the preceding Example to construct a 90% confidence interval estimate of the difference between the two population proportions. (As shown in Table 8-2 on page 406, the confidence level of 90% is comparable to the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used in the preceding left-tailed hypothesis test.) What does the result suggest about the effectiveness of airbags in an accident?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8" name="Shape 398"/>
        <p:cNvGrpSpPr/>
        <p:nvPr/>
      </p:nvGrpSpPr>
      <p:grpSpPr>
        <a:xfrm>
          <a:off x="0" y="0"/>
          <a:ext cx="0" cy="0"/>
          <a:chOff x="0" y="0"/>
          <a:chExt cx="0" cy="0"/>
        </a:xfrm>
      </p:grpSpPr>
      <p:sp>
        <p:nvSpPr>
          <p:cNvPr id="399" name="Shape 39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00" name="Shape 40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01" name="Shape 401"/>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2" name="Shape 402"/>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3" name="Shape 403"/>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4" name="Shape 404"/>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5" name="Shape 405"/>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06" name="Shape 406"/>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07" name="Shape 407"/>
          <p:cNvSpPr txBox="1"/>
          <p:nvPr/>
        </p:nvSpPr>
        <p:spPr>
          <a:xfrm>
            <a:off x="495300" y="685800"/>
            <a:ext cx="8183562"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as we saw in the preceding example.</a:t>
            </a:r>
          </a:p>
        </p:txBody>
      </p:sp>
      <p:sp>
        <p:nvSpPr>
          <p:cNvPr id="408" name="Shape 408"/>
          <p:cNvSpPr txBox="1"/>
          <p:nvPr/>
        </p:nvSpPr>
        <p:spPr>
          <a:xfrm>
            <a:off x="511175" y="1738311"/>
            <a:ext cx="8183562"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90% confidence interval: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1.645</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Calculate the margin of error, </a:t>
            </a:r>
            <a:r>
              <a:rPr b="1" i="1" lang="en-US" sz="2800" u="none" cap="none" strike="noStrike">
                <a:solidFill>
                  <a:schemeClr val="dk1"/>
                </a:solidFill>
                <a:latin typeface="Arial"/>
                <a:ea typeface="Arial"/>
                <a:cs typeface="Arial"/>
                <a:sym typeface="Arial"/>
              </a:rPr>
              <a:t>E</a:t>
            </a:r>
          </a:p>
        </p:txBody>
      </p:sp>
      <p:pic>
        <p:nvPicPr>
          <p:cNvPr id="409" name="Shape 409"/>
          <p:cNvPicPr preferRelativeResize="0"/>
          <p:nvPr/>
        </p:nvPicPr>
        <p:blipFill rotWithShape="1">
          <a:blip r:embed="rId3">
            <a:alphaModFix/>
          </a:blip>
          <a:srcRect b="0" l="0" r="0" t="0"/>
          <a:stretch/>
        </p:blipFill>
        <p:spPr>
          <a:xfrm>
            <a:off x="773112" y="4000500"/>
            <a:ext cx="8142286" cy="2197100"/>
          </a:xfrm>
          <a:prstGeom prst="rect">
            <a:avLst/>
          </a:prstGeom>
          <a:noFill/>
          <a:ln>
            <a:noFill/>
          </a:ln>
        </p:spPr>
      </p:pic>
      <p:pic>
        <p:nvPicPr>
          <p:cNvPr id="410" name="Shape 410"/>
          <p:cNvPicPr preferRelativeResize="0"/>
          <p:nvPr/>
        </p:nvPicPr>
        <p:blipFill rotWithShape="1">
          <a:blip r:embed="rId4">
            <a:alphaModFix/>
          </a:blip>
          <a:srcRect b="0" l="0" r="0" t="0"/>
          <a:stretch/>
        </p:blipFill>
        <p:spPr>
          <a:xfrm>
            <a:off x="339725" y="2787650"/>
            <a:ext cx="3975099" cy="13081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4" name="Shape 414"/>
        <p:cNvGrpSpPr/>
        <p:nvPr/>
      </p:nvGrpSpPr>
      <p:grpSpPr>
        <a:xfrm>
          <a:off x="0" y="0"/>
          <a:ext cx="0" cy="0"/>
          <a:chOff x="0" y="0"/>
          <a:chExt cx="0" cy="0"/>
        </a:xfrm>
      </p:grpSpPr>
      <p:sp>
        <p:nvSpPr>
          <p:cNvPr id="415" name="Shape 41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16" name="Shape 41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17" name="Shape 417"/>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8" name="Shape 418"/>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9" name="Shape 419"/>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0" name="Shape 420"/>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1" name="Shape 421"/>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2" name="Shape 422"/>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23" name="Shape 423"/>
          <p:cNvSpPr txBox="1"/>
          <p:nvPr/>
        </p:nvSpPr>
        <p:spPr>
          <a:xfrm>
            <a:off x="495300" y="685800"/>
            <a:ext cx="818356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a:t>
            </a:r>
          </a:p>
        </p:txBody>
      </p:sp>
      <p:pic>
        <p:nvPicPr>
          <p:cNvPr id="424" name="Shape 424"/>
          <p:cNvPicPr preferRelativeResize="0"/>
          <p:nvPr/>
        </p:nvPicPr>
        <p:blipFill rotWithShape="1">
          <a:blip r:embed="rId3">
            <a:alphaModFix/>
          </a:blip>
          <a:srcRect b="0" l="0" r="0" t="0"/>
          <a:stretch/>
        </p:blipFill>
        <p:spPr>
          <a:xfrm>
            <a:off x="950912" y="2968625"/>
            <a:ext cx="7710486" cy="1638300"/>
          </a:xfrm>
          <a:prstGeom prst="rect">
            <a:avLst/>
          </a:prstGeom>
          <a:noFill/>
          <a:ln>
            <a:noFill/>
          </a:ln>
        </p:spPr>
      </p:pic>
      <p:pic>
        <p:nvPicPr>
          <p:cNvPr id="425" name="Shape 425"/>
          <p:cNvPicPr preferRelativeResize="0"/>
          <p:nvPr/>
        </p:nvPicPr>
        <p:blipFill rotWithShape="1">
          <a:blip r:embed="rId4">
            <a:alphaModFix/>
          </a:blip>
          <a:srcRect b="0" l="0" r="0" t="0"/>
          <a:stretch/>
        </p:blipFill>
        <p:spPr>
          <a:xfrm>
            <a:off x="1039812" y="1631950"/>
            <a:ext cx="7215187" cy="609599"/>
          </a:xfrm>
          <a:prstGeom prst="rect">
            <a:avLst/>
          </a:prstGeom>
          <a:noFill/>
          <a:ln>
            <a:noFill/>
          </a:ln>
        </p:spPr>
      </p:pic>
      <p:pic>
        <p:nvPicPr>
          <p:cNvPr id="426" name="Shape 426"/>
          <p:cNvPicPr preferRelativeResize="0"/>
          <p:nvPr/>
        </p:nvPicPr>
        <p:blipFill rotWithShape="1">
          <a:blip r:embed="rId5">
            <a:alphaModFix/>
          </a:blip>
          <a:srcRect b="0" l="0" r="0" t="0"/>
          <a:stretch/>
        </p:blipFill>
        <p:spPr>
          <a:xfrm>
            <a:off x="1285875" y="5434012"/>
            <a:ext cx="6237286" cy="6095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0" name="Shape 430"/>
        <p:cNvGrpSpPr/>
        <p:nvPr/>
      </p:nvGrpSpPr>
      <p:grpSpPr>
        <a:xfrm>
          <a:off x="0" y="0"/>
          <a:ext cx="0" cy="0"/>
          <a:chOff x="0" y="0"/>
          <a:chExt cx="0" cy="0"/>
        </a:xfrm>
      </p:grpSpPr>
      <p:sp>
        <p:nvSpPr>
          <p:cNvPr id="431" name="Shape 43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32" name="Shape 43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33" name="Shape 433"/>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4" name="Shape 434"/>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5" name="Shape 435"/>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6" name="Shape 436"/>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7" name="Shape 437"/>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8" name="Shape 438"/>
          <p:cNvSpPr txBox="1"/>
          <p:nvPr>
            <p:ph type="title"/>
          </p:nvPr>
        </p:nvSpPr>
        <p:spPr>
          <a:xfrm>
            <a:off x="631825" y="177800"/>
            <a:ext cx="8140700" cy="49847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39" name="Shape 439"/>
          <p:cNvSpPr txBox="1"/>
          <p:nvPr/>
        </p:nvSpPr>
        <p:spPr>
          <a:xfrm>
            <a:off x="469900" y="1314450"/>
            <a:ext cx="8183562"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confidence interval limits do not contain 0, implying that there is a significant difference between the two proportions. The confidence interval suggests that the fatality rate is lower for occupants in cars with air bags than for occupants in cars without air bags. The confidence interval also provides an estimate of the amount of the difference between the two fatality rates.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3" name="Shape 443"/>
        <p:cNvGrpSpPr/>
        <p:nvPr/>
      </p:nvGrpSpPr>
      <p:grpSpPr>
        <a:xfrm>
          <a:off x="0" y="0"/>
          <a:ext cx="0" cy="0"/>
          <a:chOff x="0" y="0"/>
          <a:chExt cx="0" cy="0"/>
        </a:xfrm>
      </p:grpSpPr>
      <p:sp>
        <p:nvSpPr>
          <p:cNvPr id="444" name="Shape 44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45" name="Shape 44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46" name="Shape 446"/>
          <p:cNvSpPr txBox="1"/>
          <p:nvPr/>
        </p:nvSpPr>
        <p:spPr>
          <a:xfrm>
            <a:off x="549275" y="211137"/>
            <a:ext cx="8115300" cy="1311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Why Do the Procedures of This Section Work?</a:t>
            </a:r>
          </a:p>
        </p:txBody>
      </p:sp>
      <p:sp>
        <p:nvSpPr>
          <p:cNvPr id="447" name="Shape 447"/>
          <p:cNvSpPr txBox="1"/>
          <p:nvPr/>
        </p:nvSpPr>
        <p:spPr>
          <a:xfrm>
            <a:off x="644525" y="1679575"/>
            <a:ext cx="794384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distribution of     can be approximated by a normal distribution with mean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standard deviation                and variance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1" lang="en-US" sz="2800" u="none" cap="none" strike="noStrike">
                <a:solidFill>
                  <a:schemeClr val="dk1"/>
                </a:solidFill>
                <a:latin typeface="Arial"/>
                <a:ea typeface="Arial"/>
                <a:cs typeface="Arial"/>
                <a:sym typeface="Arial"/>
              </a:rPr>
              <a:t>q</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p>
        </p:txBody>
      </p:sp>
      <p:sp>
        <p:nvSpPr>
          <p:cNvPr id="448" name="Shape 448"/>
          <p:cNvSpPr txBox="1"/>
          <p:nvPr/>
        </p:nvSpPr>
        <p:spPr>
          <a:xfrm>
            <a:off x="711200" y="3151186"/>
            <a:ext cx="794384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difference             can be approximated by a normal distribution with mean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variance </a:t>
            </a:r>
          </a:p>
        </p:txBody>
      </p:sp>
      <p:pic>
        <p:nvPicPr>
          <p:cNvPr id="449" name="Shape 449"/>
          <p:cNvPicPr preferRelativeResize="0"/>
          <p:nvPr/>
        </p:nvPicPr>
        <p:blipFill rotWithShape="1">
          <a:blip r:embed="rId3">
            <a:alphaModFix/>
          </a:blip>
          <a:srcRect b="0" l="0" r="0" t="0"/>
          <a:stretch/>
        </p:blipFill>
        <p:spPr>
          <a:xfrm>
            <a:off x="2360611" y="2501900"/>
            <a:ext cx="1485899" cy="609599"/>
          </a:xfrm>
          <a:prstGeom prst="rect">
            <a:avLst/>
          </a:prstGeom>
          <a:noFill/>
          <a:ln>
            <a:noFill/>
          </a:ln>
        </p:spPr>
      </p:pic>
      <p:pic>
        <p:nvPicPr>
          <p:cNvPr id="450" name="Shape 450"/>
          <p:cNvPicPr preferRelativeResize="0"/>
          <p:nvPr/>
        </p:nvPicPr>
        <p:blipFill rotWithShape="1">
          <a:blip r:embed="rId4">
            <a:alphaModFix/>
          </a:blip>
          <a:srcRect b="0" l="0" r="0" t="0"/>
          <a:stretch/>
        </p:blipFill>
        <p:spPr>
          <a:xfrm>
            <a:off x="3363912" y="3206750"/>
            <a:ext cx="1041400" cy="444500"/>
          </a:xfrm>
          <a:prstGeom prst="rect">
            <a:avLst/>
          </a:prstGeom>
          <a:noFill/>
          <a:ln>
            <a:noFill/>
          </a:ln>
        </p:spPr>
      </p:pic>
      <p:pic>
        <p:nvPicPr>
          <p:cNvPr id="451" name="Shape 451"/>
          <p:cNvPicPr preferRelativeResize="0"/>
          <p:nvPr/>
        </p:nvPicPr>
        <p:blipFill rotWithShape="1">
          <a:blip r:embed="rId5">
            <a:alphaModFix/>
          </a:blip>
          <a:srcRect b="0" l="0" r="0" t="0"/>
          <a:stretch/>
        </p:blipFill>
        <p:spPr>
          <a:xfrm>
            <a:off x="3927475" y="1714500"/>
            <a:ext cx="368299" cy="457200"/>
          </a:xfrm>
          <a:prstGeom prst="rect">
            <a:avLst/>
          </a:prstGeom>
          <a:noFill/>
          <a:ln>
            <a:noFill/>
          </a:ln>
        </p:spPr>
      </p:pic>
      <p:pic>
        <p:nvPicPr>
          <p:cNvPr id="452" name="Shape 452"/>
          <p:cNvPicPr preferRelativeResize="0"/>
          <p:nvPr/>
        </p:nvPicPr>
        <p:blipFill rotWithShape="1">
          <a:blip r:embed="rId6">
            <a:alphaModFix/>
          </a:blip>
          <a:srcRect b="0" l="0" r="0" t="0"/>
          <a:stretch/>
        </p:blipFill>
        <p:spPr>
          <a:xfrm>
            <a:off x="2112961" y="4344987"/>
            <a:ext cx="4724400" cy="939799"/>
          </a:xfrm>
          <a:prstGeom prst="rect">
            <a:avLst/>
          </a:prstGeom>
          <a:noFill/>
          <a:ln>
            <a:noFill/>
          </a:ln>
        </p:spPr>
      </p:pic>
      <p:sp>
        <p:nvSpPr>
          <p:cNvPr id="453" name="Shape 453"/>
          <p:cNvSpPr txBox="1"/>
          <p:nvPr/>
        </p:nvSpPr>
        <p:spPr>
          <a:xfrm>
            <a:off x="731837" y="5294312"/>
            <a:ext cx="7993062"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variance of the </a:t>
            </a:r>
            <a:r>
              <a:rPr b="1" i="1" lang="en-US" sz="2800" u="none" cap="none" strike="noStrike">
                <a:solidFill>
                  <a:schemeClr val="dk1"/>
                </a:solidFill>
                <a:latin typeface="Arial"/>
                <a:ea typeface="Arial"/>
                <a:cs typeface="Arial"/>
                <a:sym typeface="Arial"/>
              </a:rPr>
              <a:t>differences</a:t>
            </a:r>
            <a:r>
              <a:rPr b="1" i="0" lang="en-US" sz="2800" u="none" cap="none" strike="noStrike">
                <a:solidFill>
                  <a:schemeClr val="dk1"/>
                </a:solidFill>
                <a:latin typeface="Arial"/>
                <a:ea typeface="Arial"/>
                <a:cs typeface="Arial"/>
                <a:sym typeface="Arial"/>
              </a:rPr>
              <a:t> between two independent random variables is the </a:t>
            </a:r>
            <a:r>
              <a:rPr b="1" i="1" lang="en-US" sz="2800" u="none" cap="none" strike="noStrike">
                <a:solidFill>
                  <a:schemeClr val="dk1"/>
                </a:solidFill>
                <a:latin typeface="Arial"/>
                <a:ea typeface="Arial"/>
                <a:cs typeface="Arial"/>
                <a:sym typeface="Arial"/>
              </a:rPr>
              <a:t>sum</a:t>
            </a:r>
            <a:r>
              <a:rPr b="1" i="0" lang="en-US" sz="2800" u="none" cap="none" strike="noStrike">
                <a:solidFill>
                  <a:schemeClr val="dk1"/>
                </a:solidFill>
                <a:latin typeface="Arial"/>
                <a:ea typeface="Arial"/>
                <a:cs typeface="Arial"/>
                <a:sym typeface="Arial"/>
              </a:rPr>
              <a:t> of their individual variances.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7" name="Shape 457"/>
        <p:cNvGrpSpPr/>
        <p:nvPr/>
      </p:nvGrpSpPr>
      <p:grpSpPr>
        <a:xfrm>
          <a:off x="0" y="0"/>
          <a:ext cx="0" cy="0"/>
          <a:chOff x="0" y="0"/>
          <a:chExt cx="0" cy="0"/>
        </a:xfrm>
      </p:grpSpPr>
      <p:sp>
        <p:nvSpPr>
          <p:cNvPr id="458" name="Shape 45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59" name="Shape 45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60" name="Shape 460"/>
          <p:cNvSpPr txBox="1"/>
          <p:nvPr/>
        </p:nvSpPr>
        <p:spPr>
          <a:xfrm>
            <a:off x="549275" y="211137"/>
            <a:ext cx="8115300" cy="1311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Why Do the Procedures of This Section Work?</a:t>
            </a:r>
          </a:p>
        </p:txBody>
      </p:sp>
      <p:sp>
        <p:nvSpPr>
          <p:cNvPr id="461" name="Shape 461"/>
          <p:cNvSpPr txBox="1"/>
          <p:nvPr/>
        </p:nvSpPr>
        <p:spPr>
          <a:xfrm>
            <a:off x="620712" y="2122486"/>
            <a:ext cx="794384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preceding variance leads to </a:t>
            </a:r>
          </a:p>
        </p:txBody>
      </p:sp>
      <p:pic>
        <p:nvPicPr>
          <p:cNvPr id="462" name="Shape 462"/>
          <p:cNvPicPr preferRelativeResize="0"/>
          <p:nvPr/>
        </p:nvPicPr>
        <p:blipFill rotWithShape="1">
          <a:blip r:embed="rId3">
            <a:alphaModFix/>
          </a:blip>
          <a:srcRect b="0" l="0" r="0" t="0"/>
          <a:stretch/>
        </p:blipFill>
        <p:spPr>
          <a:xfrm>
            <a:off x="2817811" y="2838450"/>
            <a:ext cx="3340100" cy="1041400"/>
          </a:xfrm>
          <a:prstGeom prst="rect">
            <a:avLst/>
          </a:prstGeom>
          <a:noFill/>
          <a:ln>
            <a:noFill/>
          </a:ln>
        </p:spPr>
      </p:pic>
      <p:sp>
        <p:nvSpPr>
          <p:cNvPr id="463" name="Shape 463"/>
          <p:cNvSpPr txBox="1"/>
          <p:nvPr/>
        </p:nvSpPr>
        <p:spPr>
          <a:xfrm>
            <a:off x="669925" y="4208462"/>
            <a:ext cx="7993062"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now know that the distribution of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is approximately normal, with mean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standard deviation as shown above, so the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test statistic has the form given earlier.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 name="Shape 38"/>
        <p:cNvGrpSpPr/>
        <p:nvPr/>
      </p:nvGrpSpPr>
      <p:grpSpPr>
        <a:xfrm>
          <a:off x="0" y="0"/>
          <a:ext cx="0" cy="0"/>
          <a:chOff x="0" y="0"/>
          <a:chExt cx="0" cy="0"/>
        </a:xfrm>
      </p:grpSpPr>
      <p:sp>
        <p:nvSpPr>
          <p:cNvPr id="39" name="Shape 3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grpSp>
        <p:nvGrpSpPr>
          <p:cNvPr id="40" name="Shape 40"/>
          <p:cNvGrpSpPr/>
          <p:nvPr/>
        </p:nvGrpSpPr>
        <p:grpSpPr>
          <a:xfrm>
            <a:off x="0" y="0"/>
            <a:ext cx="9144000" cy="6858000"/>
            <a:chOff x="0" y="0"/>
            <a:chExt cx="9144000" cy="6858000"/>
          </a:xfrm>
        </p:grpSpPr>
        <p:sp>
          <p:nvSpPr>
            <p:cNvPr id="41" name="Shape 41"/>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2" name="Shape 42"/>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3" name="Shape 43"/>
          <p:cNvSpPr txBox="1"/>
          <p:nvPr/>
        </p:nvSpPr>
        <p:spPr>
          <a:xfrm>
            <a:off x="1295400" y="9271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9-1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7" name="Shape 467"/>
        <p:cNvGrpSpPr/>
        <p:nvPr/>
      </p:nvGrpSpPr>
      <p:grpSpPr>
        <a:xfrm>
          <a:off x="0" y="0"/>
          <a:ext cx="0" cy="0"/>
          <a:chOff x="0" y="0"/>
          <a:chExt cx="0" cy="0"/>
        </a:xfrm>
      </p:grpSpPr>
      <p:sp>
        <p:nvSpPr>
          <p:cNvPr id="468" name="Shape 46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69" name="Shape 46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70" name="Shape 470"/>
          <p:cNvSpPr txBox="1"/>
          <p:nvPr/>
        </p:nvSpPr>
        <p:spPr>
          <a:xfrm>
            <a:off x="549275" y="211137"/>
            <a:ext cx="8115300" cy="1311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Why Do the Procedures of This Section Work?</a:t>
            </a:r>
          </a:p>
        </p:txBody>
      </p:sp>
      <p:sp>
        <p:nvSpPr>
          <p:cNvPr id="471" name="Shape 471"/>
          <p:cNvSpPr txBox="1"/>
          <p:nvPr/>
        </p:nvSpPr>
        <p:spPr>
          <a:xfrm>
            <a:off x="631825" y="2100261"/>
            <a:ext cx="7943849"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constructing the confidence interval estimate of the difference between two proportions, we don’t assume that the two proportions are equal, and we estimate the standard deviation as</a:t>
            </a:r>
          </a:p>
        </p:txBody>
      </p:sp>
      <p:pic>
        <p:nvPicPr>
          <p:cNvPr id="472" name="Shape 472"/>
          <p:cNvPicPr preferRelativeResize="0"/>
          <p:nvPr/>
        </p:nvPicPr>
        <p:blipFill rotWithShape="1">
          <a:blip r:embed="rId3">
            <a:alphaModFix/>
          </a:blip>
          <a:srcRect b="0" l="0" r="0" t="0"/>
          <a:stretch/>
        </p:blipFill>
        <p:spPr>
          <a:xfrm>
            <a:off x="2732086" y="4581525"/>
            <a:ext cx="3314700" cy="13081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78" name="Shape 47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79" name="Shape 479"/>
          <p:cNvSpPr txBox="1"/>
          <p:nvPr/>
        </p:nvSpPr>
        <p:spPr>
          <a:xfrm>
            <a:off x="549275" y="211137"/>
            <a:ext cx="8115300" cy="1311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Why Do the Procedures of This Section Work?</a:t>
            </a:r>
          </a:p>
        </p:txBody>
      </p:sp>
      <p:sp>
        <p:nvSpPr>
          <p:cNvPr id="480" name="Shape 480"/>
          <p:cNvSpPr txBox="1"/>
          <p:nvPr/>
        </p:nvSpPr>
        <p:spPr>
          <a:xfrm>
            <a:off x="644525" y="1679575"/>
            <a:ext cx="794384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the test statistic</a:t>
            </a:r>
          </a:p>
        </p:txBody>
      </p:sp>
      <p:sp>
        <p:nvSpPr>
          <p:cNvPr id="481" name="Shape 481"/>
          <p:cNvSpPr txBox="1"/>
          <p:nvPr/>
        </p:nvSpPr>
        <p:spPr>
          <a:xfrm>
            <a:off x="731837" y="4725987"/>
            <a:ext cx="7993062"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positive and negative values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(for two tails) and solve for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The results are the limits of the confidence interval given earlier. </a:t>
            </a:r>
          </a:p>
        </p:txBody>
      </p:sp>
      <p:pic>
        <p:nvPicPr>
          <p:cNvPr id="482" name="Shape 482"/>
          <p:cNvPicPr preferRelativeResize="0"/>
          <p:nvPr/>
        </p:nvPicPr>
        <p:blipFill rotWithShape="1">
          <a:blip r:embed="rId3">
            <a:alphaModFix/>
          </a:blip>
          <a:srcRect b="0" l="0" r="0" t="0"/>
          <a:stretch/>
        </p:blipFill>
        <p:spPr>
          <a:xfrm>
            <a:off x="2225675" y="2400300"/>
            <a:ext cx="4394200" cy="19431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6" name="Shape 486"/>
        <p:cNvGrpSpPr/>
        <p:nvPr/>
      </p:nvGrpSpPr>
      <p:grpSpPr>
        <a:xfrm>
          <a:off x="0" y="0"/>
          <a:ext cx="0" cy="0"/>
          <a:chOff x="0" y="0"/>
          <a:chExt cx="0" cy="0"/>
        </a:xfrm>
      </p:grpSpPr>
      <p:sp>
        <p:nvSpPr>
          <p:cNvPr id="487" name="Shape 48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88" name="Shape 48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489" name="Shape 489"/>
          <p:cNvSpPr txBox="1"/>
          <p:nvPr>
            <p:ph type="title"/>
          </p:nvPr>
        </p:nvSpPr>
        <p:spPr>
          <a:xfrm>
            <a:off x="1670050" y="2540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90" name="Shape 490"/>
          <p:cNvSpPr txBox="1"/>
          <p:nvPr/>
        </p:nvSpPr>
        <p:spPr>
          <a:xfrm>
            <a:off x="623887" y="1654175"/>
            <a:ext cx="8104187" cy="351154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Requirements for inferences about two 	proportions.</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Notation.</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Pooled sample proportion.</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Hypothesis tests.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4" name="Shape 494"/>
        <p:cNvGrpSpPr/>
        <p:nvPr/>
      </p:nvGrpSpPr>
      <p:grpSpPr>
        <a:xfrm>
          <a:off x="0" y="0"/>
          <a:ext cx="0" cy="0"/>
          <a:chOff x="0" y="0"/>
          <a:chExt cx="0" cy="0"/>
        </a:xfrm>
      </p:grpSpPr>
      <p:sp>
        <p:nvSpPr>
          <p:cNvPr id="495" name="Shape 49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96" name="Shape 49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grpSp>
        <p:nvGrpSpPr>
          <p:cNvPr id="497" name="Shape 497"/>
          <p:cNvGrpSpPr/>
          <p:nvPr/>
        </p:nvGrpSpPr>
        <p:grpSpPr>
          <a:xfrm>
            <a:off x="0" y="12700"/>
            <a:ext cx="9144000" cy="6858000"/>
            <a:chOff x="0" y="0"/>
            <a:chExt cx="9144000" cy="6858000"/>
          </a:xfrm>
        </p:grpSpPr>
        <p:sp>
          <p:nvSpPr>
            <p:cNvPr id="498" name="Shape 498"/>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99" name="Shape 499"/>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500" name="Shape 500"/>
          <p:cNvSpPr txBox="1"/>
          <p:nvPr/>
        </p:nvSpPr>
        <p:spPr>
          <a:xfrm>
            <a:off x="1295400" y="814387"/>
            <a:ext cx="6553200" cy="25273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9-3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Inferences About Two Means: Independent Samples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4" name="Shape 504"/>
        <p:cNvGrpSpPr/>
        <p:nvPr/>
      </p:nvGrpSpPr>
      <p:grpSpPr>
        <a:xfrm>
          <a:off x="0" y="0"/>
          <a:ext cx="0" cy="0"/>
          <a:chOff x="0" y="0"/>
          <a:chExt cx="0" cy="0"/>
        </a:xfrm>
      </p:grpSpPr>
      <p:sp>
        <p:nvSpPr>
          <p:cNvPr id="505" name="Shape 50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06" name="Shape 50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07" name="Shape 507"/>
          <p:cNvSpPr txBox="1"/>
          <p:nvPr>
            <p:ph type="title"/>
          </p:nvPr>
        </p:nvSpPr>
        <p:spPr>
          <a:xfrm>
            <a:off x="16700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08" name="Shape 508"/>
          <p:cNvSpPr txBox="1"/>
          <p:nvPr/>
        </p:nvSpPr>
        <p:spPr>
          <a:xfrm>
            <a:off x="644525" y="1909761"/>
            <a:ext cx="8024811"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methods for using sample data from two independent samples to test hypotheses made about two population means or to construct confidence interval estimates of the difference between two population means.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2" name="Shape 512"/>
        <p:cNvGrpSpPr/>
        <p:nvPr/>
      </p:nvGrpSpPr>
      <p:grpSpPr>
        <a:xfrm>
          <a:off x="0" y="0"/>
          <a:ext cx="0" cy="0"/>
          <a:chOff x="0" y="0"/>
          <a:chExt cx="0" cy="0"/>
        </a:xfrm>
      </p:grpSpPr>
      <p:sp>
        <p:nvSpPr>
          <p:cNvPr id="513" name="Shape 51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14" name="Shape 51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15" name="Shape 515"/>
          <p:cNvSpPr txBox="1"/>
          <p:nvPr>
            <p:ph type="title"/>
          </p:nvPr>
        </p:nvSpPr>
        <p:spPr>
          <a:xfrm>
            <a:off x="16700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16" name="Shape 516"/>
          <p:cNvSpPr txBox="1"/>
          <p:nvPr/>
        </p:nvSpPr>
        <p:spPr>
          <a:xfrm>
            <a:off x="644525" y="1195387"/>
            <a:ext cx="8024811" cy="4789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Part 1 we discuss situations in which the standard deviations of the two populations are unknown and are not assumed to be equal. In Part 2 we discuss two other situations: (1) The two population standard deviations are both known; (2) the two population standard deviations are unknown but are assumed to be equal. Because is typically unknown in real situations, most attention should be given to the methods described in Part 1.</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0" name="Shape 520"/>
        <p:cNvGrpSpPr/>
        <p:nvPr/>
      </p:nvGrpSpPr>
      <p:grpSpPr>
        <a:xfrm>
          <a:off x="0" y="0"/>
          <a:ext cx="0" cy="0"/>
          <a:chOff x="0" y="0"/>
          <a:chExt cx="0" cy="0"/>
        </a:xfrm>
      </p:grpSpPr>
      <p:sp>
        <p:nvSpPr>
          <p:cNvPr id="521" name="Shape 52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22" name="Shape 52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23" name="Shape 523"/>
          <p:cNvSpPr txBox="1"/>
          <p:nvPr/>
        </p:nvSpPr>
        <p:spPr>
          <a:xfrm>
            <a:off x="549275" y="2560636"/>
            <a:ext cx="8080374"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Part 1:  Independent Samples with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1</a:t>
            </a:r>
            <a:r>
              <a:rPr b="0" i="0" lang="en-US" sz="4000" u="none" cap="none" strike="noStrike">
                <a:solidFill>
                  <a:schemeClr val="dk2"/>
                </a:solidFill>
                <a:latin typeface="Arial"/>
                <a:ea typeface="Arial"/>
                <a:cs typeface="Arial"/>
                <a:sym typeface="Arial"/>
              </a:rPr>
              <a:t> and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2</a:t>
            </a:r>
            <a:r>
              <a:rPr b="0" i="0" lang="en-US" sz="4000" u="none" cap="none" strike="noStrike">
                <a:solidFill>
                  <a:schemeClr val="dk2"/>
                </a:solidFill>
                <a:latin typeface="Arial"/>
                <a:ea typeface="Arial"/>
                <a:cs typeface="Arial"/>
                <a:sym typeface="Arial"/>
              </a:rPr>
              <a:t> Unknown and Not Assumed Equal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7" name="Shape 527"/>
        <p:cNvGrpSpPr/>
        <p:nvPr/>
      </p:nvGrpSpPr>
      <p:grpSpPr>
        <a:xfrm>
          <a:off x="0" y="0"/>
          <a:ext cx="0" cy="0"/>
          <a:chOff x="0" y="0"/>
          <a:chExt cx="0" cy="0"/>
        </a:xfrm>
      </p:grpSpPr>
      <p:sp>
        <p:nvSpPr>
          <p:cNvPr id="528" name="Shape 52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29" name="Shape 52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30" name="Shape 530"/>
          <p:cNvSpPr txBox="1"/>
          <p:nvPr>
            <p:ph type="title"/>
          </p:nvPr>
        </p:nvSpPr>
        <p:spPr>
          <a:xfrm>
            <a:off x="685800" y="238125"/>
            <a:ext cx="7772400" cy="6524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531" name="Shape 531"/>
          <p:cNvSpPr txBox="1"/>
          <p:nvPr>
            <p:ph idx="1" type="body"/>
          </p:nvPr>
        </p:nvSpPr>
        <p:spPr>
          <a:xfrm>
            <a:off x="306387" y="915987"/>
            <a:ext cx="8616949" cy="57531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Two samples are </a:t>
            </a:r>
            <a:r>
              <a:rPr b="1" i="0" lang="en-US" sz="3000" u="none" cap="none" strike="noStrike">
                <a:solidFill>
                  <a:schemeClr val="hlink"/>
                </a:solidFill>
                <a:latin typeface="Arial"/>
                <a:ea typeface="Arial"/>
                <a:cs typeface="Arial"/>
                <a:sym typeface="Arial"/>
              </a:rPr>
              <a:t>independent</a:t>
            </a:r>
            <a:r>
              <a:rPr b="1" i="0" lang="en-US" sz="3000" u="none" cap="none" strike="noStrike">
                <a:solidFill>
                  <a:schemeClr val="dk1"/>
                </a:solidFill>
                <a:latin typeface="Arial"/>
                <a:ea typeface="Arial"/>
                <a:cs typeface="Arial"/>
                <a:sym typeface="Arial"/>
              </a:rPr>
              <a:t> if the sample values selected from one population are not related to or somehow paired or matched with the sample values from the other population.  </a:t>
            </a:r>
          </a:p>
          <a:p>
            <a:pPr indent="-342900" lvl="0" marL="342900" marR="0" rtl="0" algn="l">
              <a:lnSpc>
                <a:spcPct val="90000"/>
              </a:lnSpc>
              <a:spcBef>
                <a:spcPts val="141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Two samples are </a:t>
            </a:r>
            <a:r>
              <a:rPr b="1" i="0" lang="en-US" sz="3000" u="none" cap="none" strike="noStrike">
                <a:solidFill>
                  <a:schemeClr val="hlink"/>
                </a:solidFill>
                <a:latin typeface="Arial"/>
                <a:ea typeface="Arial"/>
                <a:cs typeface="Arial"/>
                <a:sym typeface="Arial"/>
              </a:rPr>
              <a:t>dependent</a:t>
            </a:r>
            <a:r>
              <a:rPr b="1" i="0" lang="en-US" sz="3000" u="none" cap="none" strike="noStrike">
                <a:solidFill>
                  <a:schemeClr val="dk1"/>
                </a:solidFill>
                <a:latin typeface="Arial"/>
                <a:ea typeface="Arial"/>
                <a:cs typeface="Arial"/>
                <a:sym typeface="Arial"/>
              </a:rPr>
              <a:t> if the sample values are </a:t>
            </a:r>
            <a:r>
              <a:rPr b="1" i="1" lang="en-US" sz="3000" u="none" cap="none" strike="noStrike">
                <a:solidFill>
                  <a:schemeClr val="dk1"/>
                </a:solidFill>
                <a:latin typeface="Arial"/>
                <a:ea typeface="Arial"/>
                <a:cs typeface="Arial"/>
                <a:sym typeface="Arial"/>
              </a:rPr>
              <a:t>paired</a:t>
            </a:r>
            <a:r>
              <a:rPr b="1" i="0" lang="en-US" sz="3000" u="none" cap="none" strike="noStrike">
                <a:solidFill>
                  <a:schemeClr val="dk1"/>
                </a:solidFill>
                <a:latin typeface="Arial"/>
                <a:ea typeface="Arial"/>
                <a:cs typeface="Arial"/>
                <a:sym typeface="Arial"/>
              </a:rPr>
              <a:t>. (That is, each pair of sample values consists of two measurements from the same subject (such as before/after data), or each pair of sample values consists of matched pairs (such as husband/wife data), where the matching is based on some inherent relationship.)</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5" name="Shape 535"/>
        <p:cNvGrpSpPr/>
        <p:nvPr/>
      </p:nvGrpSpPr>
      <p:grpSpPr>
        <a:xfrm>
          <a:off x="0" y="0"/>
          <a:ext cx="0" cy="0"/>
          <a:chOff x="0" y="0"/>
          <a:chExt cx="0" cy="0"/>
        </a:xfrm>
      </p:grpSpPr>
      <p:sp>
        <p:nvSpPr>
          <p:cNvPr id="536" name="Shape 53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37" name="Shape 53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38" name="Shape 538"/>
          <p:cNvSpPr txBox="1"/>
          <p:nvPr>
            <p:ph type="title"/>
          </p:nvPr>
        </p:nvSpPr>
        <p:spPr>
          <a:xfrm>
            <a:off x="685800" y="236537"/>
            <a:ext cx="7772400" cy="6508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539" name="Shape 539"/>
          <p:cNvSpPr txBox="1"/>
          <p:nvPr>
            <p:ph idx="1" type="body"/>
          </p:nvPr>
        </p:nvSpPr>
        <p:spPr>
          <a:xfrm>
            <a:off x="628650" y="1339850"/>
            <a:ext cx="8123236" cy="5013325"/>
          </a:xfrm>
          <a:prstGeom prst="rect">
            <a:avLst/>
          </a:prstGeom>
          <a:noFill/>
          <a:ln>
            <a:noFill/>
          </a:ln>
        </p:spPr>
        <p:txBody>
          <a:bodyPr anchorCtr="0" anchor="t" bIns="44450" lIns="90475" rIns="90475" tIns="44450">
            <a:noAutofit/>
          </a:bodyPr>
          <a:lstStyle/>
          <a:p>
            <a:pPr indent="-454025" lvl="0" marL="454025" marR="0" rtl="0" algn="l">
              <a:lnSpc>
                <a:spcPct val="90000"/>
              </a:lnSpc>
              <a:spcBef>
                <a:spcPts val="0"/>
              </a:spcBef>
              <a:spcAft>
                <a:spcPts val="0"/>
              </a:spcAft>
              <a:buClr>
                <a:schemeClr val="dk1"/>
              </a:buClr>
              <a:buSzPct val="25000"/>
              <a:buFont typeface="Noto Symbol"/>
              <a:buNone/>
            </a:pPr>
            <a:r>
              <a:rPr b="1" i="1" lang="en-US" sz="3200" u="none" cap="none" strike="noStrike">
                <a:solidFill>
                  <a:schemeClr val="dk1"/>
                </a:solidFill>
                <a:latin typeface="Noto Symbol"/>
                <a:ea typeface="Noto Symbol"/>
                <a:cs typeface="Noto Symbol"/>
                <a:sym typeface="Noto Symbol"/>
              </a:rPr>
              <a:t>μ</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 population mean</a:t>
            </a:r>
          </a:p>
          <a:p>
            <a:pPr indent="-454025" lvl="0" marL="454025" marR="0" rtl="0" algn="l">
              <a:lnSpc>
                <a:spcPct val="90000"/>
              </a:lnSpc>
              <a:spcBef>
                <a:spcPts val="2144"/>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σ</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 population standard deviation</a:t>
            </a:r>
          </a:p>
          <a:p>
            <a:pPr indent="-454025" lvl="0" marL="454025" marR="0" rtl="0" algn="l">
              <a:lnSpc>
                <a:spcPct val="90000"/>
              </a:lnSpc>
              <a:spcBef>
                <a:spcPts val="2144"/>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 size of the first sample</a:t>
            </a:r>
          </a:p>
          <a:p>
            <a:pPr indent="-454025" lvl="0" marL="454025"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  sample mean</a:t>
            </a:r>
          </a:p>
          <a:p>
            <a:pPr indent="-454025" lvl="0" marL="454025" marR="0" rtl="0" algn="l">
              <a:lnSpc>
                <a:spcPct val="90000"/>
              </a:lnSpc>
              <a:spcBef>
                <a:spcPts val="2144"/>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s</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 sample standard deviation</a:t>
            </a:r>
          </a:p>
          <a:p>
            <a:pPr indent="-454025" lvl="0" marL="454025"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Corresponding notations for </a:t>
            </a:r>
            <a:r>
              <a:rPr b="1" i="1" lang="en-US" sz="3200" u="none" cap="none" strike="noStrike">
                <a:solidFill>
                  <a:schemeClr val="dk1"/>
                </a:solidFill>
                <a:latin typeface="Noto Symbol"/>
                <a:ea typeface="Noto Symbol"/>
                <a:cs typeface="Noto Symbol"/>
                <a:sym typeface="Noto Symbol"/>
              </a:rPr>
              <a:t>μ</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σ</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s</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n</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apply to population 2.</a:t>
            </a:r>
          </a:p>
        </p:txBody>
      </p:sp>
      <p:pic>
        <p:nvPicPr>
          <p:cNvPr id="540" name="Shape 540"/>
          <p:cNvPicPr preferRelativeResize="0"/>
          <p:nvPr/>
        </p:nvPicPr>
        <p:blipFill rotWithShape="1">
          <a:blip r:embed="rId3">
            <a:alphaModFix/>
          </a:blip>
          <a:srcRect b="0" l="0" r="0" t="0"/>
          <a:stretch/>
        </p:blipFill>
        <p:spPr>
          <a:xfrm>
            <a:off x="739775" y="3535362"/>
            <a:ext cx="368299" cy="635000"/>
          </a:xfrm>
          <a:prstGeom prst="rect">
            <a:avLst/>
          </a:prstGeom>
          <a:noFill/>
          <a:ln>
            <a:noFill/>
          </a:ln>
        </p:spPr>
      </p:pic>
      <p:pic>
        <p:nvPicPr>
          <p:cNvPr id="541" name="Shape 541"/>
          <p:cNvPicPr preferRelativeResize="0"/>
          <p:nvPr/>
        </p:nvPicPr>
        <p:blipFill rotWithShape="1">
          <a:blip r:embed="rId4">
            <a:alphaModFix/>
          </a:blip>
          <a:srcRect b="0" l="0" r="0" t="0"/>
          <a:stretch/>
        </p:blipFill>
        <p:spPr>
          <a:xfrm>
            <a:off x="8215311" y="5118100"/>
            <a:ext cx="419099" cy="635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5" name="Shape 545"/>
        <p:cNvGrpSpPr/>
        <p:nvPr/>
      </p:nvGrpSpPr>
      <p:grpSpPr>
        <a:xfrm>
          <a:off x="0" y="0"/>
          <a:ext cx="0" cy="0"/>
          <a:chOff x="0" y="0"/>
          <a:chExt cx="0" cy="0"/>
        </a:xfrm>
      </p:grpSpPr>
      <p:sp>
        <p:nvSpPr>
          <p:cNvPr id="546" name="Shape 54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47" name="Shape 54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48" name="Shape 548"/>
          <p:cNvSpPr txBox="1"/>
          <p:nvPr>
            <p:ph type="title"/>
          </p:nvPr>
        </p:nvSpPr>
        <p:spPr>
          <a:xfrm>
            <a:off x="685800" y="236537"/>
            <a:ext cx="7772400" cy="6508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549" name="Shape 549"/>
          <p:cNvSpPr txBox="1"/>
          <p:nvPr>
            <p:ph idx="1" type="body"/>
          </p:nvPr>
        </p:nvSpPr>
        <p:spPr>
          <a:xfrm>
            <a:off x="628650" y="1339850"/>
            <a:ext cx="8123236" cy="5013325"/>
          </a:xfrm>
          <a:prstGeom prst="rect">
            <a:avLst/>
          </a:prstGeom>
          <a:noFill/>
          <a:ln>
            <a:noFill/>
          </a:ln>
        </p:spPr>
        <p:txBody>
          <a:bodyPr anchorCtr="0" anchor="t" bIns="44450" lIns="90475" rIns="90475" tIns="44450">
            <a:noAutofit/>
          </a:bodyPr>
          <a:lstStyle/>
          <a:p>
            <a:pPr indent="-454025" lvl="0" marL="4540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an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are unknown and no assumption is 	made about the equality of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and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two samples are </a:t>
            </a:r>
            <a:r>
              <a:rPr b="1" i="0" lang="en-US" sz="2800" u="none" cap="none" strike="noStrike">
                <a:solidFill>
                  <a:schemeClr val="hlink"/>
                </a:solidFill>
                <a:latin typeface="Arial"/>
                <a:ea typeface="Arial"/>
                <a:cs typeface="Arial"/>
                <a:sym typeface="Arial"/>
              </a:rPr>
              <a:t>independent</a:t>
            </a:r>
            <a:r>
              <a:rPr b="1" i="1" lang="en-US" sz="2800" u="none" cap="none" strike="noStrike">
                <a:solidFill>
                  <a:schemeClr val="dk1"/>
                </a:solidFill>
                <a:latin typeface="Arial"/>
                <a:ea typeface="Arial"/>
                <a:cs typeface="Arial"/>
                <a:sym typeface="Arial"/>
              </a:rPr>
              <a:t>.</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Both samples are </a:t>
            </a:r>
            <a:r>
              <a:rPr b="1" i="0" lang="en-US" sz="2800" u="none" cap="none" strike="noStrike">
                <a:solidFill>
                  <a:schemeClr val="hlink"/>
                </a:solidFill>
                <a:latin typeface="Arial"/>
                <a:ea typeface="Arial"/>
                <a:cs typeface="Arial"/>
                <a:sym typeface="Arial"/>
              </a:rPr>
              <a:t>simple random samples</a:t>
            </a:r>
            <a:r>
              <a:rPr b="1" i="1" lang="en-US" sz="2800" u="none" cap="none" strike="noStrike">
                <a:solidFill>
                  <a:schemeClr val="dk1"/>
                </a:solidFill>
                <a:latin typeface="Arial"/>
                <a:ea typeface="Arial"/>
                <a:cs typeface="Arial"/>
                <a:sym typeface="Arial"/>
              </a:rPr>
              <a:t>.</a:t>
            </a:r>
            <a:r>
              <a:rPr b="1" i="1" lang="en-US" sz="2800" u="none" cap="none" strike="noStrike">
                <a:solidFill>
                  <a:schemeClr val="hlink"/>
                </a:solidFill>
                <a:latin typeface="Arial"/>
                <a:ea typeface="Arial"/>
                <a:cs typeface="Arial"/>
                <a:sym typeface="Arial"/>
              </a:rPr>
              <a:t> </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Either or both of these conditions are 	satisfied: The two sample sizes are both 	</a:t>
            </a:r>
            <a:r>
              <a:rPr b="1" i="0" lang="en-US" sz="2800" u="none" cap="none" strike="noStrike">
                <a:solidFill>
                  <a:schemeClr val="hlink"/>
                </a:solidFill>
                <a:latin typeface="Arial"/>
                <a:ea typeface="Arial"/>
                <a:cs typeface="Arial"/>
                <a:sym typeface="Arial"/>
              </a:rPr>
              <a:t>large</a:t>
            </a:r>
            <a:r>
              <a:rPr b="1" i="0" lang="en-US" sz="2800" u="none" cap="none" strike="noStrike">
                <a:solidFill>
                  <a:schemeClr val="dk1"/>
                </a:solidFill>
                <a:latin typeface="Arial"/>
                <a:ea typeface="Arial"/>
                <a:cs typeface="Arial"/>
                <a:sym typeface="Arial"/>
              </a:rPr>
              <a:t> (with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&gt; 30 and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&gt; 30) or both 	samples come from populations having 	normal distributions.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9" name="Shape 49"/>
          <p:cNvSpPr txBox="1"/>
          <p:nvPr>
            <p:ph type="title"/>
          </p:nvPr>
        </p:nvSpPr>
        <p:spPr>
          <a:xfrm>
            <a:off x="1670050" y="242887"/>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50" name="Shape 50"/>
          <p:cNvSpPr txBox="1"/>
          <p:nvPr>
            <p:ph idx="1" type="body"/>
          </p:nvPr>
        </p:nvSpPr>
        <p:spPr>
          <a:xfrm>
            <a:off x="635000" y="1490662"/>
            <a:ext cx="7975600" cy="4471987"/>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Chapters 7 and 8 we introduced methods of </a:t>
            </a:r>
            <a:r>
              <a:rPr b="1" i="1" lang="en-US" sz="2800" u="none" cap="none" strike="noStrike">
                <a:solidFill>
                  <a:schemeClr val="dk1"/>
                </a:solidFill>
                <a:latin typeface="Arial"/>
                <a:ea typeface="Arial"/>
                <a:cs typeface="Arial"/>
                <a:sym typeface="Arial"/>
              </a:rPr>
              <a:t>inferential statistics</a:t>
            </a:r>
            <a:r>
              <a:rPr b="1" i="0" lang="en-US" sz="2800" u="none" cap="none" strike="noStrike">
                <a:solidFill>
                  <a:schemeClr val="dk1"/>
                </a:solidFill>
                <a:latin typeface="Arial"/>
                <a:ea typeface="Arial"/>
                <a:cs typeface="Arial"/>
                <a:sym typeface="Arial"/>
              </a:rPr>
              <a:t>. In Chapter 7 we presented methods of constructing confidence interval estimates of population parameters. In Chapter 8 we presented methods of testing claims made about population parameters. Chapters 7 and 8 both involved methods for dealing with a sample from a single population. </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3" name="Shape 553"/>
        <p:cNvGrpSpPr/>
        <p:nvPr/>
      </p:nvGrpSpPr>
      <p:grpSpPr>
        <a:xfrm>
          <a:off x="0" y="0"/>
          <a:ext cx="0" cy="0"/>
          <a:chOff x="0" y="0"/>
          <a:chExt cx="0" cy="0"/>
        </a:xfrm>
      </p:grpSpPr>
      <p:sp>
        <p:nvSpPr>
          <p:cNvPr id="554" name="Shape 55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55" name="Shape 55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56" name="Shape 556"/>
          <p:cNvSpPr txBox="1"/>
          <p:nvPr>
            <p:ph type="title"/>
          </p:nvPr>
        </p:nvSpPr>
        <p:spPr>
          <a:xfrm>
            <a:off x="698500" y="536575"/>
            <a:ext cx="7772400" cy="6524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Two Means:  Independent Samples</a:t>
            </a:r>
          </a:p>
        </p:txBody>
      </p:sp>
      <p:pic>
        <p:nvPicPr>
          <p:cNvPr id="557" name="Shape 557"/>
          <p:cNvPicPr preferRelativeResize="0"/>
          <p:nvPr/>
        </p:nvPicPr>
        <p:blipFill rotWithShape="1">
          <a:blip r:embed="rId3">
            <a:alphaModFix/>
          </a:blip>
          <a:srcRect b="0" l="0" r="0" t="0"/>
          <a:stretch/>
        </p:blipFill>
        <p:spPr>
          <a:xfrm>
            <a:off x="1870075" y="2611436"/>
            <a:ext cx="4394200" cy="2197100"/>
          </a:xfrm>
          <a:prstGeom prst="rect">
            <a:avLst/>
          </a:prstGeom>
          <a:noFill/>
          <a:ln>
            <a:noFill/>
          </a:ln>
        </p:spPr>
      </p:pic>
      <p:sp>
        <p:nvSpPr>
          <p:cNvPr id="558" name="Shape 558"/>
          <p:cNvSpPr txBox="1"/>
          <p:nvPr/>
        </p:nvSpPr>
        <p:spPr>
          <a:xfrm>
            <a:off x="1171575" y="5535612"/>
            <a:ext cx="729773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is often assumed to be 0)</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2" name="Shape 562"/>
        <p:cNvGrpSpPr/>
        <p:nvPr/>
      </p:nvGrpSpPr>
      <p:grpSpPr>
        <a:xfrm>
          <a:off x="0" y="0"/>
          <a:ext cx="0" cy="0"/>
          <a:chOff x="0" y="0"/>
          <a:chExt cx="0" cy="0"/>
        </a:xfrm>
      </p:grpSpPr>
      <p:sp>
        <p:nvSpPr>
          <p:cNvPr id="563" name="Shape 56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64" name="Shape 56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65" name="Shape 565"/>
          <p:cNvSpPr txBox="1"/>
          <p:nvPr/>
        </p:nvSpPr>
        <p:spPr>
          <a:xfrm>
            <a:off x="241300" y="5811837"/>
            <a:ext cx="8601074"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6" name="Shape 566"/>
          <p:cNvSpPr txBox="1"/>
          <p:nvPr/>
        </p:nvSpPr>
        <p:spPr>
          <a:xfrm>
            <a:off x="646112" y="2684461"/>
            <a:ext cx="8005762" cy="2868611"/>
          </a:xfrm>
          <a:prstGeom prst="rect">
            <a:avLst/>
          </a:prstGeom>
          <a:noFill/>
          <a:ln>
            <a:noFill/>
          </a:ln>
        </p:spPr>
        <p:txBody>
          <a:bodyPr anchorCtr="0" anchor="t" bIns="44450" lIns="90475" rIns="90475" tIns="44450">
            <a:noAutofit/>
          </a:bodyPr>
          <a:lstStyle/>
          <a:p>
            <a:pPr indent="-3376612" lvl="0" marL="3376612" marR="0" rtl="0" algn="l">
              <a:lnSpc>
                <a:spcPct val="100000"/>
              </a:lnSpc>
              <a:spcBef>
                <a:spcPts val="0"/>
              </a:spcBef>
              <a:spcAft>
                <a:spcPts val="0"/>
              </a:spcAft>
              <a:buClr>
                <a:schemeClr val="hlink"/>
              </a:buClr>
              <a:buSzPct val="25000"/>
              <a:buFont typeface="Arial"/>
              <a:buNone/>
            </a:pPr>
            <a:r>
              <a:rPr b="1" i="0" lang="en-US" sz="2200" u="none" cap="none" strike="noStrike">
                <a:solidFill>
                  <a:schemeClr val="hlink"/>
                </a:solidFill>
                <a:latin typeface="Arial"/>
                <a:ea typeface="Arial"/>
                <a:cs typeface="Arial"/>
                <a:sym typeface="Arial"/>
              </a:rPr>
              <a:t>Degrees of freedom: 	</a:t>
            </a:r>
            <a:r>
              <a:rPr b="1" i="0" lang="en-US" sz="2200" u="none" cap="none" strike="noStrike">
                <a:solidFill>
                  <a:schemeClr val="dk1"/>
                </a:solidFill>
                <a:latin typeface="Arial"/>
                <a:ea typeface="Arial"/>
                <a:cs typeface="Arial"/>
                <a:sym typeface="Arial"/>
              </a:rPr>
              <a:t>In this book we use this simple and conservative estimate:             df</a:t>
            </a:r>
            <a:r>
              <a:rPr b="1" i="1" lang="en-US" sz="2200" u="none" cap="none" strike="noStrike">
                <a:solidFill>
                  <a:schemeClr val="dk1"/>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 smaller of </a:t>
            </a:r>
            <a:r>
              <a:rPr b="1" i="1" lang="en-US" sz="2200" u="none" cap="none" strike="noStrike">
                <a:solidFill>
                  <a:schemeClr val="dk1"/>
                </a:solidFill>
                <a:latin typeface="Arial"/>
                <a:ea typeface="Arial"/>
                <a:cs typeface="Arial"/>
                <a:sym typeface="Arial"/>
              </a:rPr>
              <a:t>n</a:t>
            </a:r>
            <a:r>
              <a:rPr b="1" baseline="-25000" i="0" lang="en-US" sz="2200" u="none" cap="none" strike="noStrike">
                <a:solidFill>
                  <a:schemeClr val="dk1"/>
                </a:solidFill>
                <a:latin typeface="Arial"/>
                <a:ea typeface="Arial"/>
                <a:cs typeface="Arial"/>
                <a:sym typeface="Arial"/>
              </a:rPr>
              <a:t>1</a:t>
            </a:r>
            <a:r>
              <a:rPr b="1" i="0" lang="en-US" sz="2200" u="none" cap="none" strike="noStrike">
                <a:solidFill>
                  <a:schemeClr val="dk1"/>
                </a:solidFill>
                <a:latin typeface="Arial"/>
                <a:ea typeface="Arial"/>
                <a:cs typeface="Arial"/>
                <a:sym typeface="Arial"/>
              </a:rPr>
              <a:t> – 1 and </a:t>
            </a:r>
            <a:r>
              <a:rPr b="1" i="1" lang="en-US" sz="2200" u="none" cap="none" strike="noStrike">
                <a:solidFill>
                  <a:schemeClr val="dk1"/>
                </a:solidFill>
                <a:latin typeface="Arial"/>
                <a:ea typeface="Arial"/>
                <a:cs typeface="Arial"/>
                <a:sym typeface="Arial"/>
              </a:rPr>
              <a:t>n</a:t>
            </a:r>
            <a:r>
              <a:rPr b="1" baseline="-25000" i="0" lang="en-US" sz="2200" u="none" cap="none" strike="noStrike">
                <a:solidFill>
                  <a:schemeClr val="dk1"/>
                </a:solidFill>
                <a:latin typeface="Arial"/>
                <a:ea typeface="Arial"/>
                <a:cs typeface="Arial"/>
                <a:sym typeface="Arial"/>
              </a:rPr>
              <a:t>2</a:t>
            </a:r>
            <a:r>
              <a:rPr b="1" i="0" lang="en-US" sz="2200" u="none" cap="none" strike="noStrike">
                <a:solidFill>
                  <a:schemeClr val="dk1"/>
                </a:solidFill>
                <a:latin typeface="Arial"/>
                <a:ea typeface="Arial"/>
                <a:cs typeface="Arial"/>
                <a:sym typeface="Arial"/>
              </a:rPr>
              <a:t> – 1.</a:t>
            </a:r>
          </a:p>
          <a:p>
            <a:pPr indent="-3376612" lvl="0" marL="3376612" marR="0" rtl="0" algn="l">
              <a:lnSpc>
                <a:spcPct val="100000"/>
              </a:lnSpc>
              <a:spcBef>
                <a:spcPts val="1430"/>
              </a:spcBef>
              <a:spcAft>
                <a:spcPts val="0"/>
              </a:spcAft>
              <a:buClr>
                <a:schemeClr val="hlink"/>
              </a:buClr>
              <a:buSzPct val="25000"/>
              <a:buFont typeface="Arial"/>
              <a:buNone/>
            </a:pPr>
            <a:r>
              <a:rPr b="1" i="1" lang="en-US" sz="2200" u="none" cap="none" strike="noStrike">
                <a:solidFill>
                  <a:schemeClr val="hlink"/>
                </a:solidFill>
                <a:latin typeface="Arial"/>
                <a:ea typeface="Arial"/>
                <a:cs typeface="Arial"/>
                <a:sym typeface="Arial"/>
              </a:rPr>
              <a:t>P</a:t>
            </a:r>
            <a:r>
              <a:rPr b="1" i="0" lang="en-US" sz="2200" u="none" cap="none" strike="noStrike">
                <a:solidFill>
                  <a:schemeClr val="hlink"/>
                </a:solidFill>
                <a:latin typeface="Arial"/>
                <a:ea typeface="Arial"/>
                <a:cs typeface="Arial"/>
                <a:sym typeface="Arial"/>
              </a:rPr>
              <a:t>-values:</a:t>
            </a:r>
            <a:r>
              <a:rPr b="1" i="0" lang="en-US" sz="2200" u="none" cap="none" strike="noStrike">
                <a:solidFill>
                  <a:schemeClr val="dk1"/>
                </a:solidFill>
                <a:latin typeface="Arial"/>
                <a:ea typeface="Arial"/>
                <a:cs typeface="Arial"/>
                <a:sym typeface="Arial"/>
              </a:rPr>
              <a:t>	Refer to Table A-3.  Use the procedure summarized in   Figure 8-5.	</a:t>
            </a:r>
          </a:p>
          <a:p>
            <a:pPr indent="-3376612" lvl="0" marL="3376612" marR="0" rtl="0" algn="l">
              <a:lnSpc>
                <a:spcPct val="100000"/>
              </a:lnSpc>
              <a:spcBef>
                <a:spcPts val="1430"/>
              </a:spcBef>
              <a:spcAft>
                <a:spcPts val="0"/>
              </a:spcAft>
              <a:buClr>
                <a:schemeClr val="hlink"/>
              </a:buClr>
              <a:buSzPct val="25000"/>
              <a:buFont typeface="Arial"/>
              <a:buNone/>
            </a:pPr>
            <a:r>
              <a:rPr b="1" i="0" lang="en-US" sz="2200" u="none" cap="none" strike="noStrike">
                <a:solidFill>
                  <a:schemeClr val="hlink"/>
                </a:solidFill>
                <a:latin typeface="Arial"/>
                <a:ea typeface="Arial"/>
                <a:cs typeface="Arial"/>
                <a:sym typeface="Arial"/>
              </a:rPr>
              <a:t>Critical values:</a:t>
            </a:r>
            <a:r>
              <a:rPr b="1" i="0" lang="en-US" sz="2200" u="none" cap="none" strike="noStrike">
                <a:solidFill>
                  <a:schemeClr val="dk1"/>
                </a:solidFill>
                <a:latin typeface="Arial"/>
                <a:ea typeface="Arial"/>
                <a:cs typeface="Arial"/>
                <a:sym typeface="Arial"/>
              </a:rPr>
              <a:t>	Refer to Table A-3.  </a:t>
            </a:r>
          </a:p>
        </p:txBody>
      </p:sp>
      <p:sp>
        <p:nvSpPr>
          <p:cNvPr id="567" name="Shape 567"/>
          <p:cNvSpPr txBox="1"/>
          <p:nvPr>
            <p:ph type="title"/>
          </p:nvPr>
        </p:nvSpPr>
        <p:spPr>
          <a:xfrm>
            <a:off x="698500" y="238125"/>
            <a:ext cx="7772400" cy="6524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 cont</a:t>
            </a:r>
          </a:p>
        </p:txBody>
      </p:sp>
      <p:sp>
        <p:nvSpPr>
          <p:cNvPr id="568" name="Shape 568"/>
          <p:cNvSpPr txBox="1"/>
          <p:nvPr>
            <p:ph idx="1" type="body"/>
          </p:nvPr>
        </p:nvSpPr>
        <p:spPr>
          <a:xfrm>
            <a:off x="152400" y="1524000"/>
            <a:ext cx="8839199" cy="762000"/>
          </a:xfrm>
          <a:prstGeom prst="rect">
            <a:avLst/>
          </a:prstGeom>
          <a:noFill/>
          <a:ln>
            <a:noFill/>
          </a:ln>
        </p:spPr>
        <p:txBody>
          <a:bodyPr anchorCtr="0" anchor="t" bIns="44450" lIns="90475" rIns="90475" tIns="44450">
            <a:noAutofit/>
          </a:bodyPr>
          <a:lstStyle/>
          <a:p>
            <a:pPr indent="-342900" lvl="0" marL="342900" marR="0" rtl="0" algn="ctr">
              <a:lnSpc>
                <a:spcPct val="90000"/>
              </a:lnSpc>
              <a:spcBef>
                <a:spcPts val="0"/>
              </a:spcBef>
              <a:spcAft>
                <a:spcPts val="0"/>
              </a:spcAft>
              <a:buClr>
                <a:srgbClr val="00279F"/>
              </a:buClr>
              <a:buSzPct val="25000"/>
              <a:buFont typeface="Arial"/>
              <a:buNone/>
            </a:pPr>
            <a:r>
              <a:rPr b="1" i="0" lang="en-US" sz="2400" u="none" cap="none" strike="noStrike">
                <a:solidFill>
                  <a:srgbClr val="00279F"/>
                </a:solidFill>
                <a:latin typeface="Arial"/>
                <a:ea typeface="Arial"/>
                <a:cs typeface="Arial"/>
                <a:sym typeface="Arial"/>
              </a:rPr>
              <a:t>Test Statistic for Two Means:  Independent Samples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2" name="Shape 572"/>
        <p:cNvGrpSpPr/>
        <p:nvPr/>
      </p:nvGrpSpPr>
      <p:grpSpPr>
        <a:xfrm>
          <a:off x="0" y="0"/>
          <a:ext cx="0" cy="0"/>
          <a:chOff x="0" y="0"/>
          <a:chExt cx="0" cy="0"/>
        </a:xfrm>
      </p:grpSpPr>
      <p:sp>
        <p:nvSpPr>
          <p:cNvPr id="573" name="Shape 57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74" name="Shape 57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575" name="Shape 575"/>
          <p:cNvSpPr txBox="1"/>
          <p:nvPr/>
        </p:nvSpPr>
        <p:spPr>
          <a:xfrm>
            <a:off x="241300" y="5811837"/>
            <a:ext cx="8601074"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6" name="Shape 576"/>
          <p:cNvSpPr txBox="1"/>
          <p:nvPr>
            <p:ph type="title"/>
          </p:nvPr>
        </p:nvSpPr>
        <p:spPr>
          <a:xfrm>
            <a:off x="401637" y="196850"/>
            <a:ext cx="8445500" cy="13588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Estimate of</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Noto Symbol"/>
                <a:ea typeface="Noto Symbol"/>
                <a:cs typeface="Noto Symbol"/>
                <a:sym typeface="Noto Symbol"/>
              </a:rPr>
              <a:t>μ</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 </a:t>
            </a:r>
            <a:r>
              <a:rPr b="1" i="1" lang="en-US" sz="4000" u="none" cap="none" strike="noStrike">
                <a:solidFill>
                  <a:srgbClr val="008000"/>
                </a:solidFill>
                <a:latin typeface="Noto Symbol"/>
                <a:ea typeface="Noto Symbol"/>
                <a:cs typeface="Noto Symbol"/>
                <a:sym typeface="Noto Symbol"/>
              </a:rPr>
              <a:t>μ</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Independent Samples</a:t>
            </a:r>
          </a:p>
        </p:txBody>
      </p:sp>
      <p:sp>
        <p:nvSpPr>
          <p:cNvPr id="577" name="Shape 577"/>
          <p:cNvSpPr txBox="1"/>
          <p:nvPr>
            <p:ph idx="1" type="body"/>
          </p:nvPr>
        </p:nvSpPr>
        <p:spPr>
          <a:xfrm>
            <a:off x="1041400" y="5457825"/>
            <a:ext cx="7826374" cy="7620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df = smaller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1 and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a:t>
            </a:r>
          </a:p>
        </p:txBody>
      </p:sp>
      <p:grpSp>
        <p:nvGrpSpPr>
          <p:cNvPr id="578" name="Shape 578"/>
          <p:cNvGrpSpPr/>
          <p:nvPr/>
        </p:nvGrpSpPr>
        <p:grpSpPr>
          <a:xfrm>
            <a:off x="965200" y="1957386"/>
            <a:ext cx="7348536" cy="638174"/>
            <a:chOff x="965200" y="1957386"/>
            <a:chExt cx="7348536" cy="638174"/>
          </a:xfrm>
        </p:grpSpPr>
        <p:sp>
          <p:nvSpPr>
            <p:cNvPr id="579" name="Shape 579"/>
            <p:cNvSpPr txBox="1"/>
            <p:nvPr/>
          </p:nvSpPr>
          <p:spPr>
            <a:xfrm>
              <a:off x="965200" y="1957386"/>
              <a:ext cx="734853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µ</a:t>
              </a:r>
              <a:r>
                <a:rPr b="1" baseline="-25000" i="0" lang="en-US" sz="2400" u="none" cap="none" strike="noStrike">
                  <a:solidFill>
                    <a:schemeClr val="dk1"/>
                  </a:solidFill>
                  <a:latin typeface="Arial"/>
                  <a:ea typeface="Arial"/>
                  <a:cs typeface="Arial"/>
                  <a:sym typeface="Arial"/>
                </a:rPr>
                <a:t>1</a:t>
              </a:r>
              <a:r>
                <a:rPr b="1" i="1" lang="en-US" sz="3600" u="none" cap="none" strike="noStrike">
                  <a:solidFill>
                    <a:schemeClr val="dk1"/>
                  </a:solidFill>
                  <a:latin typeface="Times New Roman"/>
                  <a:ea typeface="Times New Roman"/>
                  <a:cs typeface="Times New Roman"/>
                  <a:sym typeface="Times New Roman"/>
                </a:rPr>
                <a:t> – µ</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p>
          </p:txBody>
        </p:sp>
        <p:cxnSp>
          <p:nvCxnSpPr>
            <p:cNvPr id="580" name="Shape 580"/>
            <p:cNvCxnSpPr/>
            <p:nvPr/>
          </p:nvCxnSpPr>
          <p:spPr>
            <a:xfrm>
              <a:off x="1247775" y="2162175"/>
              <a:ext cx="209549" cy="0"/>
            </a:xfrm>
            <a:prstGeom prst="straightConnector1">
              <a:avLst/>
            </a:prstGeom>
            <a:noFill/>
            <a:ln cap="rnd" cmpd="sng" w="25400">
              <a:solidFill>
                <a:schemeClr val="dk1"/>
              </a:solidFill>
              <a:prstDash val="solid"/>
              <a:miter/>
              <a:headEnd len="med" w="med" type="none"/>
              <a:tailEnd len="med" w="med" type="none"/>
            </a:ln>
          </p:spPr>
        </p:cxnSp>
        <p:cxnSp>
          <p:nvCxnSpPr>
            <p:cNvPr id="581" name="Shape 581"/>
            <p:cNvCxnSpPr/>
            <p:nvPr/>
          </p:nvCxnSpPr>
          <p:spPr>
            <a:xfrm>
              <a:off x="1927225" y="2162175"/>
              <a:ext cx="234949" cy="0"/>
            </a:xfrm>
            <a:prstGeom prst="straightConnector1">
              <a:avLst/>
            </a:prstGeom>
            <a:noFill/>
            <a:ln cap="rnd" cmpd="sng" w="25400">
              <a:solidFill>
                <a:schemeClr val="dk1"/>
              </a:solidFill>
              <a:prstDash val="solid"/>
              <a:miter/>
              <a:headEnd len="med" w="med" type="none"/>
              <a:tailEnd len="med" w="med" type="none"/>
            </a:ln>
          </p:spPr>
        </p:cxnSp>
        <p:cxnSp>
          <p:nvCxnSpPr>
            <p:cNvPr id="582" name="Shape 582"/>
            <p:cNvCxnSpPr/>
            <p:nvPr/>
          </p:nvCxnSpPr>
          <p:spPr>
            <a:xfrm>
              <a:off x="6372225" y="2159000"/>
              <a:ext cx="246062" cy="0"/>
            </a:xfrm>
            <a:prstGeom prst="straightConnector1">
              <a:avLst/>
            </a:prstGeom>
            <a:noFill/>
            <a:ln cap="rnd" cmpd="sng" w="25400">
              <a:solidFill>
                <a:schemeClr val="dk1"/>
              </a:solidFill>
              <a:prstDash val="solid"/>
              <a:miter/>
              <a:headEnd len="med" w="med" type="none"/>
              <a:tailEnd len="med" w="med" type="none"/>
            </a:ln>
          </p:spPr>
        </p:cxnSp>
        <p:cxnSp>
          <p:nvCxnSpPr>
            <p:cNvPr id="583" name="Shape 583"/>
            <p:cNvCxnSpPr/>
            <p:nvPr/>
          </p:nvCxnSpPr>
          <p:spPr>
            <a:xfrm flipH="1" rot="10800000">
              <a:off x="7105650" y="2160587"/>
              <a:ext cx="233361" cy="1587"/>
            </a:xfrm>
            <a:prstGeom prst="straightConnector1">
              <a:avLst/>
            </a:prstGeom>
            <a:noFill/>
            <a:ln cap="rnd" cmpd="sng" w="25400">
              <a:solidFill>
                <a:schemeClr val="dk1"/>
              </a:solidFill>
              <a:prstDash val="solid"/>
              <a:miter/>
              <a:headEnd len="med" w="med" type="none"/>
              <a:tailEnd len="med" w="med" type="none"/>
            </a:ln>
          </p:spPr>
        </p:cxnSp>
      </p:grpSp>
      <p:grpSp>
        <p:nvGrpSpPr>
          <p:cNvPr id="584" name="Shape 584"/>
          <p:cNvGrpSpPr/>
          <p:nvPr/>
        </p:nvGrpSpPr>
        <p:grpSpPr>
          <a:xfrm>
            <a:off x="1289050" y="3382962"/>
            <a:ext cx="6286499" cy="1089024"/>
            <a:chOff x="1289050" y="3382962"/>
            <a:chExt cx="6286499" cy="1089024"/>
          </a:xfrm>
        </p:grpSpPr>
        <p:grpSp>
          <p:nvGrpSpPr>
            <p:cNvPr id="585" name="Shape 585"/>
            <p:cNvGrpSpPr/>
            <p:nvPr/>
          </p:nvGrpSpPr>
          <p:grpSpPr>
            <a:xfrm>
              <a:off x="1289050" y="3382962"/>
              <a:ext cx="6286499" cy="1089024"/>
              <a:chOff x="1289050" y="3382962"/>
              <a:chExt cx="6286499" cy="1089024"/>
            </a:xfrm>
          </p:grpSpPr>
          <p:grpSp>
            <p:nvGrpSpPr>
              <p:cNvPr id="586" name="Shape 586"/>
              <p:cNvGrpSpPr/>
              <p:nvPr/>
            </p:nvGrpSpPr>
            <p:grpSpPr>
              <a:xfrm>
                <a:off x="4824412" y="3382962"/>
                <a:ext cx="2751137" cy="1089024"/>
                <a:chOff x="4824412" y="3382962"/>
                <a:chExt cx="2751137" cy="1089024"/>
              </a:xfrm>
            </p:grpSpPr>
            <p:sp>
              <p:nvSpPr>
                <p:cNvPr id="587" name="Shape 587"/>
                <p:cNvSpPr txBox="1"/>
                <p:nvPr/>
              </p:nvSpPr>
              <p:spPr>
                <a:xfrm>
                  <a:off x="6205537" y="3690937"/>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nvGrpSpPr>
                <p:cNvPr id="588" name="Shape 588"/>
                <p:cNvGrpSpPr/>
                <p:nvPr/>
              </p:nvGrpSpPr>
              <p:grpSpPr>
                <a:xfrm>
                  <a:off x="4824412" y="3382962"/>
                  <a:ext cx="2751137" cy="1089024"/>
                  <a:chOff x="4824412" y="3382962"/>
                  <a:chExt cx="2751137" cy="1089024"/>
                </a:xfrm>
              </p:grpSpPr>
              <p:sp>
                <p:nvSpPr>
                  <p:cNvPr id="589" name="Shape 589"/>
                  <p:cNvSpPr txBox="1"/>
                  <p:nvPr/>
                </p:nvSpPr>
                <p:spPr>
                  <a:xfrm>
                    <a:off x="5486400" y="3833812"/>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590" name="Shape 590"/>
                  <p:cNvSpPr txBox="1"/>
                  <p:nvPr/>
                </p:nvSpPr>
                <p:spPr>
                  <a:xfrm>
                    <a:off x="6718300" y="3819525"/>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grpSp>
                <p:nvGrpSpPr>
                  <p:cNvPr id="591" name="Shape 591"/>
                  <p:cNvGrpSpPr/>
                  <p:nvPr/>
                </p:nvGrpSpPr>
                <p:grpSpPr>
                  <a:xfrm>
                    <a:off x="4824412" y="3451225"/>
                    <a:ext cx="2751137" cy="1017586"/>
                    <a:chOff x="4824412" y="3451225"/>
                    <a:chExt cx="2751137" cy="1017586"/>
                  </a:xfrm>
                </p:grpSpPr>
                <p:sp>
                  <p:nvSpPr>
                    <p:cNvPr id="592" name="Shape 592"/>
                    <p:cNvSpPr/>
                    <p:nvPr/>
                  </p:nvSpPr>
                  <p:spPr>
                    <a:xfrm>
                      <a:off x="4824412" y="3451225"/>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593" name="Shape 593"/>
                    <p:cNvCxnSpPr/>
                    <p:nvPr/>
                  </p:nvCxnSpPr>
                  <p:spPr>
                    <a:xfrm>
                      <a:off x="5441950" y="3979862"/>
                      <a:ext cx="644524" cy="0"/>
                    </a:xfrm>
                    <a:prstGeom prst="straightConnector1">
                      <a:avLst/>
                    </a:prstGeom>
                    <a:noFill/>
                    <a:ln cap="rnd" cmpd="sng" w="12700">
                      <a:solidFill>
                        <a:schemeClr val="dk1"/>
                      </a:solidFill>
                      <a:prstDash val="solid"/>
                      <a:miter/>
                      <a:headEnd len="med" w="med" type="none"/>
                      <a:tailEnd len="med" w="med" type="none"/>
                    </a:ln>
                  </p:spPr>
                </p:cxnSp>
                <p:cxnSp>
                  <p:nvCxnSpPr>
                    <p:cNvPr id="594" name="Shape 594"/>
                    <p:cNvCxnSpPr/>
                    <p:nvPr/>
                  </p:nvCxnSpPr>
                  <p:spPr>
                    <a:xfrm>
                      <a:off x="6651625" y="3963987"/>
                      <a:ext cx="644524" cy="0"/>
                    </a:xfrm>
                    <a:prstGeom prst="straightConnector1">
                      <a:avLst/>
                    </a:prstGeom>
                    <a:noFill/>
                    <a:ln cap="rnd" cmpd="sng" w="12700">
                      <a:solidFill>
                        <a:schemeClr val="dk1"/>
                      </a:solidFill>
                      <a:prstDash val="solid"/>
                      <a:miter/>
                      <a:headEnd len="med" w="med" type="none"/>
                      <a:tailEnd len="med" w="med" type="none"/>
                    </a:ln>
                  </p:spPr>
                </p:cxnSp>
              </p:grpSp>
              <p:sp>
                <p:nvSpPr>
                  <p:cNvPr id="595" name="Shape 595"/>
                  <p:cNvSpPr txBox="1"/>
                  <p:nvPr/>
                </p:nvSpPr>
                <p:spPr>
                  <a:xfrm>
                    <a:off x="5432425" y="3400425"/>
                    <a:ext cx="4714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Arial"/>
                        <a:ea typeface="Arial"/>
                        <a:cs typeface="Arial"/>
                        <a:sym typeface="Arial"/>
                      </a:rPr>
                      <a:t>1</a:t>
                    </a:r>
                  </a:p>
                </p:txBody>
              </p:sp>
              <p:sp>
                <p:nvSpPr>
                  <p:cNvPr id="596" name="Shape 596"/>
                  <p:cNvSpPr txBox="1"/>
                  <p:nvPr/>
                </p:nvSpPr>
                <p:spPr>
                  <a:xfrm>
                    <a:off x="6643686" y="3382962"/>
                    <a:ext cx="4714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Arial"/>
                        <a:ea typeface="Arial"/>
                        <a:cs typeface="Arial"/>
                        <a:sym typeface="Arial"/>
                      </a:rPr>
                      <a:t>2</a:t>
                    </a:r>
                  </a:p>
                </p:txBody>
              </p:sp>
            </p:grpSp>
          </p:grpSp>
          <p:sp>
            <p:nvSpPr>
              <p:cNvPr id="597" name="Shape 597"/>
              <p:cNvSpPr txBox="1"/>
              <p:nvPr/>
            </p:nvSpPr>
            <p:spPr>
              <a:xfrm>
                <a:off x="1289050" y="3579812"/>
                <a:ext cx="3240087"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0" i="0" lang="en-US" sz="3600" u="none" cap="none" strike="noStrike">
                    <a:solidFill>
                      <a:schemeClr val="dk1"/>
                    </a:solidFill>
                    <a:latin typeface="Arial"/>
                    <a:ea typeface="Arial"/>
                    <a:cs typeface="Arial"/>
                    <a:sym typeface="Arial"/>
                  </a:rPr>
                  <a:t> =  </a:t>
                </a:r>
                <a:r>
                  <a:rPr b="1" i="1" lang="en-US" sz="4400" u="none" cap="none" strike="noStrike">
                    <a:solidFill>
                      <a:schemeClr val="dk1"/>
                    </a:solidFill>
                    <a:latin typeface="Times New Roman"/>
                    <a:ea typeface="Times New Roman"/>
                    <a:cs typeface="Times New Roman"/>
                    <a:sym typeface="Times New Roman"/>
                  </a:rPr>
                  <a:t>t</a:t>
                </a:r>
                <a:r>
                  <a:rPr b="1" baseline="-25000" i="0" lang="en-US" sz="36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Noto Symbol"/>
                    <a:ea typeface="Noto Symbol"/>
                    <a:cs typeface="Noto Symbol"/>
                    <a:sym typeface="Noto Symbol"/>
                  </a:rPr>
                  <a:t>2</a:t>
                </a:r>
              </a:p>
            </p:txBody>
          </p:sp>
        </p:grpSp>
        <p:sp>
          <p:nvSpPr>
            <p:cNvPr id="598" name="Shape 598"/>
            <p:cNvSpPr txBox="1"/>
            <p:nvPr/>
          </p:nvSpPr>
          <p:spPr>
            <a:xfrm>
              <a:off x="6951661" y="346075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599" name="Shape 599"/>
            <p:cNvSpPr txBox="1"/>
            <p:nvPr/>
          </p:nvSpPr>
          <p:spPr>
            <a:xfrm>
              <a:off x="5713412" y="347980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gr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3" name="Shape 603"/>
        <p:cNvGrpSpPr/>
        <p:nvPr/>
      </p:nvGrpSpPr>
      <p:grpSpPr>
        <a:xfrm>
          <a:off x="0" y="0"/>
          <a:ext cx="0" cy="0"/>
          <a:chOff x="0" y="0"/>
          <a:chExt cx="0" cy="0"/>
        </a:xfrm>
      </p:grpSpPr>
      <p:sp>
        <p:nvSpPr>
          <p:cNvPr id="604" name="Shape 60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05" name="Shape 60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06" name="Shape 606"/>
          <p:cNvSpPr txBox="1"/>
          <p:nvPr>
            <p:ph type="title"/>
          </p:nvPr>
        </p:nvSpPr>
        <p:spPr>
          <a:xfrm>
            <a:off x="704850" y="298450"/>
            <a:ext cx="7772400" cy="5318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607" name="Shape 607"/>
          <p:cNvSpPr txBox="1"/>
          <p:nvPr>
            <p:ph idx="1" type="body"/>
          </p:nvPr>
        </p:nvSpPr>
        <p:spPr>
          <a:xfrm>
            <a:off x="666750" y="1449387"/>
            <a:ext cx="7772400"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Before conducting a hypothesis test, consider the context of the data, the source of the data, the sampling method, and explore the data with graphs and descriptive statistics. Be sure to verify that the requirements are satisfied.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1" name="Shape 611"/>
        <p:cNvGrpSpPr/>
        <p:nvPr/>
      </p:nvGrpSpPr>
      <p:grpSpPr>
        <a:xfrm>
          <a:off x="0" y="0"/>
          <a:ext cx="0" cy="0"/>
          <a:chOff x="0" y="0"/>
          <a:chExt cx="0" cy="0"/>
        </a:xfrm>
      </p:grpSpPr>
      <p:sp>
        <p:nvSpPr>
          <p:cNvPr id="612" name="Shape 61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13" name="Shape 61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14" name="Shape 614"/>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15" name="Shape 615"/>
          <p:cNvSpPr txBox="1"/>
          <p:nvPr>
            <p:ph idx="1" type="body"/>
          </p:nvPr>
        </p:nvSpPr>
        <p:spPr>
          <a:xfrm>
            <a:off x="666750" y="771525"/>
            <a:ext cx="8191499" cy="35591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headline in </a:t>
            </a:r>
            <a:r>
              <a:rPr b="1" i="1" lang="en-US" sz="2800" u="none" cap="none" strike="noStrike">
                <a:solidFill>
                  <a:schemeClr val="dk1"/>
                </a:solidFill>
                <a:latin typeface="Arial"/>
                <a:ea typeface="Arial"/>
                <a:cs typeface="Arial"/>
                <a:sym typeface="Arial"/>
              </a:rPr>
              <a:t>USA Today</a:t>
            </a:r>
            <a:r>
              <a:rPr b="1" i="0" lang="en-US" sz="2800" u="none" cap="none" strike="noStrike">
                <a:solidFill>
                  <a:schemeClr val="dk1"/>
                </a:solidFill>
                <a:latin typeface="Arial"/>
                <a:ea typeface="Arial"/>
                <a:cs typeface="Arial"/>
                <a:sym typeface="Arial"/>
              </a:rPr>
              <a:t> proclaimed that “Men, women are equal talkers.” That headline referred to a study of the numbers of words that samples of men and women spoke in a day. Given below are the results from the study. Use a 0.05 significance level to test the claim that men and women speak the same mean number of words in a day. Does there appear to be a difference?</a:t>
            </a:r>
          </a:p>
        </p:txBody>
      </p:sp>
      <p:pic>
        <p:nvPicPr>
          <p:cNvPr id="616" name="Shape 616"/>
          <p:cNvPicPr preferRelativeResize="0"/>
          <p:nvPr/>
        </p:nvPicPr>
        <p:blipFill rotWithShape="1">
          <a:blip r:embed="rId3">
            <a:alphaModFix/>
          </a:blip>
          <a:srcRect b="0" l="0" r="0" t="0"/>
          <a:stretch/>
        </p:blipFill>
        <p:spPr>
          <a:xfrm>
            <a:off x="2022475" y="4276725"/>
            <a:ext cx="5346700" cy="25273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0" name="Shape 620"/>
        <p:cNvGrpSpPr/>
        <p:nvPr/>
      </p:nvGrpSpPr>
      <p:grpSpPr>
        <a:xfrm>
          <a:off x="0" y="0"/>
          <a:ext cx="0" cy="0"/>
          <a:chOff x="0" y="0"/>
          <a:chExt cx="0" cy="0"/>
        </a:xfrm>
      </p:grpSpPr>
      <p:sp>
        <p:nvSpPr>
          <p:cNvPr id="621" name="Shape 62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22" name="Shape 62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23" name="Shape 623"/>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24" name="Shape 624"/>
          <p:cNvSpPr txBox="1"/>
          <p:nvPr>
            <p:ph idx="1" type="body"/>
          </p:nvPr>
        </p:nvSpPr>
        <p:spPr>
          <a:xfrm>
            <a:off x="666750" y="771525"/>
            <a:ext cx="8191499" cy="20304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two population standard deviations are not known and not assumed to be equal, independent samples, simple random samples, both samples are large.</a:t>
            </a:r>
          </a:p>
        </p:txBody>
      </p:sp>
      <p:sp>
        <p:nvSpPr>
          <p:cNvPr id="625" name="Shape 625"/>
          <p:cNvSpPr txBox="1"/>
          <p:nvPr/>
        </p:nvSpPr>
        <p:spPr>
          <a:xfrm>
            <a:off x="630237" y="2871786"/>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claim as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sp>
        <p:nvSpPr>
          <p:cNvPr id="626" name="Shape 626"/>
          <p:cNvSpPr txBox="1"/>
          <p:nvPr/>
        </p:nvSpPr>
        <p:spPr>
          <a:xfrm>
            <a:off x="630237" y="3567112"/>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original claim is false, then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sp>
        <p:nvSpPr>
          <p:cNvPr id="627" name="Shape 627"/>
          <p:cNvSpPr txBox="1"/>
          <p:nvPr/>
        </p:nvSpPr>
        <p:spPr>
          <a:xfrm>
            <a:off x="630237" y="4360862"/>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Alternative hypothesis does not contain equality, null hypothesis does. </a:t>
            </a:r>
            <a:br>
              <a:rPr b="1" i="0" lang="en-US" sz="2800" u="none" cap="none" strike="noStrike">
                <a:solidFill>
                  <a:schemeClr val="dk1"/>
                </a:solidFill>
                <a:latin typeface="Arial"/>
                <a:ea typeface="Arial"/>
                <a:cs typeface="Arial"/>
                <a:sym typeface="Arial"/>
              </a:rPr>
            </a:br>
          </a:p>
          <a:p>
            <a:pPr indent="-1368425" lvl="0" marL="1368425" marR="0" rtl="0" algn="l">
              <a:lnSpc>
                <a:spcPct val="90000"/>
              </a:lnSpc>
              <a:spcBef>
                <a:spcPts val="56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       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(original claim)     </a:t>
            </a:r>
            <a:r>
              <a:rPr b="1" i="1" lang="en-US" sz="2800" u="none" cap="none" strike="noStrike">
                <a:solidFill>
                  <a:schemeClr val="dk1"/>
                </a:solidFill>
                <a:latin typeface="Arial"/>
                <a:ea typeface="Arial"/>
                <a:cs typeface="Arial"/>
                <a:sym typeface="Arial"/>
              </a:rPr>
              <a:t>H</a:t>
            </a:r>
            <a:r>
              <a:rPr b="1" baseline="-25000"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t>
            </a:r>
          </a:p>
          <a:p>
            <a:pPr indent="-1368425" lvl="0" marL="1368425" marR="0" rtl="0" algn="l">
              <a:lnSpc>
                <a:spcPct val="90000"/>
              </a:lnSpc>
              <a:spcBef>
                <a:spcPts val="28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1368425" lvl="0" marL="1368425" marR="0" rtl="0" algn="l">
              <a:lnSpc>
                <a:spcPct val="90000"/>
              </a:lnSpc>
              <a:spcBef>
                <a:spcPts val="5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Proceed assuming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1" name="Shape 631"/>
        <p:cNvGrpSpPr/>
        <p:nvPr/>
      </p:nvGrpSpPr>
      <p:grpSpPr>
        <a:xfrm>
          <a:off x="0" y="0"/>
          <a:ext cx="0" cy="0"/>
          <a:chOff x="0" y="0"/>
          <a:chExt cx="0" cy="0"/>
        </a:xfrm>
      </p:grpSpPr>
      <p:sp>
        <p:nvSpPr>
          <p:cNvPr id="632" name="Shape 63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33" name="Shape 63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34" name="Shape 634"/>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35" name="Shape 635"/>
          <p:cNvSpPr txBox="1"/>
          <p:nvPr>
            <p:ph idx="1" type="body"/>
          </p:nvPr>
        </p:nvSpPr>
        <p:spPr>
          <a:xfrm>
            <a:off x="604837" y="771525"/>
            <a:ext cx="8191499" cy="601661"/>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0.05</a:t>
            </a:r>
          </a:p>
        </p:txBody>
      </p:sp>
      <p:sp>
        <p:nvSpPr>
          <p:cNvPr id="636" name="Shape 636"/>
          <p:cNvSpPr txBox="1"/>
          <p:nvPr/>
        </p:nvSpPr>
        <p:spPr>
          <a:xfrm>
            <a:off x="604837" y="1392237"/>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Use a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 </a:t>
            </a:r>
          </a:p>
        </p:txBody>
      </p:sp>
      <p:sp>
        <p:nvSpPr>
          <p:cNvPr id="637" name="Shape 637"/>
          <p:cNvSpPr txBox="1"/>
          <p:nvPr/>
        </p:nvSpPr>
        <p:spPr>
          <a:xfrm>
            <a:off x="604837" y="2051050"/>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the test statistic </a:t>
            </a:r>
          </a:p>
        </p:txBody>
      </p:sp>
      <p:pic>
        <p:nvPicPr>
          <p:cNvPr id="638" name="Shape 638"/>
          <p:cNvPicPr preferRelativeResize="0"/>
          <p:nvPr/>
        </p:nvPicPr>
        <p:blipFill rotWithShape="1">
          <a:blip r:embed="rId3">
            <a:alphaModFix/>
          </a:blip>
          <a:srcRect b="0" l="0" r="0" t="0"/>
          <a:stretch/>
        </p:blipFill>
        <p:spPr>
          <a:xfrm>
            <a:off x="2089150" y="2728911"/>
            <a:ext cx="5830887" cy="341629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2" name="Shape 642"/>
        <p:cNvGrpSpPr/>
        <p:nvPr/>
      </p:nvGrpSpPr>
      <p:grpSpPr>
        <a:xfrm>
          <a:off x="0" y="0"/>
          <a:ext cx="0" cy="0"/>
          <a:chOff x="0" y="0"/>
          <a:chExt cx="0" cy="0"/>
        </a:xfrm>
      </p:grpSpPr>
      <p:sp>
        <p:nvSpPr>
          <p:cNvPr id="643" name="Shape 64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44" name="Shape 64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45" name="Shape 645"/>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46" name="Shape 646"/>
          <p:cNvSpPr txBox="1"/>
          <p:nvPr>
            <p:ph idx="1" type="body"/>
          </p:nvPr>
        </p:nvSpPr>
        <p:spPr>
          <a:xfrm>
            <a:off x="604837" y="771525"/>
            <a:ext cx="8364536" cy="11684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Table A-3: area in two tails is 0.05, df = 185, which is not in the table, the closest value is</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±1.972</a:t>
            </a:r>
          </a:p>
        </p:txBody>
      </p:sp>
      <p:pic>
        <p:nvPicPr>
          <p:cNvPr id="647" name="Shape 647"/>
          <p:cNvPicPr preferRelativeResize="0"/>
          <p:nvPr/>
        </p:nvPicPr>
        <p:blipFill rotWithShape="1">
          <a:blip r:embed="rId3">
            <a:alphaModFix/>
          </a:blip>
          <a:srcRect b="0" l="0" r="0" t="0"/>
          <a:stretch/>
        </p:blipFill>
        <p:spPr>
          <a:xfrm>
            <a:off x="1638300" y="2011361"/>
            <a:ext cx="6380162" cy="455930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1" name="Shape 651"/>
        <p:cNvGrpSpPr/>
        <p:nvPr/>
      </p:nvGrpSpPr>
      <p:grpSpPr>
        <a:xfrm>
          <a:off x="0" y="0"/>
          <a:ext cx="0" cy="0"/>
          <a:chOff x="0" y="0"/>
          <a:chExt cx="0" cy="0"/>
        </a:xfrm>
      </p:grpSpPr>
      <p:sp>
        <p:nvSpPr>
          <p:cNvPr id="652" name="Shape 65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53" name="Shape 65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54" name="Shape 654"/>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55" name="Shape 655"/>
          <p:cNvSpPr txBox="1"/>
          <p:nvPr>
            <p:ph idx="1" type="body"/>
          </p:nvPr>
        </p:nvSpPr>
        <p:spPr>
          <a:xfrm>
            <a:off x="604837" y="771525"/>
            <a:ext cx="8364536" cy="1758949"/>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Because the test statistic does not fall within the critical region, fail to reject the null hypothesis: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a:t>
            </a:r>
          </a:p>
        </p:txBody>
      </p:sp>
      <p:sp>
        <p:nvSpPr>
          <p:cNvPr id="656" name="Shape 656"/>
          <p:cNvSpPr txBox="1"/>
          <p:nvPr/>
        </p:nvSpPr>
        <p:spPr>
          <a:xfrm>
            <a:off x="615950" y="3197225"/>
            <a:ext cx="8191499" cy="24749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not sufficient evidence to warrant rejection of the claim that men and women speak the same mean number of words in a day. There does not appear to be a significant difference between the two means.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0" name="Shape 660"/>
        <p:cNvGrpSpPr/>
        <p:nvPr/>
      </p:nvGrpSpPr>
      <p:grpSpPr>
        <a:xfrm>
          <a:off x="0" y="0"/>
          <a:ext cx="0" cy="0"/>
          <a:chOff x="0" y="0"/>
          <a:chExt cx="0" cy="0"/>
        </a:xfrm>
      </p:grpSpPr>
      <p:sp>
        <p:nvSpPr>
          <p:cNvPr id="661" name="Shape 66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62" name="Shape 66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63" name="Shape 663"/>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64" name="Shape 664"/>
          <p:cNvSpPr txBox="1"/>
          <p:nvPr>
            <p:ph idx="1" type="body"/>
          </p:nvPr>
        </p:nvSpPr>
        <p:spPr>
          <a:xfrm>
            <a:off x="666750" y="944562"/>
            <a:ext cx="8191499" cy="21399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the sample data given in the previous Example, construct a 95% confidence interval estimate of the difference between the mean number of words spoken by men and the mean number of words spoken by women.</a:t>
            </a:r>
          </a:p>
        </p:txBody>
      </p:sp>
      <p:pic>
        <p:nvPicPr>
          <p:cNvPr id="665" name="Shape 665"/>
          <p:cNvPicPr preferRelativeResize="0"/>
          <p:nvPr/>
        </p:nvPicPr>
        <p:blipFill rotWithShape="1">
          <a:blip r:embed="rId3">
            <a:alphaModFix/>
          </a:blip>
          <a:srcRect b="0" l="0" r="0" t="0"/>
          <a:stretch/>
        </p:blipFill>
        <p:spPr>
          <a:xfrm>
            <a:off x="2195511" y="3314700"/>
            <a:ext cx="5346700" cy="2527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6" name="Shape 56"/>
          <p:cNvSpPr txBox="1"/>
          <p:nvPr>
            <p:ph type="title"/>
          </p:nvPr>
        </p:nvSpPr>
        <p:spPr>
          <a:xfrm>
            <a:off x="1670050" y="242887"/>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57" name="Shape 57"/>
          <p:cNvSpPr txBox="1"/>
          <p:nvPr>
            <p:ph idx="1" type="body"/>
          </p:nvPr>
        </p:nvSpPr>
        <p:spPr>
          <a:xfrm>
            <a:off x="635000" y="1193800"/>
            <a:ext cx="7975600" cy="4768849"/>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objective of this chapter is to extend the methods for estimating values of population parameters and the methods for </a:t>
            </a:r>
            <a:r>
              <a:rPr b="1" i="0" lang="en-US" sz="2800" u="none" cap="none" strike="noStrike">
                <a:solidFill>
                  <a:schemeClr val="hlink"/>
                </a:solidFill>
                <a:latin typeface="Arial"/>
                <a:ea typeface="Arial"/>
                <a:cs typeface="Arial"/>
                <a:sym typeface="Arial"/>
              </a:rPr>
              <a:t>testing hypotheses</a:t>
            </a:r>
            <a:r>
              <a:rPr b="1" i="0" lang="en-US" sz="2800" u="none" cap="none" strike="noStrike">
                <a:solidFill>
                  <a:schemeClr val="dk1"/>
                </a:solidFill>
                <a:latin typeface="Arial"/>
                <a:ea typeface="Arial"/>
                <a:cs typeface="Arial"/>
                <a:sym typeface="Arial"/>
              </a:rPr>
              <a:t> to situations involving two sets of sample data instead of just one.</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The following are examples typical of those found in this chapter, which presents methods for using sample data from two populations so that inferences can be made about those populations. </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9" name="Shape 669"/>
        <p:cNvGrpSpPr/>
        <p:nvPr/>
      </p:nvGrpSpPr>
      <p:grpSpPr>
        <a:xfrm>
          <a:off x="0" y="0"/>
          <a:ext cx="0" cy="0"/>
          <a:chOff x="0" y="0"/>
          <a:chExt cx="0" cy="0"/>
        </a:xfrm>
      </p:grpSpPr>
      <p:sp>
        <p:nvSpPr>
          <p:cNvPr id="670" name="Shape 67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71" name="Shape 67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72" name="Shape 672"/>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73" name="Shape 673"/>
          <p:cNvSpPr txBox="1"/>
          <p:nvPr>
            <p:ph idx="1" type="body"/>
          </p:nvPr>
        </p:nvSpPr>
        <p:spPr>
          <a:xfrm>
            <a:off x="581025" y="771525"/>
            <a:ext cx="8191499" cy="1019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as it is the same data as the previous example.</a:t>
            </a:r>
          </a:p>
        </p:txBody>
      </p:sp>
      <p:sp>
        <p:nvSpPr>
          <p:cNvPr id="674" name="Shape 674"/>
          <p:cNvSpPr txBox="1"/>
          <p:nvPr/>
        </p:nvSpPr>
        <p:spPr>
          <a:xfrm>
            <a:off x="581025" y="1798636"/>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 the margin of Error, </a:t>
            </a: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use 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1.972</a:t>
            </a:r>
          </a:p>
        </p:txBody>
      </p:sp>
      <p:sp>
        <p:nvSpPr>
          <p:cNvPr id="675" name="Shape 675"/>
          <p:cNvSpPr txBox="1"/>
          <p:nvPr/>
        </p:nvSpPr>
        <p:spPr>
          <a:xfrm>
            <a:off x="531812" y="3886200"/>
            <a:ext cx="8389936" cy="5127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 use </a:t>
            </a: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1595.4 and</a:t>
            </a:r>
          </a:p>
        </p:txBody>
      </p:sp>
      <p:pic>
        <p:nvPicPr>
          <p:cNvPr id="676" name="Shape 676"/>
          <p:cNvPicPr preferRelativeResize="0"/>
          <p:nvPr/>
        </p:nvPicPr>
        <p:blipFill rotWithShape="1">
          <a:blip r:embed="rId3">
            <a:alphaModFix/>
          </a:blip>
          <a:srcRect b="0" l="0" r="0" t="0"/>
          <a:stretch/>
        </p:blipFill>
        <p:spPr>
          <a:xfrm>
            <a:off x="542925" y="2566986"/>
            <a:ext cx="8358186" cy="1155700"/>
          </a:xfrm>
          <a:prstGeom prst="rect">
            <a:avLst/>
          </a:prstGeom>
          <a:noFill/>
          <a:ln>
            <a:noFill/>
          </a:ln>
        </p:spPr>
      </p:pic>
      <p:pic>
        <p:nvPicPr>
          <p:cNvPr id="677" name="Shape 677"/>
          <p:cNvPicPr preferRelativeResize="0"/>
          <p:nvPr/>
        </p:nvPicPr>
        <p:blipFill rotWithShape="1">
          <a:blip r:embed="rId4">
            <a:alphaModFix/>
          </a:blip>
          <a:srcRect b="0" l="0" r="0" t="0"/>
          <a:stretch/>
        </p:blipFill>
        <p:spPr>
          <a:xfrm>
            <a:off x="1892300" y="5033962"/>
            <a:ext cx="5716587" cy="1206499"/>
          </a:xfrm>
          <a:prstGeom prst="rect">
            <a:avLst/>
          </a:prstGeom>
          <a:noFill/>
          <a:ln>
            <a:noFill/>
          </a:ln>
        </p:spPr>
      </p:pic>
      <p:pic>
        <p:nvPicPr>
          <p:cNvPr id="678" name="Shape 678"/>
          <p:cNvPicPr preferRelativeResize="0"/>
          <p:nvPr/>
        </p:nvPicPr>
        <p:blipFill rotWithShape="1">
          <a:blip r:embed="rId5">
            <a:alphaModFix/>
          </a:blip>
          <a:srcRect b="0" l="0" r="0" t="0"/>
          <a:stretch/>
        </p:blipFill>
        <p:spPr>
          <a:xfrm>
            <a:off x="1408112" y="4265612"/>
            <a:ext cx="4940299" cy="508000"/>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2" name="Shape 682"/>
        <p:cNvGrpSpPr/>
        <p:nvPr/>
      </p:nvGrpSpPr>
      <p:grpSpPr>
        <a:xfrm>
          <a:off x="0" y="0"/>
          <a:ext cx="0" cy="0"/>
          <a:chOff x="0" y="0"/>
          <a:chExt cx="0" cy="0"/>
        </a:xfrm>
      </p:grpSpPr>
      <p:sp>
        <p:nvSpPr>
          <p:cNvPr id="683" name="Shape 68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84" name="Shape 68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85" name="Shape 685"/>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86" name="Shape 686"/>
          <p:cNvSpPr txBox="1"/>
          <p:nvPr>
            <p:ph idx="1" type="body"/>
          </p:nvPr>
        </p:nvSpPr>
        <p:spPr>
          <a:xfrm>
            <a:off x="604837" y="771525"/>
            <a:ext cx="8191499" cy="601661"/>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0.05</a:t>
            </a:r>
          </a:p>
        </p:txBody>
      </p:sp>
      <p:sp>
        <p:nvSpPr>
          <p:cNvPr id="687" name="Shape 687"/>
          <p:cNvSpPr txBox="1"/>
          <p:nvPr/>
        </p:nvSpPr>
        <p:spPr>
          <a:xfrm>
            <a:off x="604837" y="1392237"/>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Use a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 </a:t>
            </a:r>
          </a:p>
        </p:txBody>
      </p:sp>
      <p:sp>
        <p:nvSpPr>
          <p:cNvPr id="688" name="Shape 688"/>
          <p:cNvSpPr txBox="1"/>
          <p:nvPr/>
        </p:nvSpPr>
        <p:spPr>
          <a:xfrm>
            <a:off x="604837" y="2051050"/>
            <a:ext cx="8191499" cy="512762"/>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the test statistic </a:t>
            </a:r>
          </a:p>
        </p:txBody>
      </p:sp>
      <p:pic>
        <p:nvPicPr>
          <p:cNvPr id="689" name="Shape 689"/>
          <p:cNvPicPr preferRelativeResize="0"/>
          <p:nvPr/>
        </p:nvPicPr>
        <p:blipFill rotWithShape="1">
          <a:blip r:embed="rId3">
            <a:alphaModFix/>
          </a:blip>
          <a:srcRect b="0" l="0" r="0" t="0"/>
          <a:stretch/>
        </p:blipFill>
        <p:spPr>
          <a:xfrm>
            <a:off x="2089150" y="2728911"/>
            <a:ext cx="5830887" cy="341629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3" name="Shape 693"/>
        <p:cNvGrpSpPr/>
        <p:nvPr/>
      </p:nvGrpSpPr>
      <p:grpSpPr>
        <a:xfrm>
          <a:off x="0" y="0"/>
          <a:ext cx="0" cy="0"/>
          <a:chOff x="0" y="0"/>
          <a:chExt cx="0" cy="0"/>
        </a:xfrm>
      </p:grpSpPr>
      <p:sp>
        <p:nvSpPr>
          <p:cNvPr id="694" name="Shape 69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95" name="Shape 69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696" name="Shape 696"/>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97" name="Shape 697"/>
          <p:cNvSpPr txBox="1"/>
          <p:nvPr>
            <p:ph idx="1" type="body"/>
          </p:nvPr>
        </p:nvSpPr>
        <p:spPr>
          <a:xfrm>
            <a:off x="604837" y="771525"/>
            <a:ext cx="8364536" cy="11684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Table A-3: area in two tails is 0.05, df = 185, which is not in the table, the closest value is</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±1.972</a:t>
            </a:r>
          </a:p>
        </p:txBody>
      </p:sp>
      <p:pic>
        <p:nvPicPr>
          <p:cNvPr id="698" name="Shape 698"/>
          <p:cNvPicPr preferRelativeResize="0"/>
          <p:nvPr/>
        </p:nvPicPr>
        <p:blipFill rotWithShape="1">
          <a:blip r:embed="rId3">
            <a:alphaModFix/>
          </a:blip>
          <a:srcRect b="0" l="0" r="0" t="0"/>
          <a:stretch/>
        </p:blipFill>
        <p:spPr>
          <a:xfrm>
            <a:off x="1638300" y="2011361"/>
            <a:ext cx="6380162" cy="45593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2" name="Shape 702"/>
        <p:cNvGrpSpPr/>
        <p:nvPr/>
      </p:nvGrpSpPr>
      <p:grpSpPr>
        <a:xfrm>
          <a:off x="0" y="0"/>
          <a:ext cx="0" cy="0"/>
          <a:chOff x="0" y="0"/>
          <a:chExt cx="0" cy="0"/>
        </a:xfrm>
      </p:grpSpPr>
      <p:sp>
        <p:nvSpPr>
          <p:cNvPr id="703" name="Shape 70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04" name="Shape 70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05" name="Shape 705"/>
          <p:cNvSpPr txBox="1"/>
          <p:nvPr>
            <p:ph type="title"/>
          </p:nvPr>
        </p:nvSpPr>
        <p:spPr>
          <a:xfrm>
            <a:off x="557212" y="174625"/>
            <a:ext cx="7772400" cy="5318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706" name="Shape 706"/>
          <p:cNvSpPr txBox="1"/>
          <p:nvPr>
            <p:ph idx="1" type="body"/>
          </p:nvPr>
        </p:nvSpPr>
        <p:spPr>
          <a:xfrm>
            <a:off x="604837" y="771525"/>
            <a:ext cx="8364536" cy="1758949"/>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Because the test statistic does not fall within the critical region, fail to reject the null hypothesis: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a:t>
            </a:r>
          </a:p>
        </p:txBody>
      </p:sp>
      <p:sp>
        <p:nvSpPr>
          <p:cNvPr id="707" name="Shape 707"/>
          <p:cNvSpPr txBox="1"/>
          <p:nvPr/>
        </p:nvSpPr>
        <p:spPr>
          <a:xfrm>
            <a:off x="615950" y="3197225"/>
            <a:ext cx="8191499" cy="24749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not sufficient evidence to warrant rejection of the claim that men and women speak the same mean number of words in a day. There does not appear to be a significant difference between the two means.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1" name="Shape 711"/>
        <p:cNvGrpSpPr/>
        <p:nvPr/>
      </p:nvGrpSpPr>
      <p:grpSpPr>
        <a:xfrm>
          <a:off x="0" y="0"/>
          <a:ext cx="0" cy="0"/>
          <a:chOff x="0" y="0"/>
          <a:chExt cx="0" cy="0"/>
        </a:xfrm>
      </p:grpSpPr>
      <p:sp>
        <p:nvSpPr>
          <p:cNvPr id="712" name="Shape 71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13" name="Shape 71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14" name="Shape 714"/>
          <p:cNvSpPr txBox="1"/>
          <p:nvPr/>
        </p:nvSpPr>
        <p:spPr>
          <a:xfrm>
            <a:off x="1265237" y="2311400"/>
            <a:ext cx="6589711"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Part 2:  Alternative Methods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8" name="Shape 718"/>
        <p:cNvGrpSpPr/>
        <p:nvPr/>
      </p:nvGrpSpPr>
      <p:grpSpPr>
        <a:xfrm>
          <a:off x="0" y="0"/>
          <a:ext cx="0" cy="0"/>
          <a:chOff x="0" y="0"/>
          <a:chExt cx="0" cy="0"/>
        </a:xfrm>
      </p:grpSpPr>
      <p:sp>
        <p:nvSpPr>
          <p:cNvPr id="719" name="Shape 71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20" name="Shape 72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21" name="Shape 721"/>
          <p:cNvSpPr txBox="1"/>
          <p:nvPr/>
        </p:nvSpPr>
        <p:spPr>
          <a:xfrm>
            <a:off x="549275" y="2446336"/>
            <a:ext cx="8080374"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Independent Samples with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1</a:t>
            </a:r>
            <a:r>
              <a:rPr b="0" i="0" lang="en-US" sz="4000" u="none" cap="none" strike="noStrike">
                <a:solidFill>
                  <a:schemeClr val="dk2"/>
                </a:solidFill>
                <a:latin typeface="Arial"/>
                <a:ea typeface="Arial"/>
                <a:cs typeface="Arial"/>
                <a:sym typeface="Arial"/>
              </a:rPr>
              <a:t> and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2</a:t>
            </a:r>
            <a:r>
              <a:rPr b="0" i="0" lang="en-US" sz="4000" u="none" cap="none" strike="noStrike">
                <a:solidFill>
                  <a:schemeClr val="dk2"/>
                </a:solidFill>
                <a:latin typeface="Arial"/>
                <a:ea typeface="Arial"/>
                <a:cs typeface="Arial"/>
                <a:sym typeface="Arial"/>
              </a:rPr>
              <a:t> Known. </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5" name="Shape 725"/>
        <p:cNvGrpSpPr/>
        <p:nvPr/>
      </p:nvGrpSpPr>
      <p:grpSpPr>
        <a:xfrm>
          <a:off x="0" y="0"/>
          <a:ext cx="0" cy="0"/>
          <a:chOff x="0" y="0"/>
          <a:chExt cx="0" cy="0"/>
        </a:xfrm>
      </p:grpSpPr>
      <p:sp>
        <p:nvSpPr>
          <p:cNvPr id="726" name="Shape 72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27" name="Shape 72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28" name="Shape 728"/>
          <p:cNvSpPr txBox="1"/>
          <p:nvPr/>
        </p:nvSpPr>
        <p:spPr>
          <a:xfrm>
            <a:off x="685800" y="1778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729" name="Shape 729"/>
          <p:cNvSpPr txBox="1"/>
          <p:nvPr/>
        </p:nvSpPr>
        <p:spPr>
          <a:xfrm>
            <a:off x="628650" y="1276350"/>
            <a:ext cx="8147049" cy="4114800"/>
          </a:xfrm>
          <a:prstGeom prst="rect">
            <a:avLst/>
          </a:prstGeom>
          <a:noFill/>
          <a:ln>
            <a:noFill/>
          </a:ln>
        </p:spPr>
        <p:txBody>
          <a:bodyPr anchorCtr="0" anchor="t" bIns="44450" lIns="90475" rIns="90475" tIns="44450">
            <a:noAutofit/>
          </a:bodyPr>
          <a:lstStyle/>
          <a:p>
            <a:pPr indent="-454025" lvl="0" marL="4540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two population standard deviations are 	both known.</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two samples are </a:t>
            </a:r>
            <a:r>
              <a:rPr b="1" i="0" lang="en-US" sz="2800" u="none" cap="none" strike="noStrike">
                <a:solidFill>
                  <a:schemeClr val="hlink"/>
                </a:solidFill>
                <a:latin typeface="Arial"/>
                <a:ea typeface="Arial"/>
                <a:cs typeface="Arial"/>
                <a:sym typeface="Arial"/>
              </a:rPr>
              <a:t>independent</a:t>
            </a:r>
            <a:r>
              <a:rPr b="1" i="1" lang="en-US" sz="2800" u="none" cap="none" strike="noStrike">
                <a:solidFill>
                  <a:schemeClr val="dk1"/>
                </a:solidFill>
                <a:latin typeface="Arial"/>
                <a:ea typeface="Arial"/>
                <a:cs typeface="Arial"/>
                <a:sym typeface="Arial"/>
              </a:rPr>
              <a:t>.</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Both samples are </a:t>
            </a:r>
            <a:r>
              <a:rPr b="1" i="0" lang="en-US" sz="2800" u="none" cap="none" strike="noStrike">
                <a:solidFill>
                  <a:schemeClr val="hlink"/>
                </a:solidFill>
                <a:latin typeface="Arial"/>
                <a:ea typeface="Arial"/>
                <a:cs typeface="Arial"/>
                <a:sym typeface="Arial"/>
              </a:rPr>
              <a:t>simple random samples</a:t>
            </a:r>
            <a:r>
              <a:rPr b="1" i="1" lang="en-US" sz="2800" u="none" cap="none" strike="noStrike">
                <a:solidFill>
                  <a:schemeClr val="dk1"/>
                </a:solidFill>
                <a:latin typeface="Arial"/>
                <a:ea typeface="Arial"/>
                <a:cs typeface="Arial"/>
                <a:sym typeface="Arial"/>
              </a:rPr>
              <a:t>.</a:t>
            </a:r>
            <a:r>
              <a:rPr b="1" i="1" lang="en-US" sz="2800" u="none" cap="none" strike="noStrike">
                <a:solidFill>
                  <a:schemeClr val="hlink"/>
                </a:solidFill>
                <a:latin typeface="Arial"/>
                <a:ea typeface="Arial"/>
                <a:cs typeface="Arial"/>
                <a:sym typeface="Arial"/>
              </a:rPr>
              <a:t> </a:t>
            </a:r>
          </a:p>
          <a:p>
            <a:pPr indent="-454025" lvl="0" marL="454025"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Either or both of these conditions are satisfied: The two sample sizes are both 	</a:t>
            </a:r>
            <a:r>
              <a:rPr b="1" i="0" lang="en-US" sz="2800" u="none" cap="none" strike="noStrike">
                <a:solidFill>
                  <a:schemeClr val="hlink"/>
                </a:solidFill>
                <a:latin typeface="Arial"/>
                <a:ea typeface="Arial"/>
                <a:cs typeface="Arial"/>
                <a:sym typeface="Arial"/>
              </a:rPr>
              <a:t>large</a:t>
            </a:r>
            <a:r>
              <a:rPr b="1" i="0" lang="en-US" sz="2800" u="none" cap="none" strike="noStrike">
                <a:solidFill>
                  <a:schemeClr val="dk1"/>
                </a:solidFill>
                <a:latin typeface="Arial"/>
                <a:ea typeface="Arial"/>
                <a:cs typeface="Arial"/>
                <a:sym typeface="Arial"/>
              </a:rPr>
              <a:t> (with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&gt; 30 and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&gt; 30) or both 	samples come from populations having 	normal distributions.</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3" name="Shape 733"/>
        <p:cNvGrpSpPr/>
        <p:nvPr/>
      </p:nvGrpSpPr>
      <p:grpSpPr>
        <a:xfrm>
          <a:off x="0" y="0"/>
          <a:ext cx="0" cy="0"/>
          <a:chOff x="0" y="0"/>
          <a:chExt cx="0" cy="0"/>
        </a:xfrm>
      </p:grpSpPr>
      <p:sp>
        <p:nvSpPr>
          <p:cNvPr id="734" name="Shape 73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35" name="Shape 73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36" name="Shape 736"/>
          <p:cNvSpPr txBox="1"/>
          <p:nvPr/>
        </p:nvSpPr>
        <p:spPr>
          <a:xfrm>
            <a:off x="3552825" y="2747961"/>
            <a:ext cx="34829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µ</a:t>
            </a:r>
            <a:r>
              <a:rPr b="1" baseline="-25000" i="0" lang="en-US" sz="2400" u="none" cap="none" strike="noStrike">
                <a:solidFill>
                  <a:schemeClr val="dk1"/>
                </a:solidFill>
                <a:latin typeface="Arial"/>
                <a:ea typeface="Arial"/>
                <a:cs typeface="Arial"/>
                <a:sym typeface="Arial"/>
              </a:rPr>
              <a:t>1</a:t>
            </a:r>
            <a:r>
              <a:rPr b="1" i="1" lang="en-US" sz="3600" u="none" cap="none" strike="noStrike">
                <a:solidFill>
                  <a:schemeClr val="dk1"/>
                </a:solidFill>
                <a:latin typeface="Times New Roman"/>
                <a:ea typeface="Times New Roman"/>
                <a:cs typeface="Times New Roman"/>
                <a:sym typeface="Times New Roman"/>
              </a:rPr>
              <a:t> – µ</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a:t>
            </a:r>
          </a:p>
        </p:txBody>
      </p:sp>
      <p:cxnSp>
        <p:nvCxnSpPr>
          <p:cNvPr id="737" name="Shape 737"/>
          <p:cNvCxnSpPr/>
          <p:nvPr/>
        </p:nvCxnSpPr>
        <p:spPr>
          <a:xfrm>
            <a:off x="3575050" y="3367087"/>
            <a:ext cx="3092450" cy="3174"/>
          </a:xfrm>
          <a:prstGeom prst="straightConnector1">
            <a:avLst/>
          </a:prstGeom>
          <a:noFill/>
          <a:ln cap="rnd" cmpd="sng" w="25400">
            <a:solidFill>
              <a:schemeClr val="dk1"/>
            </a:solidFill>
            <a:prstDash val="solid"/>
            <a:miter/>
            <a:headEnd len="med" w="med" type="none"/>
            <a:tailEnd len="med" w="med" type="none"/>
          </a:ln>
        </p:spPr>
      </p:cxnSp>
      <p:sp>
        <p:nvSpPr>
          <p:cNvPr id="738" name="Shape 738"/>
          <p:cNvSpPr txBox="1"/>
          <p:nvPr/>
        </p:nvSpPr>
        <p:spPr>
          <a:xfrm>
            <a:off x="2449511" y="2847975"/>
            <a:ext cx="974725"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z</a:t>
            </a:r>
            <a:r>
              <a:rPr b="0" i="1" lang="en-US" sz="4400" u="none" cap="none" strike="noStrike">
                <a:solidFill>
                  <a:schemeClr val="dk1"/>
                </a:solidFill>
                <a:latin typeface="Times New Roman"/>
                <a:ea typeface="Times New Roman"/>
                <a:cs typeface="Times New Roman"/>
                <a:sym typeface="Times New Roman"/>
              </a:rPr>
              <a:t>  </a:t>
            </a:r>
            <a:r>
              <a:rPr b="0" i="0" lang="en-US" sz="4000" u="none" cap="none" strike="noStrike">
                <a:solidFill>
                  <a:schemeClr val="dk1"/>
                </a:solidFill>
                <a:latin typeface="Arial"/>
                <a:ea typeface="Arial"/>
                <a:cs typeface="Arial"/>
                <a:sym typeface="Arial"/>
              </a:rPr>
              <a:t>=</a:t>
            </a:r>
          </a:p>
        </p:txBody>
      </p:sp>
      <p:sp>
        <p:nvSpPr>
          <p:cNvPr id="739" name="Shape 739"/>
          <p:cNvSpPr/>
          <p:nvPr/>
        </p:nvSpPr>
        <p:spPr>
          <a:xfrm>
            <a:off x="3495675" y="3451225"/>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40" name="Shape 740"/>
          <p:cNvSpPr txBox="1"/>
          <p:nvPr/>
        </p:nvSpPr>
        <p:spPr>
          <a:xfrm>
            <a:off x="4157662" y="3833812"/>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741" name="Shape 741"/>
          <p:cNvSpPr txBox="1"/>
          <p:nvPr/>
        </p:nvSpPr>
        <p:spPr>
          <a:xfrm>
            <a:off x="5389562" y="3819525"/>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cxnSp>
        <p:nvCxnSpPr>
          <p:cNvPr id="742" name="Shape 742"/>
          <p:cNvCxnSpPr/>
          <p:nvPr/>
        </p:nvCxnSpPr>
        <p:spPr>
          <a:xfrm>
            <a:off x="4113212" y="3979862"/>
            <a:ext cx="644524" cy="0"/>
          </a:xfrm>
          <a:prstGeom prst="straightConnector1">
            <a:avLst/>
          </a:prstGeom>
          <a:noFill/>
          <a:ln cap="rnd" cmpd="sng" w="12700">
            <a:solidFill>
              <a:schemeClr val="dk1"/>
            </a:solidFill>
            <a:prstDash val="solid"/>
            <a:miter/>
            <a:headEnd len="med" w="med" type="none"/>
            <a:tailEnd len="med" w="med" type="none"/>
          </a:ln>
        </p:spPr>
      </p:cxnSp>
      <p:cxnSp>
        <p:nvCxnSpPr>
          <p:cNvPr id="743" name="Shape 743"/>
          <p:cNvCxnSpPr/>
          <p:nvPr/>
        </p:nvCxnSpPr>
        <p:spPr>
          <a:xfrm>
            <a:off x="5322887" y="3963987"/>
            <a:ext cx="644524" cy="0"/>
          </a:xfrm>
          <a:prstGeom prst="straightConnector1">
            <a:avLst/>
          </a:prstGeom>
          <a:noFill/>
          <a:ln cap="rnd" cmpd="sng" w="12700">
            <a:solidFill>
              <a:schemeClr val="dk1"/>
            </a:solidFill>
            <a:prstDash val="solid"/>
            <a:miter/>
            <a:headEnd len="med" w="med" type="none"/>
            <a:tailEnd len="med" w="med" type="none"/>
          </a:ln>
        </p:spPr>
      </p:cxnSp>
      <p:sp>
        <p:nvSpPr>
          <p:cNvPr id="744" name="Shape 744"/>
          <p:cNvSpPr txBox="1"/>
          <p:nvPr/>
        </p:nvSpPr>
        <p:spPr>
          <a:xfrm>
            <a:off x="4876800" y="3690937"/>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745" name="Shape 745"/>
          <p:cNvSpPr txBox="1"/>
          <p:nvPr/>
        </p:nvSpPr>
        <p:spPr>
          <a:xfrm>
            <a:off x="4113212" y="3386137"/>
            <a:ext cx="53974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σ</a:t>
            </a:r>
            <a:r>
              <a:rPr b="1" baseline="-25000" i="0" lang="en-US" sz="2400" u="none" cap="none" strike="noStrike">
                <a:solidFill>
                  <a:schemeClr val="dk1"/>
                </a:solidFill>
                <a:latin typeface="Arial"/>
                <a:ea typeface="Arial"/>
                <a:cs typeface="Arial"/>
                <a:sym typeface="Arial"/>
              </a:rPr>
              <a:t>1</a:t>
            </a:r>
          </a:p>
        </p:txBody>
      </p:sp>
      <p:sp>
        <p:nvSpPr>
          <p:cNvPr id="746" name="Shape 746"/>
          <p:cNvSpPr txBox="1"/>
          <p:nvPr/>
        </p:nvSpPr>
        <p:spPr>
          <a:xfrm>
            <a:off x="5294312" y="3341687"/>
            <a:ext cx="53974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σ</a:t>
            </a:r>
            <a:r>
              <a:rPr b="1" baseline="-25000" i="0" lang="en-US" sz="2400" u="none" cap="none" strike="noStrike">
                <a:solidFill>
                  <a:schemeClr val="dk1"/>
                </a:solidFill>
                <a:latin typeface="Arial"/>
                <a:ea typeface="Arial"/>
                <a:cs typeface="Arial"/>
                <a:sym typeface="Arial"/>
              </a:rPr>
              <a:t>2</a:t>
            </a:r>
          </a:p>
        </p:txBody>
      </p:sp>
      <p:cxnSp>
        <p:nvCxnSpPr>
          <p:cNvPr id="747" name="Shape 747"/>
          <p:cNvCxnSpPr/>
          <p:nvPr/>
        </p:nvCxnSpPr>
        <p:spPr>
          <a:xfrm>
            <a:off x="3841750" y="2940050"/>
            <a:ext cx="150811" cy="0"/>
          </a:xfrm>
          <a:prstGeom prst="straightConnector1">
            <a:avLst/>
          </a:prstGeom>
          <a:noFill/>
          <a:ln cap="rnd" cmpd="sng" w="25400">
            <a:solidFill>
              <a:schemeClr val="dk1"/>
            </a:solidFill>
            <a:prstDash val="solid"/>
            <a:miter/>
            <a:headEnd len="med" w="med" type="none"/>
            <a:tailEnd len="med" w="med" type="none"/>
          </a:ln>
        </p:spPr>
      </p:cxnSp>
      <p:cxnSp>
        <p:nvCxnSpPr>
          <p:cNvPr id="748" name="Shape 748"/>
          <p:cNvCxnSpPr/>
          <p:nvPr/>
        </p:nvCxnSpPr>
        <p:spPr>
          <a:xfrm>
            <a:off x="4468812" y="2940050"/>
            <a:ext cx="150811" cy="0"/>
          </a:xfrm>
          <a:prstGeom prst="straightConnector1">
            <a:avLst/>
          </a:prstGeom>
          <a:noFill/>
          <a:ln cap="rnd" cmpd="sng" w="25400">
            <a:solidFill>
              <a:schemeClr val="dk1"/>
            </a:solidFill>
            <a:prstDash val="solid"/>
            <a:miter/>
            <a:headEnd len="med" w="med" type="none"/>
            <a:tailEnd len="med" w="med" type="none"/>
          </a:ln>
        </p:spPr>
      </p:cxnSp>
      <p:sp>
        <p:nvSpPr>
          <p:cNvPr id="749" name="Shape 749"/>
          <p:cNvSpPr txBox="1"/>
          <p:nvPr/>
        </p:nvSpPr>
        <p:spPr>
          <a:xfrm>
            <a:off x="241300" y="5811837"/>
            <a:ext cx="8601074"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50" name="Shape 750"/>
          <p:cNvSpPr txBox="1"/>
          <p:nvPr/>
        </p:nvSpPr>
        <p:spPr>
          <a:xfrm>
            <a:off x="5522912" y="3460750"/>
            <a:ext cx="35083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2</a:t>
            </a:r>
          </a:p>
        </p:txBody>
      </p:sp>
      <p:sp>
        <p:nvSpPr>
          <p:cNvPr id="751" name="Shape 751"/>
          <p:cNvSpPr txBox="1"/>
          <p:nvPr/>
        </p:nvSpPr>
        <p:spPr>
          <a:xfrm>
            <a:off x="4471987" y="346075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752" name="Shape 752"/>
          <p:cNvSpPr txBox="1"/>
          <p:nvPr/>
        </p:nvSpPr>
        <p:spPr>
          <a:xfrm>
            <a:off x="469900" y="787400"/>
            <a:ext cx="821055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for Two Means:  Independent Samples with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and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Both Known</a:t>
            </a:r>
          </a:p>
        </p:txBody>
      </p:sp>
      <p:sp>
        <p:nvSpPr>
          <p:cNvPr id="753" name="Shape 753"/>
          <p:cNvSpPr txBox="1"/>
          <p:nvPr/>
        </p:nvSpPr>
        <p:spPr>
          <a:xfrm>
            <a:off x="528637" y="4964112"/>
            <a:ext cx="84582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-values</a:t>
            </a:r>
            <a:r>
              <a:rPr b="1" i="0" lang="en-US" sz="2800" u="none" cap="none" strike="noStrike">
                <a:solidFill>
                  <a:schemeClr val="dk1"/>
                </a:solidFill>
                <a:latin typeface="Arial"/>
                <a:ea typeface="Arial"/>
                <a:cs typeface="Arial"/>
                <a:sym typeface="Arial"/>
              </a:rPr>
              <a:t> and </a:t>
            </a:r>
            <a:r>
              <a:rPr b="1" i="0" lang="en-US" sz="2800" u="none" cap="none" strike="noStrike">
                <a:solidFill>
                  <a:schemeClr val="hlink"/>
                </a:solidFill>
                <a:latin typeface="Arial"/>
                <a:ea typeface="Arial"/>
                <a:cs typeface="Arial"/>
                <a:sym typeface="Arial"/>
              </a:rPr>
              <a:t>critical values</a:t>
            </a:r>
            <a:r>
              <a:rPr b="1" i="0" lang="en-US" sz="2800" u="none" cap="none" strike="noStrike">
                <a:solidFill>
                  <a:schemeClr val="dk1"/>
                </a:solidFill>
                <a:latin typeface="Arial"/>
                <a:ea typeface="Arial"/>
                <a:cs typeface="Arial"/>
                <a:sym typeface="Arial"/>
              </a:rPr>
              <a:t>:  Refer to Table A-2.</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7" name="Shape 757"/>
        <p:cNvGrpSpPr/>
        <p:nvPr/>
      </p:nvGrpSpPr>
      <p:grpSpPr>
        <a:xfrm>
          <a:off x="0" y="0"/>
          <a:ext cx="0" cy="0"/>
          <a:chOff x="0" y="0"/>
          <a:chExt cx="0" cy="0"/>
        </a:xfrm>
      </p:grpSpPr>
      <p:sp>
        <p:nvSpPr>
          <p:cNvPr id="758" name="Shape 75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59" name="Shape 75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60" name="Shape 760"/>
          <p:cNvSpPr txBox="1"/>
          <p:nvPr/>
        </p:nvSpPr>
        <p:spPr>
          <a:xfrm>
            <a:off x="247650" y="801687"/>
            <a:ext cx="8651875" cy="736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Independent Samples with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and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Both Known</a:t>
            </a:r>
          </a:p>
        </p:txBody>
      </p:sp>
      <p:grpSp>
        <p:nvGrpSpPr>
          <p:cNvPr id="761" name="Shape 761"/>
          <p:cNvGrpSpPr/>
          <p:nvPr/>
        </p:nvGrpSpPr>
        <p:grpSpPr>
          <a:xfrm>
            <a:off x="1011237" y="2768600"/>
            <a:ext cx="7348536" cy="638174"/>
            <a:chOff x="1189037" y="2006600"/>
            <a:chExt cx="7348536" cy="638174"/>
          </a:xfrm>
        </p:grpSpPr>
        <p:sp>
          <p:nvSpPr>
            <p:cNvPr id="762" name="Shape 762"/>
            <p:cNvSpPr txBox="1"/>
            <p:nvPr/>
          </p:nvSpPr>
          <p:spPr>
            <a:xfrm>
              <a:off x="1189037" y="2006600"/>
              <a:ext cx="734853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µ</a:t>
              </a:r>
              <a:r>
                <a:rPr b="1" baseline="-25000" i="0" lang="en-US" sz="2400" u="none" cap="none" strike="noStrike">
                  <a:solidFill>
                    <a:schemeClr val="dk1"/>
                  </a:solidFill>
                  <a:latin typeface="Arial"/>
                  <a:ea typeface="Arial"/>
                  <a:cs typeface="Arial"/>
                  <a:sym typeface="Arial"/>
                </a:rPr>
                <a:t>1</a:t>
              </a:r>
              <a:r>
                <a:rPr b="1" i="1" lang="en-US" sz="3600" u="none" cap="none" strike="noStrike">
                  <a:solidFill>
                    <a:schemeClr val="dk1"/>
                  </a:solidFill>
                  <a:latin typeface="Times New Roman"/>
                  <a:ea typeface="Times New Roman"/>
                  <a:cs typeface="Times New Roman"/>
                  <a:sym typeface="Times New Roman"/>
                </a:rPr>
                <a:t> – µ</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p>
          </p:txBody>
        </p:sp>
        <p:cxnSp>
          <p:nvCxnSpPr>
            <p:cNvPr id="763" name="Shape 763"/>
            <p:cNvCxnSpPr/>
            <p:nvPr/>
          </p:nvCxnSpPr>
          <p:spPr>
            <a:xfrm>
              <a:off x="1495425" y="2211386"/>
              <a:ext cx="160337" cy="0"/>
            </a:xfrm>
            <a:prstGeom prst="straightConnector1">
              <a:avLst/>
            </a:prstGeom>
            <a:noFill/>
            <a:ln cap="rnd" cmpd="sng" w="25400">
              <a:solidFill>
                <a:schemeClr val="dk1"/>
              </a:solidFill>
              <a:prstDash val="solid"/>
              <a:miter/>
              <a:headEnd len="med" w="med" type="none"/>
              <a:tailEnd len="med" w="med" type="none"/>
            </a:ln>
          </p:spPr>
        </p:cxnSp>
        <p:cxnSp>
          <p:nvCxnSpPr>
            <p:cNvPr id="764" name="Shape 764"/>
            <p:cNvCxnSpPr/>
            <p:nvPr/>
          </p:nvCxnSpPr>
          <p:spPr>
            <a:xfrm>
              <a:off x="2125661" y="2211386"/>
              <a:ext cx="160337" cy="0"/>
            </a:xfrm>
            <a:prstGeom prst="straightConnector1">
              <a:avLst/>
            </a:prstGeom>
            <a:noFill/>
            <a:ln cap="rnd" cmpd="sng" w="25400">
              <a:solidFill>
                <a:schemeClr val="dk1"/>
              </a:solidFill>
              <a:prstDash val="solid"/>
              <a:miter/>
              <a:headEnd len="med" w="med" type="none"/>
              <a:tailEnd len="med" w="med" type="none"/>
            </a:ln>
          </p:spPr>
        </p:cxnSp>
        <p:cxnSp>
          <p:nvCxnSpPr>
            <p:cNvPr id="765" name="Shape 765"/>
            <p:cNvCxnSpPr/>
            <p:nvPr/>
          </p:nvCxnSpPr>
          <p:spPr>
            <a:xfrm>
              <a:off x="6557961" y="2195511"/>
              <a:ext cx="160337" cy="0"/>
            </a:xfrm>
            <a:prstGeom prst="straightConnector1">
              <a:avLst/>
            </a:prstGeom>
            <a:noFill/>
            <a:ln cap="rnd" cmpd="sng" w="25400">
              <a:solidFill>
                <a:schemeClr val="dk1"/>
              </a:solidFill>
              <a:prstDash val="solid"/>
              <a:miter/>
              <a:headEnd len="med" w="med" type="none"/>
              <a:tailEnd len="med" w="med" type="none"/>
            </a:ln>
          </p:spPr>
        </p:cxnSp>
        <p:cxnSp>
          <p:nvCxnSpPr>
            <p:cNvPr id="766" name="Shape 766"/>
            <p:cNvCxnSpPr/>
            <p:nvPr/>
          </p:nvCxnSpPr>
          <p:spPr>
            <a:xfrm>
              <a:off x="7253286" y="2211386"/>
              <a:ext cx="160337" cy="0"/>
            </a:xfrm>
            <a:prstGeom prst="straightConnector1">
              <a:avLst/>
            </a:prstGeom>
            <a:noFill/>
            <a:ln cap="rnd" cmpd="sng" w="25400">
              <a:solidFill>
                <a:schemeClr val="dk1"/>
              </a:solidFill>
              <a:prstDash val="solid"/>
              <a:miter/>
              <a:headEnd len="med" w="med" type="none"/>
              <a:tailEnd len="med" w="med" type="none"/>
            </a:ln>
          </p:spPr>
        </p:cxnSp>
      </p:grpSp>
      <p:grpSp>
        <p:nvGrpSpPr>
          <p:cNvPr id="767" name="Shape 767"/>
          <p:cNvGrpSpPr/>
          <p:nvPr/>
        </p:nvGrpSpPr>
        <p:grpSpPr>
          <a:xfrm>
            <a:off x="1111250" y="4144962"/>
            <a:ext cx="6286499" cy="1089024"/>
            <a:chOff x="1289050" y="3382962"/>
            <a:chExt cx="6286499" cy="1089024"/>
          </a:xfrm>
        </p:grpSpPr>
        <p:grpSp>
          <p:nvGrpSpPr>
            <p:cNvPr id="768" name="Shape 768"/>
            <p:cNvGrpSpPr/>
            <p:nvPr/>
          </p:nvGrpSpPr>
          <p:grpSpPr>
            <a:xfrm>
              <a:off x="1289050" y="3382962"/>
              <a:ext cx="6286499" cy="1089024"/>
              <a:chOff x="1289050" y="3382962"/>
              <a:chExt cx="6286499" cy="1089024"/>
            </a:xfrm>
          </p:grpSpPr>
          <p:grpSp>
            <p:nvGrpSpPr>
              <p:cNvPr id="769" name="Shape 769"/>
              <p:cNvGrpSpPr/>
              <p:nvPr/>
            </p:nvGrpSpPr>
            <p:grpSpPr>
              <a:xfrm>
                <a:off x="4824412" y="3382962"/>
                <a:ext cx="2751137" cy="1089024"/>
                <a:chOff x="4824412" y="3382962"/>
                <a:chExt cx="2751137" cy="1089024"/>
              </a:xfrm>
            </p:grpSpPr>
            <p:sp>
              <p:nvSpPr>
                <p:cNvPr id="770" name="Shape 770"/>
                <p:cNvSpPr txBox="1"/>
                <p:nvPr/>
              </p:nvSpPr>
              <p:spPr>
                <a:xfrm>
                  <a:off x="6205537" y="3690937"/>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nvGrpSpPr>
                <p:cNvPr id="771" name="Shape 771"/>
                <p:cNvGrpSpPr/>
                <p:nvPr/>
              </p:nvGrpSpPr>
              <p:grpSpPr>
                <a:xfrm>
                  <a:off x="4824412" y="3382962"/>
                  <a:ext cx="2751137" cy="1089024"/>
                  <a:chOff x="4824412" y="3382962"/>
                  <a:chExt cx="2751137" cy="1089024"/>
                </a:xfrm>
              </p:grpSpPr>
              <p:sp>
                <p:nvSpPr>
                  <p:cNvPr id="772" name="Shape 772"/>
                  <p:cNvSpPr txBox="1"/>
                  <p:nvPr/>
                </p:nvSpPr>
                <p:spPr>
                  <a:xfrm>
                    <a:off x="5486400" y="3833812"/>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773" name="Shape 773"/>
                  <p:cNvSpPr txBox="1"/>
                  <p:nvPr/>
                </p:nvSpPr>
                <p:spPr>
                  <a:xfrm>
                    <a:off x="6718300" y="3819525"/>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grpSp>
                <p:nvGrpSpPr>
                  <p:cNvPr id="774" name="Shape 774"/>
                  <p:cNvGrpSpPr/>
                  <p:nvPr/>
                </p:nvGrpSpPr>
                <p:grpSpPr>
                  <a:xfrm>
                    <a:off x="4824412" y="3451225"/>
                    <a:ext cx="2751137" cy="1017586"/>
                    <a:chOff x="4824412" y="3451225"/>
                    <a:chExt cx="2751137" cy="1017586"/>
                  </a:xfrm>
                </p:grpSpPr>
                <p:sp>
                  <p:nvSpPr>
                    <p:cNvPr id="775" name="Shape 775"/>
                    <p:cNvSpPr/>
                    <p:nvPr/>
                  </p:nvSpPr>
                  <p:spPr>
                    <a:xfrm>
                      <a:off x="4824412" y="3451225"/>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776" name="Shape 776"/>
                    <p:cNvCxnSpPr/>
                    <p:nvPr/>
                  </p:nvCxnSpPr>
                  <p:spPr>
                    <a:xfrm>
                      <a:off x="5441950" y="3979862"/>
                      <a:ext cx="644524" cy="0"/>
                    </a:xfrm>
                    <a:prstGeom prst="straightConnector1">
                      <a:avLst/>
                    </a:prstGeom>
                    <a:noFill/>
                    <a:ln cap="rnd" cmpd="sng" w="12700">
                      <a:solidFill>
                        <a:schemeClr val="dk1"/>
                      </a:solidFill>
                      <a:prstDash val="solid"/>
                      <a:miter/>
                      <a:headEnd len="med" w="med" type="none"/>
                      <a:tailEnd len="med" w="med" type="none"/>
                    </a:ln>
                  </p:spPr>
                </p:cxnSp>
                <p:cxnSp>
                  <p:nvCxnSpPr>
                    <p:cNvPr id="777" name="Shape 777"/>
                    <p:cNvCxnSpPr/>
                    <p:nvPr/>
                  </p:nvCxnSpPr>
                  <p:spPr>
                    <a:xfrm>
                      <a:off x="6651625" y="3963987"/>
                      <a:ext cx="644524" cy="0"/>
                    </a:xfrm>
                    <a:prstGeom prst="straightConnector1">
                      <a:avLst/>
                    </a:prstGeom>
                    <a:noFill/>
                    <a:ln cap="rnd" cmpd="sng" w="12700">
                      <a:solidFill>
                        <a:schemeClr val="dk1"/>
                      </a:solidFill>
                      <a:prstDash val="solid"/>
                      <a:miter/>
                      <a:headEnd len="med" w="med" type="none"/>
                      <a:tailEnd len="med" w="med" type="none"/>
                    </a:ln>
                  </p:spPr>
                </p:cxnSp>
              </p:grpSp>
              <p:sp>
                <p:nvSpPr>
                  <p:cNvPr id="778" name="Shape 778"/>
                  <p:cNvSpPr txBox="1"/>
                  <p:nvPr/>
                </p:nvSpPr>
                <p:spPr>
                  <a:xfrm>
                    <a:off x="5432425" y="3400425"/>
                    <a:ext cx="53974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σ</a:t>
                    </a:r>
                    <a:r>
                      <a:rPr b="1" baseline="-25000" i="0" lang="en-US" sz="2400" u="none" cap="none" strike="noStrike">
                        <a:solidFill>
                          <a:schemeClr val="dk1"/>
                        </a:solidFill>
                        <a:latin typeface="Arial"/>
                        <a:ea typeface="Arial"/>
                        <a:cs typeface="Arial"/>
                        <a:sym typeface="Arial"/>
                      </a:rPr>
                      <a:t>1</a:t>
                    </a:r>
                  </a:p>
                </p:txBody>
              </p:sp>
              <p:sp>
                <p:nvSpPr>
                  <p:cNvPr id="779" name="Shape 779"/>
                  <p:cNvSpPr txBox="1"/>
                  <p:nvPr/>
                </p:nvSpPr>
                <p:spPr>
                  <a:xfrm>
                    <a:off x="6643686" y="3382962"/>
                    <a:ext cx="539749"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σ</a:t>
                    </a:r>
                    <a:r>
                      <a:rPr b="1" baseline="-25000" i="0" lang="en-US" sz="2400" u="none" cap="none" strike="noStrike">
                        <a:solidFill>
                          <a:schemeClr val="dk1"/>
                        </a:solidFill>
                        <a:latin typeface="Arial"/>
                        <a:ea typeface="Arial"/>
                        <a:cs typeface="Arial"/>
                        <a:sym typeface="Arial"/>
                      </a:rPr>
                      <a:t>2</a:t>
                    </a:r>
                  </a:p>
                </p:txBody>
              </p:sp>
            </p:grpSp>
          </p:grpSp>
          <p:sp>
            <p:nvSpPr>
              <p:cNvPr id="780" name="Shape 780"/>
              <p:cNvSpPr txBox="1"/>
              <p:nvPr/>
            </p:nvSpPr>
            <p:spPr>
              <a:xfrm>
                <a:off x="1289050" y="3579812"/>
                <a:ext cx="3301999"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0" i="0" lang="en-US" sz="3600" u="none" cap="none" strike="noStrike">
                    <a:solidFill>
                      <a:schemeClr val="dk1"/>
                    </a:solidFill>
                    <a:latin typeface="Arial"/>
                    <a:ea typeface="Arial"/>
                    <a:cs typeface="Arial"/>
                    <a:sym typeface="Arial"/>
                  </a:rPr>
                  <a:t> =  </a:t>
                </a:r>
                <a:r>
                  <a:rPr b="1" i="1" lang="en-US" sz="4400" u="none" cap="none" strike="noStrike">
                    <a:solidFill>
                      <a:schemeClr val="dk1"/>
                    </a:solidFill>
                    <a:latin typeface="Times New Roman"/>
                    <a:ea typeface="Times New Roman"/>
                    <a:cs typeface="Times New Roman"/>
                    <a:sym typeface="Times New Roman"/>
                  </a:rPr>
                  <a:t>z</a:t>
                </a:r>
                <a:r>
                  <a:rPr b="1" baseline="-25000" i="0" lang="en-US" sz="36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Noto Symbol"/>
                    <a:ea typeface="Noto Symbol"/>
                    <a:cs typeface="Noto Symbol"/>
                    <a:sym typeface="Noto Symbol"/>
                  </a:rPr>
                  <a:t>2</a:t>
                </a:r>
              </a:p>
            </p:txBody>
          </p:sp>
        </p:grpSp>
        <p:sp>
          <p:nvSpPr>
            <p:cNvPr id="781" name="Shape 781"/>
            <p:cNvSpPr txBox="1"/>
            <p:nvPr/>
          </p:nvSpPr>
          <p:spPr>
            <a:xfrm>
              <a:off x="6951661" y="346075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782" name="Shape 782"/>
            <p:cNvSpPr txBox="1"/>
            <p:nvPr/>
          </p:nvSpPr>
          <p:spPr>
            <a:xfrm>
              <a:off x="5713412" y="347980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gr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6" name="Shape 786"/>
        <p:cNvGrpSpPr/>
        <p:nvPr/>
      </p:nvGrpSpPr>
      <p:grpSpPr>
        <a:xfrm>
          <a:off x="0" y="0"/>
          <a:ext cx="0" cy="0"/>
          <a:chOff x="0" y="0"/>
          <a:chExt cx="0" cy="0"/>
        </a:xfrm>
      </p:grpSpPr>
      <p:sp>
        <p:nvSpPr>
          <p:cNvPr id="787" name="Shape 78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88" name="Shape 78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pic>
        <p:nvPicPr>
          <p:cNvPr id="789" name="Shape 789"/>
          <p:cNvPicPr preferRelativeResize="0"/>
          <p:nvPr/>
        </p:nvPicPr>
        <p:blipFill rotWithShape="1">
          <a:blip r:embed="rId3">
            <a:alphaModFix/>
          </a:blip>
          <a:srcRect b="0" l="0" r="0" t="0"/>
          <a:stretch/>
        </p:blipFill>
        <p:spPr>
          <a:xfrm>
            <a:off x="1649411" y="1535112"/>
            <a:ext cx="5918200" cy="4999037"/>
          </a:xfrm>
          <a:prstGeom prst="rect">
            <a:avLst/>
          </a:prstGeom>
          <a:noFill/>
          <a:ln>
            <a:noFill/>
          </a:ln>
        </p:spPr>
      </p:pic>
      <p:sp>
        <p:nvSpPr>
          <p:cNvPr id="790" name="Shape 790"/>
          <p:cNvSpPr txBox="1"/>
          <p:nvPr/>
        </p:nvSpPr>
        <p:spPr>
          <a:xfrm>
            <a:off x="690562" y="496887"/>
            <a:ext cx="7772400" cy="736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Methods for Inferences About Two Independent Means</a:t>
            </a:r>
          </a:p>
        </p:txBody>
      </p:sp>
      <p:sp>
        <p:nvSpPr>
          <p:cNvPr id="791" name="Shape 791"/>
          <p:cNvSpPr txBox="1"/>
          <p:nvPr/>
        </p:nvSpPr>
        <p:spPr>
          <a:xfrm>
            <a:off x="5508625" y="6042025"/>
            <a:ext cx="2106611"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9-3</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x="0" y="0"/>
          <a:ext cx="0" cy="0"/>
          <a:chOff x="0" y="0"/>
          <a:chExt cx="0" cy="0"/>
        </a:xfrm>
      </p:grpSpPr>
      <p:sp>
        <p:nvSpPr>
          <p:cNvPr id="62" name="Shape 6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3" name="Shape 63"/>
          <p:cNvSpPr txBox="1"/>
          <p:nvPr>
            <p:ph type="title"/>
          </p:nvPr>
        </p:nvSpPr>
        <p:spPr>
          <a:xfrm>
            <a:off x="1670050" y="242887"/>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64" name="Shape 64"/>
          <p:cNvSpPr txBox="1"/>
          <p:nvPr>
            <p:ph idx="1" type="body"/>
          </p:nvPr>
        </p:nvSpPr>
        <p:spPr>
          <a:xfrm>
            <a:off x="635000" y="1084262"/>
            <a:ext cx="7975600" cy="5310186"/>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rgbClr val="008000"/>
              </a:buClr>
              <a:buSzPct val="150000"/>
              <a:buFont typeface="Arial"/>
              <a:buChar char="•"/>
            </a:pPr>
            <a:r>
              <a:rPr b="1" i="0" lang="en-US" sz="2800" u="none" cap="none" strike="noStrike">
                <a:solidFill>
                  <a:schemeClr val="dk1"/>
                </a:solidFill>
                <a:latin typeface="Arial"/>
                <a:ea typeface="Arial"/>
                <a:cs typeface="Arial"/>
                <a:sym typeface="Arial"/>
              </a:rPr>
              <a:t>Test the claim that when college students are weighed at the beginning and end of their freshman year, the differences show a mean weight gain of 15 pounds (as in the “Freshman 15</a:t>
            </a:r>
            <a:r>
              <a:rPr b="1" i="0" lang="en-US" sz="2800" u="none" cap="none" strike="noStrike">
                <a:solidFill>
                  <a:schemeClr val="dk1"/>
                </a:solidFill>
                <a:latin typeface="Merriweather Sans"/>
                <a:ea typeface="Merriweather Sans"/>
                <a:cs typeface="Merriweather Sans"/>
                <a:sym typeface="Merriweather Sans"/>
              </a:rPr>
              <a:t>”</a:t>
            </a:r>
            <a:r>
              <a:rPr b="1" i="0" lang="en-US" sz="2800" u="none" cap="none" strike="noStrike">
                <a:solidFill>
                  <a:schemeClr val="dk1"/>
                </a:solidFill>
                <a:latin typeface="Arial"/>
                <a:ea typeface="Arial"/>
                <a:cs typeface="Arial"/>
                <a:sym typeface="Arial"/>
              </a:rPr>
              <a:t> belief). </a:t>
            </a:r>
          </a:p>
          <a:p>
            <a:pPr indent="-342900" lvl="0" marL="342900" marR="0" rtl="0" algn="l">
              <a:lnSpc>
                <a:spcPct val="90000"/>
              </a:lnSpc>
              <a:spcBef>
                <a:spcPts val="560"/>
              </a:spcBef>
              <a:spcAft>
                <a:spcPts val="0"/>
              </a:spcAft>
              <a:buClr>
                <a:srgbClr val="008000"/>
              </a:buClr>
              <a:buSzPct val="150000"/>
              <a:buFont typeface="Arial"/>
              <a:buChar char="•"/>
            </a:pPr>
            <a:r>
              <a:rPr b="1" i="0" lang="en-US" sz="2800" u="none" cap="none" strike="noStrike">
                <a:solidFill>
                  <a:schemeClr val="dk1"/>
                </a:solidFill>
                <a:latin typeface="Arial"/>
                <a:ea typeface="Arial"/>
                <a:cs typeface="Arial"/>
                <a:sym typeface="Arial"/>
              </a:rPr>
              <a:t>Test the claim that the proportion of children who contract polio is less for children given the Salk vaccine than for children given a placebo. </a:t>
            </a:r>
          </a:p>
          <a:p>
            <a:pPr indent="-342900" lvl="0" marL="342900" marR="0" rtl="0" algn="l">
              <a:lnSpc>
                <a:spcPct val="90000"/>
              </a:lnSpc>
              <a:spcBef>
                <a:spcPts val="560"/>
              </a:spcBef>
              <a:spcAft>
                <a:spcPts val="0"/>
              </a:spcAft>
              <a:buClr>
                <a:srgbClr val="008000"/>
              </a:buClr>
              <a:buSzPct val="150000"/>
              <a:buFont typeface="Arial"/>
              <a:buChar char="•"/>
            </a:pPr>
            <a:r>
              <a:rPr b="1" i="0" lang="en-US" sz="2800" u="none" cap="none" strike="noStrike">
                <a:solidFill>
                  <a:schemeClr val="dk1"/>
                </a:solidFill>
                <a:latin typeface="Arial"/>
                <a:ea typeface="Arial"/>
                <a:cs typeface="Arial"/>
                <a:sym typeface="Arial"/>
              </a:rPr>
              <a:t>Test the claim that subjects treated with Lipitor have a mean cholesterol level that is lower than the mean cholesterol level for subjects given a placebo.</a:t>
            </a:r>
          </a:p>
          <a:p>
            <a:pPr indent="-342900" lvl="0" marL="342900" marR="0" rtl="0" algn="l">
              <a:lnSpc>
                <a:spcPct val="100000"/>
              </a:lnSpc>
              <a:spcBef>
                <a:spcPts val="5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5" name="Shape 795"/>
        <p:cNvGrpSpPr/>
        <p:nvPr/>
      </p:nvGrpSpPr>
      <p:grpSpPr>
        <a:xfrm>
          <a:off x="0" y="0"/>
          <a:ext cx="0" cy="0"/>
          <a:chOff x="0" y="0"/>
          <a:chExt cx="0" cy="0"/>
        </a:xfrm>
      </p:grpSpPr>
      <p:sp>
        <p:nvSpPr>
          <p:cNvPr id="796" name="Shape 79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97" name="Shape 79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798" name="Shape 798"/>
          <p:cNvSpPr txBox="1"/>
          <p:nvPr/>
        </p:nvSpPr>
        <p:spPr>
          <a:xfrm>
            <a:off x="549275" y="2471736"/>
            <a:ext cx="8080374"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Assume that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1</a:t>
            </a:r>
            <a:r>
              <a:rPr b="0" i="0" lang="en-US" sz="4000" u="none" cap="none" strike="noStrike">
                <a:solidFill>
                  <a:schemeClr val="dk2"/>
                </a:solidFill>
                <a:latin typeface="Arial"/>
                <a:ea typeface="Arial"/>
                <a:cs typeface="Arial"/>
                <a:sym typeface="Arial"/>
              </a:rPr>
              <a:t> = </a:t>
            </a:r>
            <a:r>
              <a:rPr b="0" i="1" lang="en-US" sz="4000" u="none" cap="none" strike="noStrike">
                <a:solidFill>
                  <a:schemeClr val="dk2"/>
                </a:solidFill>
                <a:latin typeface="Arial"/>
                <a:ea typeface="Arial"/>
                <a:cs typeface="Arial"/>
                <a:sym typeface="Arial"/>
              </a:rPr>
              <a:t>σ</a:t>
            </a:r>
            <a:r>
              <a:rPr b="0" baseline="-25000" i="0" lang="en-US" sz="4000" u="none" cap="none" strike="noStrike">
                <a:solidFill>
                  <a:schemeClr val="dk2"/>
                </a:solidFill>
                <a:latin typeface="Arial"/>
                <a:ea typeface="Arial"/>
                <a:cs typeface="Arial"/>
                <a:sym typeface="Arial"/>
              </a:rPr>
              <a:t>2</a:t>
            </a:r>
            <a:r>
              <a:rPr b="0" i="0" lang="en-US" sz="4000" u="none" cap="none" strike="noStrike">
                <a:solidFill>
                  <a:schemeClr val="dk2"/>
                </a:solidFill>
                <a:latin typeface="Arial"/>
                <a:ea typeface="Arial"/>
                <a:cs typeface="Arial"/>
                <a:sym typeface="Arial"/>
              </a:rPr>
              <a:t> and </a:t>
            </a:r>
            <a:r>
              <a:rPr b="0" i="0" lang="en-US" sz="4000" u="none" cap="none" strike="noStrike">
                <a:solidFill>
                  <a:schemeClr val="hlink"/>
                </a:solidFill>
                <a:latin typeface="Arial"/>
                <a:ea typeface="Arial"/>
                <a:cs typeface="Arial"/>
                <a:sym typeface="Arial"/>
              </a:rPr>
              <a:t>Pool</a:t>
            </a:r>
            <a:r>
              <a:rPr b="0" i="0" lang="en-US" sz="4000" u="none" cap="none" strike="noStrike">
                <a:solidFill>
                  <a:schemeClr val="dk2"/>
                </a:solidFill>
                <a:latin typeface="Arial"/>
                <a:ea typeface="Arial"/>
                <a:cs typeface="Arial"/>
                <a:sym typeface="Arial"/>
              </a:rPr>
              <a:t> the Sample Variances.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2" name="Shape 802"/>
        <p:cNvGrpSpPr/>
        <p:nvPr/>
      </p:nvGrpSpPr>
      <p:grpSpPr>
        <a:xfrm>
          <a:off x="0" y="0"/>
          <a:ext cx="0" cy="0"/>
          <a:chOff x="0" y="0"/>
          <a:chExt cx="0" cy="0"/>
        </a:xfrm>
      </p:grpSpPr>
      <p:sp>
        <p:nvSpPr>
          <p:cNvPr id="803" name="Shape 80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04" name="Shape 80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05" name="Shape 805"/>
          <p:cNvSpPr txBox="1"/>
          <p:nvPr/>
        </p:nvSpPr>
        <p:spPr>
          <a:xfrm>
            <a:off x="685800" y="1778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806" name="Shape 806"/>
          <p:cNvSpPr txBox="1"/>
          <p:nvPr/>
        </p:nvSpPr>
        <p:spPr>
          <a:xfrm>
            <a:off x="628650" y="1130300"/>
            <a:ext cx="8208962" cy="4114800"/>
          </a:xfrm>
          <a:prstGeom prst="rect">
            <a:avLst/>
          </a:prstGeom>
          <a:noFill/>
          <a:ln>
            <a:noFill/>
          </a:ln>
        </p:spPr>
        <p:txBody>
          <a:bodyPr anchorCtr="0" anchor="t" bIns="44450" lIns="90475" rIns="90475" tIns="44450">
            <a:noAutofit/>
          </a:bodyPr>
          <a:lstStyle/>
          <a:p>
            <a:pPr indent="-512762" lvl="0" marL="5127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two population standard deviations are not known, but they are assumed to be equal. That is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a:p>
            <a:pPr indent="-512762" lvl="0" marL="512762"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two samples are </a:t>
            </a:r>
            <a:r>
              <a:rPr b="1" i="0" lang="en-US" sz="2800" u="none" cap="none" strike="noStrike">
                <a:solidFill>
                  <a:schemeClr val="hlink"/>
                </a:solidFill>
                <a:latin typeface="Arial"/>
                <a:ea typeface="Arial"/>
                <a:cs typeface="Arial"/>
                <a:sym typeface="Arial"/>
              </a:rPr>
              <a:t>independent</a:t>
            </a:r>
            <a:r>
              <a:rPr b="1" i="1" lang="en-US" sz="2800" u="none" cap="none" strike="noStrike">
                <a:solidFill>
                  <a:schemeClr val="dk1"/>
                </a:solidFill>
                <a:latin typeface="Arial"/>
                <a:ea typeface="Arial"/>
                <a:cs typeface="Arial"/>
                <a:sym typeface="Arial"/>
              </a:rPr>
              <a:t>.</a:t>
            </a:r>
          </a:p>
          <a:p>
            <a:pPr indent="-512762" lvl="0" marL="512762"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Both samples are </a:t>
            </a:r>
            <a:r>
              <a:rPr b="1" i="0" lang="en-US" sz="2800" u="none" cap="none" strike="noStrike">
                <a:solidFill>
                  <a:schemeClr val="hlink"/>
                </a:solidFill>
                <a:latin typeface="Arial"/>
                <a:ea typeface="Arial"/>
                <a:cs typeface="Arial"/>
                <a:sym typeface="Arial"/>
              </a:rPr>
              <a:t>simple random samples</a:t>
            </a:r>
            <a:r>
              <a:rPr b="1" i="1" lang="en-US" sz="2800" u="none" cap="none" strike="noStrike">
                <a:solidFill>
                  <a:schemeClr val="dk1"/>
                </a:solidFill>
                <a:latin typeface="Arial"/>
                <a:ea typeface="Arial"/>
                <a:cs typeface="Arial"/>
                <a:sym typeface="Arial"/>
              </a:rPr>
              <a:t>.</a:t>
            </a:r>
            <a:r>
              <a:rPr b="1" i="1" lang="en-US" sz="2800" u="none" cap="none" strike="noStrike">
                <a:solidFill>
                  <a:schemeClr val="hlink"/>
                </a:solidFill>
                <a:latin typeface="Arial"/>
                <a:ea typeface="Arial"/>
                <a:cs typeface="Arial"/>
                <a:sym typeface="Arial"/>
              </a:rPr>
              <a:t> </a:t>
            </a:r>
          </a:p>
          <a:p>
            <a:pPr indent="-512762" lvl="0" marL="512762" marR="0" rtl="0" algn="l">
              <a:lnSpc>
                <a:spcPct val="100000"/>
              </a:lnSpc>
              <a:spcBef>
                <a:spcPts val="187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Either or both of these conditions are satisfied: The two sample sizes are both </a:t>
            </a:r>
            <a:r>
              <a:rPr b="1" i="0" lang="en-US" sz="2800" u="none" cap="none" strike="noStrike">
                <a:solidFill>
                  <a:schemeClr val="hlink"/>
                </a:solidFill>
                <a:latin typeface="Arial"/>
                <a:ea typeface="Arial"/>
                <a:cs typeface="Arial"/>
                <a:sym typeface="Arial"/>
              </a:rPr>
              <a:t>large</a:t>
            </a:r>
            <a:r>
              <a:rPr b="1" i="0" lang="en-US" sz="2800" u="none" cap="none" strike="noStrike">
                <a:solidFill>
                  <a:schemeClr val="dk1"/>
                </a:solidFill>
                <a:latin typeface="Arial"/>
                <a:ea typeface="Arial"/>
                <a:cs typeface="Arial"/>
                <a:sym typeface="Arial"/>
              </a:rPr>
              <a:t> (with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&gt; 30 and </a:t>
            </a:r>
            <a:r>
              <a:rPr b="1" i="1" lang="en-US" sz="2800" u="none" cap="none" strike="noStrike">
                <a:solidFill>
                  <a:schemeClr val="dk1"/>
                </a:solidFill>
                <a:latin typeface="Arial"/>
                <a:ea typeface="Arial"/>
                <a:cs typeface="Arial"/>
                <a:sym typeface="Arial"/>
              </a:rPr>
              <a:t>n</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&gt; 30) or both samples come from populations having normal distributions.</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0" name="Shape 810"/>
        <p:cNvGrpSpPr/>
        <p:nvPr/>
      </p:nvGrpSpPr>
      <p:grpSpPr>
        <a:xfrm>
          <a:off x="0" y="0"/>
          <a:ext cx="0" cy="0"/>
          <a:chOff x="0" y="0"/>
          <a:chExt cx="0" cy="0"/>
        </a:xfrm>
      </p:grpSpPr>
      <p:sp>
        <p:nvSpPr>
          <p:cNvPr id="811" name="Shape 81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12" name="Shape 81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13" name="Shape 813"/>
          <p:cNvSpPr txBox="1"/>
          <p:nvPr/>
        </p:nvSpPr>
        <p:spPr>
          <a:xfrm>
            <a:off x="341312" y="787400"/>
            <a:ext cx="8626474"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Statistic for Two Means:  Independent Samples and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a:t>
            </a:r>
          </a:p>
        </p:txBody>
      </p:sp>
      <p:grpSp>
        <p:nvGrpSpPr>
          <p:cNvPr id="814" name="Shape 814"/>
          <p:cNvGrpSpPr/>
          <p:nvPr/>
        </p:nvGrpSpPr>
        <p:grpSpPr>
          <a:xfrm>
            <a:off x="663575" y="2447925"/>
            <a:ext cx="8291512" cy="3765549"/>
            <a:chOff x="727075" y="1990725"/>
            <a:chExt cx="8291512" cy="3765549"/>
          </a:xfrm>
        </p:grpSpPr>
        <p:sp>
          <p:nvSpPr>
            <p:cNvPr id="815" name="Shape 815"/>
            <p:cNvSpPr txBox="1"/>
            <p:nvPr/>
          </p:nvSpPr>
          <p:spPr>
            <a:xfrm>
              <a:off x="2573336" y="3905250"/>
              <a:ext cx="644525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Times New Roman"/>
                  <a:ea typeface="Times New Roman"/>
                  <a:cs typeface="Times New Roman"/>
                  <a:sym typeface="Times New Roman"/>
                </a:rPr>
                <a:t>1</a:t>
              </a:r>
              <a:r>
                <a:rPr b="1" i="0" lang="en-US" sz="2800" u="none" cap="none" strike="noStrike">
                  <a:solidFill>
                    <a:schemeClr val="dk1"/>
                  </a:solidFill>
                  <a:latin typeface="Times New Roman"/>
                  <a:ea typeface="Times New Roman"/>
                  <a:cs typeface="Times New Roman"/>
                  <a:sym typeface="Times New Roman"/>
                </a:rPr>
                <a:t> – 1)      + (n</a:t>
              </a:r>
              <a:r>
                <a:rPr b="1" baseline="-25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 -1)</a:t>
              </a:r>
            </a:p>
          </p:txBody>
        </p:sp>
        <p:grpSp>
          <p:nvGrpSpPr>
            <p:cNvPr id="816" name="Shape 816"/>
            <p:cNvGrpSpPr/>
            <p:nvPr/>
          </p:nvGrpSpPr>
          <p:grpSpPr>
            <a:xfrm>
              <a:off x="727075" y="1990725"/>
              <a:ext cx="8164511" cy="3765549"/>
              <a:chOff x="727075" y="1990725"/>
              <a:chExt cx="8164511" cy="3765549"/>
            </a:xfrm>
          </p:grpSpPr>
          <p:sp>
            <p:nvSpPr>
              <p:cNvPr id="817" name="Shape 817"/>
              <p:cNvSpPr txBox="1"/>
              <p:nvPr/>
            </p:nvSpPr>
            <p:spPr>
              <a:xfrm>
                <a:off x="3467100" y="1990725"/>
                <a:ext cx="34829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µ</a:t>
                </a:r>
                <a:r>
                  <a:rPr b="1" baseline="-25000" i="0" lang="en-US" sz="2400" u="none" cap="none" strike="noStrike">
                    <a:solidFill>
                      <a:schemeClr val="dk1"/>
                    </a:solidFill>
                    <a:latin typeface="Arial"/>
                    <a:ea typeface="Arial"/>
                    <a:cs typeface="Arial"/>
                    <a:sym typeface="Arial"/>
                  </a:rPr>
                  <a:t>1</a:t>
                </a:r>
                <a:r>
                  <a:rPr b="1" i="1" lang="en-US" sz="3600" u="none" cap="none" strike="noStrike">
                    <a:solidFill>
                      <a:schemeClr val="dk1"/>
                    </a:solidFill>
                    <a:latin typeface="Times New Roman"/>
                    <a:ea typeface="Times New Roman"/>
                    <a:cs typeface="Times New Roman"/>
                    <a:sym typeface="Times New Roman"/>
                  </a:rPr>
                  <a:t> – µ</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a:t>
                </a:r>
              </a:p>
            </p:txBody>
          </p:sp>
          <p:cxnSp>
            <p:nvCxnSpPr>
              <p:cNvPr id="818" name="Shape 818"/>
              <p:cNvCxnSpPr/>
              <p:nvPr/>
            </p:nvCxnSpPr>
            <p:spPr>
              <a:xfrm>
                <a:off x="3489325" y="2609850"/>
                <a:ext cx="3092450" cy="3174"/>
              </a:xfrm>
              <a:prstGeom prst="straightConnector1">
                <a:avLst/>
              </a:prstGeom>
              <a:noFill/>
              <a:ln cap="rnd" cmpd="sng" w="25400">
                <a:solidFill>
                  <a:schemeClr val="dk1"/>
                </a:solidFill>
                <a:prstDash val="solid"/>
                <a:miter/>
                <a:headEnd len="med" w="med" type="none"/>
                <a:tailEnd len="med" w="med" type="none"/>
              </a:ln>
            </p:spPr>
          </p:cxnSp>
          <p:sp>
            <p:nvSpPr>
              <p:cNvPr id="819" name="Shape 819"/>
              <p:cNvSpPr txBox="1"/>
              <p:nvPr/>
            </p:nvSpPr>
            <p:spPr>
              <a:xfrm>
                <a:off x="2363786" y="2090736"/>
                <a:ext cx="912811"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t</a:t>
                </a:r>
                <a:r>
                  <a:rPr b="0" i="1" lang="en-US" sz="4400" u="none" cap="none" strike="noStrike">
                    <a:solidFill>
                      <a:schemeClr val="dk1"/>
                    </a:solidFill>
                    <a:latin typeface="Times New Roman"/>
                    <a:ea typeface="Times New Roman"/>
                    <a:cs typeface="Times New Roman"/>
                    <a:sym typeface="Times New Roman"/>
                  </a:rPr>
                  <a:t>  </a:t>
                </a:r>
                <a:r>
                  <a:rPr b="0" i="0" lang="en-US" sz="4000" u="none" cap="none" strike="noStrike">
                    <a:solidFill>
                      <a:schemeClr val="dk1"/>
                    </a:solidFill>
                    <a:latin typeface="Arial"/>
                    <a:ea typeface="Arial"/>
                    <a:cs typeface="Arial"/>
                    <a:sym typeface="Arial"/>
                  </a:rPr>
                  <a:t>=</a:t>
                </a:r>
              </a:p>
            </p:txBody>
          </p:sp>
          <p:sp>
            <p:nvSpPr>
              <p:cNvPr id="820" name="Shape 820"/>
              <p:cNvSpPr/>
              <p:nvPr/>
            </p:nvSpPr>
            <p:spPr>
              <a:xfrm>
                <a:off x="3409950" y="2693986"/>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1" name="Shape 821"/>
              <p:cNvSpPr txBox="1"/>
              <p:nvPr/>
            </p:nvSpPr>
            <p:spPr>
              <a:xfrm>
                <a:off x="4071937" y="3076575"/>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822" name="Shape 822"/>
              <p:cNvSpPr txBox="1"/>
              <p:nvPr/>
            </p:nvSpPr>
            <p:spPr>
              <a:xfrm>
                <a:off x="5303837" y="3062286"/>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cxnSp>
            <p:nvCxnSpPr>
              <p:cNvPr id="823" name="Shape 823"/>
              <p:cNvCxnSpPr/>
              <p:nvPr/>
            </p:nvCxnSpPr>
            <p:spPr>
              <a:xfrm>
                <a:off x="4027487" y="3222625"/>
                <a:ext cx="644524" cy="0"/>
              </a:xfrm>
              <a:prstGeom prst="straightConnector1">
                <a:avLst/>
              </a:prstGeom>
              <a:noFill/>
              <a:ln cap="rnd" cmpd="sng" w="12700">
                <a:solidFill>
                  <a:schemeClr val="dk1"/>
                </a:solidFill>
                <a:prstDash val="solid"/>
                <a:miter/>
                <a:headEnd len="med" w="med" type="none"/>
                <a:tailEnd len="med" w="med" type="none"/>
              </a:ln>
            </p:spPr>
          </p:cxnSp>
          <p:cxnSp>
            <p:nvCxnSpPr>
              <p:cNvPr id="824" name="Shape 824"/>
              <p:cNvCxnSpPr/>
              <p:nvPr/>
            </p:nvCxnSpPr>
            <p:spPr>
              <a:xfrm>
                <a:off x="5237162" y="3206750"/>
                <a:ext cx="644524" cy="0"/>
              </a:xfrm>
              <a:prstGeom prst="straightConnector1">
                <a:avLst/>
              </a:prstGeom>
              <a:noFill/>
              <a:ln cap="rnd" cmpd="sng" w="12700">
                <a:solidFill>
                  <a:schemeClr val="dk1"/>
                </a:solidFill>
                <a:prstDash val="solid"/>
                <a:miter/>
                <a:headEnd len="med" w="med" type="none"/>
                <a:tailEnd len="med" w="med" type="none"/>
              </a:ln>
            </p:spPr>
          </p:cxnSp>
          <p:sp>
            <p:nvSpPr>
              <p:cNvPr id="825" name="Shape 825"/>
              <p:cNvSpPr txBox="1"/>
              <p:nvPr/>
            </p:nvSpPr>
            <p:spPr>
              <a:xfrm>
                <a:off x="4791075" y="2933700"/>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t>
                </a:r>
              </a:p>
            </p:txBody>
          </p:sp>
          <p:sp>
            <p:nvSpPr>
              <p:cNvPr id="826" name="Shape 826"/>
              <p:cNvSpPr txBox="1"/>
              <p:nvPr/>
            </p:nvSpPr>
            <p:spPr>
              <a:xfrm>
                <a:off x="4027487" y="2628900"/>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2400" u="none" cap="none" strike="noStrike">
                    <a:solidFill>
                      <a:schemeClr val="dk1"/>
                    </a:solidFill>
                    <a:latin typeface="Times New Roman"/>
                    <a:ea typeface="Times New Roman"/>
                    <a:cs typeface="Times New Roman"/>
                    <a:sym typeface="Times New Roman"/>
                  </a:rPr>
                  <a:t>p</a:t>
                </a:r>
              </a:p>
            </p:txBody>
          </p:sp>
          <p:sp>
            <p:nvSpPr>
              <p:cNvPr id="827" name="Shape 827"/>
              <p:cNvSpPr txBox="1"/>
              <p:nvPr/>
            </p:nvSpPr>
            <p:spPr>
              <a:xfrm>
                <a:off x="5208587" y="2584450"/>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2400" u="none" cap="none" strike="noStrike">
                    <a:solidFill>
                      <a:schemeClr val="dk1"/>
                    </a:solidFill>
                    <a:latin typeface="Times New Roman"/>
                    <a:ea typeface="Times New Roman"/>
                    <a:cs typeface="Times New Roman"/>
                    <a:sym typeface="Times New Roman"/>
                  </a:rPr>
                  <a:t>p</a:t>
                </a:r>
              </a:p>
            </p:txBody>
          </p:sp>
          <p:cxnSp>
            <p:nvCxnSpPr>
              <p:cNvPr id="828" name="Shape 828"/>
              <p:cNvCxnSpPr/>
              <p:nvPr/>
            </p:nvCxnSpPr>
            <p:spPr>
              <a:xfrm>
                <a:off x="3756025" y="2182811"/>
                <a:ext cx="150811" cy="0"/>
              </a:xfrm>
              <a:prstGeom prst="straightConnector1">
                <a:avLst/>
              </a:prstGeom>
              <a:noFill/>
              <a:ln cap="rnd" cmpd="sng" w="25400">
                <a:solidFill>
                  <a:schemeClr val="dk1"/>
                </a:solidFill>
                <a:prstDash val="solid"/>
                <a:miter/>
                <a:headEnd len="med" w="med" type="none"/>
                <a:tailEnd len="med" w="med" type="none"/>
              </a:ln>
            </p:spPr>
          </p:cxnSp>
          <p:cxnSp>
            <p:nvCxnSpPr>
              <p:cNvPr id="829" name="Shape 829"/>
              <p:cNvCxnSpPr/>
              <p:nvPr/>
            </p:nvCxnSpPr>
            <p:spPr>
              <a:xfrm>
                <a:off x="4383087" y="2182811"/>
                <a:ext cx="150811" cy="0"/>
              </a:xfrm>
              <a:prstGeom prst="straightConnector1">
                <a:avLst/>
              </a:prstGeom>
              <a:noFill/>
              <a:ln cap="rnd" cmpd="sng" w="25400">
                <a:solidFill>
                  <a:schemeClr val="dk1"/>
                </a:solidFill>
                <a:prstDash val="solid"/>
                <a:miter/>
                <a:headEnd len="med" w="med" type="none"/>
                <a:tailEnd len="med" w="med" type="none"/>
              </a:ln>
            </p:spPr>
          </p:cxnSp>
          <p:sp>
            <p:nvSpPr>
              <p:cNvPr id="830" name="Shape 830"/>
              <p:cNvSpPr txBox="1"/>
              <p:nvPr/>
            </p:nvSpPr>
            <p:spPr>
              <a:xfrm>
                <a:off x="5386387" y="2703511"/>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831" name="Shape 831"/>
              <p:cNvSpPr txBox="1"/>
              <p:nvPr/>
            </p:nvSpPr>
            <p:spPr>
              <a:xfrm>
                <a:off x="4227512" y="2703511"/>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832" name="Shape 832"/>
              <p:cNvSpPr txBox="1"/>
              <p:nvPr/>
            </p:nvSpPr>
            <p:spPr>
              <a:xfrm>
                <a:off x="1919286" y="3792537"/>
                <a:ext cx="51752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2400" u="none" cap="none" strike="noStrike">
                    <a:solidFill>
                      <a:schemeClr val="dk1"/>
                    </a:solidFill>
                    <a:latin typeface="Times New Roman"/>
                    <a:ea typeface="Times New Roman"/>
                    <a:cs typeface="Times New Roman"/>
                    <a:sym typeface="Times New Roman"/>
                  </a:rPr>
                  <a:t>p</a:t>
                </a:r>
                <a:r>
                  <a:rPr b="0" baseline="30000" i="0" lang="en-US" sz="2400" u="none" cap="none" strike="noStrike">
                    <a:solidFill>
                      <a:schemeClr val="dk1"/>
                    </a:solidFill>
                    <a:latin typeface="Arial"/>
                    <a:ea typeface="Arial"/>
                    <a:cs typeface="Arial"/>
                    <a:sym typeface="Arial"/>
                  </a:rPr>
                  <a:t>.</a:t>
                </a:r>
              </a:p>
            </p:txBody>
          </p:sp>
          <p:sp>
            <p:nvSpPr>
              <p:cNvPr id="833" name="Shape 833"/>
              <p:cNvSpPr txBox="1"/>
              <p:nvPr/>
            </p:nvSpPr>
            <p:spPr>
              <a:xfrm>
                <a:off x="2119311" y="386715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834" name="Shape 834"/>
              <p:cNvSpPr txBox="1"/>
              <p:nvPr/>
            </p:nvSpPr>
            <p:spPr>
              <a:xfrm>
                <a:off x="727075" y="3479800"/>
                <a:ext cx="2176462"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Where</a:t>
                </a:r>
              </a:p>
            </p:txBody>
          </p:sp>
          <p:sp>
            <p:nvSpPr>
              <p:cNvPr id="835" name="Shape 835"/>
              <p:cNvSpPr txBox="1"/>
              <p:nvPr/>
            </p:nvSpPr>
            <p:spPr>
              <a:xfrm>
                <a:off x="4060825" y="3786187"/>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Times New Roman"/>
                    <a:ea typeface="Times New Roman"/>
                    <a:cs typeface="Times New Roman"/>
                    <a:sym typeface="Times New Roman"/>
                  </a:rPr>
                  <a:t>1</a:t>
                </a:r>
              </a:p>
            </p:txBody>
          </p:sp>
          <p:sp>
            <p:nvSpPr>
              <p:cNvPr id="836" name="Shape 836"/>
              <p:cNvSpPr txBox="1"/>
              <p:nvPr/>
            </p:nvSpPr>
            <p:spPr>
              <a:xfrm>
                <a:off x="4260850" y="386080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837" name="Shape 837"/>
              <p:cNvSpPr txBox="1"/>
              <p:nvPr/>
            </p:nvSpPr>
            <p:spPr>
              <a:xfrm>
                <a:off x="5832475" y="3802062"/>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Times New Roman"/>
                    <a:ea typeface="Times New Roman"/>
                    <a:cs typeface="Times New Roman"/>
                    <a:sym typeface="Times New Roman"/>
                  </a:rPr>
                  <a:t>2</a:t>
                </a:r>
              </a:p>
            </p:txBody>
          </p:sp>
          <p:sp>
            <p:nvSpPr>
              <p:cNvPr id="838" name="Shape 838"/>
              <p:cNvSpPr txBox="1"/>
              <p:nvPr/>
            </p:nvSpPr>
            <p:spPr>
              <a:xfrm>
                <a:off x="6032500" y="3876675"/>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cxnSp>
            <p:nvCxnSpPr>
              <p:cNvPr id="839" name="Shape 839"/>
              <p:cNvCxnSpPr/>
              <p:nvPr/>
            </p:nvCxnSpPr>
            <p:spPr>
              <a:xfrm>
                <a:off x="3052761" y="4514850"/>
                <a:ext cx="3584574" cy="0"/>
              </a:xfrm>
              <a:prstGeom prst="straightConnector1">
                <a:avLst/>
              </a:prstGeom>
              <a:noFill/>
              <a:ln cap="rnd" cmpd="sng" w="28575">
                <a:solidFill>
                  <a:schemeClr val="dk1"/>
                </a:solidFill>
                <a:prstDash val="solid"/>
                <a:miter/>
                <a:headEnd len="med" w="med" type="none"/>
                <a:tailEnd len="med" w="med" type="none"/>
              </a:ln>
            </p:spPr>
          </p:cxnSp>
          <p:sp>
            <p:nvSpPr>
              <p:cNvPr id="840" name="Shape 840"/>
              <p:cNvSpPr txBox="1"/>
              <p:nvPr/>
            </p:nvSpPr>
            <p:spPr>
              <a:xfrm>
                <a:off x="3154361" y="4618037"/>
                <a:ext cx="387508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Times New Roman"/>
                    <a:ea typeface="Times New Roman"/>
                    <a:cs typeface="Times New Roman"/>
                    <a:sym typeface="Times New Roman"/>
                  </a:rPr>
                  <a:t>1</a:t>
                </a:r>
                <a:r>
                  <a:rPr b="1" i="0" lang="en-US" sz="2800" u="none" cap="none" strike="noStrike">
                    <a:solidFill>
                      <a:schemeClr val="dk1"/>
                    </a:solidFill>
                    <a:latin typeface="Times New Roman"/>
                    <a:ea typeface="Times New Roman"/>
                    <a:cs typeface="Times New Roman"/>
                    <a:sym typeface="Times New Roman"/>
                  </a:rPr>
                  <a:t> – 1) + (n</a:t>
                </a:r>
                <a:r>
                  <a:rPr b="1" baseline="-25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 – 1)</a:t>
                </a:r>
              </a:p>
            </p:txBody>
          </p:sp>
          <p:sp>
            <p:nvSpPr>
              <p:cNvPr id="841" name="Shape 841"/>
              <p:cNvSpPr txBox="1"/>
              <p:nvPr/>
            </p:nvSpPr>
            <p:spPr>
              <a:xfrm>
                <a:off x="981075" y="5359400"/>
                <a:ext cx="7910511"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and the number of degrees of freedom is df = n</a:t>
                </a:r>
                <a:r>
                  <a:rPr b="1" baseline="-25000" i="0" lang="en-US" sz="2000" u="none" cap="none" strike="noStrike">
                    <a:solidFill>
                      <a:schemeClr val="dk1"/>
                    </a:solidFill>
                    <a:latin typeface="Arial"/>
                    <a:ea typeface="Arial"/>
                    <a:cs typeface="Arial"/>
                    <a:sym typeface="Arial"/>
                  </a:rPr>
                  <a:t>1</a:t>
                </a:r>
                <a:r>
                  <a:rPr b="1" i="0" lang="en-US" sz="2000" u="none" cap="none" strike="noStrike">
                    <a:solidFill>
                      <a:schemeClr val="dk1"/>
                    </a:solidFill>
                    <a:latin typeface="Arial"/>
                    <a:ea typeface="Arial"/>
                    <a:cs typeface="Arial"/>
                    <a:sym typeface="Arial"/>
                  </a:rPr>
                  <a:t> + n</a:t>
                </a:r>
                <a:r>
                  <a:rPr b="1" baseline="-25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- 2</a:t>
                </a:r>
              </a:p>
            </p:txBody>
          </p:sp>
        </p:grpSp>
      </p:gr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5" name="Shape 845"/>
        <p:cNvGrpSpPr/>
        <p:nvPr/>
      </p:nvGrpSpPr>
      <p:grpSpPr>
        <a:xfrm>
          <a:off x="0" y="0"/>
          <a:ext cx="0" cy="0"/>
          <a:chOff x="0" y="0"/>
          <a:chExt cx="0" cy="0"/>
        </a:xfrm>
      </p:grpSpPr>
      <p:sp>
        <p:nvSpPr>
          <p:cNvPr id="846" name="Shape 84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47" name="Shape 84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48" name="Shape 848"/>
          <p:cNvSpPr txBox="1"/>
          <p:nvPr/>
        </p:nvSpPr>
        <p:spPr>
          <a:xfrm>
            <a:off x="373062" y="801687"/>
            <a:ext cx="8539162" cy="736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Estimate of  </a:t>
            </a:r>
            <a:r>
              <a:rPr b="1" i="1" lang="en-US" sz="4000" u="none" cap="none" strike="noStrike">
                <a:solidFill>
                  <a:srgbClr val="008000"/>
                </a:solidFill>
                <a:latin typeface="Arial"/>
                <a:ea typeface="Arial"/>
                <a:cs typeface="Arial"/>
                <a:sym typeface="Arial"/>
              </a:rPr>
              <a:t>μ</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 </a:t>
            </a:r>
            <a:r>
              <a:rPr b="1" i="1" lang="en-US" sz="4000" u="none" cap="none" strike="noStrike">
                <a:solidFill>
                  <a:srgbClr val="008000"/>
                </a:solidFill>
                <a:latin typeface="Arial"/>
                <a:ea typeface="Arial"/>
                <a:cs typeface="Arial"/>
                <a:sym typeface="Arial"/>
              </a:rPr>
              <a:t>μ</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Independent Samples with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1</a:t>
            </a:r>
            <a:r>
              <a:rPr b="1" i="0" lang="en-US" sz="4000" u="none" cap="none" strike="noStrike">
                <a:solidFill>
                  <a:srgbClr val="008000"/>
                </a:solidFill>
                <a:latin typeface="Arial"/>
                <a:ea typeface="Arial"/>
                <a:cs typeface="Arial"/>
                <a:sym typeface="Arial"/>
              </a:rPr>
              <a:t> = </a:t>
            </a:r>
            <a:r>
              <a:rPr b="1" i="1" lang="en-US" sz="4000" u="none" cap="none" strike="noStrike">
                <a:solidFill>
                  <a:srgbClr val="008000"/>
                </a:solidFill>
                <a:latin typeface="Arial"/>
                <a:ea typeface="Arial"/>
                <a:cs typeface="Arial"/>
                <a:sym typeface="Arial"/>
              </a:rPr>
              <a:t>σ</a:t>
            </a:r>
            <a:r>
              <a:rPr b="1" baseline="-25000" i="0" lang="en-US" sz="4000" u="none" cap="none" strike="noStrike">
                <a:solidFill>
                  <a:srgbClr val="008000"/>
                </a:solidFill>
                <a:latin typeface="Arial"/>
                <a:ea typeface="Arial"/>
                <a:cs typeface="Arial"/>
                <a:sym typeface="Arial"/>
              </a:rPr>
              <a:t>2</a:t>
            </a:r>
          </a:p>
        </p:txBody>
      </p:sp>
      <p:grpSp>
        <p:nvGrpSpPr>
          <p:cNvPr id="849" name="Shape 849"/>
          <p:cNvGrpSpPr/>
          <p:nvPr/>
        </p:nvGrpSpPr>
        <p:grpSpPr>
          <a:xfrm>
            <a:off x="935037" y="2844800"/>
            <a:ext cx="7348536" cy="638174"/>
            <a:chOff x="1189037" y="2006600"/>
            <a:chExt cx="7348536" cy="638174"/>
          </a:xfrm>
        </p:grpSpPr>
        <p:sp>
          <p:nvSpPr>
            <p:cNvPr id="850" name="Shape 850"/>
            <p:cNvSpPr txBox="1"/>
            <p:nvPr/>
          </p:nvSpPr>
          <p:spPr>
            <a:xfrm>
              <a:off x="1189037" y="2006600"/>
              <a:ext cx="734853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µ</a:t>
              </a:r>
              <a:r>
                <a:rPr b="1" baseline="-25000" i="0" lang="en-US" sz="2400" u="none" cap="none" strike="noStrike">
                  <a:solidFill>
                    <a:schemeClr val="dk1"/>
                  </a:solidFill>
                  <a:latin typeface="Arial"/>
                  <a:ea typeface="Arial"/>
                  <a:cs typeface="Arial"/>
                  <a:sym typeface="Arial"/>
                </a:rPr>
                <a:t>1</a:t>
              </a:r>
              <a:r>
                <a:rPr b="1" i="1" lang="en-US" sz="3600" u="none" cap="none" strike="noStrike">
                  <a:solidFill>
                    <a:schemeClr val="dk1"/>
                  </a:solidFill>
                  <a:latin typeface="Times New Roman"/>
                  <a:ea typeface="Times New Roman"/>
                  <a:cs typeface="Times New Roman"/>
                  <a:sym typeface="Times New Roman"/>
                </a:rPr>
                <a:t> – µ</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&lt;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Arial"/>
                  <a:ea typeface="Arial"/>
                  <a:cs typeface="Arial"/>
                  <a:sym typeface="Arial"/>
                </a:rPr>
                <a:t>2</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E</a:t>
              </a:r>
            </a:p>
          </p:txBody>
        </p:sp>
        <p:cxnSp>
          <p:nvCxnSpPr>
            <p:cNvPr id="851" name="Shape 851"/>
            <p:cNvCxnSpPr/>
            <p:nvPr/>
          </p:nvCxnSpPr>
          <p:spPr>
            <a:xfrm>
              <a:off x="1495425" y="2211386"/>
              <a:ext cx="160337" cy="0"/>
            </a:xfrm>
            <a:prstGeom prst="straightConnector1">
              <a:avLst/>
            </a:prstGeom>
            <a:noFill/>
            <a:ln cap="rnd" cmpd="sng" w="25400">
              <a:solidFill>
                <a:schemeClr val="dk1"/>
              </a:solidFill>
              <a:prstDash val="solid"/>
              <a:miter/>
              <a:headEnd len="med" w="med" type="none"/>
              <a:tailEnd len="med" w="med" type="none"/>
            </a:ln>
          </p:spPr>
        </p:cxnSp>
        <p:cxnSp>
          <p:nvCxnSpPr>
            <p:cNvPr id="852" name="Shape 852"/>
            <p:cNvCxnSpPr/>
            <p:nvPr/>
          </p:nvCxnSpPr>
          <p:spPr>
            <a:xfrm>
              <a:off x="2125661" y="2211386"/>
              <a:ext cx="160337" cy="0"/>
            </a:xfrm>
            <a:prstGeom prst="straightConnector1">
              <a:avLst/>
            </a:prstGeom>
            <a:noFill/>
            <a:ln cap="rnd" cmpd="sng" w="25400">
              <a:solidFill>
                <a:schemeClr val="dk1"/>
              </a:solidFill>
              <a:prstDash val="solid"/>
              <a:miter/>
              <a:headEnd len="med" w="med" type="none"/>
              <a:tailEnd len="med" w="med" type="none"/>
            </a:ln>
          </p:spPr>
        </p:cxnSp>
        <p:cxnSp>
          <p:nvCxnSpPr>
            <p:cNvPr id="853" name="Shape 853"/>
            <p:cNvCxnSpPr/>
            <p:nvPr/>
          </p:nvCxnSpPr>
          <p:spPr>
            <a:xfrm>
              <a:off x="6557961" y="2195511"/>
              <a:ext cx="160337" cy="0"/>
            </a:xfrm>
            <a:prstGeom prst="straightConnector1">
              <a:avLst/>
            </a:prstGeom>
            <a:noFill/>
            <a:ln cap="rnd" cmpd="sng" w="25400">
              <a:solidFill>
                <a:schemeClr val="dk1"/>
              </a:solidFill>
              <a:prstDash val="solid"/>
              <a:miter/>
              <a:headEnd len="med" w="med" type="none"/>
              <a:tailEnd len="med" w="med" type="none"/>
            </a:ln>
          </p:spPr>
        </p:cxnSp>
        <p:cxnSp>
          <p:nvCxnSpPr>
            <p:cNvPr id="854" name="Shape 854"/>
            <p:cNvCxnSpPr/>
            <p:nvPr/>
          </p:nvCxnSpPr>
          <p:spPr>
            <a:xfrm>
              <a:off x="7253286" y="2211386"/>
              <a:ext cx="160337" cy="0"/>
            </a:xfrm>
            <a:prstGeom prst="straightConnector1">
              <a:avLst/>
            </a:prstGeom>
            <a:noFill/>
            <a:ln cap="rnd" cmpd="sng" w="25400">
              <a:solidFill>
                <a:schemeClr val="dk1"/>
              </a:solidFill>
              <a:prstDash val="solid"/>
              <a:miter/>
              <a:headEnd len="med" w="med" type="none"/>
              <a:tailEnd len="med" w="med" type="none"/>
            </a:ln>
          </p:spPr>
        </p:cxnSp>
      </p:grpSp>
      <p:grpSp>
        <p:nvGrpSpPr>
          <p:cNvPr id="855" name="Shape 855"/>
          <p:cNvGrpSpPr/>
          <p:nvPr/>
        </p:nvGrpSpPr>
        <p:grpSpPr>
          <a:xfrm>
            <a:off x="1289050" y="3979862"/>
            <a:ext cx="6286499" cy="1089024"/>
            <a:chOff x="1289050" y="3382962"/>
            <a:chExt cx="6286499" cy="1089024"/>
          </a:xfrm>
        </p:grpSpPr>
        <p:grpSp>
          <p:nvGrpSpPr>
            <p:cNvPr id="856" name="Shape 856"/>
            <p:cNvGrpSpPr/>
            <p:nvPr/>
          </p:nvGrpSpPr>
          <p:grpSpPr>
            <a:xfrm>
              <a:off x="1289050" y="3382962"/>
              <a:ext cx="6286499" cy="1089024"/>
              <a:chOff x="1289050" y="3382962"/>
              <a:chExt cx="6286499" cy="1089024"/>
            </a:xfrm>
          </p:grpSpPr>
          <p:grpSp>
            <p:nvGrpSpPr>
              <p:cNvPr id="857" name="Shape 857"/>
              <p:cNvGrpSpPr/>
              <p:nvPr/>
            </p:nvGrpSpPr>
            <p:grpSpPr>
              <a:xfrm>
                <a:off x="4824412" y="3382962"/>
                <a:ext cx="2751137" cy="1089024"/>
                <a:chOff x="4824412" y="3382962"/>
                <a:chExt cx="2751137" cy="1089024"/>
              </a:xfrm>
            </p:grpSpPr>
            <p:sp>
              <p:nvSpPr>
                <p:cNvPr id="858" name="Shape 858"/>
                <p:cNvSpPr txBox="1"/>
                <p:nvPr/>
              </p:nvSpPr>
              <p:spPr>
                <a:xfrm>
                  <a:off x="6205537" y="3690937"/>
                  <a:ext cx="4190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grpSp>
              <p:nvGrpSpPr>
                <p:cNvPr id="859" name="Shape 859"/>
                <p:cNvGrpSpPr/>
                <p:nvPr/>
              </p:nvGrpSpPr>
              <p:grpSpPr>
                <a:xfrm>
                  <a:off x="4824412" y="3382962"/>
                  <a:ext cx="2751137" cy="1089024"/>
                  <a:chOff x="4824412" y="3382962"/>
                  <a:chExt cx="2751137" cy="1089024"/>
                </a:xfrm>
              </p:grpSpPr>
              <p:sp>
                <p:nvSpPr>
                  <p:cNvPr id="860" name="Shape 860"/>
                  <p:cNvSpPr txBox="1"/>
                  <p:nvPr/>
                </p:nvSpPr>
                <p:spPr>
                  <a:xfrm>
                    <a:off x="5486400" y="3833812"/>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1</a:t>
                    </a:r>
                  </a:p>
                </p:txBody>
              </p:sp>
              <p:sp>
                <p:nvSpPr>
                  <p:cNvPr id="861" name="Shape 861"/>
                  <p:cNvSpPr txBox="1"/>
                  <p:nvPr/>
                </p:nvSpPr>
                <p:spPr>
                  <a:xfrm>
                    <a:off x="6718300" y="3819525"/>
                    <a:ext cx="54768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Arial"/>
                        <a:ea typeface="Arial"/>
                        <a:cs typeface="Arial"/>
                        <a:sym typeface="Arial"/>
                      </a:rPr>
                      <a:t>2</a:t>
                    </a:r>
                  </a:p>
                </p:txBody>
              </p:sp>
              <p:grpSp>
                <p:nvGrpSpPr>
                  <p:cNvPr id="862" name="Shape 862"/>
                  <p:cNvGrpSpPr/>
                  <p:nvPr/>
                </p:nvGrpSpPr>
                <p:grpSpPr>
                  <a:xfrm>
                    <a:off x="4824412" y="3451225"/>
                    <a:ext cx="2751137" cy="1017586"/>
                    <a:chOff x="4824412" y="3451225"/>
                    <a:chExt cx="2751137" cy="1017586"/>
                  </a:xfrm>
                </p:grpSpPr>
                <p:sp>
                  <p:nvSpPr>
                    <p:cNvPr id="863" name="Shape 863"/>
                    <p:cNvSpPr/>
                    <p:nvPr/>
                  </p:nvSpPr>
                  <p:spPr>
                    <a:xfrm>
                      <a:off x="4824412" y="3451225"/>
                      <a:ext cx="2751137" cy="1017586"/>
                    </a:xfrm>
                    <a:custGeom>
                      <a:pathLst>
                        <a:path extrusionOk="0" h="640" w="1732">
                          <a:moveTo>
                            <a:pt x="0" y="370"/>
                          </a:moveTo>
                          <a:lnTo>
                            <a:pt x="137" y="164"/>
                          </a:lnTo>
                          <a:lnTo>
                            <a:pt x="259" y="640"/>
                          </a:lnTo>
                          <a:lnTo>
                            <a:pt x="380" y="0"/>
                          </a:lnTo>
                          <a:lnTo>
                            <a:pt x="1732"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864" name="Shape 864"/>
                    <p:cNvCxnSpPr/>
                    <p:nvPr/>
                  </p:nvCxnSpPr>
                  <p:spPr>
                    <a:xfrm>
                      <a:off x="5441950" y="3979862"/>
                      <a:ext cx="644524" cy="0"/>
                    </a:xfrm>
                    <a:prstGeom prst="straightConnector1">
                      <a:avLst/>
                    </a:prstGeom>
                    <a:noFill/>
                    <a:ln cap="rnd" cmpd="sng" w="12700">
                      <a:solidFill>
                        <a:schemeClr val="dk1"/>
                      </a:solidFill>
                      <a:prstDash val="solid"/>
                      <a:miter/>
                      <a:headEnd len="med" w="med" type="none"/>
                      <a:tailEnd len="med" w="med" type="none"/>
                    </a:ln>
                  </p:spPr>
                </p:cxnSp>
                <p:cxnSp>
                  <p:nvCxnSpPr>
                    <p:cNvPr id="865" name="Shape 865"/>
                    <p:cNvCxnSpPr/>
                    <p:nvPr/>
                  </p:nvCxnSpPr>
                  <p:spPr>
                    <a:xfrm>
                      <a:off x="6651625" y="3963987"/>
                      <a:ext cx="644524" cy="0"/>
                    </a:xfrm>
                    <a:prstGeom prst="straightConnector1">
                      <a:avLst/>
                    </a:prstGeom>
                    <a:noFill/>
                    <a:ln cap="rnd" cmpd="sng" w="12700">
                      <a:solidFill>
                        <a:schemeClr val="dk1"/>
                      </a:solidFill>
                      <a:prstDash val="solid"/>
                      <a:miter/>
                      <a:headEnd len="med" w="med" type="none"/>
                      <a:tailEnd len="med" w="med" type="none"/>
                    </a:ln>
                  </p:spPr>
                </p:cxnSp>
              </p:grpSp>
              <p:sp>
                <p:nvSpPr>
                  <p:cNvPr id="866" name="Shape 866"/>
                  <p:cNvSpPr txBox="1"/>
                  <p:nvPr/>
                </p:nvSpPr>
                <p:spPr>
                  <a:xfrm>
                    <a:off x="5432425" y="3400425"/>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2400" u="none" cap="none" strike="noStrike">
                        <a:solidFill>
                          <a:schemeClr val="dk1"/>
                        </a:solidFill>
                        <a:latin typeface="Times New Roman"/>
                        <a:ea typeface="Times New Roman"/>
                        <a:cs typeface="Times New Roman"/>
                        <a:sym typeface="Times New Roman"/>
                      </a:rPr>
                      <a:t>p</a:t>
                    </a:r>
                  </a:p>
                </p:txBody>
              </p:sp>
              <p:sp>
                <p:nvSpPr>
                  <p:cNvPr id="867" name="Shape 867"/>
                  <p:cNvSpPr txBox="1"/>
                  <p:nvPr/>
                </p:nvSpPr>
                <p:spPr>
                  <a:xfrm>
                    <a:off x="6643686" y="3382962"/>
                    <a:ext cx="4603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2400" u="none" cap="none" strike="noStrike">
                        <a:solidFill>
                          <a:schemeClr val="dk1"/>
                        </a:solidFill>
                        <a:latin typeface="Times New Roman"/>
                        <a:ea typeface="Times New Roman"/>
                        <a:cs typeface="Times New Roman"/>
                        <a:sym typeface="Times New Roman"/>
                      </a:rPr>
                      <a:t>p</a:t>
                    </a:r>
                  </a:p>
                </p:txBody>
              </p:sp>
            </p:grpSp>
          </p:grpSp>
          <p:sp>
            <p:nvSpPr>
              <p:cNvPr id="868" name="Shape 868"/>
              <p:cNvSpPr txBox="1"/>
              <p:nvPr/>
            </p:nvSpPr>
            <p:spPr>
              <a:xfrm>
                <a:off x="1289050" y="3579812"/>
                <a:ext cx="3240087"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a:t>
                </a:r>
                <a:r>
                  <a:rPr b="1"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0" i="0" lang="en-US" sz="3600" u="none" cap="none" strike="noStrike">
                    <a:solidFill>
                      <a:schemeClr val="dk1"/>
                    </a:solidFill>
                    <a:latin typeface="Arial"/>
                    <a:ea typeface="Arial"/>
                    <a:cs typeface="Arial"/>
                    <a:sym typeface="Arial"/>
                  </a:rPr>
                  <a:t> =  </a:t>
                </a:r>
                <a:r>
                  <a:rPr b="1" i="1" lang="en-US" sz="4400" u="none" cap="none" strike="noStrike">
                    <a:solidFill>
                      <a:schemeClr val="dk1"/>
                    </a:solidFill>
                    <a:latin typeface="Times New Roman"/>
                    <a:ea typeface="Times New Roman"/>
                    <a:cs typeface="Times New Roman"/>
                    <a:sym typeface="Times New Roman"/>
                  </a:rPr>
                  <a:t>t</a:t>
                </a:r>
                <a:r>
                  <a:rPr b="1" baseline="-25000" i="1" lang="en-US" sz="3600" u="none" cap="none" strike="noStrike">
                    <a:solidFill>
                      <a:schemeClr val="dk1"/>
                    </a:solidFill>
                    <a:latin typeface="Noto Symbol"/>
                    <a:ea typeface="Noto Symbol"/>
                    <a:cs typeface="Noto Symbol"/>
                    <a:sym typeface="Noto Symbol"/>
                  </a:rPr>
                  <a:t>α</a:t>
                </a:r>
                <a:r>
                  <a:rPr b="1" baseline="-25000" i="0" lang="en-US" sz="3600" u="none" cap="none" strike="noStrike">
                    <a:solidFill>
                      <a:schemeClr val="dk1"/>
                    </a:solidFill>
                    <a:latin typeface="Noto Symbol"/>
                    <a:ea typeface="Noto Symbol"/>
                    <a:cs typeface="Noto Symbol"/>
                    <a:sym typeface="Noto Symbol"/>
                  </a:rPr>
                  <a:t>/</a:t>
                </a:r>
                <a:r>
                  <a:rPr b="1" baseline="-25000" i="0" lang="en-US" sz="2800" u="none" cap="none" strike="noStrike">
                    <a:solidFill>
                      <a:schemeClr val="dk1"/>
                    </a:solidFill>
                    <a:latin typeface="Noto Symbol"/>
                    <a:ea typeface="Noto Symbol"/>
                    <a:cs typeface="Noto Symbol"/>
                    <a:sym typeface="Noto Symbol"/>
                  </a:rPr>
                  <a:t>2</a:t>
                </a:r>
              </a:p>
            </p:txBody>
          </p:sp>
        </p:grpSp>
        <p:sp>
          <p:nvSpPr>
            <p:cNvPr id="869" name="Shape 869"/>
            <p:cNvSpPr txBox="1"/>
            <p:nvPr/>
          </p:nvSpPr>
          <p:spPr>
            <a:xfrm>
              <a:off x="6951661" y="346075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870" name="Shape 870"/>
            <p:cNvSpPr txBox="1"/>
            <p:nvPr/>
          </p:nvSpPr>
          <p:spPr>
            <a:xfrm>
              <a:off x="5713412" y="3479800"/>
              <a:ext cx="29368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grpSp>
      <p:sp>
        <p:nvSpPr>
          <p:cNvPr id="871" name="Shape 871"/>
          <p:cNvSpPr txBox="1"/>
          <p:nvPr/>
        </p:nvSpPr>
        <p:spPr>
          <a:xfrm>
            <a:off x="660400" y="5657850"/>
            <a:ext cx="7650162"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and number of degrees of freedom is df = </a:t>
            </a:r>
            <a:r>
              <a:rPr b="1" i="1" lang="en-US" sz="2400" u="none" cap="none" strike="noStrike">
                <a:solidFill>
                  <a:schemeClr val="dk1"/>
                </a:solidFill>
                <a:latin typeface="Arial"/>
                <a:ea typeface="Arial"/>
                <a:cs typeface="Arial"/>
                <a:sym typeface="Arial"/>
              </a:rPr>
              <a:t>n</a:t>
            </a:r>
            <a:r>
              <a:rPr b="1" baseline="-25000" i="0" lang="en-US" sz="2400" u="none" cap="none" strike="noStrike">
                <a:solidFill>
                  <a:schemeClr val="dk1"/>
                </a:solidFill>
                <a:latin typeface="Arial"/>
                <a:ea typeface="Arial"/>
                <a:cs typeface="Arial"/>
                <a:sym typeface="Arial"/>
              </a:rPr>
              <a:t>1</a:t>
            </a:r>
            <a:r>
              <a:rPr b="1" i="0" lang="en-US" sz="2400" u="none" cap="none" strike="noStrike">
                <a:solidFill>
                  <a:schemeClr val="dk1"/>
                </a:solidFill>
                <a:latin typeface="Arial"/>
                <a:ea typeface="Arial"/>
                <a:cs typeface="Arial"/>
                <a:sym typeface="Arial"/>
              </a:rPr>
              <a:t> + </a:t>
            </a:r>
            <a:r>
              <a:rPr b="1" i="1" lang="en-US" sz="2400" u="none" cap="none" strike="noStrike">
                <a:solidFill>
                  <a:schemeClr val="dk1"/>
                </a:solidFill>
                <a:latin typeface="Arial"/>
                <a:ea typeface="Arial"/>
                <a:cs typeface="Arial"/>
                <a:sym typeface="Arial"/>
              </a:rPr>
              <a:t>n</a:t>
            </a:r>
            <a:r>
              <a:rPr b="1" baseline="-25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- 2</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5" name="Shape 875"/>
        <p:cNvGrpSpPr/>
        <p:nvPr/>
      </p:nvGrpSpPr>
      <p:grpSpPr>
        <a:xfrm>
          <a:off x="0" y="0"/>
          <a:ext cx="0" cy="0"/>
          <a:chOff x="0" y="0"/>
          <a:chExt cx="0" cy="0"/>
        </a:xfrm>
      </p:grpSpPr>
      <p:sp>
        <p:nvSpPr>
          <p:cNvPr id="876" name="Shape 87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77" name="Shape 87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78" name="Shape 878"/>
          <p:cNvSpPr txBox="1"/>
          <p:nvPr/>
        </p:nvSpPr>
        <p:spPr>
          <a:xfrm>
            <a:off x="690562" y="192086"/>
            <a:ext cx="7772400" cy="736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Strategy</a:t>
            </a:r>
          </a:p>
        </p:txBody>
      </p:sp>
      <p:sp>
        <p:nvSpPr>
          <p:cNvPr id="879" name="Shape 879"/>
          <p:cNvSpPr txBox="1"/>
          <p:nvPr/>
        </p:nvSpPr>
        <p:spPr>
          <a:xfrm>
            <a:off x="633412" y="1684336"/>
            <a:ext cx="7997825" cy="28686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Unless instructed otherwise, use the following strategy:</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Assume that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are unknown, do </a:t>
            </a:r>
            <a:r>
              <a:rPr b="1" i="0" lang="en-US" sz="2800" u="none" cap="none" strike="noStrike">
                <a:solidFill>
                  <a:schemeClr val="hlink"/>
                </a:solidFill>
                <a:latin typeface="Arial"/>
                <a:ea typeface="Arial"/>
                <a:cs typeface="Arial"/>
                <a:sym typeface="Arial"/>
              </a:rPr>
              <a:t>not</a:t>
            </a:r>
            <a:r>
              <a:rPr b="1" i="0" lang="en-US" sz="2800" u="none" cap="none" strike="noStrike">
                <a:solidFill>
                  <a:schemeClr val="dk1"/>
                </a:solidFill>
                <a:latin typeface="Arial"/>
                <a:ea typeface="Arial"/>
                <a:cs typeface="Arial"/>
                <a:sym typeface="Arial"/>
              </a:rPr>
              <a:t> assume that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σ</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use the test statistic and confidence interval given in Part 1 of this section.  (See Figure 9-3.)</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3" name="Shape 883"/>
        <p:cNvGrpSpPr/>
        <p:nvPr/>
      </p:nvGrpSpPr>
      <p:grpSpPr>
        <a:xfrm>
          <a:off x="0" y="0"/>
          <a:ext cx="0" cy="0"/>
          <a:chOff x="0" y="0"/>
          <a:chExt cx="0" cy="0"/>
        </a:xfrm>
      </p:grpSpPr>
      <p:sp>
        <p:nvSpPr>
          <p:cNvPr id="884" name="Shape 88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85" name="Shape 88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86" name="Shape 886"/>
          <p:cNvSpPr txBox="1"/>
          <p:nvPr/>
        </p:nvSpPr>
        <p:spPr>
          <a:xfrm>
            <a:off x="1682750" y="184150"/>
            <a:ext cx="5772149"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887" name="Shape 887"/>
          <p:cNvSpPr txBox="1"/>
          <p:nvPr/>
        </p:nvSpPr>
        <p:spPr>
          <a:xfrm>
            <a:off x="635000" y="1296987"/>
            <a:ext cx="7343775" cy="457834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Independent samples with the standard deviations unknown and not assumed equal.</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Alternative method where standard deviations are known</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Alternative method where standard deviations are assumed equal and sample variances are pooled.</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1" name="Shape 891"/>
        <p:cNvGrpSpPr/>
        <p:nvPr/>
      </p:nvGrpSpPr>
      <p:grpSpPr>
        <a:xfrm>
          <a:off x="0" y="0"/>
          <a:ext cx="0" cy="0"/>
          <a:chOff x="0" y="0"/>
          <a:chExt cx="0" cy="0"/>
        </a:xfrm>
      </p:grpSpPr>
      <p:sp>
        <p:nvSpPr>
          <p:cNvPr id="892" name="Shape 89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93" name="Shape 89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grpSp>
        <p:nvGrpSpPr>
          <p:cNvPr id="894" name="Shape 894"/>
          <p:cNvGrpSpPr/>
          <p:nvPr/>
        </p:nvGrpSpPr>
        <p:grpSpPr>
          <a:xfrm>
            <a:off x="0" y="0"/>
            <a:ext cx="9144000" cy="6858000"/>
            <a:chOff x="0" y="0"/>
            <a:chExt cx="9144000" cy="6858000"/>
          </a:xfrm>
        </p:grpSpPr>
        <p:sp>
          <p:nvSpPr>
            <p:cNvPr id="895" name="Shape 895"/>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896" name="Shape 89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897" name="Shape 897"/>
          <p:cNvSpPr txBox="1"/>
          <p:nvPr/>
        </p:nvSpPr>
        <p:spPr>
          <a:xfrm>
            <a:off x="1295400" y="852487"/>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9-4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Inferences from Matched Pairs</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1" name="Shape 901"/>
        <p:cNvGrpSpPr/>
        <p:nvPr/>
      </p:nvGrpSpPr>
      <p:grpSpPr>
        <a:xfrm>
          <a:off x="0" y="0"/>
          <a:ext cx="0" cy="0"/>
          <a:chOff x="0" y="0"/>
          <a:chExt cx="0" cy="0"/>
        </a:xfrm>
      </p:grpSpPr>
      <p:sp>
        <p:nvSpPr>
          <p:cNvPr id="902" name="Shape 90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03" name="Shape 90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04" name="Shape 904"/>
          <p:cNvSpPr txBox="1"/>
          <p:nvPr>
            <p:ph type="title"/>
          </p:nvPr>
        </p:nvSpPr>
        <p:spPr>
          <a:xfrm>
            <a:off x="16827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05" name="Shape 905"/>
          <p:cNvSpPr txBox="1"/>
          <p:nvPr/>
        </p:nvSpPr>
        <p:spPr>
          <a:xfrm>
            <a:off x="633412" y="1360487"/>
            <a:ext cx="7853362" cy="4149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develop methods for testing hypotheses and constructing confidence intervals involving the mean of the differences of the values from two dependent populations.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With dependent samples, there is some relationship whereby each value in one sample is paired with a corresponding value in the other sample.</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9" name="Shape 909"/>
        <p:cNvGrpSpPr/>
        <p:nvPr/>
      </p:nvGrpSpPr>
      <p:grpSpPr>
        <a:xfrm>
          <a:off x="0" y="0"/>
          <a:ext cx="0" cy="0"/>
          <a:chOff x="0" y="0"/>
          <a:chExt cx="0" cy="0"/>
        </a:xfrm>
      </p:grpSpPr>
      <p:sp>
        <p:nvSpPr>
          <p:cNvPr id="910" name="Shape 91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11" name="Shape 91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12" name="Shape 912"/>
          <p:cNvSpPr txBox="1"/>
          <p:nvPr>
            <p:ph type="title"/>
          </p:nvPr>
        </p:nvSpPr>
        <p:spPr>
          <a:xfrm>
            <a:off x="16827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13" name="Shape 913"/>
          <p:cNvSpPr txBox="1"/>
          <p:nvPr/>
        </p:nvSpPr>
        <p:spPr>
          <a:xfrm>
            <a:off x="633412" y="1163637"/>
            <a:ext cx="7853362"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Because the hypothesis test and confidence interval use the same distribution and standard error, they are equivalent in the sense that they result in the same conclusions. Consequently, the null hypothesis that the mean difference equals 0 can be tested by determining whether the confidence interval includes 0. There are no exact procedures for dealing with dependent samples, but the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 serves as a reasonably good approximation, so the following methods are commonly used. </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7" name="Shape 917"/>
        <p:cNvGrpSpPr/>
        <p:nvPr/>
      </p:nvGrpSpPr>
      <p:grpSpPr>
        <a:xfrm>
          <a:off x="0" y="0"/>
          <a:ext cx="0" cy="0"/>
          <a:chOff x="0" y="0"/>
          <a:chExt cx="0" cy="0"/>
        </a:xfrm>
      </p:grpSpPr>
      <p:sp>
        <p:nvSpPr>
          <p:cNvPr id="918" name="Shape 91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19" name="Shape 91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20" name="Shape 920"/>
          <p:cNvSpPr txBox="1"/>
          <p:nvPr>
            <p:ph idx="1" type="body"/>
          </p:nvPr>
        </p:nvSpPr>
        <p:spPr>
          <a:xfrm>
            <a:off x="298450" y="5870575"/>
            <a:ext cx="8559800" cy="833436"/>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84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	n</a:t>
            </a:r>
            <a:r>
              <a:rPr b="1" i="0" lang="en-US" sz="2800" u="none" cap="none" strike="noStrike">
                <a:solidFill>
                  <a:schemeClr val="dk1"/>
                </a:solidFill>
                <a:latin typeface="Arial"/>
                <a:ea typeface="Arial"/>
                <a:cs typeface="Arial"/>
                <a:sym typeface="Arial"/>
              </a:rPr>
              <a:t>  	=  	number of </a:t>
            </a:r>
            <a:r>
              <a:rPr b="1" i="0" lang="en-US" sz="2800" u="none" cap="none" strike="noStrike">
                <a:solidFill>
                  <a:schemeClr val="hlink"/>
                </a:solidFill>
                <a:latin typeface="Arial"/>
                <a:ea typeface="Arial"/>
                <a:cs typeface="Arial"/>
                <a:sym typeface="Arial"/>
              </a:rPr>
              <a:t>pairs</a:t>
            </a:r>
            <a:r>
              <a:rPr b="1" i="0" lang="en-US" sz="2800" u="none" cap="none" strike="noStrike">
                <a:solidFill>
                  <a:schemeClr val="dk1"/>
                </a:solidFill>
                <a:latin typeface="Arial"/>
                <a:ea typeface="Arial"/>
                <a:cs typeface="Arial"/>
                <a:sym typeface="Arial"/>
              </a:rPr>
              <a:t> of data.</a:t>
            </a:r>
          </a:p>
        </p:txBody>
      </p:sp>
      <p:grpSp>
        <p:nvGrpSpPr>
          <p:cNvPr id="921" name="Shape 921"/>
          <p:cNvGrpSpPr/>
          <p:nvPr/>
        </p:nvGrpSpPr>
        <p:grpSpPr>
          <a:xfrm>
            <a:off x="282575" y="3087686"/>
            <a:ext cx="8605836" cy="1547811"/>
            <a:chOff x="282575" y="3087686"/>
            <a:chExt cx="8605836" cy="1547811"/>
          </a:xfrm>
        </p:grpSpPr>
        <p:sp>
          <p:nvSpPr>
            <p:cNvPr id="922" name="Shape 922"/>
            <p:cNvSpPr txBox="1"/>
            <p:nvPr/>
          </p:nvSpPr>
          <p:spPr>
            <a:xfrm>
              <a:off x="282575" y="3087686"/>
              <a:ext cx="8605836" cy="1547811"/>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108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	d</a:t>
              </a:r>
              <a:r>
                <a:rPr b="1" i="0" lang="en-US" sz="2800" u="none" cap="none" strike="noStrike">
                  <a:solidFill>
                    <a:schemeClr val="dk1"/>
                  </a:solidFill>
                  <a:latin typeface="Arial"/>
                  <a:ea typeface="Arial"/>
                  <a:cs typeface="Arial"/>
                  <a:sym typeface="Arial"/>
                </a:rPr>
                <a:t>  	=  	mean value of the differences </a:t>
              </a:r>
              <a:r>
                <a:rPr b="1" i="1" lang="en-US" sz="3200" u="none" cap="none" strike="noStrike">
                  <a:solidFill>
                    <a:schemeClr val="dk1"/>
                  </a:solidFill>
                  <a:latin typeface="Times New Roman"/>
                  <a:ea typeface="Times New Roman"/>
                  <a:cs typeface="Times New Roman"/>
                  <a:sym typeface="Times New Roman"/>
                </a:rPr>
                <a:t>d</a:t>
              </a:r>
              <a:r>
                <a:rPr b="1" i="0" lang="en-US" sz="2800" u="none" cap="none" strike="noStrike">
                  <a:solidFill>
                    <a:schemeClr val="dk1"/>
                  </a:solidFill>
                  <a:latin typeface="Arial"/>
                  <a:ea typeface="Arial"/>
                  <a:cs typeface="Arial"/>
                  <a:sym typeface="Arial"/>
                </a:rPr>
                <a:t> for the 		    	paired </a:t>
              </a:r>
              <a:r>
                <a:rPr b="1" i="0" lang="en-US" sz="3200" u="none" cap="none" strike="noStrike">
                  <a:solidFill>
                    <a:schemeClr val="hlink"/>
                  </a:solidFill>
                  <a:latin typeface="Arial"/>
                  <a:ea typeface="Arial"/>
                  <a:cs typeface="Arial"/>
                  <a:sym typeface="Arial"/>
                </a:rPr>
                <a:t>sample</a:t>
              </a:r>
              <a:r>
                <a:rPr b="1" i="0" lang="en-US" sz="2800" u="none" cap="none" strike="noStrike">
                  <a:solidFill>
                    <a:schemeClr val="dk1"/>
                  </a:solidFill>
                  <a:latin typeface="Arial"/>
                  <a:ea typeface="Arial"/>
                  <a:cs typeface="Arial"/>
                  <a:sym typeface="Arial"/>
                </a:rPr>
                <a:t> data (equal to the mean  	    	of the</a:t>
              </a:r>
              <a:r>
                <a:rPr b="1" i="1" lang="en-US" sz="3200" u="none" cap="none" strike="noStrike">
                  <a:solidFill>
                    <a:schemeClr val="dk1"/>
                  </a:solidFill>
                  <a:latin typeface="Times New Roman"/>
                  <a:ea typeface="Times New Roman"/>
                  <a:cs typeface="Times New Roman"/>
                  <a:sym typeface="Times New Roman"/>
                </a:rPr>
                <a:t>  x – y </a:t>
              </a:r>
              <a:r>
                <a:rPr b="1" i="0" lang="en-US" sz="2800" u="none" cap="none" strike="noStrike">
                  <a:solidFill>
                    <a:schemeClr val="dk1"/>
                  </a:solidFill>
                  <a:latin typeface="Arial"/>
                  <a:ea typeface="Arial"/>
                  <a:cs typeface="Arial"/>
                  <a:sym typeface="Arial"/>
                </a:rPr>
                <a:t>values)</a:t>
              </a:r>
            </a:p>
          </p:txBody>
        </p:sp>
        <p:cxnSp>
          <p:nvCxnSpPr>
            <p:cNvPr id="923" name="Shape 923"/>
            <p:cNvCxnSpPr/>
            <p:nvPr/>
          </p:nvCxnSpPr>
          <p:spPr>
            <a:xfrm>
              <a:off x="796925" y="3170236"/>
              <a:ext cx="165100" cy="0"/>
            </a:xfrm>
            <a:prstGeom prst="straightConnector1">
              <a:avLst/>
            </a:prstGeom>
            <a:noFill/>
            <a:ln cap="rnd" cmpd="sng" w="25400">
              <a:solidFill>
                <a:schemeClr val="dk1"/>
              </a:solidFill>
              <a:prstDash val="solid"/>
              <a:miter/>
              <a:headEnd len="med" w="med" type="none"/>
              <a:tailEnd len="med" w="med" type="none"/>
            </a:ln>
          </p:spPr>
        </p:cxnSp>
      </p:grpSp>
      <p:sp>
        <p:nvSpPr>
          <p:cNvPr id="924" name="Shape 924"/>
          <p:cNvSpPr txBox="1"/>
          <p:nvPr/>
        </p:nvSpPr>
        <p:spPr>
          <a:xfrm>
            <a:off x="495300" y="174625"/>
            <a:ext cx="8153399" cy="7762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Dependent Samples</a:t>
            </a:r>
          </a:p>
        </p:txBody>
      </p:sp>
      <p:sp>
        <p:nvSpPr>
          <p:cNvPr id="925" name="Shape 925"/>
          <p:cNvSpPr txBox="1"/>
          <p:nvPr/>
        </p:nvSpPr>
        <p:spPr>
          <a:xfrm>
            <a:off x="690562" y="930275"/>
            <a:ext cx="7910511" cy="1020762"/>
          </a:xfrm>
          <a:prstGeom prst="rect">
            <a:avLst/>
          </a:prstGeom>
          <a:noFill/>
          <a:ln>
            <a:noFill/>
          </a:ln>
        </p:spPr>
        <p:txBody>
          <a:bodyPr anchorCtr="0" anchor="t" bIns="45700" lIns="91425" rIns="91425" tIns="45700">
            <a:noAutofit/>
          </a:bodyPr>
          <a:lstStyle/>
          <a:p>
            <a:pPr indent="0" lvl="0" marL="0" marR="0" rtl="0" algn="l">
              <a:lnSpc>
                <a:spcPct val="95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d</a:t>
            </a:r>
            <a:r>
              <a:rPr b="1" i="0" lang="en-US" sz="2800" u="none" cap="none" strike="noStrike">
                <a:solidFill>
                  <a:schemeClr val="dk1"/>
                </a:solidFill>
                <a:latin typeface="Arial"/>
                <a:ea typeface="Arial"/>
                <a:cs typeface="Arial"/>
                <a:sym typeface="Arial"/>
              </a:rPr>
              <a:t>    =    individual difference between the two     		   values of a single matched pair</a:t>
            </a:r>
          </a:p>
        </p:txBody>
      </p:sp>
      <p:sp>
        <p:nvSpPr>
          <p:cNvPr id="926" name="Shape 926"/>
          <p:cNvSpPr txBox="1"/>
          <p:nvPr/>
        </p:nvSpPr>
        <p:spPr>
          <a:xfrm>
            <a:off x="292100" y="1938336"/>
            <a:ext cx="8605836" cy="1274762"/>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108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	µ</a:t>
            </a:r>
            <a:r>
              <a:rPr b="1" baseline="-25000" i="1" lang="en-US" sz="3200" u="none" cap="none" strike="noStrike">
                <a:solidFill>
                  <a:schemeClr val="dk1"/>
                </a:solidFill>
                <a:latin typeface="Times New Roman"/>
                <a:ea typeface="Times New Roman"/>
                <a:cs typeface="Times New Roman"/>
                <a:sym typeface="Times New Roman"/>
              </a:rPr>
              <a:t>d</a:t>
            </a:r>
            <a:r>
              <a:rPr b="1" i="1" lang="en-US" sz="32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  	mean value of the differences </a:t>
            </a:r>
            <a:r>
              <a:rPr b="1" i="1" lang="en-US" sz="3200" u="none" cap="none" strike="noStrike">
                <a:solidFill>
                  <a:schemeClr val="dk1"/>
                </a:solidFill>
                <a:latin typeface="Times New Roman"/>
                <a:ea typeface="Times New Roman"/>
                <a:cs typeface="Times New Roman"/>
                <a:sym typeface="Times New Roman"/>
              </a:rPr>
              <a:t>d</a:t>
            </a:r>
            <a:r>
              <a:rPr b="1" i="0" lang="en-US" sz="2800" u="none" cap="none" strike="noStrike">
                <a:solidFill>
                  <a:schemeClr val="dk1"/>
                </a:solidFill>
                <a:latin typeface="Arial"/>
                <a:ea typeface="Arial"/>
                <a:cs typeface="Arial"/>
                <a:sym typeface="Arial"/>
              </a:rPr>
              <a:t> for the 			</a:t>
            </a:r>
            <a:r>
              <a:rPr b="1" i="0" lang="en-US" sz="3200" u="none" cap="none" strike="noStrike">
                <a:solidFill>
                  <a:schemeClr val="hlink"/>
                </a:solidFill>
                <a:latin typeface="Arial"/>
                <a:ea typeface="Arial"/>
                <a:cs typeface="Arial"/>
                <a:sym typeface="Arial"/>
              </a:rPr>
              <a:t>population</a:t>
            </a:r>
            <a:r>
              <a:rPr b="1" i="0" lang="en-US" sz="2800" u="none" cap="none" strike="noStrike">
                <a:solidFill>
                  <a:schemeClr val="dk1"/>
                </a:solidFill>
                <a:latin typeface="Arial"/>
                <a:ea typeface="Arial"/>
                <a:cs typeface="Arial"/>
                <a:sym typeface="Arial"/>
              </a:rPr>
              <a:t> of paired data</a:t>
            </a:r>
          </a:p>
        </p:txBody>
      </p:sp>
      <p:sp>
        <p:nvSpPr>
          <p:cNvPr id="927" name="Shape 927"/>
          <p:cNvSpPr txBox="1"/>
          <p:nvPr/>
        </p:nvSpPr>
        <p:spPr>
          <a:xfrm>
            <a:off x="307975" y="4633912"/>
            <a:ext cx="8559800" cy="1017587"/>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120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	s</a:t>
            </a:r>
            <a:r>
              <a:rPr b="1" baseline="-25000" i="1" lang="en-US" sz="3200" u="none" cap="none" strike="noStrike">
                <a:solidFill>
                  <a:schemeClr val="dk1"/>
                </a:solidFill>
                <a:latin typeface="Times New Roman"/>
                <a:ea typeface="Times New Roman"/>
                <a:cs typeface="Times New Roman"/>
                <a:sym typeface="Times New Roman"/>
              </a:rPr>
              <a:t>d</a:t>
            </a:r>
            <a:r>
              <a:rPr b="1" baseline="-25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standard deviation of the differences </a:t>
            </a:r>
            <a:r>
              <a:rPr b="1" i="1" lang="en-US" sz="3200" u="none" cap="none" strike="noStrike">
                <a:solidFill>
                  <a:schemeClr val="dk1"/>
                </a:solidFill>
                <a:latin typeface="Times New Roman"/>
                <a:ea typeface="Times New Roman"/>
                <a:cs typeface="Times New Roman"/>
                <a:sym typeface="Times New Roman"/>
              </a:rPr>
              <a:t>d</a:t>
            </a:r>
            <a:r>
              <a:rPr b="1" i="0" lang="en-US" sz="2800" u="none" cap="none" strike="noStrike">
                <a:solidFill>
                  <a:schemeClr val="dk1"/>
                </a:solidFill>
                <a:latin typeface="Arial"/>
                <a:ea typeface="Arial"/>
                <a:cs typeface="Arial"/>
                <a:sym typeface="Arial"/>
              </a:rPr>
              <a:t> 				for the paired </a:t>
            </a:r>
            <a:r>
              <a:rPr b="1" i="0" lang="en-US" sz="3200" u="none" cap="none" strike="noStrike">
                <a:solidFill>
                  <a:schemeClr val="hlink"/>
                </a:solidFill>
                <a:latin typeface="Arial"/>
                <a:ea typeface="Arial"/>
                <a:cs typeface="Arial"/>
                <a:sym typeface="Arial"/>
              </a:rPr>
              <a:t>sample</a:t>
            </a:r>
            <a:r>
              <a:rPr b="1" i="0" lang="en-US" sz="2800" u="none" cap="none" strike="noStrike">
                <a:solidFill>
                  <a:schemeClr val="dk1"/>
                </a:solidFill>
                <a:latin typeface="Arial"/>
                <a:ea typeface="Arial"/>
                <a:cs typeface="Arial"/>
                <a:sym typeface="Arial"/>
              </a:rPr>
              <a:t> data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
        <p:nvSpPr>
          <p:cNvPr id="69" name="Shape 6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0" name="Shape 7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grpSp>
        <p:nvGrpSpPr>
          <p:cNvPr id="71" name="Shape 71"/>
          <p:cNvGrpSpPr/>
          <p:nvPr/>
        </p:nvGrpSpPr>
        <p:grpSpPr>
          <a:xfrm>
            <a:off x="0" y="0"/>
            <a:ext cx="9144000" cy="6858000"/>
            <a:chOff x="0" y="0"/>
            <a:chExt cx="9144000" cy="6858000"/>
          </a:xfrm>
        </p:grpSpPr>
        <p:sp>
          <p:nvSpPr>
            <p:cNvPr id="72" name="Shape 72"/>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73" name="Shape 7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4" name="Shape 74"/>
          <p:cNvSpPr txBox="1"/>
          <p:nvPr/>
        </p:nvSpPr>
        <p:spPr>
          <a:xfrm>
            <a:off x="1295400" y="9271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9-2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Inferences About Two Proportions</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1" name="Shape 931"/>
        <p:cNvGrpSpPr/>
        <p:nvPr/>
      </p:nvGrpSpPr>
      <p:grpSpPr>
        <a:xfrm>
          <a:off x="0" y="0"/>
          <a:ext cx="0" cy="0"/>
          <a:chOff x="0" y="0"/>
          <a:chExt cx="0" cy="0"/>
        </a:xfrm>
      </p:grpSpPr>
      <p:sp>
        <p:nvSpPr>
          <p:cNvPr id="932" name="Shape 93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33" name="Shape 93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34" name="Shape 934"/>
          <p:cNvSpPr txBox="1"/>
          <p:nvPr>
            <p:ph type="title"/>
          </p:nvPr>
        </p:nvSpPr>
        <p:spPr>
          <a:xfrm>
            <a:off x="673100" y="247650"/>
            <a:ext cx="7772400" cy="6302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935" name="Shape 935"/>
          <p:cNvSpPr txBox="1"/>
          <p:nvPr>
            <p:ph idx="1" type="body"/>
          </p:nvPr>
        </p:nvSpPr>
        <p:spPr>
          <a:xfrm>
            <a:off x="484187" y="1241425"/>
            <a:ext cx="8402637" cy="4792661"/>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1.  The sample data are dependent.</a:t>
            </a:r>
          </a:p>
          <a:p>
            <a:pPr indent="-342900" lvl="0" marL="342900" marR="0" rtl="0" algn="l">
              <a:lnSpc>
                <a:spcPct val="95000"/>
              </a:lnSpc>
              <a:spcBef>
                <a:spcPts val="27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2.  The samples are simple random samples. </a:t>
            </a:r>
          </a:p>
          <a:p>
            <a:pPr indent="-342900" lvl="0" marL="342900" marR="0" rtl="0" algn="l">
              <a:lnSpc>
                <a:spcPct val="95000"/>
              </a:lnSpc>
              <a:spcBef>
                <a:spcPts val="4350"/>
              </a:spcBef>
              <a:spcAft>
                <a:spcPts val="1350"/>
              </a:spcAft>
              <a:buClr>
                <a:schemeClr val="dk1"/>
              </a:buClr>
              <a:buSzPct val="25000"/>
              <a:buFont typeface="Arial"/>
              <a:buNone/>
            </a:pPr>
            <a:r>
              <a:rPr b="1" i="0" lang="en-US" sz="3000" u="none" cap="none" strike="noStrike">
                <a:solidFill>
                  <a:schemeClr val="dk1"/>
                </a:solidFill>
                <a:latin typeface="Arial"/>
                <a:ea typeface="Arial"/>
                <a:cs typeface="Arial"/>
                <a:sym typeface="Arial"/>
              </a:rPr>
              <a:t>3. Either or both of these conditions is satisfied:  The number of pairs of sample data is large (</a:t>
            </a:r>
            <a:r>
              <a:rPr b="1" i="1" lang="en-US" sz="3000" u="none" cap="none" strike="noStrike">
                <a:solidFill>
                  <a:schemeClr val="dk1"/>
                </a:solidFill>
                <a:latin typeface="Times New Roman"/>
                <a:ea typeface="Times New Roman"/>
                <a:cs typeface="Times New Roman"/>
                <a:sym typeface="Times New Roman"/>
              </a:rPr>
              <a:t>n</a:t>
            </a:r>
            <a:r>
              <a:rPr b="1" i="0" lang="en-US" sz="3000" u="none" cap="none" strike="noStrike">
                <a:solidFill>
                  <a:schemeClr val="dk1"/>
                </a:solidFill>
                <a:latin typeface="Arial"/>
                <a:ea typeface="Arial"/>
                <a:cs typeface="Arial"/>
                <a:sym typeface="Arial"/>
              </a:rPr>
              <a:t> &gt; 30)</a:t>
            </a:r>
            <a:r>
              <a:rPr b="1" i="0" lang="en-US" sz="3000" u="none" cap="none" strike="noStrike">
                <a:solidFill>
                  <a:schemeClr val="hlink"/>
                </a:solidFill>
                <a:latin typeface="Arial"/>
                <a:ea typeface="Arial"/>
                <a:cs typeface="Arial"/>
                <a:sym typeface="Arial"/>
              </a:rPr>
              <a:t> </a:t>
            </a:r>
            <a:r>
              <a:rPr b="1" i="0" lang="en-US" sz="3000" u="none" cap="none" strike="noStrike">
                <a:solidFill>
                  <a:schemeClr val="dk1"/>
                </a:solidFill>
                <a:latin typeface="Arial"/>
                <a:ea typeface="Arial"/>
                <a:cs typeface="Arial"/>
                <a:sym typeface="Arial"/>
              </a:rPr>
              <a:t>or the pairs of values have differences that are from a population having a distribution that is approximately normal.</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9" name="Shape 939"/>
        <p:cNvGrpSpPr/>
        <p:nvPr/>
      </p:nvGrpSpPr>
      <p:grpSpPr>
        <a:xfrm>
          <a:off x="0" y="0"/>
          <a:ext cx="0" cy="0"/>
          <a:chOff x="0" y="0"/>
          <a:chExt cx="0" cy="0"/>
        </a:xfrm>
      </p:grpSpPr>
      <p:sp>
        <p:nvSpPr>
          <p:cNvPr id="940" name="Shape 94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41" name="Shape 94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grpSp>
        <p:nvGrpSpPr>
          <p:cNvPr id="942" name="Shape 942"/>
          <p:cNvGrpSpPr/>
          <p:nvPr/>
        </p:nvGrpSpPr>
        <p:grpSpPr>
          <a:xfrm>
            <a:off x="1179512" y="2266950"/>
            <a:ext cx="6719887" cy="3036887"/>
            <a:chOff x="1179512" y="2266950"/>
            <a:chExt cx="6719887" cy="3036887"/>
          </a:xfrm>
        </p:grpSpPr>
        <p:grpSp>
          <p:nvGrpSpPr>
            <p:cNvPr id="943" name="Shape 943"/>
            <p:cNvGrpSpPr/>
            <p:nvPr/>
          </p:nvGrpSpPr>
          <p:grpSpPr>
            <a:xfrm>
              <a:off x="3108325" y="2266950"/>
              <a:ext cx="2897187" cy="1779587"/>
              <a:chOff x="3044825" y="2241550"/>
              <a:chExt cx="2897187" cy="1779587"/>
            </a:xfrm>
          </p:grpSpPr>
          <p:sp>
            <p:nvSpPr>
              <p:cNvPr id="944" name="Shape 944"/>
              <p:cNvSpPr txBox="1"/>
              <p:nvPr/>
            </p:nvSpPr>
            <p:spPr>
              <a:xfrm>
                <a:off x="3044825" y="2466975"/>
                <a:ext cx="788986"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800" u="none" cap="none" strike="noStrike">
                    <a:solidFill>
                      <a:schemeClr val="dk1"/>
                    </a:solidFill>
                    <a:latin typeface="Times New Roman"/>
                    <a:ea typeface="Times New Roman"/>
                    <a:cs typeface="Times New Roman"/>
                    <a:sym typeface="Times New Roman"/>
                  </a:rPr>
                  <a:t>t</a:t>
                </a:r>
                <a:r>
                  <a:rPr b="1" i="0" lang="en-US" sz="4800" u="none" cap="none" strike="noStrike">
                    <a:solidFill>
                      <a:schemeClr val="dk1"/>
                    </a:solidFill>
                    <a:latin typeface="Times New Roman"/>
                    <a:ea typeface="Times New Roman"/>
                    <a:cs typeface="Times New Roman"/>
                    <a:sym typeface="Times New Roman"/>
                  </a:rPr>
                  <a:t> </a:t>
                </a:r>
                <a:r>
                  <a:rPr b="0" i="0" lang="en-US" sz="4000" u="none" cap="none" strike="noStrike">
                    <a:solidFill>
                      <a:schemeClr val="dk1"/>
                    </a:solidFill>
                    <a:latin typeface="Times New Roman"/>
                    <a:ea typeface="Times New Roman"/>
                    <a:cs typeface="Times New Roman"/>
                    <a:sym typeface="Times New Roman"/>
                  </a:rPr>
                  <a:t>=</a:t>
                </a:r>
              </a:p>
            </p:txBody>
          </p:sp>
          <p:grpSp>
            <p:nvGrpSpPr>
              <p:cNvPr id="945" name="Shape 945"/>
              <p:cNvGrpSpPr/>
              <p:nvPr/>
            </p:nvGrpSpPr>
            <p:grpSpPr>
              <a:xfrm>
                <a:off x="3927475" y="2241550"/>
                <a:ext cx="2014537" cy="1779587"/>
                <a:chOff x="3927475" y="2241550"/>
                <a:chExt cx="2014537" cy="1779587"/>
              </a:xfrm>
            </p:grpSpPr>
            <p:sp>
              <p:nvSpPr>
                <p:cNvPr id="946" name="Shape 946"/>
                <p:cNvSpPr txBox="1"/>
                <p:nvPr/>
              </p:nvSpPr>
              <p:spPr>
                <a:xfrm>
                  <a:off x="3927475" y="2241550"/>
                  <a:ext cx="1714500"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d</a:t>
                  </a:r>
                  <a:r>
                    <a:rPr b="1" i="0" lang="en-US" sz="4000" u="none" cap="none" strike="noStrike">
                      <a:solidFill>
                        <a:schemeClr val="dk1"/>
                      </a:solidFill>
                      <a:latin typeface="Times New Roman"/>
                      <a:ea typeface="Times New Roman"/>
                      <a:cs typeface="Times New Roman"/>
                      <a:sym typeface="Times New Roman"/>
                    </a:rPr>
                    <a:t> –</a:t>
                  </a:r>
                  <a:r>
                    <a:rPr b="0" i="0" lang="en-US" sz="4000" u="none" cap="none" strike="noStrike">
                      <a:solidFill>
                        <a:schemeClr val="dk1"/>
                      </a:solidFill>
                      <a:latin typeface="Times New Roman"/>
                      <a:ea typeface="Times New Roman"/>
                      <a:cs typeface="Times New Roman"/>
                      <a:sym typeface="Times New Roman"/>
                    </a:rPr>
                    <a:t> </a:t>
                  </a:r>
                  <a:r>
                    <a:rPr b="1" i="1" lang="en-US" sz="4000" u="none" cap="none" strike="noStrike">
                      <a:solidFill>
                        <a:schemeClr val="dk1"/>
                      </a:solidFill>
                      <a:latin typeface="Times New Roman"/>
                      <a:ea typeface="Times New Roman"/>
                      <a:cs typeface="Times New Roman"/>
                      <a:sym typeface="Times New Roman"/>
                    </a:rPr>
                    <a:t>µ</a:t>
                  </a:r>
                  <a:r>
                    <a:rPr b="1" baseline="-25000" i="1" lang="en-US" sz="4000" u="none" cap="none" strike="noStrike">
                      <a:solidFill>
                        <a:schemeClr val="dk1"/>
                      </a:solidFill>
                      <a:latin typeface="Times New Roman"/>
                      <a:ea typeface="Times New Roman"/>
                      <a:cs typeface="Times New Roman"/>
                      <a:sym typeface="Times New Roman"/>
                    </a:rPr>
                    <a:t>d</a:t>
                  </a:r>
                </a:p>
              </p:txBody>
            </p:sp>
            <p:grpSp>
              <p:nvGrpSpPr>
                <p:cNvPr id="947" name="Shape 947"/>
                <p:cNvGrpSpPr/>
                <p:nvPr/>
              </p:nvGrpSpPr>
              <p:grpSpPr>
                <a:xfrm>
                  <a:off x="3944937" y="2349500"/>
                  <a:ext cx="1997075" cy="1671637"/>
                  <a:chOff x="3944937" y="2349500"/>
                  <a:chExt cx="1997075" cy="1671637"/>
                </a:xfrm>
              </p:grpSpPr>
              <p:sp>
                <p:nvSpPr>
                  <p:cNvPr id="948" name="Shape 948"/>
                  <p:cNvSpPr txBox="1"/>
                  <p:nvPr/>
                </p:nvSpPr>
                <p:spPr>
                  <a:xfrm>
                    <a:off x="4227512" y="2730500"/>
                    <a:ext cx="17145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1" lang="en-US" sz="3600" u="none" cap="none" strike="noStrike">
                        <a:solidFill>
                          <a:schemeClr val="dk1"/>
                        </a:solidFill>
                        <a:latin typeface="Times New Roman"/>
                        <a:ea typeface="Times New Roman"/>
                        <a:cs typeface="Times New Roman"/>
                        <a:sym typeface="Times New Roman"/>
                      </a:rPr>
                      <a:t>d</a:t>
                    </a:r>
                  </a:p>
                </p:txBody>
              </p:sp>
              <p:sp>
                <p:nvSpPr>
                  <p:cNvPr id="949" name="Shape 949"/>
                  <p:cNvSpPr/>
                  <p:nvPr/>
                </p:nvSpPr>
                <p:spPr>
                  <a:xfrm>
                    <a:off x="4110037" y="3505200"/>
                    <a:ext cx="688975" cy="468312"/>
                  </a:xfrm>
                  <a:custGeom>
                    <a:pathLst>
                      <a:path extrusionOk="0" h="294" w="433">
                        <a:moveTo>
                          <a:pt x="0" y="170"/>
                        </a:moveTo>
                        <a:lnTo>
                          <a:pt x="34" y="75"/>
                        </a:lnTo>
                        <a:lnTo>
                          <a:pt x="65" y="294"/>
                        </a:lnTo>
                        <a:lnTo>
                          <a:pt x="95" y="0"/>
                        </a:lnTo>
                        <a:lnTo>
                          <a:pt x="433"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50" name="Shape 950"/>
                  <p:cNvSpPr txBox="1"/>
                  <p:nvPr/>
                </p:nvSpPr>
                <p:spPr>
                  <a:xfrm>
                    <a:off x="4294187" y="3444875"/>
                    <a:ext cx="4063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n</a:t>
                    </a:r>
                  </a:p>
                </p:txBody>
              </p:sp>
              <p:grpSp>
                <p:nvGrpSpPr>
                  <p:cNvPr id="951" name="Shape 951"/>
                  <p:cNvGrpSpPr/>
                  <p:nvPr/>
                </p:nvGrpSpPr>
                <p:grpSpPr>
                  <a:xfrm>
                    <a:off x="3944937" y="2349500"/>
                    <a:ext cx="1289049" cy="1041400"/>
                    <a:chOff x="3944937" y="2349500"/>
                    <a:chExt cx="1289049" cy="1041400"/>
                  </a:xfrm>
                </p:grpSpPr>
                <p:cxnSp>
                  <p:nvCxnSpPr>
                    <p:cNvPr id="952" name="Shape 952"/>
                    <p:cNvCxnSpPr/>
                    <p:nvPr/>
                  </p:nvCxnSpPr>
                  <p:spPr>
                    <a:xfrm>
                      <a:off x="3944937" y="2943225"/>
                      <a:ext cx="1289049" cy="0"/>
                    </a:xfrm>
                    <a:prstGeom prst="straightConnector1">
                      <a:avLst/>
                    </a:prstGeom>
                    <a:noFill/>
                    <a:ln cap="rnd" cmpd="sng" w="25400">
                      <a:solidFill>
                        <a:schemeClr val="dk1"/>
                      </a:solidFill>
                      <a:prstDash val="solid"/>
                      <a:miter/>
                      <a:headEnd len="med" w="med" type="none"/>
                      <a:tailEnd len="med" w="med" type="none"/>
                    </a:ln>
                  </p:spPr>
                </p:cxnSp>
                <p:cxnSp>
                  <p:nvCxnSpPr>
                    <p:cNvPr id="953" name="Shape 953"/>
                    <p:cNvCxnSpPr/>
                    <p:nvPr/>
                  </p:nvCxnSpPr>
                  <p:spPr>
                    <a:xfrm>
                      <a:off x="4140200" y="2349500"/>
                      <a:ext cx="228600" cy="0"/>
                    </a:xfrm>
                    <a:prstGeom prst="straightConnector1">
                      <a:avLst/>
                    </a:prstGeom>
                    <a:noFill/>
                    <a:ln cap="rnd" cmpd="sng" w="25400">
                      <a:solidFill>
                        <a:schemeClr val="dk1"/>
                      </a:solidFill>
                      <a:prstDash val="solid"/>
                      <a:miter/>
                      <a:headEnd len="med" w="med" type="none"/>
                      <a:tailEnd len="med" w="med" type="none"/>
                    </a:ln>
                  </p:spPr>
                </p:cxnSp>
                <p:cxnSp>
                  <p:nvCxnSpPr>
                    <p:cNvPr id="954" name="Shape 954"/>
                    <p:cNvCxnSpPr/>
                    <p:nvPr/>
                  </p:nvCxnSpPr>
                  <p:spPr>
                    <a:xfrm>
                      <a:off x="4033837" y="3390900"/>
                      <a:ext cx="885825" cy="0"/>
                    </a:xfrm>
                    <a:prstGeom prst="straightConnector1">
                      <a:avLst/>
                    </a:prstGeom>
                    <a:noFill/>
                    <a:ln cap="rnd" cmpd="sng" w="25400">
                      <a:solidFill>
                        <a:schemeClr val="dk1"/>
                      </a:solidFill>
                      <a:prstDash val="solid"/>
                      <a:miter/>
                      <a:headEnd len="med" w="med" type="none"/>
                      <a:tailEnd len="med" w="med" type="none"/>
                    </a:ln>
                  </p:spPr>
                </p:cxnSp>
              </p:grpSp>
            </p:grpSp>
          </p:grpSp>
        </p:grpSp>
        <p:sp>
          <p:nvSpPr>
            <p:cNvPr id="955" name="Shape 955"/>
            <p:cNvSpPr txBox="1"/>
            <p:nvPr/>
          </p:nvSpPr>
          <p:spPr>
            <a:xfrm>
              <a:off x="1179512" y="4727575"/>
              <a:ext cx="6719887"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 degrees of freedom =  </a:t>
              </a:r>
              <a:r>
                <a:rPr b="1" i="1" lang="en-US" sz="3200" u="none" cap="none" strike="noStrike">
                  <a:solidFill>
                    <a:schemeClr val="dk1"/>
                  </a:solidFill>
                  <a:latin typeface="Times New Roman"/>
                  <a:ea typeface="Times New Roman"/>
                  <a:cs typeface="Times New Roman"/>
                  <a:sym typeface="Times New Roman"/>
                </a:rPr>
                <a:t>n</a:t>
              </a:r>
              <a:r>
                <a:rPr b="1" i="0" lang="en-US" sz="3200" u="none" cap="none" strike="noStrike">
                  <a:solidFill>
                    <a:schemeClr val="dk1"/>
                  </a:solidFill>
                  <a:latin typeface="Arial"/>
                  <a:ea typeface="Arial"/>
                  <a:cs typeface="Arial"/>
                  <a:sym typeface="Arial"/>
                </a:rPr>
                <a:t> – 1</a:t>
              </a:r>
            </a:p>
          </p:txBody>
        </p:sp>
      </p:grpSp>
      <p:sp>
        <p:nvSpPr>
          <p:cNvPr id="956" name="Shape 956"/>
          <p:cNvSpPr txBox="1"/>
          <p:nvPr/>
        </p:nvSpPr>
        <p:spPr>
          <a:xfrm>
            <a:off x="419100" y="212725"/>
            <a:ext cx="8280399" cy="71755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Hypothesis Test Statistic for Matched Pairs</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0" name="Shape 960"/>
        <p:cNvGrpSpPr/>
        <p:nvPr/>
      </p:nvGrpSpPr>
      <p:grpSpPr>
        <a:xfrm>
          <a:off x="0" y="0"/>
          <a:ext cx="0" cy="0"/>
          <a:chOff x="0" y="0"/>
          <a:chExt cx="0" cy="0"/>
        </a:xfrm>
      </p:grpSpPr>
      <p:sp>
        <p:nvSpPr>
          <p:cNvPr id="961" name="Shape 96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62" name="Shape 96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63" name="Shape 963"/>
          <p:cNvSpPr txBox="1"/>
          <p:nvPr>
            <p:ph idx="1" type="body"/>
          </p:nvPr>
        </p:nvSpPr>
        <p:spPr>
          <a:xfrm>
            <a:off x="342900" y="149225"/>
            <a:ext cx="8410574" cy="673099"/>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rgbClr val="008000"/>
              </a:buClr>
              <a:buSzPct val="25000"/>
              <a:buFont typeface="Arial"/>
              <a:buNone/>
            </a:pPr>
            <a:r>
              <a:rPr b="1" i="1" lang="en-US" sz="4400" u="none" cap="none" strike="noStrike">
                <a:solidFill>
                  <a:srgbClr val="008000"/>
                </a:solidFill>
                <a:latin typeface="Arial"/>
                <a:ea typeface="Arial"/>
                <a:cs typeface="Arial"/>
                <a:sym typeface="Arial"/>
              </a:rPr>
              <a:t>P</a:t>
            </a:r>
            <a:r>
              <a:rPr b="1" i="0" lang="en-US" sz="4400" u="none" cap="none" strike="noStrike">
                <a:solidFill>
                  <a:srgbClr val="008000"/>
                </a:solidFill>
                <a:latin typeface="Arial"/>
                <a:ea typeface="Arial"/>
                <a:cs typeface="Arial"/>
                <a:sym typeface="Arial"/>
              </a:rPr>
              <a:t>-values and </a:t>
            </a:r>
          </a:p>
          <a:p>
            <a:pPr indent="-342900" lvl="0" marL="342900" marR="0" rtl="0" algn="ctr">
              <a:lnSpc>
                <a:spcPct val="100000"/>
              </a:lnSpc>
              <a:spcBef>
                <a:spcPts val="88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Critical Values</a:t>
            </a:r>
          </a:p>
        </p:txBody>
      </p:sp>
      <p:sp>
        <p:nvSpPr>
          <p:cNvPr id="964" name="Shape 964"/>
          <p:cNvSpPr txBox="1"/>
          <p:nvPr/>
        </p:nvSpPr>
        <p:spPr>
          <a:xfrm>
            <a:off x="3049586" y="2471736"/>
            <a:ext cx="792162" cy="8239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65" name="Shape 965"/>
          <p:cNvSpPr txBox="1"/>
          <p:nvPr/>
        </p:nvSpPr>
        <p:spPr>
          <a:xfrm>
            <a:off x="3932237" y="2246311"/>
            <a:ext cx="1704974" cy="7016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66" name="Shape 966"/>
          <p:cNvSpPr txBox="1"/>
          <p:nvPr/>
        </p:nvSpPr>
        <p:spPr>
          <a:xfrm>
            <a:off x="4232275" y="2735261"/>
            <a:ext cx="1704974"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67" name="Shape 967"/>
          <p:cNvSpPr txBox="1"/>
          <p:nvPr/>
        </p:nvSpPr>
        <p:spPr>
          <a:xfrm>
            <a:off x="800100" y="2682875"/>
            <a:ext cx="774382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Use Table A-3 (</a:t>
            </a:r>
            <a:r>
              <a:rPr b="1" i="1" lang="en-US" sz="4000" u="none" cap="none" strike="noStrike">
                <a:solidFill>
                  <a:schemeClr val="dk1"/>
                </a:solidFill>
                <a:latin typeface="Arial"/>
                <a:ea typeface="Arial"/>
                <a:cs typeface="Arial"/>
                <a:sym typeface="Arial"/>
              </a:rPr>
              <a:t>t</a:t>
            </a:r>
            <a:r>
              <a:rPr b="1" i="0" lang="en-US" sz="4000" u="none" cap="none" strike="noStrike">
                <a:solidFill>
                  <a:schemeClr val="dk1"/>
                </a:solidFill>
                <a:latin typeface="Arial"/>
                <a:ea typeface="Arial"/>
                <a:cs typeface="Arial"/>
                <a:sym typeface="Arial"/>
              </a:rPr>
              <a:t>-distribution).</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1" name="Shape 971"/>
        <p:cNvGrpSpPr/>
        <p:nvPr/>
      </p:nvGrpSpPr>
      <p:grpSpPr>
        <a:xfrm>
          <a:off x="0" y="0"/>
          <a:ext cx="0" cy="0"/>
          <a:chOff x="0" y="0"/>
          <a:chExt cx="0" cy="0"/>
        </a:xfrm>
      </p:grpSpPr>
      <p:sp>
        <p:nvSpPr>
          <p:cNvPr id="972" name="Shape 97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73" name="Shape 97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74" name="Shape 974"/>
          <p:cNvSpPr txBox="1"/>
          <p:nvPr>
            <p:ph type="title"/>
          </p:nvPr>
        </p:nvSpPr>
        <p:spPr>
          <a:xfrm>
            <a:off x="64135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Intervals for Matched Pairs</a:t>
            </a:r>
          </a:p>
        </p:txBody>
      </p:sp>
      <p:grpSp>
        <p:nvGrpSpPr>
          <p:cNvPr id="975" name="Shape 975"/>
          <p:cNvGrpSpPr/>
          <p:nvPr/>
        </p:nvGrpSpPr>
        <p:grpSpPr>
          <a:xfrm>
            <a:off x="2416175" y="3009900"/>
            <a:ext cx="3967162" cy="1049337"/>
            <a:chOff x="2416175" y="3009900"/>
            <a:chExt cx="3967162" cy="1049337"/>
          </a:xfrm>
        </p:grpSpPr>
        <p:sp>
          <p:nvSpPr>
            <p:cNvPr id="976" name="Shape 976"/>
            <p:cNvSpPr txBox="1"/>
            <p:nvPr/>
          </p:nvSpPr>
          <p:spPr>
            <a:xfrm>
              <a:off x="2416175" y="3048000"/>
              <a:ext cx="3127374"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a:t>
              </a:r>
              <a:r>
                <a:rPr b="1" i="0" lang="en-US" sz="4400" u="none" cap="none" strike="noStrike">
                  <a:solidFill>
                    <a:schemeClr val="dk1"/>
                  </a:solidFill>
                  <a:latin typeface="Arial"/>
                  <a:ea typeface="Arial"/>
                  <a:cs typeface="Arial"/>
                  <a:sym typeface="Arial"/>
                </a:rPr>
                <a:t> </a:t>
              </a:r>
              <a:r>
                <a:rPr b="1" i="1" lang="en-US" sz="4400" u="none" cap="none" strike="noStrike">
                  <a:solidFill>
                    <a:schemeClr val="dk1"/>
                  </a:solidFill>
                  <a:latin typeface="Times New Roman"/>
                  <a:ea typeface="Times New Roman"/>
                  <a:cs typeface="Times New Roman"/>
                  <a:sym typeface="Times New Roman"/>
                </a:rPr>
                <a:t>E</a:t>
              </a:r>
              <a:r>
                <a:rPr b="1" i="0" lang="en-US" sz="4400" u="none" cap="none" strike="noStrike">
                  <a:solidFill>
                    <a:schemeClr val="dk1"/>
                  </a:solidFill>
                  <a:latin typeface="Arial"/>
                  <a:ea typeface="Arial"/>
                  <a:cs typeface="Arial"/>
                  <a:sym typeface="Arial"/>
                </a:rPr>
                <a:t> </a:t>
              </a:r>
              <a:r>
                <a:rPr b="0" i="0" lang="en-US" sz="4000" u="none" cap="none" strike="noStrike">
                  <a:solidFill>
                    <a:schemeClr val="dk1"/>
                  </a:solidFill>
                  <a:latin typeface="Arial"/>
                  <a:ea typeface="Arial"/>
                  <a:cs typeface="Arial"/>
                  <a:sym typeface="Arial"/>
                </a:rPr>
                <a:t>=</a:t>
              </a:r>
              <a:r>
                <a:rPr b="1" i="0" lang="en-US" sz="4400" u="none" cap="none" strike="noStrike">
                  <a:solidFill>
                    <a:schemeClr val="dk1"/>
                  </a:solidFill>
                  <a:latin typeface="Arial"/>
                  <a:ea typeface="Arial"/>
                  <a:cs typeface="Arial"/>
                  <a:sym typeface="Arial"/>
                </a:rPr>
                <a:t> </a:t>
              </a:r>
              <a:r>
                <a:rPr b="1" i="1" lang="en-US" sz="4800" u="none" cap="none" strike="noStrike">
                  <a:solidFill>
                    <a:schemeClr val="dk1"/>
                  </a:solidFill>
                  <a:latin typeface="Times New Roman"/>
                  <a:ea typeface="Times New Roman"/>
                  <a:cs typeface="Times New Roman"/>
                  <a:sym typeface="Times New Roman"/>
                </a:rPr>
                <a:t>t</a:t>
              </a:r>
              <a:r>
                <a:rPr b="1" baseline="-25000" i="1" lang="en-US" sz="4000" u="none" cap="none" strike="noStrike">
                  <a:solidFill>
                    <a:schemeClr val="dk1"/>
                  </a:solidFill>
                  <a:latin typeface="Noto Symbol"/>
                  <a:ea typeface="Noto Symbol"/>
                  <a:cs typeface="Noto Symbol"/>
                  <a:sym typeface="Noto Symbol"/>
                </a:rPr>
                <a:t>α</a:t>
              </a:r>
              <a:r>
                <a:rPr b="1" baseline="-25000" i="0" lang="en-US" sz="4400" u="none" cap="none" strike="noStrike">
                  <a:solidFill>
                    <a:schemeClr val="dk1"/>
                  </a:solidFill>
                  <a:latin typeface="Arial"/>
                  <a:ea typeface="Arial"/>
                  <a:cs typeface="Arial"/>
                  <a:sym typeface="Arial"/>
                </a:rPr>
                <a:t>/</a:t>
              </a:r>
              <a:r>
                <a:rPr b="1" baseline="-25000" i="0" lang="en-US" sz="3200" u="none" cap="none" strike="noStrike">
                  <a:solidFill>
                    <a:schemeClr val="dk1"/>
                  </a:solidFill>
                  <a:latin typeface="Arial"/>
                  <a:ea typeface="Arial"/>
                  <a:cs typeface="Arial"/>
                  <a:sym typeface="Arial"/>
                </a:rPr>
                <a:t>2</a:t>
              </a:r>
            </a:p>
          </p:txBody>
        </p:sp>
        <p:grpSp>
          <p:nvGrpSpPr>
            <p:cNvPr id="977" name="Shape 977"/>
            <p:cNvGrpSpPr/>
            <p:nvPr/>
          </p:nvGrpSpPr>
          <p:grpSpPr>
            <a:xfrm>
              <a:off x="5678487" y="3009900"/>
              <a:ext cx="704850" cy="1049337"/>
              <a:chOff x="5678487" y="3009900"/>
              <a:chExt cx="704850" cy="1049337"/>
            </a:xfrm>
          </p:grpSpPr>
          <p:sp>
            <p:nvSpPr>
              <p:cNvPr id="978" name="Shape 978"/>
              <p:cNvSpPr txBox="1"/>
              <p:nvPr/>
            </p:nvSpPr>
            <p:spPr>
              <a:xfrm>
                <a:off x="5745162" y="3009900"/>
                <a:ext cx="5111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0" baseline="-25000" i="1" lang="en-US" sz="3600" u="none" cap="none" strike="noStrike">
                    <a:solidFill>
                      <a:schemeClr val="dk1"/>
                    </a:solidFill>
                    <a:latin typeface="Times New Roman"/>
                    <a:ea typeface="Times New Roman"/>
                    <a:cs typeface="Times New Roman"/>
                    <a:sym typeface="Times New Roman"/>
                  </a:rPr>
                  <a:t>d</a:t>
                </a:r>
              </a:p>
            </p:txBody>
          </p:sp>
          <p:grpSp>
            <p:nvGrpSpPr>
              <p:cNvPr id="979" name="Shape 979"/>
              <p:cNvGrpSpPr/>
              <p:nvPr/>
            </p:nvGrpSpPr>
            <p:grpSpPr>
              <a:xfrm>
                <a:off x="5678487" y="3482975"/>
                <a:ext cx="704850" cy="576262"/>
                <a:chOff x="5678487" y="3482975"/>
                <a:chExt cx="704850" cy="576262"/>
              </a:xfrm>
            </p:grpSpPr>
            <p:grpSp>
              <p:nvGrpSpPr>
                <p:cNvPr id="980" name="Shape 980"/>
                <p:cNvGrpSpPr/>
                <p:nvPr/>
              </p:nvGrpSpPr>
              <p:grpSpPr>
                <a:xfrm>
                  <a:off x="5678487" y="3546475"/>
                  <a:ext cx="704850" cy="468311"/>
                  <a:chOff x="5678487" y="3546475"/>
                  <a:chExt cx="704850" cy="468311"/>
                </a:xfrm>
              </p:grpSpPr>
              <p:cxnSp>
                <p:nvCxnSpPr>
                  <p:cNvPr id="981" name="Shape 981"/>
                  <p:cNvCxnSpPr/>
                  <p:nvPr/>
                </p:nvCxnSpPr>
                <p:spPr>
                  <a:xfrm>
                    <a:off x="5678487" y="3546475"/>
                    <a:ext cx="704850" cy="0"/>
                  </a:xfrm>
                  <a:prstGeom prst="straightConnector1">
                    <a:avLst/>
                  </a:prstGeom>
                  <a:noFill/>
                  <a:ln cap="rnd" cmpd="sng" w="25400">
                    <a:solidFill>
                      <a:schemeClr val="dk1"/>
                    </a:solidFill>
                    <a:prstDash val="solid"/>
                    <a:miter/>
                    <a:headEnd len="med" w="med" type="none"/>
                    <a:tailEnd len="med" w="med" type="none"/>
                  </a:ln>
                </p:spPr>
              </p:cxnSp>
              <p:sp>
                <p:nvSpPr>
                  <p:cNvPr id="982" name="Shape 982"/>
                  <p:cNvSpPr/>
                  <p:nvPr/>
                </p:nvSpPr>
                <p:spPr>
                  <a:xfrm>
                    <a:off x="5680075" y="3619500"/>
                    <a:ext cx="585787" cy="395286"/>
                  </a:xfrm>
                  <a:custGeom>
                    <a:pathLst>
                      <a:path extrusionOk="0" h="248" w="368">
                        <a:moveTo>
                          <a:pt x="0" y="143"/>
                        </a:moveTo>
                        <a:lnTo>
                          <a:pt x="29" y="64"/>
                        </a:lnTo>
                        <a:lnTo>
                          <a:pt x="55" y="248"/>
                        </a:lnTo>
                        <a:lnTo>
                          <a:pt x="81" y="0"/>
                        </a:lnTo>
                        <a:lnTo>
                          <a:pt x="368"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983" name="Shape 983"/>
                <p:cNvSpPr txBox="1"/>
                <p:nvPr/>
              </p:nvSpPr>
              <p:spPr>
                <a:xfrm>
                  <a:off x="5743575" y="3482975"/>
                  <a:ext cx="406399"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n</a:t>
                  </a:r>
                </a:p>
              </p:txBody>
            </p:sp>
          </p:grpSp>
        </p:grpSp>
      </p:grpSp>
      <p:grpSp>
        <p:nvGrpSpPr>
          <p:cNvPr id="984" name="Shape 984"/>
          <p:cNvGrpSpPr/>
          <p:nvPr/>
        </p:nvGrpSpPr>
        <p:grpSpPr>
          <a:xfrm>
            <a:off x="2500311" y="1985961"/>
            <a:ext cx="4346575" cy="758825"/>
            <a:chOff x="2500311" y="1719261"/>
            <a:chExt cx="4346575" cy="758825"/>
          </a:xfrm>
        </p:grpSpPr>
        <p:sp>
          <p:nvSpPr>
            <p:cNvPr id="985" name="Shape 985"/>
            <p:cNvSpPr txBox="1"/>
            <p:nvPr/>
          </p:nvSpPr>
          <p:spPr>
            <a:xfrm>
              <a:off x="2500311" y="1719261"/>
              <a:ext cx="4346575"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400" u="none" cap="none" strike="noStrike">
                  <a:solidFill>
                    <a:schemeClr val="dk1"/>
                  </a:solidFill>
                  <a:latin typeface="Times New Roman"/>
                  <a:ea typeface="Times New Roman"/>
                  <a:cs typeface="Times New Roman"/>
                  <a:sym typeface="Times New Roman"/>
                </a:rPr>
                <a:t>d – E &lt; µ</a:t>
              </a:r>
              <a:r>
                <a:rPr b="1" baseline="-25000" i="1" lang="en-US" sz="4400" u="none" cap="none" strike="noStrike">
                  <a:solidFill>
                    <a:schemeClr val="dk1"/>
                  </a:solidFill>
                  <a:latin typeface="Times New Roman"/>
                  <a:ea typeface="Times New Roman"/>
                  <a:cs typeface="Times New Roman"/>
                  <a:sym typeface="Times New Roman"/>
                </a:rPr>
                <a:t>d</a:t>
              </a:r>
              <a:r>
                <a:rPr b="1" i="1" lang="en-US" sz="4400" u="none" cap="none" strike="noStrike">
                  <a:solidFill>
                    <a:schemeClr val="dk1"/>
                  </a:solidFill>
                  <a:latin typeface="Times New Roman"/>
                  <a:ea typeface="Times New Roman"/>
                  <a:cs typeface="Times New Roman"/>
                  <a:sym typeface="Times New Roman"/>
                </a:rPr>
                <a:t> &lt; d + E</a:t>
              </a:r>
            </a:p>
          </p:txBody>
        </p:sp>
        <p:cxnSp>
          <p:nvCxnSpPr>
            <p:cNvPr id="986" name="Shape 986"/>
            <p:cNvCxnSpPr/>
            <p:nvPr/>
          </p:nvCxnSpPr>
          <p:spPr>
            <a:xfrm>
              <a:off x="2701925" y="1781175"/>
              <a:ext cx="236536" cy="0"/>
            </a:xfrm>
            <a:prstGeom prst="straightConnector1">
              <a:avLst/>
            </a:prstGeom>
            <a:noFill/>
            <a:ln cap="rnd" cmpd="sng" w="25400">
              <a:solidFill>
                <a:schemeClr val="dk1"/>
              </a:solidFill>
              <a:prstDash val="solid"/>
              <a:miter/>
              <a:headEnd len="med" w="med" type="none"/>
              <a:tailEnd len="med" w="med" type="none"/>
            </a:ln>
          </p:spPr>
        </p:cxnSp>
        <p:cxnSp>
          <p:nvCxnSpPr>
            <p:cNvPr id="987" name="Shape 987"/>
            <p:cNvCxnSpPr/>
            <p:nvPr/>
          </p:nvCxnSpPr>
          <p:spPr>
            <a:xfrm>
              <a:off x="5638800" y="1752600"/>
              <a:ext cx="236536" cy="0"/>
            </a:xfrm>
            <a:prstGeom prst="straightConnector1">
              <a:avLst/>
            </a:prstGeom>
            <a:noFill/>
            <a:ln cap="rnd" cmpd="sng" w="25400">
              <a:solidFill>
                <a:schemeClr val="dk1"/>
              </a:solidFill>
              <a:prstDash val="solid"/>
              <a:miter/>
              <a:headEnd len="med" w="med" type="none"/>
              <a:tailEnd len="med" w="med" type="none"/>
            </a:ln>
          </p:spPr>
        </p:cxnSp>
      </p:grpSp>
      <p:sp>
        <p:nvSpPr>
          <p:cNvPr id="988" name="Shape 988"/>
          <p:cNvSpPr txBox="1"/>
          <p:nvPr/>
        </p:nvSpPr>
        <p:spPr>
          <a:xfrm>
            <a:off x="1073150" y="4471987"/>
            <a:ext cx="7331075"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values of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Arial"/>
                <a:ea typeface="Arial"/>
                <a:cs typeface="Arial"/>
                <a:sym typeface="Aria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Use Table A-3 with </a:t>
            </a: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 </a:t>
            </a:r>
            <a:r>
              <a:rPr b="1" i="0" lang="en-US" sz="2800" u="none" cap="none" strike="noStrike">
                <a:solidFill>
                  <a:schemeClr val="dk1"/>
                </a:solidFill>
                <a:latin typeface="Times New Roman"/>
                <a:ea typeface="Times New Roman"/>
                <a:cs typeface="Times New Roman"/>
                <a:sym typeface="Times New Roman"/>
              </a:rPr>
              <a:t>1</a:t>
            </a:r>
            <a:r>
              <a:rPr b="1" i="0" lang="en-US" sz="2800" u="none" cap="none" strike="noStrike">
                <a:solidFill>
                  <a:schemeClr val="dk1"/>
                </a:solidFill>
                <a:latin typeface="Arial"/>
                <a:ea typeface="Arial"/>
                <a:cs typeface="Arial"/>
                <a:sym typeface="Arial"/>
              </a:rPr>
              <a:t> degrees of freedom.</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2" name="Shape 992"/>
        <p:cNvGrpSpPr/>
        <p:nvPr/>
      </p:nvGrpSpPr>
      <p:grpSpPr>
        <a:xfrm>
          <a:off x="0" y="0"/>
          <a:ext cx="0" cy="0"/>
          <a:chOff x="0" y="0"/>
          <a:chExt cx="0" cy="0"/>
        </a:xfrm>
      </p:grpSpPr>
      <p:sp>
        <p:nvSpPr>
          <p:cNvPr id="993" name="Shape 99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94" name="Shape 99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995" name="Shape 995"/>
          <p:cNvSpPr txBox="1"/>
          <p:nvPr>
            <p:ph type="title"/>
          </p:nvPr>
        </p:nvSpPr>
        <p:spPr>
          <a:xfrm>
            <a:off x="501650" y="1270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96" name="Shape 996"/>
          <p:cNvSpPr txBox="1"/>
          <p:nvPr>
            <p:ph idx="1" type="body"/>
          </p:nvPr>
        </p:nvSpPr>
        <p:spPr>
          <a:xfrm>
            <a:off x="647700" y="831850"/>
            <a:ext cx="8139111" cy="51752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Set 3 in Appendix B includes measured weights of college students in September and April of their freshman year. Table 9-1 lists a small portion of those sample values. (Here we use only a small portion of the available data so that we can better illustrate the method of hypothesis testing.) Use the sample data in Table 9-1 with a 0.05 significance level to test the claim that for the population of students, the mean change in weight from September to April is equal to 0 kg.</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0" name="Shape 1000"/>
        <p:cNvGrpSpPr/>
        <p:nvPr/>
      </p:nvGrpSpPr>
      <p:grpSpPr>
        <a:xfrm>
          <a:off x="0" y="0"/>
          <a:ext cx="0" cy="0"/>
          <a:chOff x="0" y="0"/>
          <a:chExt cx="0" cy="0"/>
        </a:xfrm>
      </p:grpSpPr>
      <p:sp>
        <p:nvSpPr>
          <p:cNvPr id="1001" name="Shape 100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02" name="Shape 100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03" name="Shape 1003"/>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04" name="Shape 1004"/>
          <p:cNvSpPr txBox="1"/>
          <p:nvPr>
            <p:ph idx="1" type="body"/>
          </p:nvPr>
        </p:nvSpPr>
        <p:spPr>
          <a:xfrm>
            <a:off x="598487" y="3073400"/>
            <a:ext cx="8139111" cy="27717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samples are dependent, values paired from each student; although a volunteer study, we’ll proceed as if simple random sample and deal with this in the interpretation; STATDISK displays a histogram that is approximately normal</a:t>
            </a:r>
          </a:p>
        </p:txBody>
      </p:sp>
      <p:pic>
        <p:nvPicPr>
          <p:cNvPr id="1005" name="Shape 1005"/>
          <p:cNvPicPr preferRelativeResize="0"/>
          <p:nvPr/>
        </p:nvPicPr>
        <p:blipFill rotWithShape="1">
          <a:blip r:embed="rId3">
            <a:alphaModFix/>
          </a:blip>
          <a:srcRect b="0" l="0" r="0" t="0"/>
          <a:stretch/>
        </p:blipFill>
        <p:spPr>
          <a:xfrm>
            <a:off x="276225" y="785812"/>
            <a:ext cx="8867774" cy="1608137"/>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9" name="Shape 1009"/>
        <p:cNvGrpSpPr/>
        <p:nvPr/>
      </p:nvGrpSpPr>
      <p:grpSpPr>
        <a:xfrm>
          <a:off x="0" y="0"/>
          <a:ext cx="0" cy="0"/>
          <a:chOff x="0" y="0"/>
          <a:chExt cx="0" cy="0"/>
        </a:xfrm>
      </p:grpSpPr>
      <p:sp>
        <p:nvSpPr>
          <p:cNvPr id="1010" name="Shape 101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11" name="Shape 101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12" name="Shape 1012"/>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13" name="Shape 1013"/>
          <p:cNvSpPr txBox="1"/>
          <p:nvPr>
            <p:ph idx="1" type="body"/>
          </p:nvPr>
        </p:nvSpPr>
        <p:spPr>
          <a:xfrm>
            <a:off x="598487" y="706437"/>
            <a:ext cx="8139111" cy="15509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Weight gained = April weight – Sept. weight</a:t>
            </a:r>
          </a:p>
          <a:p>
            <a:pPr indent="0" lvl="0" marL="0" marR="0" rtl="0" algn="l">
              <a:lnSpc>
                <a:spcPct val="100000"/>
              </a:lnSpc>
              <a:spcBef>
                <a:spcPts val="56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denotes the mean of the “April – Sept.” differences in weight; the claim is </a:t>
            </a: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 kg</a:t>
            </a:r>
          </a:p>
        </p:txBody>
      </p:sp>
      <p:sp>
        <p:nvSpPr>
          <p:cNvPr id="1014" name="Shape 1014"/>
          <p:cNvSpPr txBox="1"/>
          <p:nvPr/>
        </p:nvSpPr>
        <p:spPr>
          <a:xfrm>
            <a:off x="604837" y="2252661"/>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claim is	</a:t>
            </a: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 kg</a:t>
            </a:r>
          </a:p>
        </p:txBody>
      </p:sp>
      <p:sp>
        <p:nvSpPr>
          <p:cNvPr id="1015" name="Shape 1015"/>
          <p:cNvSpPr txBox="1"/>
          <p:nvPr/>
        </p:nvSpPr>
        <p:spPr>
          <a:xfrm>
            <a:off x="604837" y="2922586"/>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original claim is not true, we have </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 kg</a:t>
            </a:r>
          </a:p>
        </p:txBody>
      </p:sp>
      <p:sp>
        <p:nvSpPr>
          <p:cNvPr id="1016" name="Shape 1016"/>
          <p:cNvSpPr txBox="1"/>
          <p:nvPr/>
        </p:nvSpPr>
        <p:spPr>
          <a:xfrm>
            <a:off x="604837" y="4086225"/>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 kg  original claim</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 kg</a:t>
            </a:r>
          </a:p>
        </p:txBody>
      </p:sp>
      <p:sp>
        <p:nvSpPr>
          <p:cNvPr id="1017" name="Shape 1017"/>
          <p:cNvSpPr txBox="1"/>
          <p:nvPr/>
        </p:nvSpPr>
        <p:spPr>
          <a:xfrm>
            <a:off x="604837" y="5164137"/>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
        <p:nvSpPr>
          <p:cNvPr id="1018" name="Shape 1018"/>
          <p:cNvSpPr txBox="1"/>
          <p:nvPr/>
        </p:nvSpPr>
        <p:spPr>
          <a:xfrm>
            <a:off x="604837" y="5786437"/>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use the 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2" name="Shape 1022"/>
        <p:cNvGrpSpPr/>
        <p:nvPr/>
      </p:nvGrpSpPr>
      <p:grpSpPr>
        <a:xfrm>
          <a:off x="0" y="0"/>
          <a:ext cx="0" cy="0"/>
          <a:chOff x="0" y="0"/>
          <a:chExt cx="0" cy="0"/>
        </a:xfrm>
      </p:grpSpPr>
      <p:sp>
        <p:nvSpPr>
          <p:cNvPr id="1023" name="Shape 102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24" name="Shape 102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25" name="Shape 1025"/>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26" name="Shape 1026"/>
          <p:cNvSpPr txBox="1"/>
          <p:nvPr>
            <p:ph idx="1" type="body"/>
          </p:nvPr>
        </p:nvSpPr>
        <p:spPr>
          <a:xfrm>
            <a:off x="598487" y="717550"/>
            <a:ext cx="8139111" cy="2032000"/>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find values of </a:t>
            </a:r>
            <a:r>
              <a:rPr b="1"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s</a:t>
            </a:r>
            <a:r>
              <a:rPr b="1" baseline="-25000" i="1" lang="en-US" sz="2800" u="none" cap="none" strike="noStrike">
                <a:solidFill>
                  <a:schemeClr val="dk1"/>
                </a:solidFill>
                <a:latin typeface="Arial"/>
                <a:ea typeface="Arial"/>
                <a:cs typeface="Arial"/>
                <a:sym typeface="Arial"/>
              </a:rPr>
              <a:t>d</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differences are: –1, –1, 4, –2, 1</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0.2 and </a:t>
            </a:r>
            <a:r>
              <a:rPr b="1" i="1" lang="en-US" sz="2800" u="none" cap="none" strike="noStrike">
                <a:solidFill>
                  <a:schemeClr val="dk1"/>
                </a:solidFill>
                <a:latin typeface="Arial"/>
                <a:ea typeface="Arial"/>
                <a:cs typeface="Arial"/>
                <a:sym typeface="Arial"/>
              </a:rPr>
              <a:t>s</a:t>
            </a:r>
            <a:r>
              <a:rPr b="1" baseline="-25000" i="1" lang="en-US" sz="2800" u="none" cap="none" strike="noStrike">
                <a:solidFill>
                  <a:schemeClr val="dk1"/>
                </a:solidFill>
                <a:latin typeface="Arial"/>
                <a:ea typeface="Arial"/>
                <a:cs typeface="Arial"/>
                <a:sym typeface="Arial"/>
              </a:rPr>
              <a:t>d</a:t>
            </a: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2.4</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now find the test statistic</a:t>
            </a:r>
          </a:p>
        </p:txBody>
      </p:sp>
      <p:sp>
        <p:nvSpPr>
          <p:cNvPr id="1027" name="Shape 1027"/>
          <p:cNvSpPr txBox="1"/>
          <p:nvPr/>
        </p:nvSpPr>
        <p:spPr>
          <a:xfrm>
            <a:off x="604837" y="5164137"/>
            <a:ext cx="8139111" cy="661987"/>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A-3: df = </a:t>
            </a:r>
            <a:r>
              <a:rPr b="1" i="1" lang="en-US" sz="2800" u="none" cap="none" strike="noStrike">
                <a:solidFill>
                  <a:schemeClr val="dk1"/>
                </a:solidFill>
                <a:latin typeface="Arial"/>
                <a:ea typeface="Arial"/>
                <a:cs typeface="Arial"/>
                <a:sym typeface="Arial"/>
              </a:rPr>
              <a:t>n </a:t>
            </a:r>
            <a:r>
              <a:rPr b="1" i="0" lang="en-US" sz="2800" u="none" cap="none" strike="noStrike">
                <a:solidFill>
                  <a:schemeClr val="dk1"/>
                </a:solidFill>
                <a:latin typeface="Arial"/>
                <a:ea typeface="Arial"/>
                <a:cs typeface="Arial"/>
                <a:sym typeface="Arial"/>
              </a:rPr>
              <a:t>– 1, area in two tails is 0.05, yields a critical value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±2.776</a:t>
            </a:r>
          </a:p>
        </p:txBody>
      </p:sp>
      <p:pic>
        <p:nvPicPr>
          <p:cNvPr id="1028" name="Shape 1028"/>
          <p:cNvPicPr preferRelativeResize="0"/>
          <p:nvPr/>
        </p:nvPicPr>
        <p:blipFill rotWithShape="1">
          <a:blip r:embed="rId3">
            <a:alphaModFix/>
          </a:blip>
          <a:srcRect b="0" l="0" r="0" t="0"/>
          <a:stretch/>
        </p:blipFill>
        <p:spPr>
          <a:xfrm>
            <a:off x="2033586" y="2798761"/>
            <a:ext cx="5170487" cy="1714500"/>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2" name="Shape 1032"/>
        <p:cNvGrpSpPr/>
        <p:nvPr/>
      </p:nvGrpSpPr>
      <p:grpSpPr>
        <a:xfrm>
          <a:off x="0" y="0"/>
          <a:ext cx="0" cy="0"/>
          <a:chOff x="0" y="0"/>
          <a:chExt cx="0" cy="0"/>
        </a:xfrm>
      </p:grpSpPr>
      <p:sp>
        <p:nvSpPr>
          <p:cNvPr id="1033" name="Shape 103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34" name="Shape 103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35" name="Shape 1035"/>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36" name="Shape 1036"/>
          <p:cNvSpPr txBox="1"/>
          <p:nvPr>
            <p:ph idx="1" type="body"/>
          </p:nvPr>
        </p:nvSpPr>
        <p:spPr>
          <a:xfrm>
            <a:off x="598487" y="717550"/>
            <a:ext cx="8139111" cy="1501775"/>
          </a:xfrm>
          <a:prstGeom prst="rect">
            <a:avLst/>
          </a:prstGeom>
          <a:noFill/>
          <a:ln>
            <a:noFill/>
          </a:ln>
        </p:spPr>
        <p:txBody>
          <a:bodyPr anchorCtr="0" anchor="t" bIns="44450" lIns="90475" rIns="90475" tIns="44450">
            <a:noAutofit/>
          </a:bodyPr>
          <a:lstStyle/>
          <a:p>
            <a:pPr indent="-1368425" lvl="0" marL="1368425"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Because the test statistic does not fall in the critical region, we fail to reject the null hypothesis.</a:t>
            </a:r>
            <a:r>
              <a:rPr b="0" i="0" lang="en-US" sz="3200" u="none" cap="none" strike="noStrike">
                <a:solidFill>
                  <a:schemeClr val="dk1"/>
                </a:solidFill>
                <a:latin typeface="Helvetica Neue"/>
                <a:ea typeface="Helvetica Neue"/>
                <a:cs typeface="Helvetica Neue"/>
                <a:sym typeface="Helvetica Neue"/>
              </a:rPr>
              <a:t> </a:t>
            </a:r>
          </a:p>
        </p:txBody>
      </p:sp>
      <p:pic>
        <p:nvPicPr>
          <p:cNvPr id="1037" name="Shape 1037"/>
          <p:cNvPicPr preferRelativeResize="0"/>
          <p:nvPr/>
        </p:nvPicPr>
        <p:blipFill rotWithShape="1">
          <a:blip r:embed="rId3">
            <a:alphaModFix/>
          </a:blip>
          <a:srcRect b="0" l="0" r="0" t="0"/>
          <a:stretch/>
        </p:blipFill>
        <p:spPr>
          <a:xfrm>
            <a:off x="1468437" y="2398711"/>
            <a:ext cx="6108700" cy="4279900"/>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1" name="Shape 1041"/>
        <p:cNvGrpSpPr/>
        <p:nvPr/>
      </p:nvGrpSpPr>
      <p:grpSpPr>
        <a:xfrm>
          <a:off x="0" y="0"/>
          <a:ext cx="0" cy="0"/>
          <a:chOff x="0" y="0"/>
          <a:chExt cx="0" cy="0"/>
        </a:xfrm>
      </p:grpSpPr>
      <p:sp>
        <p:nvSpPr>
          <p:cNvPr id="1042" name="Shape 104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43" name="Shape 104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44" name="Shape 1044"/>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45" name="Shape 1045"/>
          <p:cNvSpPr txBox="1"/>
          <p:nvPr>
            <p:ph idx="1" type="body"/>
          </p:nvPr>
        </p:nvSpPr>
        <p:spPr>
          <a:xfrm>
            <a:off x="585787" y="1236662"/>
            <a:ext cx="8139111" cy="337502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conclude that there is not sufficient evidence to warrant rejection of the claim that for the population of students, the mean change in weight from September to April is equal to 0 kg. Based on the sample results listed in Table 9-1, there does not appear to be a significant weight gain from September to April.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0" name="Shape 8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1" name="Shape 81"/>
          <p:cNvSpPr txBox="1"/>
          <p:nvPr>
            <p:ph type="title"/>
          </p:nvPr>
        </p:nvSpPr>
        <p:spPr>
          <a:xfrm>
            <a:off x="16446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82" name="Shape 82"/>
          <p:cNvSpPr txBox="1"/>
          <p:nvPr/>
        </p:nvSpPr>
        <p:spPr>
          <a:xfrm>
            <a:off x="646112" y="1787525"/>
            <a:ext cx="8142286"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present methods for (1) testing a claim made about the two population proportions and (2) constructing a confidence interval estimate of the difference between the two population proportions. This section is based on proportions, but we can use the same methods for dealing with probabilities or the decimal equivalents of percentages.</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9" name="Shape 1049"/>
        <p:cNvGrpSpPr/>
        <p:nvPr/>
      </p:nvGrpSpPr>
      <p:grpSpPr>
        <a:xfrm>
          <a:off x="0" y="0"/>
          <a:ext cx="0" cy="0"/>
          <a:chOff x="0" y="0"/>
          <a:chExt cx="0" cy="0"/>
        </a:xfrm>
      </p:grpSpPr>
      <p:sp>
        <p:nvSpPr>
          <p:cNvPr id="1050" name="Shape 1050"/>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51" name="Shape 1051"/>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52" name="Shape 1052"/>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53" name="Shape 1053"/>
          <p:cNvSpPr txBox="1"/>
          <p:nvPr>
            <p:ph idx="1" type="body"/>
          </p:nvPr>
        </p:nvSpPr>
        <p:spPr>
          <a:xfrm>
            <a:off x="585787" y="868362"/>
            <a:ext cx="8139111" cy="554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conclusion should be qualified with the limitations noted in the article about the study. The requirement of a simple random sample is not satisfied, because only Rutgers students were used. Also, the study subjects are volunteers, so there is a potential for a self-selection bias. In the article describing the study, the authors cited these limitations and stated that “Researchers should conduct additional studies to better characterize dietary or activity patterns that predict weight gain among young adults who enter college or enter the workforce during this critical period in their lives.”</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7" name="Shape 1057"/>
        <p:cNvGrpSpPr/>
        <p:nvPr/>
      </p:nvGrpSpPr>
      <p:grpSpPr>
        <a:xfrm>
          <a:off x="0" y="0"/>
          <a:ext cx="0" cy="0"/>
          <a:chOff x="0" y="0"/>
          <a:chExt cx="0" cy="0"/>
        </a:xfrm>
      </p:grpSpPr>
      <p:sp>
        <p:nvSpPr>
          <p:cNvPr id="1058" name="Shape 105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59" name="Shape 105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60" name="Shape 1060"/>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61" name="Shape 1061"/>
          <p:cNvSpPr txBox="1"/>
          <p:nvPr>
            <p:ph idx="1" type="body"/>
          </p:nvPr>
        </p:nvSpPr>
        <p:spPr>
          <a:xfrm>
            <a:off x="585787" y="868362"/>
            <a:ext cx="8139111" cy="554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a:t>
            </a:r>
          </a:p>
          <a:p>
            <a:pPr indent="0" lvl="0" marL="0" marR="0" rtl="0" algn="l">
              <a:lnSpc>
                <a:spcPct val="90000"/>
              </a:lnSpc>
              <a:spcBef>
                <a:spcPts val="6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technology, we can find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0.8605. (Using Table A-3 with the test statistic of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0.186</a:t>
            </a:r>
            <a:r>
              <a:rPr b="0" i="0" lang="en-US" sz="32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and 4 degrees of freedom, we can determine that the P-value is greater than 0.20.) We again fail to reject the null hypothesis, because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greater than the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5" name="Shape 1065"/>
        <p:cNvGrpSpPr/>
        <p:nvPr/>
      </p:nvGrpSpPr>
      <p:grpSpPr>
        <a:xfrm>
          <a:off x="0" y="0"/>
          <a:ext cx="0" cy="0"/>
          <a:chOff x="0" y="0"/>
          <a:chExt cx="0" cy="0"/>
        </a:xfrm>
      </p:grpSpPr>
      <p:sp>
        <p:nvSpPr>
          <p:cNvPr id="1066" name="Shape 106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67" name="Shape 106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68" name="Shape 1068"/>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69" name="Shape 1069"/>
          <p:cNvSpPr txBox="1"/>
          <p:nvPr>
            <p:ph idx="1" type="body"/>
          </p:nvPr>
        </p:nvSpPr>
        <p:spPr>
          <a:xfrm>
            <a:off x="585787" y="868362"/>
            <a:ext cx="8139111" cy="2251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Confidence Interval method:</a:t>
            </a:r>
          </a:p>
          <a:p>
            <a:pPr indent="0" lvl="0" marL="0" marR="0" rtl="0" algn="l">
              <a:lnSpc>
                <a:spcPct val="90000"/>
              </a:lnSpc>
              <a:spcBef>
                <a:spcPts val="5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a 95% confidence interval estimate of </a:t>
            </a:r>
            <a:r>
              <a:rPr b="1" i="1" lang="en-US" sz="2800" u="none" cap="none" strike="noStrike">
                <a:solidFill>
                  <a:schemeClr val="dk1"/>
                </a:solidFill>
                <a:latin typeface="Noto Symbol"/>
                <a:ea typeface="Noto Symbol"/>
                <a:cs typeface="Noto Symbol"/>
                <a:sym typeface="Noto Symbol"/>
              </a:rPr>
              <a:t>μ</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which is the mean of the “April–September” weight differences of college students in their freshman year.</a:t>
            </a:r>
          </a:p>
        </p:txBody>
      </p:sp>
      <p:sp>
        <p:nvSpPr>
          <p:cNvPr id="1070" name="Shape 1070"/>
          <p:cNvSpPr txBox="1"/>
          <p:nvPr/>
        </p:nvSpPr>
        <p:spPr>
          <a:xfrm>
            <a:off x="1019175" y="3243261"/>
            <a:ext cx="7313612" cy="5492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0.2, </a:t>
            </a:r>
            <a:r>
              <a:rPr b="1" i="1" lang="en-US" sz="2800" u="none" cap="none" strike="noStrike">
                <a:solidFill>
                  <a:schemeClr val="dk1"/>
                </a:solidFill>
                <a:latin typeface="Arial"/>
                <a:ea typeface="Arial"/>
                <a:cs typeface="Arial"/>
                <a:sym typeface="Arial"/>
              </a:rPr>
              <a:t>s</a:t>
            </a:r>
            <a:r>
              <a:rPr b="1" baseline="-25000" i="1" lang="en-US" sz="2800" u="none" cap="none" strike="noStrike">
                <a:solidFill>
                  <a:schemeClr val="dk1"/>
                </a:solidFill>
                <a:latin typeface="Arial"/>
                <a:ea typeface="Arial"/>
                <a:cs typeface="Arial"/>
                <a:sym typeface="Arial"/>
              </a:rPr>
              <a:t>d</a:t>
            </a:r>
            <a:r>
              <a:rPr b="1" i="0" lang="en-US" sz="2800" u="none" cap="none" strike="noStrike">
                <a:solidFill>
                  <a:schemeClr val="dk1"/>
                </a:solidFill>
                <a:latin typeface="Arial"/>
                <a:ea typeface="Arial"/>
                <a:cs typeface="Arial"/>
                <a:sym typeface="Arial"/>
              </a:rPr>
              <a:t> = 2.4,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5,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Arial"/>
                <a:ea typeface="Arial"/>
                <a:cs typeface="Arial"/>
                <a:sym typeface="Arial"/>
              </a:rPr>
              <a:t>a</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2.776</a:t>
            </a:r>
          </a:p>
        </p:txBody>
      </p:sp>
      <p:sp>
        <p:nvSpPr>
          <p:cNvPr id="1071" name="Shape 1071"/>
          <p:cNvSpPr txBox="1"/>
          <p:nvPr/>
        </p:nvSpPr>
        <p:spPr>
          <a:xfrm>
            <a:off x="704850" y="3929062"/>
            <a:ext cx="8139111" cy="5492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 the margin of error, </a:t>
            </a:r>
            <a:r>
              <a:rPr b="1" i="1" lang="en-US" sz="2800" u="none" cap="none" strike="noStrike">
                <a:solidFill>
                  <a:schemeClr val="dk1"/>
                </a:solidFill>
                <a:latin typeface="Arial"/>
                <a:ea typeface="Arial"/>
                <a:cs typeface="Arial"/>
                <a:sym typeface="Arial"/>
              </a:rPr>
              <a:t>E</a:t>
            </a:r>
          </a:p>
        </p:txBody>
      </p:sp>
      <p:pic>
        <p:nvPicPr>
          <p:cNvPr id="1072" name="Shape 1072"/>
          <p:cNvPicPr preferRelativeResize="0"/>
          <p:nvPr/>
        </p:nvPicPr>
        <p:blipFill rotWithShape="1">
          <a:blip r:embed="rId3">
            <a:alphaModFix/>
          </a:blip>
          <a:srcRect b="0" l="0" r="0" t="0"/>
          <a:stretch/>
        </p:blipFill>
        <p:spPr>
          <a:xfrm>
            <a:off x="746125" y="3146425"/>
            <a:ext cx="317500" cy="457200"/>
          </a:xfrm>
          <a:prstGeom prst="rect">
            <a:avLst/>
          </a:prstGeom>
          <a:noFill/>
          <a:ln>
            <a:noFill/>
          </a:ln>
        </p:spPr>
      </p:pic>
      <p:pic>
        <p:nvPicPr>
          <p:cNvPr id="1073" name="Shape 1073"/>
          <p:cNvPicPr preferRelativeResize="0"/>
          <p:nvPr/>
        </p:nvPicPr>
        <p:blipFill rotWithShape="1">
          <a:blip r:embed="rId4">
            <a:alphaModFix/>
          </a:blip>
          <a:srcRect b="0" l="0" r="0" t="0"/>
          <a:stretch/>
        </p:blipFill>
        <p:spPr>
          <a:xfrm>
            <a:off x="1425575" y="4645025"/>
            <a:ext cx="5551487" cy="1104899"/>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77" name="Shape 1077"/>
        <p:cNvGrpSpPr/>
        <p:nvPr/>
      </p:nvGrpSpPr>
      <p:grpSpPr>
        <a:xfrm>
          <a:off x="0" y="0"/>
          <a:ext cx="0" cy="0"/>
          <a:chOff x="0" y="0"/>
          <a:chExt cx="0" cy="0"/>
        </a:xfrm>
      </p:grpSpPr>
      <p:sp>
        <p:nvSpPr>
          <p:cNvPr id="1078" name="Shape 107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79" name="Shape 107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80" name="Shape 1080"/>
          <p:cNvSpPr txBox="1"/>
          <p:nvPr>
            <p:ph type="title"/>
          </p:nvPr>
        </p:nvSpPr>
        <p:spPr>
          <a:xfrm>
            <a:off x="501650" y="63500"/>
            <a:ext cx="8140700"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81" name="Shape 1081"/>
          <p:cNvSpPr txBox="1"/>
          <p:nvPr>
            <p:ph idx="1" type="body"/>
          </p:nvPr>
        </p:nvSpPr>
        <p:spPr>
          <a:xfrm>
            <a:off x="585787" y="868362"/>
            <a:ext cx="8139111" cy="5746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a:t>
            </a:r>
          </a:p>
        </p:txBody>
      </p:sp>
      <p:sp>
        <p:nvSpPr>
          <p:cNvPr id="1082" name="Shape 1082"/>
          <p:cNvSpPr txBox="1"/>
          <p:nvPr/>
        </p:nvSpPr>
        <p:spPr>
          <a:xfrm>
            <a:off x="704850" y="3576637"/>
            <a:ext cx="8139111" cy="28543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have 95% confidence that the limits of 2.8 kg and 3.2 kg contain the true value of the mean weight change from September to April. In the long run, 95% of such samples will lead to confidence interval limits that actually do contain the true population mean of the differences.</a:t>
            </a:r>
          </a:p>
        </p:txBody>
      </p:sp>
      <p:pic>
        <p:nvPicPr>
          <p:cNvPr id="1083" name="Shape 1083"/>
          <p:cNvPicPr preferRelativeResize="0"/>
          <p:nvPr/>
        </p:nvPicPr>
        <p:blipFill rotWithShape="1">
          <a:blip r:embed="rId3">
            <a:alphaModFix/>
          </a:blip>
          <a:srcRect b="0" l="0" r="0" t="0"/>
          <a:stretch/>
        </p:blipFill>
        <p:spPr>
          <a:xfrm>
            <a:off x="2181225" y="1420812"/>
            <a:ext cx="4584699" cy="1943100"/>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7" name="Shape 1087"/>
        <p:cNvGrpSpPr/>
        <p:nvPr/>
      </p:nvGrpSpPr>
      <p:grpSpPr>
        <a:xfrm>
          <a:off x="0" y="0"/>
          <a:ext cx="0" cy="0"/>
          <a:chOff x="0" y="0"/>
          <a:chExt cx="0" cy="0"/>
        </a:xfrm>
      </p:grpSpPr>
      <p:sp>
        <p:nvSpPr>
          <p:cNvPr id="1088" name="Shape 1088"/>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89" name="Shape 108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090" name="Shape 1090"/>
          <p:cNvSpPr txBox="1"/>
          <p:nvPr/>
        </p:nvSpPr>
        <p:spPr>
          <a:xfrm>
            <a:off x="1682750" y="184150"/>
            <a:ext cx="5772149"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091" name="Shape 1091"/>
          <p:cNvSpPr txBox="1"/>
          <p:nvPr/>
        </p:nvSpPr>
        <p:spPr>
          <a:xfrm>
            <a:off x="668337" y="1812925"/>
            <a:ext cx="8026400" cy="3511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Requirements for inferences from matched 	pairs.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Notation.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Hypothesis test.</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Confidence intervals.</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5" name="Shape 1095"/>
        <p:cNvGrpSpPr/>
        <p:nvPr/>
      </p:nvGrpSpPr>
      <p:grpSpPr>
        <a:xfrm>
          <a:off x="0" y="0"/>
          <a:ext cx="0" cy="0"/>
          <a:chOff x="0" y="0"/>
          <a:chExt cx="0" cy="0"/>
        </a:xfrm>
      </p:grpSpPr>
      <p:sp>
        <p:nvSpPr>
          <p:cNvPr id="1096" name="Shape 109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97" name="Shape 109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grpSp>
        <p:nvGrpSpPr>
          <p:cNvPr id="1098" name="Shape 1098"/>
          <p:cNvGrpSpPr/>
          <p:nvPr/>
        </p:nvGrpSpPr>
        <p:grpSpPr>
          <a:xfrm>
            <a:off x="0" y="0"/>
            <a:ext cx="9144000" cy="6858000"/>
            <a:chOff x="0" y="0"/>
            <a:chExt cx="9144000" cy="6858000"/>
          </a:xfrm>
        </p:grpSpPr>
        <p:sp>
          <p:nvSpPr>
            <p:cNvPr id="1099" name="Shape 1099"/>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1100" name="Shape 1100"/>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1101" name="Shape 1101"/>
          <p:cNvSpPr txBox="1"/>
          <p:nvPr/>
        </p:nvSpPr>
        <p:spPr>
          <a:xfrm>
            <a:off x="1295400" y="925512"/>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9-5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Comparing Variation in Two Samples</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5" name="Shape 1105"/>
        <p:cNvGrpSpPr/>
        <p:nvPr/>
      </p:nvGrpSpPr>
      <p:grpSpPr>
        <a:xfrm>
          <a:off x="0" y="0"/>
          <a:ext cx="0" cy="0"/>
          <a:chOff x="0" y="0"/>
          <a:chExt cx="0" cy="0"/>
        </a:xfrm>
      </p:grpSpPr>
      <p:sp>
        <p:nvSpPr>
          <p:cNvPr id="1106" name="Shape 110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07" name="Shape 110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08" name="Shape 1108"/>
          <p:cNvSpPr txBox="1"/>
          <p:nvPr>
            <p:ph type="title"/>
          </p:nvPr>
        </p:nvSpPr>
        <p:spPr>
          <a:xfrm>
            <a:off x="16700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109" name="Shape 1109"/>
          <p:cNvSpPr txBox="1"/>
          <p:nvPr/>
        </p:nvSpPr>
        <p:spPr>
          <a:xfrm>
            <a:off x="644525" y="1674811"/>
            <a:ext cx="8080374" cy="3509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the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test for comparing two population variances (or standard deviations).  We introduce the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distribution that is used for the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test.</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Note that the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test is </a:t>
            </a:r>
            <a:r>
              <a:rPr b="1" i="0" lang="en-US" sz="2800" u="none" cap="none" strike="noStrike">
                <a:solidFill>
                  <a:schemeClr val="hlink"/>
                </a:solidFill>
                <a:latin typeface="Arial"/>
                <a:ea typeface="Arial"/>
                <a:cs typeface="Arial"/>
                <a:sym typeface="Arial"/>
              </a:rPr>
              <a:t>very</a:t>
            </a:r>
            <a:r>
              <a:rPr b="1" i="0" lang="en-US" sz="2800" u="none" cap="none" strike="noStrike">
                <a:solidFill>
                  <a:schemeClr val="dk1"/>
                </a:solidFill>
                <a:latin typeface="Arial"/>
                <a:ea typeface="Arial"/>
                <a:cs typeface="Arial"/>
                <a:sym typeface="Arial"/>
              </a:rPr>
              <a:t> sensitive to departures from normal distributions.</a:t>
            </a: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3" name="Shape 1113"/>
        <p:cNvGrpSpPr/>
        <p:nvPr/>
      </p:nvGrpSpPr>
      <p:grpSpPr>
        <a:xfrm>
          <a:off x="0" y="0"/>
          <a:ext cx="0" cy="0"/>
          <a:chOff x="0" y="0"/>
          <a:chExt cx="0" cy="0"/>
        </a:xfrm>
      </p:grpSpPr>
      <p:sp>
        <p:nvSpPr>
          <p:cNvPr id="1114" name="Shape 1114"/>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15" name="Shape 1115"/>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16" name="Shape 1116"/>
          <p:cNvSpPr txBox="1"/>
          <p:nvPr>
            <p:ph type="title"/>
          </p:nvPr>
        </p:nvSpPr>
        <p:spPr>
          <a:xfrm>
            <a:off x="1670050" y="241300"/>
            <a:ext cx="5772149" cy="6365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Part 1</a:t>
            </a:r>
          </a:p>
        </p:txBody>
      </p:sp>
      <p:sp>
        <p:nvSpPr>
          <p:cNvPr id="1117" name="Shape 1117"/>
          <p:cNvSpPr txBox="1"/>
          <p:nvPr/>
        </p:nvSpPr>
        <p:spPr>
          <a:xfrm>
            <a:off x="1495425" y="2106611"/>
            <a:ext cx="6613524"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F </a:t>
            </a:r>
            <a:r>
              <a:rPr b="1" i="0" lang="en-US" sz="3200" u="none" cap="none" strike="noStrike">
                <a:solidFill>
                  <a:schemeClr val="dk1"/>
                </a:solidFill>
                <a:latin typeface="Arial"/>
                <a:ea typeface="Arial"/>
                <a:cs typeface="Arial"/>
                <a:sym typeface="Arial"/>
              </a:rPr>
              <a:t>test for Comparing Variances</a:t>
            </a:r>
          </a:p>
          <a:p>
            <a:pPr indent="0" lvl="0" marL="0" marR="0" rtl="0" algn="l">
              <a:lnSpc>
                <a:spcPct val="100000"/>
              </a:lnSpc>
              <a:spcBef>
                <a:spcPts val="0"/>
              </a:spcBef>
              <a:spcAft>
                <a:spcPts val="0"/>
              </a:spcAft>
              <a:buNone/>
            </a:pPr>
            <a:r>
              <a:t/>
            </a:r>
            <a:endParaRPr b="1"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1" name="Shape 1121"/>
        <p:cNvGrpSpPr/>
        <p:nvPr/>
      </p:nvGrpSpPr>
      <p:grpSpPr>
        <a:xfrm>
          <a:off x="0" y="0"/>
          <a:ext cx="0" cy="0"/>
          <a:chOff x="0" y="0"/>
          <a:chExt cx="0" cy="0"/>
        </a:xfrm>
      </p:grpSpPr>
      <p:sp>
        <p:nvSpPr>
          <p:cNvPr id="1122" name="Shape 112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23" name="Shape 112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24" name="Shape 1124"/>
          <p:cNvSpPr txBox="1"/>
          <p:nvPr>
            <p:ph type="title"/>
          </p:nvPr>
        </p:nvSpPr>
        <p:spPr>
          <a:xfrm>
            <a:off x="339725" y="276225"/>
            <a:ext cx="8804275" cy="12430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Notation for Hypothesis Tests with Two Variances or Standard Deviations</a:t>
            </a:r>
          </a:p>
        </p:txBody>
      </p:sp>
      <p:sp>
        <p:nvSpPr>
          <p:cNvPr id="1125" name="Shape 1125"/>
          <p:cNvSpPr txBox="1"/>
          <p:nvPr>
            <p:ph idx="1" type="body"/>
          </p:nvPr>
        </p:nvSpPr>
        <p:spPr>
          <a:xfrm>
            <a:off x="1184275" y="2070100"/>
            <a:ext cx="7743824" cy="2409824"/>
          </a:xfrm>
          <a:prstGeom prst="rect">
            <a:avLst/>
          </a:prstGeom>
          <a:noFill/>
          <a:ln>
            <a:noFill/>
          </a:ln>
        </p:spPr>
        <p:txBody>
          <a:bodyPr anchorCtr="0" anchor="t" bIns="44450" lIns="90475" rIns="90475" tIns="44450">
            <a:noAutofit/>
          </a:bodyPr>
          <a:lstStyle/>
          <a:p>
            <a:pPr indent="-287337" lvl="0" marL="287337" marR="0" rtl="0" algn="l">
              <a:lnSpc>
                <a:spcPct val="12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larger</a:t>
            </a:r>
            <a:r>
              <a:rPr b="1" i="0" lang="en-US" sz="2800" u="none" cap="none" strike="noStrike">
                <a:solidFill>
                  <a:schemeClr val="dk1"/>
                </a:solidFill>
                <a:latin typeface="Arial"/>
                <a:ea typeface="Arial"/>
                <a:cs typeface="Arial"/>
                <a:sym typeface="Arial"/>
              </a:rPr>
              <a:t> of two sample variances</a:t>
            </a:r>
          </a:p>
          <a:p>
            <a:pPr indent="-287337" lvl="0" marL="287337" marR="0" rtl="0" algn="l">
              <a:lnSpc>
                <a:spcPct val="120000"/>
              </a:lnSpc>
              <a:spcBef>
                <a:spcPts val="1484"/>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size of the sample with the </a:t>
            </a:r>
            <a:r>
              <a:rPr b="1" i="1" lang="en-US" sz="2800" u="none" cap="none" strike="noStrike">
                <a:solidFill>
                  <a:schemeClr val="dk1"/>
                </a:solidFill>
                <a:latin typeface="Arial"/>
                <a:ea typeface="Arial"/>
                <a:cs typeface="Arial"/>
                <a:sym typeface="Arial"/>
              </a:rPr>
              <a:t>larger</a:t>
            </a:r>
            <a:r>
              <a:rPr b="1" i="0" lang="en-US" sz="2800" u="none" cap="none" strike="noStrike">
                <a:solidFill>
                  <a:schemeClr val="dk1"/>
                </a:solidFill>
                <a:latin typeface="Arial"/>
                <a:ea typeface="Arial"/>
                <a:cs typeface="Arial"/>
                <a:sym typeface="Arial"/>
              </a:rPr>
              <a:t> variance</a:t>
            </a:r>
          </a:p>
          <a:p>
            <a:pPr indent="-287337" lvl="0" marL="287337" marR="0" rtl="0" algn="l">
              <a:lnSpc>
                <a:spcPct val="120000"/>
              </a:lnSpc>
              <a:spcBef>
                <a:spcPts val="1484"/>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variance of the population from which the sample with the </a:t>
            </a:r>
            <a:r>
              <a:rPr b="1" i="1" lang="en-US" sz="2800" u="none" cap="none" strike="noStrike">
                <a:solidFill>
                  <a:schemeClr val="dk1"/>
                </a:solidFill>
                <a:latin typeface="Arial"/>
                <a:ea typeface="Arial"/>
                <a:cs typeface="Arial"/>
                <a:sym typeface="Arial"/>
              </a:rPr>
              <a:t>larger</a:t>
            </a:r>
            <a:r>
              <a:rPr b="1" i="0" lang="en-US" sz="2800" u="none" cap="none" strike="noStrike">
                <a:solidFill>
                  <a:schemeClr val="dk1"/>
                </a:solidFill>
                <a:latin typeface="Arial"/>
                <a:ea typeface="Arial"/>
                <a:cs typeface="Arial"/>
                <a:sym typeface="Arial"/>
              </a:rPr>
              <a:t> variance is drawn</a:t>
            </a:r>
          </a:p>
        </p:txBody>
      </p:sp>
      <p:pic>
        <p:nvPicPr>
          <p:cNvPr id="1126" name="Shape 1126"/>
          <p:cNvPicPr preferRelativeResize="0"/>
          <p:nvPr/>
        </p:nvPicPr>
        <p:blipFill rotWithShape="1">
          <a:blip r:embed="rId3">
            <a:alphaModFix/>
          </a:blip>
          <a:srcRect b="0" l="0" r="0" t="0"/>
          <a:stretch/>
        </p:blipFill>
        <p:spPr>
          <a:xfrm>
            <a:off x="669925" y="3552825"/>
            <a:ext cx="495299" cy="571500"/>
          </a:xfrm>
          <a:prstGeom prst="rect">
            <a:avLst/>
          </a:prstGeom>
          <a:noFill/>
          <a:ln>
            <a:noFill/>
          </a:ln>
        </p:spPr>
      </p:pic>
      <p:pic>
        <p:nvPicPr>
          <p:cNvPr id="1127" name="Shape 1127"/>
          <p:cNvPicPr preferRelativeResize="0"/>
          <p:nvPr/>
        </p:nvPicPr>
        <p:blipFill rotWithShape="1">
          <a:blip r:embed="rId4">
            <a:alphaModFix/>
          </a:blip>
          <a:srcRect b="0" l="0" r="0" t="0"/>
          <a:stretch/>
        </p:blipFill>
        <p:spPr>
          <a:xfrm>
            <a:off x="706437" y="2020886"/>
            <a:ext cx="381000" cy="571500"/>
          </a:xfrm>
          <a:prstGeom prst="rect">
            <a:avLst/>
          </a:prstGeom>
          <a:noFill/>
          <a:ln>
            <a:noFill/>
          </a:ln>
        </p:spPr>
      </p:pic>
      <p:pic>
        <p:nvPicPr>
          <p:cNvPr id="1128" name="Shape 1128"/>
          <p:cNvPicPr preferRelativeResize="0"/>
          <p:nvPr/>
        </p:nvPicPr>
        <p:blipFill rotWithShape="1">
          <a:blip r:embed="rId5">
            <a:alphaModFix/>
          </a:blip>
          <a:srcRect b="0" l="0" r="0" t="0"/>
          <a:stretch/>
        </p:blipFill>
        <p:spPr>
          <a:xfrm>
            <a:off x="735012" y="2870200"/>
            <a:ext cx="355600" cy="508000"/>
          </a:xfrm>
          <a:prstGeom prst="rect">
            <a:avLst/>
          </a:prstGeom>
          <a:noFill/>
          <a:ln>
            <a:noFill/>
          </a:ln>
        </p:spPr>
      </p:pic>
      <p:pic>
        <p:nvPicPr>
          <p:cNvPr id="1129" name="Shape 1129"/>
          <p:cNvPicPr preferRelativeResize="0"/>
          <p:nvPr/>
        </p:nvPicPr>
        <p:blipFill rotWithShape="1">
          <a:blip r:embed="rId6">
            <a:alphaModFix/>
          </a:blip>
          <a:srcRect b="0" l="0" r="0" t="0"/>
          <a:stretch/>
        </p:blipFill>
        <p:spPr>
          <a:xfrm>
            <a:off x="722312" y="5170487"/>
            <a:ext cx="2501900" cy="571500"/>
          </a:xfrm>
          <a:prstGeom prst="rect">
            <a:avLst/>
          </a:prstGeom>
          <a:noFill/>
          <a:ln>
            <a:noFill/>
          </a:ln>
        </p:spPr>
      </p:pic>
      <p:sp>
        <p:nvSpPr>
          <p:cNvPr id="1130" name="Shape 1130"/>
          <p:cNvSpPr txBox="1"/>
          <p:nvPr/>
        </p:nvSpPr>
        <p:spPr>
          <a:xfrm>
            <a:off x="3438525" y="5226050"/>
            <a:ext cx="5265737"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are used for the other sample and population</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4" name="Shape 1134"/>
        <p:cNvGrpSpPr/>
        <p:nvPr/>
      </p:nvGrpSpPr>
      <p:grpSpPr>
        <a:xfrm>
          <a:off x="0" y="0"/>
          <a:ext cx="0" cy="0"/>
          <a:chOff x="0" y="0"/>
          <a:chExt cx="0" cy="0"/>
        </a:xfrm>
      </p:grpSpPr>
      <p:sp>
        <p:nvSpPr>
          <p:cNvPr id="1135" name="Shape 113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36" name="Shape 113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37" name="Shape 1137"/>
          <p:cNvSpPr txBox="1"/>
          <p:nvPr>
            <p:ph type="title"/>
          </p:nvPr>
        </p:nvSpPr>
        <p:spPr>
          <a:xfrm>
            <a:off x="1117600" y="265112"/>
            <a:ext cx="6858000" cy="5873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1138" name="Shape 1138"/>
          <p:cNvSpPr txBox="1"/>
          <p:nvPr>
            <p:ph idx="1" type="body"/>
          </p:nvPr>
        </p:nvSpPr>
        <p:spPr>
          <a:xfrm>
            <a:off x="393700" y="1922461"/>
            <a:ext cx="8458200" cy="4114800"/>
          </a:xfrm>
          <a:prstGeom prst="rect">
            <a:avLst/>
          </a:prstGeom>
          <a:noFill/>
          <a:ln>
            <a:noFill/>
          </a:ln>
        </p:spPr>
        <p:txBody>
          <a:bodyPr anchorCtr="0" anchor="t" bIns="44450" lIns="90475" rIns="90475" tIns="44450">
            <a:noAutofit/>
          </a:bodyPr>
          <a:lstStyle/>
          <a:p>
            <a:pPr indent="-454025" lvl="0" marL="454025" marR="0" rtl="0" algn="l">
              <a:lnSpc>
                <a:spcPct val="100000"/>
              </a:lnSpc>
              <a:spcBef>
                <a:spcPts val="0"/>
              </a:spcBef>
              <a:spcAft>
                <a:spcPts val="0"/>
              </a:spcAft>
              <a:buClr>
                <a:schemeClr val="dk1"/>
              </a:buClr>
              <a:buSzPct val="25000"/>
              <a:buFont typeface="Arial"/>
              <a:buNone/>
            </a:pPr>
            <a:r>
              <a:rPr b="1" i="0" lang="en-US" sz="3400" u="none" cap="none" strike="noStrike">
                <a:solidFill>
                  <a:schemeClr val="dk1"/>
                </a:solidFill>
                <a:latin typeface="Arial"/>
                <a:ea typeface="Arial"/>
                <a:cs typeface="Arial"/>
                <a:sym typeface="Arial"/>
              </a:rPr>
              <a:t>1. The two populations are 	</a:t>
            </a:r>
            <a:r>
              <a:rPr b="1" i="0" lang="en-US" sz="3400" u="none" cap="none" strike="noStrike">
                <a:solidFill>
                  <a:schemeClr val="hlink"/>
                </a:solidFill>
                <a:latin typeface="Arial"/>
                <a:ea typeface="Arial"/>
                <a:cs typeface="Arial"/>
                <a:sym typeface="Arial"/>
              </a:rPr>
              <a:t>independent</a:t>
            </a:r>
            <a:r>
              <a:rPr b="1" i="0" lang="en-US" sz="3400" u="none" cap="none" strike="noStrike">
                <a:solidFill>
                  <a:schemeClr val="dk1"/>
                </a:solidFill>
                <a:latin typeface="Arial"/>
                <a:ea typeface="Arial"/>
                <a:cs typeface="Arial"/>
                <a:sym typeface="Arial"/>
              </a:rPr>
              <a:t>.</a:t>
            </a:r>
          </a:p>
          <a:p>
            <a:pPr indent="-454025" lvl="0" marL="454025" marR="0" rtl="0" algn="l">
              <a:lnSpc>
                <a:spcPct val="100000"/>
              </a:lnSpc>
              <a:spcBef>
                <a:spcPts val="1190"/>
              </a:spcBef>
              <a:spcAft>
                <a:spcPts val="0"/>
              </a:spcAft>
              <a:buClr>
                <a:schemeClr val="dk1"/>
              </a:buClr>
              <a:buSzPct val="25000"/>
              <a:buFont typeface="Arial"/>
              <a:buNone/>
            </a:pPr>
            <a:r>
              <a:rPr b="1" i="0" lang="en-US" sz="3400" u="none" cap="none" strike="noStrike">
                <a:solidFill>
                  <a:schemeClr val="dk1"/>
                </a:solidFill>
                <a:latin typeface="Arial"/>
                <a:ea typeface="Arial"/>
                <a:cs typeface="Arial"/>
                <a:sym typeface="Arial"/>
              </a:rPr>
              <a:t>2. The two samples are simple random       samples.</a:t>
            </a:r>
          </a:p>
          <a:p>
            <a:pPr indent="-454025" lvl="0" marL="454025" marR="0" rtl="0" algn="l">
              <a:lnSpc>
                <a:spcPct val="100000"/>
              </a:lnSpc>
              <a:spcBef>
                <a:spcPts val="2210"/>
              </a:spcBef>
              <a:spcAft>
                <a:spcPts val="1020"/>
              </a:spcAft>
              <a:buClr>
                <a:schemeClr val="dk1"/>
              </a:buClr>
              <a:buSzPct val="25000"/>
              <a:buFont typeface="Arial"/>
              <a:buNone/>
            </a:pPr>
            <a:r>
              <a:rPr b="1" i="0" lang="en-US" sz="3400" u="none" cap="none" strike="noStrike">
                <a:solidFill>
                  <a:schemeClr val="dk1"/>
                </a:solidFill>
                <a:latin typeface="Arial"/>
                <a:ea typeface="Arial"/>
                <a:cs typeface="Arial"/>
                <a:sym typeface="Arial"/>
              </a:rPr>
              <a:t>3.	The two populations are each 	      	</a:t>
            </a:r>
            <a:r>
              <a:rPr b="1" i="0" lang="en-US" sz="3400" u="none" cap="none" strike="noStrike">
                <a:solidFill>
                  <a:schemeClr val="hlink"/>
                </a:solidFill>
                <a:latin typeface="Arial"/>
                <a:ea typeface="Arial"/>
                <a:cs typeface="Arial"/>
                <a:sym typeface="Arial"/>
              </a:rPr>
              <a:t>normally distributed.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8" name="Shape 8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89" name="Shape 89"/>
          <p:cNvSpPr txBox="1"/>
          <p:nvPr/>
        </p:nvSpPr>
        <p:spPr>
          <a:xfrm>
            <a:off x="655637" y="5364162"/>
            <a:ext cx="5649911" cy="492125"/>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36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The corresponding notations apply to</a:t>
            </a:r>
          </a:p>
        </p:txBody>
      </p:sp>
      <p:grpSp>
        <p:nvGrpSpPr>
          <p:cNvPr id="90" name="Shape 90"/>
          <p:cNvGrpSpPr/>
          <p:nvPr/>
        </p:nvGrpSpPr>
        <p:grpSpPr>
          <a:xfrm>
            <a:off x="709612" y="5703887"/>
            <a:ext cx="7740649" cy="539749"/>
            <a:chOff x="709612" y="5703887"/>
            <a:chExt cx="7740649" cy="539749"/>
          </a:xfrm>
        </p:grpSpPr>
        <p:sp>
          <p:nvSpPr>
            <p:cNvPr id="91" name="Shape 91"/>
            <p:cNvSpPr txBox="1"/>
            <p:nvPr/>
          </p:nvSpPr>
          <p:spPr>
            <a:xfrm>
              <a:off x="709612" y="5789612"/>
              <a:ext cx="7740649"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Times New Roman"/>
                <a:buNone/>
              </a:pPr>
              <a:r>
                <a:rPr b="1" i="1" lang="en-US" sz="2400" u="none" cap="none" strike="noStrike">
                  <a:solidFill>
                    <a:schemeClr val="hlink"/>
                  </a:solidFill>
                  <a:latin typeface="Times New Roman"/>
                  <a:ea typeface="Times New Roman"/>
                  <a:cs typeface="Times New Roman"/>
                  <a:sym typeface="Times New Roman"/>
                </a:rPr>
                <a:t>p</a:t>
              </a:r>
              <a:r>
                <a:rPr b="1" baseline="-25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a:t>
              </a:r>
              <a:r>
                <a:rPr b="1" i="1" lang="en-US" sz="2400" u="none" cap="none" strike="noStrike">
                  <a:solidFill>
                    <a:schemeClr val="hlink"/>
                  </a:solidFill>
                  <a:latin typeface="Times New Roman"/>
                  <a:ea typeface="Times New Roman"/>
                  <a:cs typeface="Times New Roman"/>
                  <a:sym typeface="Times New Roman"/>
                </a:rPr>
                <a:t>n</a:t>
              </a:r>
              <a:r>
                <a:rPr b="1" baseline="-25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 </a:t>
              </a:r>
              <a:r>
                <a:rPr b="1" i="1" lang="en-US" sz="2400" u="none" cap="none" strike="noStrike">
                  <a:solidFill>
                    <a:schemeClr val="hlink"/>
                  </a:solidFill>
                  <a:latin typeface="Times New Roman"/>
                  <a:ea typeface="Times New Roman"/>
                  <a:cs typeface="Times New Roman"/>
                  <a:sym typeface="Times New Roman"/>
                </a:rPr>
                <a:t>x</a:t>
              </a:r>
              <a:r>
                <a:rPr b="1" baseline="-25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 </a:t>
              </a:r>
              <a:r>
                <a:rPr b="1" i="1" lang="en-US" sz="2400" u="none" cap="none" strike="noStrike">
                  <a:solidFill>
                    <a:schemeClr val="hlink"/>
                  </a:solidFill>
                  <a:latin typeface="Times New Roman"/>
                  <a:ea typeface="Times New Roman"/>
                  <a:cs typeface="Times New Roman"/>
                  <a:sym typeface="Times New Roman"/>
                </a:rPr>
                <a:t>p</a:t>
              </a:r>
              <a:r>
                <a:rPr b="1" baseline="-25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and </a:t>
              </a:r>
              <a:r>
                <a:rPr b="1" i="1" lang="en-US" sz="2400" u="none" cap="none" strike="noStrike">
                  <a:solidFill>
                    <a:schemeClr val="hlink"/>
                  </a:solidFill>
                  <a:latin typeface="Times New Roman"/>
                  <a:ea typeface="Times New Roman"/>
                  <a:cs typeface="Times New Roman"/>
                  <a:sym typeface="Times New Roman"/>
                </a:rPr>
                <a:t>q</a:t>
              </a:r>
              <a:r>
                <a:rPr b="1" baseline="-25000" i="0" lang="en-US" sz="2400" u="none" cap="none" strike="noStrike">
                  <a:solidFill>
                    <a:schemeClr val="hlink"/>
                  </a:solidFill>
                  <a:latin typeface="Arial"/>
                  <a:ea typeface="Arial"/>
                  <a:cs typeface="Arial"/>
                  <a:sym typeface="Arial"/>
                </a:rPr>
                <a:t>2</a:t>
              </a:r>
              <a:r>
                <a:rPr b="1" i="0" lang="en-US" sz="2400" u="none" cap="none" strike="noStrike">
                  <a:solidFill>
                    <a:schemeClr val="hlink"/>
                  </a:solidFill>
                  <a:latin typeface="Arial"/>
                  <a:ea typeface="Arial"/>
                  <a:cs typeface="Arial"/>
                  <a:sym typeface="Arial"/>
                </a:rPr>
                <a:t> , which come from population 2.</a:t>
              </a:r>
            </a:p>
          </p:txBody>
        </p:sp>
        <p:grpSp>
          <p:nvGrpSpPr>
            <p:cNvPr id="92" name="Shape 92"/>
            <p:cNvGrpSpPr/>
            <p:nvPr/>
          </p:nvGrpSpPr>
          <p:grpSpPr>
            <a:xfrm>
              <a:off x="2206625" y="5703887"/>
              <a:ext cx="1436687" cy="454024"/>
              <a:chOff x="2206625" y="5640387"/>
              <a:chExt cx="1436687" cy="454024"/>
            </a:xfrm>
          </p:grpSpPr>
          <p:sp>
            <p:nvSpPr>
              <p:cNvPr id="93" name="Shape 93"/>
              <p:cNvSpPr txBox="1"/>
              <p:nvPr/>
            </p:nvSpPr>
            <p:spPr>
              <a:xfrm>
                <a:off x="3284537" y="5640387"/>
                <a:ext cx="3587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Times New Roman"/>
                  <a:buNone/>
                </a:pPr>
                <a:r>
                  <a:rPr b="1" i="0" lang="en-US" sz="2400" u="none" cap="none" strike="noStrike">
                    <a:solidFill>
                      <a:schemeClr val="hlink"/>
                    </a:solidFill>
                    <a:latin typeface="Times New Roman"/>
                    <a:ea typeface="Times New Roman"/>
                    <a:cs typeface="Times New Roman"/>
                    <a:sym typeface="Times New Roman"/>
                  </a:rPr>
                  <a:t>^</a:t>
                </a:r>
              </a:p>
            </p:txBody>
          </p:sp>
          <p:sp>
            <p:nvSpPr>
              <p:cNvPr id="94" name="Shape 94"/>
              <p:cNvSpPr txBox="1"/>
              <p:nvPr/>
            </p:nvSpPr>
            <p:spPr>
              <a:xfrm>
                <a:off x="2206625" y="5640387"/>
                <a:ext cx="3587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Times New Roman"/>
                  <a:buNone/>
                </a:pPr>
                <a:r>
                  <a:rPr b="1" i="0" lang="en-US" sz="2400" u="none" cap="none" strike="noStrike">
                    <a:solidFill>
                      <a:schemeClr val="hlink"/>
                    </a:solidFill>
                    <a:latin typeface="Times New Roman"/>
                    <a:ea typeface="Times New Roman"/>
                    <a:cs typeface="Times New Roman"/>
                    <a:sym typeface="Times New Roman"/>
                  </a:rPr>
                  <a:t>^</a:t>
                </a:r>
              </a:p>
            </p:txBody>
          </p:sp>
        </p:grpSp>
      </p:grpSp>
      <p:sp>
        <p:nvSpPr>
          <p:cNvPr id="95" name="Shape 95"/>
          <p:cNvSpPr txBox="1"/>
          <p:nvPr>
            <p:ph type="title"/>
          </p:nvPr>
        </p:nvSpPr>
        <p:spPr>
          <a:xfrm>
            <a:off x="76200" y="76200"/>
            <a:ext cx="8915400" cy="9778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Two Proportions</a:t>
            </a:r>
          </a:p>
        </p:txBody>
      </p:sp>
      <p:sp>
        <p:nvSpPr>
          <p:cNvPr id="96" name="Shape 96"/>
          <p:cNvSpPr txBox="1"/>
          <p:nvPr>
            <p:ph idx="1" type="body"/>
          </p:nvPr>
        </p:nvSpPr>
        <p:spPr>
          <a:xfrm>
            <a:off x="622300" y="1081087"/>
            <a:ext cx="7874000" cy="23622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3000" u="none" cap="none" strike="noStrike">
                <a:solidFill>
                  <a:schemeClr val="hlink"/>
                </a:solidFill>
                <a:latin typeface="Arial"/>
                <a:ea typeface="Arial"/>
                <a:cs typeface="Arial"/>
                <a:sym typeface="Arial"/>
              </a:rPr>
              <a:t>For population 1, we let:</a:t>
            </a:r>
          </a:p>
          <a:p>
            <a:pPr indent="-342900" lvl="0" marL="342900" marR="0" rtl="0" algn="l">
              <a:lnSpc>
                <a:spcPct val="10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1" lang="en-US" sz="3000" u="none" cap="none" strike="noStrike">
                <a:solidFill>
                  <a:schemeClr val="dk1"/>
                </a:solidFill>
                <a:latin typeface="Times New Roman"/>
                <a:ea typeface="Times New Roman"/>
                <a:cs typeface="Times New Roman"/>
                <a:sym typeface="Times New Roman"/>
              </a:rPr>
              <a:t>p</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 </a:t>
            </a:r>
            <a:r>
              <a:rPr b="1" i="0" lang="en-US" sz="3000" u="none" cap="none" strike="noStrike">
                <a:solidFill>
                  <a:schemeClr val="hlink"/>
                </a:solidFill>
                <a:latin typeface="Arial"/>
                <a:ea typeface="Arial"/>
                <a:cs typeface="Arial"/>
                <a:sym typeface="Arial"/>
              </a:rPr>
              <a:t>population</a:t>
            </a:r>
            <a:r>
              <a:rPr b="1" i="0" lang="en-US" sz="3000" u="none" cap="none" strike="noStrike">
                <a:solidFill>
                  <a:schemeClr val="dk1"/>
                </a:solidFill>
                <a:latin typeface="Arial"/>
                <a:ea typeface="Arial"/>
                <a:cs typeface="Arial"/>
                <a:sym typeface="Arial"/>
              </a:rPr>
              <a:t> proportion</a:t>
            </a:r>
          </a:p>
          <a:p>
            <a:pPr indent="-342900" lvl="0" marL="342900" marR="0" rtl="0" algn="l">
              <a:lnSpc>
                <a:spcPct val="10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1" lang="en-US" sz="3000" u="none" cap="none" strike="noStrike">
                <a:solidFill>
                  <a:schemeClr val="dk1"/>
                </a:solidFill>
                <a:latin typeface="Times New Roman"/>
                <a:ea typeface="Times New Roman"/>
                <a:cs typeface="Times New Roman"/>
                <a:sym typeface="Times New Roman"/>
              </a:rPr>
              <a:t>n</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 size of the sample</a:t>
            </a:r>
          </a:p>
          <a:p>
            <a:pPr indent="-342900" lvl="0" marL="342900" marR="0" rtl="0" algn="l">
              <a:lnSpc>
                <a:spcPct val="100000"/>
              </a:lnSpc>
              <a:spcBef>
                <a:spcPts val="6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1" lang="en-US" sz="30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 number of successes in the sample</a:t>
            </a:r>
          </a:p>
        </p:txBody>
      </p:sp>
      <p:sp>
        <p:nvSpPr>
          <p:cNvPr id="97" name="Shape 97"/>
          <p:cNvSpPr txBox="1"/>
          <p:nvPr/>
        </p:nvSpPr>
        <p:spPr>
          <a:xfrm>
            <a:off x="939800" y="3405187"/>
            <a:ext cx="44608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p>
        </p:txBody>
      </p:sp>
      <p:grpSp>
        <p:nvGrpSpPr>
          <p:cNvPr id="98" name="Shape 98"/>
          <p:cNvGrpSpPr/>
          <p:nvPr/>
        </p:nvGrpSpPr>
        <p:grpSpPr>
          <a:xfrm>
            <a:off x="958850" y="3570287"/>
            <a:ext cx="8001000" cy="1735136"/>
            <a:chOff x="946150" y="3798887"/>
            <a:chExt cx="8001000" cy="1735136"/>
          </a:xfrm>
        </p:grpSpPr>
        <p:sp>
          <p:nvSpPr>
            <p:cNvPr id="99" name="Shape 99"/>
            <p:cNvSpPr txBox="1"/>
            <p:nvPr/>
          </p:nvSpPr>
          <p:spPr>
            <a:xfrm>
              <a:off x="946150" y="3798887"/>
              <a:ext cx="8001000" cy="1735136"/>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Times New Roman"/>
                <a:buNone/>
              </a:pPr>
              <a:r>
                <a:rPr b="1" i="1" lang="en-US" sz="3000" u="none" cap="none" strike="noStrike">
                  <a:solidFill>
                    <a:schemeClr val="dk1"/>
                  </a:solidFill>
                  <a:latin typeface="Times New Roman"/>
                  <a:ea typeface="Times New Roman"/>
                  <a:cs typeface="Times New Roman"/>
                  <a:sym typeface="Times New Roman"/>
                </a:rPr>
                <a:t>p</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      (the </a:t>
              </a:r>
              <a:r>
                <a:rPr b="1" i="0" lang="en-US" sz="3000" u="none" cap="none" strike="noStrike">
                  <a:solidFill>
                    <a:schemeClr val="hlink"/>
                  </a:solidFill>
                  <a:latin typeface="Arial"/>
                  <a:ea typeface="Arial"/>
                  <a:cs typeface="Arial"/>
                  <a:sym typeface="Arial"/>
                </a:rPr>
                <a:t>sample</a:t>
              </a:r>
              <a:r>
                <a:rPr b="1" i="0" lang="en-US" sz="3000" u="none" cap="none" strike="noStrike">
                  <a:solidFill>
                    <a:schemeClr val="dk1"/>
                  </a:solidFill>
                  <a:latin typeface="Arial"/>
                  <a:ea typeface="Arial"/>
                  <a:cs typeface="Arial"/>
                  <a:sym typeface="Arial"/>
                </a:rPr>
                <a:t> proportion)</a:t>
              </a:r>
            </a:p>
            <a:p>
              <a:pPr indent="0" lvl="0" marL="0" marR="0" rtl="0" algn="l">
                <a:lnSpc>
                  <a:spcPct val="95000"/>
                </a:lnSpc>
                <a:spcBef>
                  <a:spcPts val="900"/>
                </a:spcBef>
                <a:spcAft>
                  <a:spcPts val="0"/>
                </a:spcAft>
                <a:buClr>
                  <a:schemeClr val="dk1"/>
                </a:buClr>
                <a:buFont typeface="Times New Roman"/>
                <a:buNone/>
              </a:pPr>
              <a:r>
                <a:t/>
              </a:r>
              <a:endParaRPr b="1" i="0" sz="3000" u="none" cap="none" strike="noStrike">
                <a:solidFill>
                  <a:schemeClr val="dk1"/>
                </a:solidFill>
                <a:latin typeface="Arial"/>
                <a:ea typeface="Arial"/>
                <a:cs typeface="Arial"/>
                <a:sym typeface="Arial"/>
              </a:endParaRPr>
            </a:p>
            <a:p>
              <a:pPr indent="0" lvl="0" marL="0" marR="0" rtl="0" algn="l">
                <a:lnSpc>
                  <a:spcPct val="95000"/>
                </a:lnSpc>
                <a:spcBef>
                  <a:spcPts val="900"/>
                </a:spcBef>
                <a:spcAft>
                  <a:spcPts val="450"/>
                </a:spcAft>
                <a:buClr>
                  <a:schemeClr val="dk1"/>
                </a:buClr>
                <a:buSzPct val="25000"/>
                <a:buFont typeface="Times New Roman"/>
                <a:buNone/>
              </a:pPr>
              <a:r>
                <a:rPr b="1" i="1" lang="en-US" sz="3000" u="none" cap="none" strike="noStrike">
                  <a:solidFill>
                    <a:schemeClr val="dk1"/>
                  </a:solidFill>
                  <a:latin typeface="Times New Roman"/>
                  <a:ea typeface="Times New Roman"/>
                  <a:cs typeface="Times New Roman"/>
                  <a:sym typeface="Times New Roman"/>
                </a:rPr>
                <a:t>q</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 1 – </a:t>
              </a:r>
              <a:r>
                <a:rPr b="1" i="1" lang="en-US" sz="3000" u="none" cap="none" strike="noStrike">
                  <a:solidFill>
                    <a:schemeClr val="dk1"/>
                  </a:solidFill>
                  <a:latin typeface="Times New Roman"/>
                  <a:ea typeface="Times New Roman"/>
                  <a:cs typeface="Times New Roman"/>
                  <a:sym typeface="Times New Roman"/>
                </a:rPr>
                <a:t>p</a:t>
              </a:r>
              <a:r>
                <a:rPr b="1" baseline="-25000" i="0" lang="en-US" sz="3000" u="none" cap="none" strike="noStrike">
                  <a:solidFill>
                    <a:schemeClr val="dk1"/>
                  </a:solidFill>
                  <a:latin typeface="Arial"/>
                  <a:ea typeface="Arial"/>
                  <a:cs typeface="Arial"/>
                  <a:sym typeface="Arial"/>
                </a:rPr>
                <a:t>1</a:t>
              </a:r>
              <a:r>
                <a:rPr b="1" i="0" lang="en-US" sz="3000" u="none" cap="none" strike="noStrike">
                  <a:solidFill>
                    <a:schemeClr val="dk1"/>
                  </a:solidFill>
                  <a:latin typeface="Arial"/>
                  <a:ea typeface="Arial"/>
                  <a:cs typeface="Arial"/>
                  <a:sym typeface="Arial"/>
                </a:rPr>
                <a:t> </a:t>
              </a:r>
            </a:p>
          </p:txBody>
        </p:sp>
        <p:grpSp>
          <p:nvGrpSpPr>
            <p:cNvPr id="100" name="Shape 100"/>
            <p:cNvGrpSpPr/>
            <p:nvPr/>
          </p:nvGrpSpPr>
          <p:grpSpPr>
            <a:xfrm>
              <a:off x="952500" y="4776787"/>
              <a:ext cx="1839911" cy="657224"/>
              <a:chOff x="952500" y="4776787"/>
              <a:chExt cx="1839911" cy="657224"/>
            </a:xfrm>
          </p:grpSpPr>
          <p:sp>
            <p:nvSpPr>
              <p:cNvPr id="101" name="Shape 101"/>
              <p:cNvSpPr txBox="1"/>
              <p:nvPr/>
            </p:nvSpPr>
            <p:spPr>
              <a:xfrm>
                <a:off x="2346325" y="4776787"/>
                <a:ext cx="44608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p>
            </p:txBody>
          </p:sp>
          <p:sp>
            <p:nvSpPr>
              <p:cNvPr id="102" name="Shape 102"/>
              <p:cNvSpPr txBox="1"/>
              <p:nvPr/>
            </p:nvSpPr>
            <p:spPr>
              <a:xfrm>
                <a:off x="952500" y="4795837"/>
                <a:ext cx="44608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a:t>
                </a:r>
              </a:p>
            </p:txBody>
          </p:sp>
        </p:grpSp>
      </p:grpSp>
      <p:grpSp>
        <p:nvGrpSpPr>
          <p:cNvPr id="103" name="Shape 103"/>
          <p:cNvGrpSpPr/>
          <p:nvPr/>
        </p:nvGrpSpPr>
        <p:grpSpPr>
          <a:xfrm>
            <a:off x="1816100" y="3275011"/>
            <a:ext cx="554036" cy="979487"/>
            <a:chOff x="1816100" y="3275011"/>
            <a:chExt cx="554036" cy="979487"/>
          </a:xfrm>
        </p:grpSpPr>
        <p:sp>
          <p:nvSpPr>
            <p:cNvPr id="104" name="Shape 104"/>
            <p:cNvSpPr txBox="1"/>
            <p:nvPr/>
          </p:nvSpPr>
          <p:spPr>
            <a:xfrm>
              <a:off x="1827211" y="3675062"/>
              <a:ext cx="542925"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n</a:t>
              </a:r>
              <a:r>
                <a:rPr b="0" baseline="-25000" i="0" lang="en-US" sz="3200" u="none" cap="none" strike="noStrike">
                  <a:solidFill>
                    <a:schemeClr val="dk1"/>
                  </a:solidFill>
                  <a:latin typeface="Times New Roman"/>
                  <a:ea typeface="Times New Roman"/>
                  <a:cs typeface="Times New Roman"/>
                  <a:sym typeface="Times New Roman"/>
                </a:rPr>
                <a:t>1</a:t>
              </a:r>
            </a:p>
          </p:txBody>
        </p:sp>
        <p:cxnSp>
          <p:nvCxnSpPr>
            <p:cNvPr id="105" name="Shape 105"/>
            <p:cNvCxnSpPr/>
            <p:nvPr/>
          </p:nvCxnSpPr>
          <p:spPr>
            <a:xfrm>
              <a:off x="1843086" y="3840162"/>
              <a:ext cx="381000" cy="0"/>
            </a:xfrm>
            <a:prstGeom prst="straightConnector1">
              <a:avLst/>
            </a:prstGeom>
            <a:noFill/>
            <a:ln cap="rnd" cmpd="sng" w="25400">
              <a:solidFill>
                <a:schemeClr val="dk1"/>
              </a:solidFill>
              <a:prstDash val="solid"/>
              <a:miter/>
              <a:headEnd len="med" w="med" type="none"/>
              <a:tailEnd len="med" w="med" type="none"/>
            </a:ln>
          </p:spPr>
        </p:cxnSp>
        <p:sp>
          <p:nvSpPr>
            <p:cNvPr id="106" name="Shape 106"/>
            <p:cNvSpPr txBox="1"/>
            <p:nvPr/>
          </p:nvSpPr>
          <p:spPr>
            <a:xfrm>
              <a:off x="1816100" y="3275011"/>
              <a:ext cx="515936" cy="5492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1" lang="en-US" sz="3000" u="none" cap="none" strike="noStrike">
                  <a:solidFill>
                    <a:schemeClr val="dk1"/>
                  </a:solidFill>
                  <a:latin typeface="Times New Roman"/>
                  <a:ea typeface="Times New Roman"/>
                  <a:cs typeface="Times New Roman"/>
                  <a:sym typeface="Times New Roman"/>
                </a:rPr>
                <a:t>x</a:t>
              </a:r>
              <a:r>
                <a:rPr b="1" baseline="-25000" i="0" lang="en-US" sz="3000" u="none" cap="none" strike="noStrike">
                  <a:solidFill>
                    <a:schemeClr val="dk1"/>
                  </a:solidFill>
                  <a:latin typeface="Arial"/>
                  <a:ea typeface="Arial"/>
                  <a:cs typeface="Arial"/>
                  <a:sym typeface="Arial"/>
                </a:rPr>
                <a:t>1</a:t>
              </a:r>
            </a:p>
          </p:txBody>
        </p:sp>
      </p:gr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2" name="Shape 1142"/>
        <p:cNvGrpSpPr/>
        <p:nvPr/>
      </p:nvGrpSpPr>
      <p:grpSpPr>
        <a:xfrm>
          <a:off x="0" y="0"/>
          <a:ext cx="0" cy="0"/>
          <a:chOff x="0" y="0"/>
          <a:chExt cx="0" cy="0"/>
        </a:xfrm>
      </p:grpSpPr>
      <p:sp>
        <p:nvSpPr>
          <p:cNvPr id="1143" name="Shape 1143"/>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44" name="Shape 1144"/>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45" name="Shape 1145"/>
          <p:cNvSpPr txBox="1"/>
          <p:nvPr/>
        </p:nvSpPr>
        <p:spPr>
          <a:xfrm>
            <a:off x="636587" y="3305175"/>
            <a:ext cx="8369299" cy="13700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Values:</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Using Table A-5, we obtain critical </a:t>
            </a:r>
            <a:r>
              <a:rPr b="1" i="1" lang="en-US" sz="2800" u="none" cap="none" strike="noStrike">
                <a:solidFill>
                  <a:schemeClr val="dk1"/>
                </a:solidFill>
                <a:latin typeface="Arial"/>
                <a:ea typeface="Arial"/>
                <a:cs typeface="Arial"/>
                <a:sym typeface="Arial"/>
              </a:rPr>
              <a:t>F</a:t>
            </a:r>
            <a:r>
              <a:rPr b="1" i="0" lang="en-US" sz="2800" u="none" cap="none" strike="noStrike">
                <a:solidFill>
                  <a:schemeClr val="dk1"/>
                </a:solidFill>
                <a:latin typeface="Arial"/>
                <a:ea typeface="Arial"/>
                <a:cs typeface="Arial"/>
                <a:sym typeface="Arial"/>
              </a:rPr>
              <a:t> values that are determined by the following three values: </a:t>
            </a:r>
          </a:p>
        </p:txBody>
      </p:sp>
      <p:grpSp>
        <p:nvGrpSpPr>
          <p:cNvPr id="1146" name="Shape 1146"/>
          <p:cNvGrpSpPr/>
          <p:nvPr/>
        </p:nvGrpSpPr>
        <p:grpSpPr>
          <a:xfrm>
            <a:off x="1312861" y="1560511"/>
            <a:ext cx="2103438" cy="1857375"/>
            <a:chOff x="3243261" y="1789111"/>
            <a:chExt cx="2103438" cy="1857375"/>
          </a:xfrm>
        </p:grpSpPr>
        <p:grpSp>
          <p:nvGrpSpPr>
            <p:cNvPr id="1147" name="Shape 1147"/>
            <p:cNvGrpSpPr/>
            <p:nvPr/>
          </p:nvGrpSpPr>
          <p:grpSpPr>
            <a:xfrm>
              <a:off x="3243261" y="1789111"/>
              <a:ext cx="2103438" cy="1857375"/>
              <a:chOff x="3243261" y="1789111"/>
              <a:chExt cx="2103438" cy="1857375"/>
            </a:xfrm>
          </p:grpSpPr>
          <p:sp>
            <p:nvSpPr>
              <p:cNvPr id="1148" name="Shape 1148"/>
              <p:cNvSpPr txBox="1"/>
              <p:nvPr/>
            </p:nvSpPr>
            <p:spPr>
              <a:xfrm>
                <a:off x="4321175" y="1789111"/>
                <a:ext cx="768349" cy="11572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620"/>
                  </a:spcAft>
                  <a:buClr>
                    <a:schemeClr val="dk1"/>
                  </a:buClr>
                  <a:buSzPct val="25000"/>
                  <a:buFont typeface="Times New Roman"/>
                  <a:buNone/>
                </a:pPr>
                <a:r>
                  <a:rPr b="0" i="0" lang="en-US" sz="5400" u="none" cap="none" strike="noStrike">
                    <a:solidFill>
                      <a:schemeClr val="dk1"/>
                    </a:solidFill>
                    <a:latin typeface="Times New Roman"/>
                    <a:ea typeface="Times New Roman"/>
                    <a:cs typeface="Times New Roman"/>
                    <a:sym typeface="Times New Roman"/>
                  </a:rPr>
                  <a:t> </a:t>
                </a:r>
                <a:r>
                  <a:rPr b="1" i="1" lang="en-US" sz="54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Arial"/>
                    <a:ea typeface="Arial"/>
                    <a:cs typeface="Arial"/>
                    <a:sym typeface="Arial"/>
                  </a:rPr>
                  <a:t>1</a:t>
                </a:r>
              </a:p>
            </p:txBody>
          </p:sp>
          <p:cxnSp>
            <p:nvCxnSpPr>
              <p:cNvPr id="1149" name="Shape 1149"/>
              <p:cNvCxnSpPr/>
              <p:nvPr/>
            </p:nvCxnSpPr>
            <p:spPr>
              <a:xfrm>
                <a:off x="4483100" y="2670175"/>
                <a:ext cx="863599" cy="0"/>
              </a:xfrm>
              <a:prstGeom prst="straightConnector1">
                <a:avLst/>
              </a:prstGeom>
              <a:noFill/>
              <a:ln cap="rnd" cmpd="sng" w="50800">
                <a:solidFill>
                  <a:schemeClr val="dk1"/>
                </a:solidFill>
                <a:prstDash val="solid"/>
                <a:miter/>
                <a:headEnd len="med" w="med" type="none"/>
                <a:tailEnd len="med" w="med" type="none"/>
              </a:ln>
            </p:spPr>
          </p:cxnSp>
          <p:sp>
            <p:nvSpPr>
              <p:cNvPr id="1150" name="Shape 1150"/>
              <p:cNvSpPr txBox="1"/>
              <p:nvPr/>
            </p:nvSpPr>
            <p:spPr>
              <a:xfrm>
                <a:off x="3243261" y="2259011"/>
                <a:ext cx="612775" cy="9112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1" lang="en-US" sz="5400" u="none" cap="none" strike="noStrike">
                    <a:solidFill>
                      <a:schemeClr val="dk1"/>
                    </a:solidFill>
                    <a:latin typeface="Arial"/>
                    <a:ea typeface="Arial"/>
                    <a:cs typeface="Arial"/>
                    <a:sym typeface="Arial"/>
                  </a:rPr>
                  <a:t>F</a:t>
                </a:r>
              </a:p>
            </p:txBody>
          </p:sp>
          <p:sp>
            <p:nvSpPr>
              <p:cNvPr id="1151" name="Shape 1151"/>
              <p:cNvSpPr txBox="1"/>
              <p:nvPr/>
            </p:nvSpPr>
            <p:spPr>
              <a:xfrm>
                <a:off x="3829050" y="2303461"/>
                <a:ext cx="477837"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a:t>
                </a:r>
              </a:p>
            </p:txBody>
          </p:sp>
          <p:sp>
            <p:nvSpPr>
              <p:cNvPr id="1152" name="Shape 1152"/>
              <p:cNvSpPr txBox="1"/>
              <p:nvPr/>
            </p:nvSpPr>
            <p:spPr>
              <a:xfrm>
                <a:off x="4318000" y="2489200"/>
                <a:ext cx="768349" cy="11572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620"/>
                  </a:spcAft>
                  <a:buClr>
                    <a:schemeClr val="dk1"/>
                  </a:buClr>
                  <a:buSzPct val="25000"/>
                  <a:buFont typeface="Times New Roman"/>
                  <a:buNone/>
                </a:pPr>
                <a:r>
                  <a:rPr b="0" i="0" lang="en-US" sz="5400" u="none" cap="none" strike="noStrike">
                    <a:solidFill>
                      <a:schemeClr val="dk1"/>
                    </a:solidFill>
                    <a:latin typeface="Times New Roman"/>
                    <a:ea typeface="Times New Roman"/>
                    <a:cs typeface="Times New Roman"/>
                    <a:sym typeface="Times New Roman"/>
                  </a:rPr>
                  <a:t> </a:t>
                </a:r>
                <a:r>
                  <a:rPr b="1" i="1" lang="en-US" sz="54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Arial"/>
                    <a:ea typeface="Arial"/>
                    <a:cs typeface="Arial"/>
                    <a:sym typeface="Arial"/>
                  </a:rPr>
                  <a:t>2</a:t>
                </a:r>
              </a:p>
            </p:txBody>
          </p:sp>
        </p:grpSp>
        <p:sp>
          <p:nvSpPr>
            <p:cNvPr id="1153" name="Shape 1153"/>
            <p:cNvSpPr txBox="1"/>
            <p:nvPr/>
          </p:nvSpPr>
          <p:spPr>
            <a:xfrm>
              <a:off x="4856162" y="1911350"/>
              <a:ext cx="322262"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2</a:t>
              </a:r>
            </a:p>
          </p:txBody>
        </p:sp>
        <p:sp>
          <p:nvSpPr>
            <p:cNvPr id="1154" name="Shape 1154"/>
            <p:cNvSpPr txBox="1"/>
            <p:nvPr/>
          </p:nvSpPr>
          <p:spPr>
            <a:xfrm>
              <a:off x="4837112" y="2654300"/>
              <a:ext cx="322262"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2</a:t>
              </a:r>
            </a:p>
          </p:txBody>
        </p:sp>
      </p:grpSp>
      <p:sp>
        <p:nvSpPr>
          <p:cNvPr id="1155" name="Shape 1155"/>
          <p:cNvSpPr txBox="1"/>
          <p:nvPr>
            <p:ph type="title"/>
          </p:nvPr>
        </p:nvSpPr>
        <p:spPr>
          <a:xfrm>
            <a:off x="698500" y="309562"/>
            <a:ext cx="77469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Hypothesis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Tests with Two Variances</a:t>
            </a:r>
          </a:p>
        </p:txBody>
      </p:sp>
      <p:sp>
        <p:nvSpPr>
          <p:cNvPr id="1156" name="Shape 1156"/>
          <p:cNvSpPr txBox="1"/>
          <p:nvPr/>
        </p:nvSpPr>
        <p:spPr>
          <a:xfrm>
            <a:off x="635000" y="4773612"/>
            <a:ext cx="7500936" cy="1630361"/>
          </a:xfrm>
          <a:prstGeom prst="rect">
            <a:avLst/>
          </a:prstGeom>
          <a:noFill/>
          <a:ln>
            <a:noFill/>
          </a:ln>
        </p:spPr>
        <p:txBody>
          <a:bodyPr anchorCtr="0" anchor="ctr" bIns="45700" lIns="91425" rIns="91425" tIns="45700">
            <a:noAutofit/>
          </a:bodyPr>
          <a:lstStyle/>
          <a:p>
            <a:pPr indent="0" lvl="0" marL="0" marR="0" rtl="0" algn="l">
              <a:lnSpc>
                <a:spcPct val="120000"/>
              </a:lnSpc>
              <a:spcBef>
                <a:spcPts val="0"/>
              </a:spcBef>
              <a:spcAft>
                <a:spcPts val="0"/>
              </a:spcAft>
              <a:buClr>
                <a:srgbClr val="00279F"/>
              </a:buClr>
              <a:buSzPct val="25000"/>
              <a:buFont typeface="Arial"/>
              <a:buNone/>
            </a:pPr>
            <a:r>
              <a:rPr b="1" i="0" lang="en-US" sz="2800" u="none" cap="none" strike="noStrike">
                <a:solidFill>
                  <a:srgbClr val="00279F"/>
                </a:solidFill>
                <a:latin typeface="Arial"/>
                <a:ea typeface="Arial"/>
                <a:cs typeface="Arial"/>
                <a:sym typeface="Arial"/>
              </a:rPr>
              <a:t>1. The significance level </a:t>
            </a:r>
            <a:r>
              <a:rPr b="1" i="1" lang="en-US" sz="2800" u="none" cap="none" strike="noStrike">
                <a:solidFill>
                  <a:srgbClr val="00279F"/>
                </a:solidFill>
                <a:latin typeface="Noto Symbol"/>
                <a:ea typeface="Noto Symbol"/>
                <a:cs typeface="Noto Symbol"/>
                <a:sym typeface="Noto Symbol"/>
              </a:rPr>
              <a:t>α</a:t>
            </a:r>
            <a:r>
              <a:rPr b="1" i="0" lang="en-US" sz="2800" u="none" cap="none" strike="noStrike">
                <a:solidFill>
                  <a:srgbClr val="00279F"/>
                </a:solidFill>
                <a:latin typeface="Arial"/>
                <a:ea typeface="Arial"/>
                <a:cs typeface="Arial"/>
                <a:sym typeface="Arial"/>
              </a:rPr>
              <a:t> </a:t>
            </a:r>
          </a:p>
          <a:p>
            <a:pPr indent="0" lvl="0" marL="0" marR="0" rtl="0" algn="l">
              <a:lnSpc>
                <a:spcPct val="120000"/>
              </a:lnSpc>
              <a:spcBef>
                <a:spcPts val="0"/>
              </a:spcBef>
              <a:spcAft>
                <a:spcPts val="0"/>
              </a:spcAft>
              <a:buClr>
                <a:srgbClr val="00279F"/>
              </a:buClr>
              <a:buSzPct val="25000"/>
              <a:buFont typeface="Arial"/>
              <a:buNone/>
            </a:pPr>
            <a:r>
              <a:rPr b="1" i="0" lang="en-US" sz="2800" u="none" cap="none" strike="noStrike">
                <a:solidFill>
                  <a:srgbClr val="00279F"/>
                </a:solidFill>
                <a:latin typeface="Arial"/>
                <a:ea typeface="Arial"/>
                <a:cs typeface="Arial"/>
                <a:sym typeface="Arial"/>
              </a:rPr>
              <a:t>2. Numerator degrees of freedom = </a:t>
            </a:r>
            <a:r>
              <a:rPr b="1" i="1" lang="en-US" sz="2800" u="none" cap="none" strike="noStrike">
                <a:solidFill>
                  <a:srgbClr val="00279F"/>
                </a:solidFill>
                <a:latin typeface="Times New Roman"/>
                <a:ea typeface="Times New Roman"/>
                <a:cs typeface="Times New Roman"/>
                <a:sym typeface="Times New Roman"/>
              </a:rPr>
              <a:t>n</a:t>
            </a:r>
            <a:r>
              <a:rPr b="1" baseline="-25000" i="0" lang="en-US" sz="2800" u="none" cap="none" strike="noStrike">
                <a:solidFill>
                  <a:srgbClr val="00279F"/>
                </a:solidFill>
                <a:latin typeface="Arial"/>
                <a:ea typeface="Arial"/>
                <a:cs typeface="Arial"/>
                <a:sym typeface="Arial"/>
              </a:rPr>
              <a:t>1</a:t>
            </a:r>
            <a:r>
              <a:rPr b="1" i="0" lang="en-US" sz="2800" u="none" cap="none" strike="noStrike">
                <a:solidFill>
                  <a:srgbClr val="00279F"/>
                </a:solidFill>
                <a:latin typeface="Arial"/>
                <a:ea typeface="Arial"/>
                <a:cs typeface="Arial"/>
                <a:sym typeface="Arial"/>
              </a:rPr>
              <a:t> – 1</a:t>
            </a:r>
          </a:p>
          <a:p>
            <a:pPr indent="0" lvl="0" marL="0" marR="0" rtl="0" algn="l">
              <a:lnSpc>
                <a:spcPct val="120000"/>
              </a:lnSpc>
              <a:spcBef>
                <a:spcPts val="0"/>
              </a:spcBef>
              <a:spcAft>
                <a:spcPts val="0"/>
              </a:spcAft>
              <a:buClr>
                <a:srgbClr val="00279F"/>
              </a:buClr>
              <a:buSzPct val="25000"/>
              <a:buFont typeface="Arial"/>
              <a:buNone/>
            </a:pPr>
            <a:r>
              <a:rPr b="1" i="0" lang="en-US" sz="2800" u="none" cap="none" strike="noStrike">
                <a:solidFill>
                  <a:srgbClr val="00279F"/>
                </a:solidFill>
                <a:latin typeface="Arial"/>
                <a:ea typeface="Arial"/>
                <a:cs typeface="Arial"/>
                <a:sym typeface="Arial"/>
              </a:rPr>
              <a:t>3. Denominator degrees of freedom = </a:t>
            </a:r>
            <a:r>
              <a:rPr b="1" i="1" lang="en-US" sz="2800" u="none" cap="none" strike="noStrike">
                <a:solidFill>
                  <a:srgbClr val="00279F"/>
                </a:solidFill>
                <a:latin typeface="Times New Roman"/>
                <a:ea typeface="Times New Roman"/>
                <a:cs typeface="Times New Roman"/>
                <a:sym typeface="Times New Roman"/>
              </a:rPr>
              <a:t>n</a:t>
            </a:r>
            <a:r>
              <a:rPr b="1" baseline="-25000" i="0" lang="en-US" sz="2800" u="none" cap="none" strike="noStrike">
                <a:solidFill>
                  <a:srgbClr val="00279F"/>
                </a:solidFill>
                <a:latin typeface="Arial"/>
                <a:ea typeface="Arial"/>
                <a:cs typeface="Arial"/>
                <a:sym typeface="Arial"/>
              </a:rPr>
              <a:t>2</a:t>
            </a:r>
            <a:r>
              <a:rPr b="1" i="0" lang="en-US" sz="2800" u="none" cap="none" strike="noStrike">
                <a:solidFill>
                  <a:srgbClr val="00279F"/>
                </a:solidFill>
                <a:latin typeface="Arial"/>
                <a:ea typeface="Arial"/>
                <a:cs typeface="Arial"/>
                <a:sym typeface="Arial"/>
              </a:rPr>
              <a:t> – 1</a:t>
            </a:r>
          </a:p>
        </p:txBody>
      </p:sp>
      <p:sp>
        <p:nvSpPr>
          <p:cNvPr id="1157" name="Shape 1157"/>
          <p:cNvSpPr txBox="1"/>
          <p:nvPr/>
        </p:nvSpPr>
        <p:spPr>
          <a:xfrm>
            <a:off x="4076700" y="1892300"/>
            <a:ext cx="46481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Where </a:t>
            </a:r>
            <a:r>
              <a:rPr b="1" i="1" lang="en-US" sz="2400" u="none" cap="none" strike="noStrike">
                <a:solidFill>
                  <a:schemeClr val="dk1"/>
                </a:solidFill>
                <a:latin typeface="Times New Roman"/>
                <a:ea typeface="Times New Roman"/>
                <a:cs typeface="Times New Roman"/>
                <a:sym typeface="Times New Roman"/>
              </a:rPr>
              <a:t>s</a:t>
            </a:r>
            <a:r>
              <a:rPr b="1" baseline="-25000" i="0" lang="en-US" sz="2000" u="none" cap="none" strike="noStrike">
                <a:solidFill>
                  <a:schemeClr val="dk1"/>
                </a:solidFill>
                <a:latin typeface="Arial"/>
                <a:ea typeface="Arial"/>
                <a:cs typeface="Arial"/>
                <a:sym typeface="Arial"/>
              </a:rPr>
              <a:t>1</a:t>
            </a:r>
            <a:r>
              <a:rPr b="1" baseline="30000" i="0" lang="en-US" sz="2000" u="none" cap="none" strike="noStrike">
                <a:solidFill>
                  <a:schemeClr val="dk1"/>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is the larger of the two sample variances</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1" name="Shape 1161"/>
        <p:cNvGrpSpPr/>
        <p:nvPr/>
      </p:nvGrpSpPr>
      <p:grpSpPr>
        <a:xfrm>
          <a:off x="0" y="0"/>
          <a:ext cx="0" cy="0"/>
          <a:chOff x="0" y="0"/>
          <a:chExt cx="0" cy="0"/>
        </a:xfrm>
      </p:grpSpPr>
      <p:sp>
        <p:nvSpPr>
          <p:cNvPr id="1162" name="Shape 1162"/>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63" name="Shape 1163"/>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64" name="Shape 1164"/>
          <p:cNvSpPr txBox="1"/>
          <p:nvPr>
            <p:ph type="title"/>
          </p:nvPr>
        </p:nvSpPr>
        <p:spPr>
          <a:xfrm>
            <a:off x="639762" y="1631950"/>
            <a:ext cx="7991475" cy="711200"/>
          </a:xfrm>
          <a:prstGeom prst="rect">
            <a:avLst/>
          </a:prstGeom>
          <a:noFill/>
          <a:ln>
            <a:noFill/>
          </a:ln>
        </p:spPr>
        <p:txBody>
          <a:bodyPr anchorCtr="0" anchor="t" bIns="44450" lIns="90475" rIns="90475" tIns="44450">
            <a:noAutofit/>
          </a:bodyPr>
          <a:lstStyle/>
          <a:p>
            <a:pPr indent="-284162" lvl="0" marL="284162"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The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distribution is not symmetric.</a:t>
            </a:r>
          </a:p>
        </p:txBody>
      </p:sp>
      <p:sp>
        <p:nvSpPr>
          <p:cNvPr id="1165" name="Shape 1165"/>
          <p:cNvSpPr txBox="1"/>
          <p:nvPr>
            <p:ph idx="1" type="body"/>
          </p:nvPr>
        </p:nvSpPr>
        <p:spPr>
          <a:xfrm>
            <a:off x="639762" y="2678111"/>
            <a:ext cx="8275636" cy="4114800"/>
          </a:xfrm>
          <a:prstGeom prst="rect">
            <a:avLst/>
          </a:prstGeom>
          <a:noFill/>
          <a:ln>
            <a:noFill/>
          </a:ln>
        </p:spPr>
        <p:txBody>
          <a:bodyPr anchorCtr="0" anchor="t" bIns="44450" lIns="90475" rIns="90475" tIns="44450">
            <a:noAutofit/>
          </a:bodyPr>
          <a:lstStyle/>
          <a:p>
            <a:pPr indent="-396875" lvl="0" marL="396875" marR="0" rtl="0" algn="l">
              <a:lnSpc>
                <a:spcPct val="95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Values of the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distribution cannot be negative.</a:t>
            </a:r>
          </a:p>
          <a:p>
            <a:pPr indent="-396875" lvl="0" marL="396875" marR="0" rtl="0" algn="l">
              <a:lnSpc>
                <a:spcPct val="95000"/>
              </a:lnSpc>
              <a:spcBef>
                <a:spcPts val="2720"/>
              </a:spcBef>
              <a:spcAft>
                <a:spcPts val="128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exact shape of the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distribution depends on the two different degrees of freedom.</a:t>
            </a:r>
          </a:p>
        </p:txBody>
      </p:sp>
      <p:sp>
        <p:nvSpPr>
          <p:cNvPr id="1166" name="Shape 1166"/>
          <p:cNvSpPr txBox="1"/>
          <p:nvPr/>
        </p:nvSpPr>
        <p:spPr>
          <a:xfrm>
            <a:off x="673100" y="131761"/>
            <a:ext cx="7746999" cy="8508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Distribution</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0" name="Shape 1170"/>
        <p:cNvGrpSpPr/>
        <p:nvPr/>
      </p:nvGrpSpPr>
      <p:grpSpPr>
        <a:xfrm>
          <a:off x="0" y="0"/>
          <a:ext cx="0" cy="0"/>
          <a:chOff x="0" y="0"/>
          <a:chExt cx="0" cy="0"/>
        </a:xfrm>
      </p:grpSpPr>
      <p:sp>
        <p:nvSpPr>
          <p:cNvPr id="1171" name="Shape 117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72" name="Shape 117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73" name="Shape 1173"/>
          <p:cNvSpPr txBox="1"/>
          <p:nvPr>
            <p:ph idx="1" type="body"/>
          </p:nvPr>
        </p:nvSpPr>
        <p:spPr>
          <a:xfrm>
            <a:off x="500062" y="1454150"/>
            <a:ext cx="8275636" cy="1670050"/>
          </a:xfrm>
          <a:prstGeom prst="rect">
            <a:avLst/>
          </a:prstGeom>
          <a:noFill/>
          <a:ln>
            <a:noFill/>
          </a:ln>
        </p:spPr>
        <p:txBody>
          <a:bodyPr anchorCtr="0" anchor="t" bIns="44450" lIns="90475" rIns="90475" tIns="44450">
            <a:noAutofit/>
          </a:bodyPr>
          <a:lstStyle/>
          <a:p>
            <a:pPr indent="-1587" lvl="0" marL="1587" marR="0" rtl="0" algn="l">
              <a:lnSpc>
                <a:spcPct val="95000"/>
              </a:lnSpc>
              <a:spcBef>
                <a:spcPts val="0"/>
              </a:spcBef>
              <a:spcAft>
                <a:spcPts val="1120"/>
              </a:spcAft>
              <a:buClr>
                <a:schemeClr val="dk1"/>
              </a:buClr>
              <a:buSzPct val="25000"/>
              <a:buFont typeface="Arial"/>
              <a:buNone/>
            </a:pPr>
            <a:r>
              <a:rPr b="1" i="0" lang="en-US" sz="2800" u="none" cap="none" strike="noStrike">
                <a:solidFill>
                  <a:schemeClr val="dk1"/>
                </a:solidFill>
                <a:latin typeface="Arial"/>
                <a:ea typeface="Arial"/>
                <a:cs typeface="Arial"/>
                <a:sym typeface="Arial"/>
              </a:rPr>
              <a:t>To find a critical </a:t>
            </a:r>
            <a:r>
              <a:rPr b="1" i="1" lang="en-US" sz="2800" u="none" cap="none" strike="noStrike">
                <a:solidFill>
                  <a:schemeClr val="dk1"/>
                </a:solidFill>
                <a:latin typeface="Arial"/>
                <a:ea typeface="Arial"/>
                <a:cs typeface="Arial"/>
                <a:sym typeface="Arial"/>
              </a:rPr>
              <a:t>F </a:t>
            </a:r>
            <a:r>
              <a:rPr b="1" i="0" lang="en-US" sz="2800" u="none" cap="none" strike="noStrike">
                <a:solidFill>
                  <a:schemeClr val="dk1"/>
                </a:solidFill>
                <a:latin typeface="Arial"/>
                <a:ea typeface="Arial"/>
                <a:cs typeface="Arial"/>
                <a:sym typeface="Arial"/>
              </a:rPr>
              <a:t>value corresponding to a 0.05 significance level, refer to Table A-5 and use the right-tail are of 0.025 or 0.05, depending on the type of test:</a:t>
            </a:r>
          </a:p>
        </p:txBody>
      </p:sp>
      <p:sp>
        <p:nvSpPr>
          <p:cNvPr id="1174" name="Shape 1174"/>
          <p:cNvSpPr txBox="1"/>
          <p:nvPr>
            <p:ph type="title"/>
          </p:nvPr>
        </p:nvSpPr>
        <p:spPr>
          <a:xfrm>
            <a:off x="614362" y="88900"/>
            <a:ext cx="7848599" cy="9778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Critical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Values</a:t>
            </a:r>
          </a:p>
        </p:txBody>
      </p:sp>
      <p:sp>
        <p:nvSpPr>
          <p:cNvPr id="1175" name="Shape 1175"/>
          <p:cNvSpPr txBox="1"/>
          <p:nvPr/>
        </p:nvSpPr>
        <p:spPr>
          <a:xfrm>
            <a:off x="539750" y="3724275"/>
            <a:ext cx="8275636" cy="636586"/>
          </a:xfrm>
          <a:prstGeom prst="rect">
            <a:avLst/>
          </a:prstGeom>
          <a:noFill/>
          <a:ln>
            <a:noFill/>
          </a:ln>
        </p:spPr>
        <p:txBody>
          <a:bodyPr anchorCtr="0" anchor="t" bIns="44450" lIns="90475" rIns="90475" tIns="44450">
            <a:noAutofit/>
          </a:bodyPr>
          <a:lstStyle/>
          <a:p>
            <a:pPr indent="-1587" lvl="0" marL="1587" marR="0" rtl="0" algn="l">
              <a:lnSpc>
                <a:spcPct val="95000"/>
              </a:lnSpc>
              <a:spcBef>
                <a:spcPts val="0"/>
              </a:spcBef>
              <a:spcAft>
                <a:spcPts val="1120"/>
              </a:spcAft>
              <a:buClr>
                <a:schemeClr val="dk1"/>
              </a:buClr>
              <a:buSzPct val="25000"/>
              <a:buFont typeface="Arial"/>
              <a:buNone/>
            </a:pPr>
            <a:r>
              <a:rPr b="1" i="0" lang="en-US" sz="2800" u="none" cap="none" strike="noStrike">
                <a:solidFill>
                  <a:schemeClr val="dk1"/>
                </a:solidFill>
                <a:latin typeface="Arial"/>
                <a:ea typeface="Arial"/>
                <a:cs typeface="Arial"/>
                <a:sym typeface="Arial"/>
              </a:rPr>
              <a:t>Two-tailed test: use 0.025 in right tail</a:t>
            </a:r>
          </a:p>
        </p:txBody>
      </p:sp>
      <p:sp>
        <p:nvSpPr>
          <p:cNvPr id="1176" name="Shape 1176"/>
          <p:cNvSpPr txBox="1"/>
          <p:nvPr/>
        </p:nvSpPr>
        <p:spPr>
          <a:xfrm>
            <a:off x="579437" y="4999037"/>
            <a:ext cx="8275636" cy="636586"/>
          </a:xfrm>
          <a:prstGeom prst="rect">
            <a:avLst/>
          </a:prstGeom>
          <a:noFill/>
          <a:ln>
            <a:noFill/>
          </a:ln>
        </p:spPr>
        <p:txBody>
          <a:bodyPr anchorCtr="0" anchor="t" bIns="44450" lIns="90475" rIns="90475" tIns="44450">
            <a:noAutofit/>
          </a:bodyPr>
          <a:lstStyle/>
          <a:p>
            <a:pPr indent="-1587" lvl="0" marL="1587" marR="0" rtl="0" algn="l">
              <a:lnSpc>
                <a:spcPct val="95000"/>
              </a:lnSpc>
              <a:spcBef>
                <a:spcPts val="0"/>
              </a:spcBef>
              <a:spcAft>
                <a:spcPts val="1120"/>
              </a:spcAft>
              <a:buClr>
                <a:schemeClr val="dk1"/>
              </a:buClr>
              <a:buSzPct val="25000"/>
              <a:buFont typeface="Arial"/>
              <a:buNone/>
            </a:pPr>
            <a:r>
              <a:rPr b="1" i="0" lang="en-US" sz="2800" u="none" cap="none" strike="noStrike">
                <a:solidFill>
                  <a:schemeClr val="dk1"/>
                </a:solidFill>
                <a:latin typeface="Arial"/>
                <a:ea typeface="Arial"/>
                <a:cs typeface="Arial"/>
                <a:sym typeface="Arial"/>
              </a:rPr>
              <a:t>One-tailed test: use 0.05 in right tail</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0" name="Shape 1180"/>
        <p:cNvGrpSpPr/>
        <p:nvPr/>
      </p:nvGrpSpPr>
      <p:grpSpPr>
        <a:xfrm>
          <a:off x="0" y="0"/>
          <a:ext cx="0" cy="0"/>
          <a:chOff x="0" y="0"/>
          <a:chExt cx="0" cy="0"/>
        </a:xfrm>
      </p:grpSpPr>
      <p:sp>
        <p:nvSpPr>
          <p:cNvPr id="1181" name="Shape 1181"/>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82" name="Shape 1182"/>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83" name="Shape 1183"/>
          <p:cNvSpPr txBox="1"/>
          <p:nvPr>
            <p:ph type="title"/>
          </p:nvPr>
        </p:nvSpPr>
        <p:spPr>
          <a:xfrm>
            <a:off x="614362" y="88900"/>
            <a:ext cx="7848599" cy="9778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Critical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Values</a:t>
            </a:r>
          </a:p>
        </p:txBody>
      </p:sp>
      <p:pic>
        <p:nvPicPr>
          <p:cNvPr id="1184" name="Shape 1184"/>
          <p:cNvPicPr preferRelativeResize="0"/>
          <p:nvPr/>
        </p:nvPicPr>
        <p:blipFill rotWithShape="1">
          <a:blip r:embed="rId3">
            <a:alphaModFix/>
          </a:blip>
          <a:srcRect b="0" l="0" r="0" t="0"/>
          <a:stretch/>
        </p:blipFill>
        <p:spPr>
          <a:xfrm>
            <a:off x="2719386" y="1538287"/>
            <a:ext cx="5283200" cy="4889500"/>
          </a:xfrm>
          <a:prstGeom prst="rect">
            <a:avLst/>
          </a:prstGeom>
          <a:noFill/>
          <a:ln>
            <a:noFill/>
          </a:ln>
        </p:spPr>
      </p:pic>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8" name="Shape 1188"/>
        <p:cNvGrpSpPr/>
        <p:nvPr/>
      </p:nvGrpSpPr>
      <p:grpSpPr>
        <a:xfrm>
          <a:off x="0" y="0"/>
          <a:ext cx="0" cy="0"/>
          <a:chOff x="0" y="0"/>
          <a:chExt cx="0" cy="0"/>
        </a:xfrm>
      </p:grpSpPr>
      <p:sp>
        <p:nvSpPr>
          <p:cNvPr id="1189" name="Shape 1189"/>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90" name="Shape 119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191" name="Shape 1191"/>
          <p:cNvSpPr txBox="1"/>
          <p:nvPr>
            <p:ph idx="1" type="body"/>
          </p:nvPr>
        </p:nvSpPr>
        <p:spPr>
          <a:xfrm>
            <a:off x="288925" y="1905000"/>
            <a:ext cx="8697911" cy="4114800"/>
          </a:xfrm>
          <a:prstGeom prst="rect">
            <a:avLst/>
          </a:prstGeom>
          <a:noFill/>
          <a:ln>
            <a:noFill/>
          </a:ln>
        </p:spPr>
        <p:txBody>
          <a:bodyPr anchorCtr="0" anchor="t" bIns="44450" lIns="90475" rIns="90475" tIns="44450">
            <a:noAutofit/>
          </a:bodyPr>
          <a:lstStyle/>
          <a:p>
            <a:pPr indent="-342900" lvl="0" marL="342900" marR="0" rtl="0" algn="l">
              <a:lnSpc>
                <a:spcPct val="13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If the two populations do have </a:t>
            </a:r>
            <a:r>
              <a:rPr b="1" i="0" lang="en-US" sz="3200" u="none" cap="none" strike="noStrike">
                <a:solidFill>
                  <a:schemeClr val="hlink"/>
                </a:solidFill>
                <a:latin typeface="Arial"/>
                <a:ea typeface="Arial"/>
                <a:cs typeface="Arial"/>
                <a:sym typeface="Arial"/>
              </a:rPr>
              <a:t>equal variances</a:t>
            </a:r>
            <a:r>
              <a:rPr b="1" i="0" lang="en-US" sz="3200" u="none" cap="none" strike="noStrike">
                <a:solidFill>
                  <a:schemeClr val="dk1"/>
                </a:solidFill>
                <a:latin typeface="Arial"/>
                <a:ea typeface="Arial"/>
                <a:cs typeface="Arial"/>
                <a:sym typeface="Arial"/>
              </a:rPr>
              <a:t>, then </a:t>
            </a:r>
            <a:r>
              <a:rPr b="1" i="1" lang="en-US" sz="3200" u="none" cap="none" strike="noStrike">
                <a:solidFill>
                  <a:schemeClr val="dk1"/>
                </a:solidFill>
                <a:latin typeface="Arial"/>
                <a:ea typeface="Arial"/>
                <a:cs typeface="Arial"/>
                <a:sym typeface="Arial"/>
              </a:rPr>
              <a:t>F </a:t>
            </a:r>
            <a:r>
              <a:rPr b="1" i="0" lang="en-US" sz="3200" u="none" cap="none" strike="noStrike">
                <a:solidFill>
                  <a:schemeClr val="dk1"/>
                </a:solidFill>
                <a:latin typeface="Arial"/>
                <a:ea typeface="Arial"/>
                <a:cs typeface="Arial"/>
                <a:sym typeface="Arial"/>
              </a:rPr>
              <a:t>=      will be close to 1 because      and       are close in value.</a:t>
            </a:r>
          </a:p>
          <a:p>
            <a:pPr indent="-342900" lvl="0" marL="342900" marR="0" rtl="0" algn="l">
              <a:lnSpc>
                <a:spcPct val="13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p:txBody>
      </p:sp>
      <p:grpSp>
        <p:nvGrpSpPr>
          <p:cNvPr id="1192" name="Shape 1192"/>
          <p:cNvGrpSpPr/>
          <p:nvPr/>
        </p:nvGrpSpPr>
        <p:grpSpPr>
          <a:xfrm>
            <a:off x="2333625" y="3148012"/>
            <a:ext cx="1004887" cy="758825"/>
            <a:chOff x="2981325" y="3136900"/>
            <a:chExt cx="1004887" cy="758825"/>
          </a:xfrm>
        </p:grpSpPr>
        <p:sp>
          <p:nvSpPr>
            <p:cNvPr id="1193" name="Shape 1193"/>
            <p:cNvSpPr txBox="1"/>
            <p:nvPr/>
          </p:nvSpPr>
          <p:spPr>
            <a:xfrm>
              <a:off x="2981325" y="3136900"/>
              <a:ext cx="1004887"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320"/>
                </a:spcAft>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 </a:t>
              </a:r>
              <a:r>
                <a:rPr b="1" i="1" lang="en-US" sz="44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Arial"/>
                  <a:ea typeface="Arial"/>
                  <a:cs typeface="Arial"/>
                  <a:sym typeface="Arial"/>
                </a:rPr>
                <a:t>1</a:t>
              </a:r>
            </a:p>
          </p:txBody>
        </p:sp>
        <p:sp>
          <p:nvSpPr>
            <p:cNvPr id="1194" name="Shape 1194"/>
            <p:cNvSpPr txBox="1"/>
            <p:nvPr/>
          </p:nvSpPr>
          <p:spPr>
            <a:xfrm>
              <a:off x="3362325" y="3213100"/>
              <a:ext cx="350837"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a:t>
              </a:r>
            </a:p>
          </p:txBody>
        </p:sp>
      </p:grpSp>
      <p:sp>
        <p:nvSpPr>
          <p:cNvPr id="1195" name="Shape 1195"/>
          <p:cNvSpPr txBox="1"/>
          <p:nvPr/>
        </p:nvSpPr>
        <p:spPr>
          <a:xfrm>
            <a:off x="7134225" y="6030912"/>
            <a:ext cx="55879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96" name="Shape 1196"/>
          <p:cNvSpPr txBox="1"/>
          <p:nvPr/>
        </p:nvSpPr>
        <p:spPr>
          <a:xfrm>
            <a:off x="6946900" y="5103812"/>
            <a:ext cx="339724" cy="336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97" name="Shape 1197"/>
          <p:cNvSpPr txBox="1"/>
          <p:nvPr/>
        </p:nvSpPr>
        <p:spPr>
          <a:xfrm>
            <a:off x="7413625" y="6037262"/>
            <a:ext cx="296861" cy="336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1198" name="Shape 1198"/>
          <p:cNvGrpSpPr/>
          <p:nvPr/>
        </p:nvGrpSpPr>
        <p:grpSpPr>
          <a:xfrm>
            <a:off x="3719512" y="3135311"/>
            <a:ext cx="730249" cy="836612"/>
            <a:chOff x="4530725" y="3136900"/>
            <a:chExt cx="730249" cy="836612"/>
          </a:xfrm>
        </p:grpSpPr>
        <p:sp>
          <p:nvSpPr>
            <p:cNvPr id="1199" name="Shape 1199"/>
            <p:cNvSpPr txBox="1"/>
            <p:nvPr/>
          </p:nvSpPr>
          <p:spPr>
            <a:xfrm>
              <a:off x="4530725" y="3136900"/>
              <a:ext cx="538161" cy="7588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320"/>
                </a:spcAft>
                <a:buClr>
                  <a:schemeClr val="dk1"/>
                </a:buClr>
                <a:buSzPct val="25000"/>
                <a:buFont typeface="Times New Roman"/>
                <a:buNone/>
              </a:pPr>
              <a:r>
                <a:rPr b="0" i="0" lang="en-US" sz="4400" u="none" cap="none" strike="noStrike">
                  <a:solidFill>
                    <a:schemeClr val="dk1"/>
                  </a:solidFill>
                  <a:latin typeface="Times New Roman"/>
                  <a:ea typeface="Times New Roman"/>
                  <a:cs typeface="Times New Roman"/>
                  <a:sym typeface="Times New Roman"/>
                </a:rPr>
                <a:t> </a:t>
              </a:r>
              <a:r>
                <a:rPr b="1" i="1" lang="en-US" sz="4400" u="none" cap="none" strike="noStrike">
                  <a:solidFill>
                    <a:schemeClr val="dk1"/>
                  </a:solidFill>
                  <a:latin typeface="Times New Roman"/>
                  <a:ea typeface="Times New Roman"/>
                  <a:cs typeface="Times New Roman"/>
                  <a:sym typeface="Times New Roman"/>
                </a:rPr>
                <a:t>s</a:t>
              </a:r>
            </a:p>
          </p:txBody>
        </p:sp>
        <p:sp>
          <p:nvSpPr>
            <p:cNvPr id="1200" name="Shape 1200"/>
            <p:cNvSpPr txBox="1"/>
            <p:nvPr/>
          </p:nvSpPr>
          <p:spPr>
            <a:xfrm>
              <a:off x="4924425" y="3159125"/>
              <a:ext cx="3365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400" u="none" cap="none" strike="noStrike">
                  <a:solidFill>
                    <a:schemeClr val="dk1"/>
                  </a:solidFill>
                  <a:latin typeface="Times New Roman"/>
                  <a:ea typeface="Times New Roman"/>
                  <a:cs typeface="Times New Roman"/>
                  <a:sym typeface="Times New Roman"/>
                </a:rPr>
                <a:t>2</a:t>
              </a:r>
            </a:p>
          </p:txBody>
        </p:sp>
        <p:sp>
          <p:nvSpPr>
            <p:cNvPr id="1201" name="Shape 1201"/>
            <p:cNvSpPr txBox="1"/>
            <p:nvPr/>
          </p:nvSpPr>
          <p:spPr>
            <a:xfrm>
              <a:off x="4860925" y="3576637"/>
              <a:ext cx="31114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2</a:t>
              </a:r>
            </a:p>
          </p:txBody>
        </p:sp>
      </p:grpSp>
      <p:grpSp>
        <p:nvGrpSpPr>
          <p:cNvPr id="1202" name="Shape 1202"/>
          <p:cNvGrpSpPr/>
          <p:nvPr/>
        </p:nvGrpSpPr>
        <p:grpSpPr>
          <a:xfrm>
            <a:off x="4406900" y="2373311"/>
            <a:ext cx="476250" cy="1036636"/>
            <a:chOff x="4886325" y="2374900"/>
            <a:chExt cx="476250" cy="1036636"/>
          </a:xfrm>
        </p:grpSpPr>
        <p:grpSp>
          <p:nvGrpSpPr>
            <p:cNvPr id="1203" name="Shape 1203"/>
            <p:cNvGrpSpPr/>
            <p:nvPr/>
          </p:nvGrpSpPr>
          <p:grpSpPr>
            <a:xfrm>
              <a:off x="4886325" y="2374900"/>
              <a:ext cx="476250" cy="579436"/>
              <a:chOff x="4886325" y="2374900"/>
              <a:chExt cx="476250" cy="579436"/>
            </a:xfrm>
          </p:grpSpPr>
          <p:sp>
            <p:nvSpPr>
              <p:cNvPr id="1204" name="Shape 1204"/>
              <p:cNvSpPr txBox="1"/>
              <p:nvPr/>
            </p:nvSpPr>
            <p:spPr>
              <a:xfrm>
                <a:off x="4886325" y="2374900"/>
                <a:ext cx="4635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s</a:t>
                </a:r>
                <a:r>
                  <a:rPr b="1" baseline="-25000" i="0" lang="en-US" sz="2800" u="none" cap="none" strike="noStrike">
                    <a:solidFill>
                      <a:schemeClr val="dk1"/>
                    </a:solidFill>
                    <a:latin typeface="Times New Roman"/>
                    <a:ea typeface="Times New Roman"/>
                    <a:cs typeface="Times New Roman"/>
                    <a:sym typeface="Times New Roman"/>
                  </a:rPr>
                  <a:t>1</a:t>
                </a:r>
              </a:p>
            </p:txBody>
          </p:sp>
          <p:sp>
            <p:nvSpPr>
              <p:cNvPr id="1205" name="Shape 1205"/>
              <p:cNvSpPr txBox="1"/>
              <p:nvPr/>
            </p:nvSpPr>
            <p:spPr>
              <a:xfrm>
                <a:off x="5064125" y="2387600"/>
                <a:ext cx="2984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2</a:t>
                </a:r>
              </a:p>
            </p:txBody>
          </p:sp>
        </p:grpSp>
        <p:cxnSp>
          <p:nvCxnSpPr>
            <p:cNvPr id="1206" name="Shape 1206"/>
            <p:cNvCxnSpPr/>
            <p:nvPr/>
          </p:nvCxnSpPr>
          <p:spPr>
            <a:xfrm>
              <a:off x="4962525" y="2946400"/>
              <a:ext cx="304799" cy="0"/>
            </a:xfrm>
            <a:prstGeom prst="straightConnector1">
              <a:avLst/>
            </a:prstGeom>
            <a:noFill/>
            <a:ln cap="rnd" cmpd="sng" w="25400">
              <a:solidFill>
                <a:schemeClr val="dk1"/>
              </a:solidFill>
              <a:prstDash val="solid"/>
              <a:miter/>
              <a:headEnd len="med" w="med" type="none"/>
              <a:tailEnd len="med" w="med" type="none"/>
            </a:ln>
          </p:spPr>
        </p:cxnSp>
        <p:grpSp>
          <p:nvGrpSpPr>
            <p:cNvPr id="1207" name="Shape 1207"/>
            <p:cNvGrpSpPr/>
            <p:nvPr/>
          </p:nvGrpSpPr>
          <p:grpSpPr>
            <a:xfrm>
              <a:off x="4886325" y="2832100"/>
              <a:ext cx="463550" cy="579436"/>
              <a:chOff x="4886325" y="2781300"/>
              <a:chExt cx="463550" cy="579436"/>
            </a:xfrm>
          </p:grpSpPr>
          <p:sp>
            <p:nvSpPr>
              <p:cNvPr id="1208" name="Shape 1208"/>
              <p:cNvSpPr txBox="1"/>
              <p:nvPr/>
            </p:nvSpPr>
            <p:spPr>
              <a:xfrm>
                <a:off x="4886325" y="2781300"/>
                <a:ext cx="46355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3200" u="none" cap="none" strike="noStrike">
                    <a:solidFill>
                      <a:schemeClr val="dk1"/>
                    </a:solidFill>
                    <a:latin typeface="Times New Roman"/>
                    <a:ea typeface="Times New Roman"/>
                    <a:cs typeface="Times New Roman"/>
                    <a:sym typeface="Times New Roman"/>
                  </a:rPr>
                  <a:t>s</a:t>
                </a:r>
                <a:r>
                  <a:rPr b="1" baseline="-25000" i="0" lang="en-US" sz="2800" u="none" cap="none" strike="noStrike">
                    <a:solidFill>
                      <a:schemeClr val="dk1"/>
                    </a:solidFill>
                    <a:latin typeface="Times New Roman"/>
                    <a:ea typeface="Times New Roman"/>
                    <a:cs typeface="Times New Roman"/>
                    <a:sym typeface="Times New Roman"/>
                  </a:rPr>
                  <a:t>2</a:t>
                </a:r>
              </a:p>
            </p:txBody>
          </p:sp>
          <p:sp>
            <p:nvSpPr>
              <p:cNvPr id="1209" name="Shape 1209"/>
              <p:cNvSpPr txBox="1"/>
              <p:nvPr/>
            </p:nvSpPr>
            <p:spPr>
              <a:xfrm>
                <a:off x="5051425" y="2806700"/>
                <a:ext cx="2984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2</a:t>
                </a:r>
              </a:p>
            </p:txBody>
          </p:sp>
        </p:grpSp>
      </p:grpSp>
      <p:sp>
        <p:nvSpPr>
          <p:cNvPr id="1210" name="Shape 1210"/>
          <p:cNvSpPr txBox="1"/>
          <p:nvPr/>
        </p:nvSpPr>
        <p:spPr>
          <a:xfrm>
            <a:off x="495300" y="436562"/>
            <a:ext cx="8101012" cy="8620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Distribution - continued</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4" name="Shape 1214"/>
        <p:cNvGrpSpPr/>
        <p:nvPr/>
      </p:nvGrpSpPr>
      <p:grpSpPr>
        <a:xfrm>
          <a:off x="0" y="0"/>
          <a:ext cx="0" cy="0"/>
          <a:chOff x="0" y="0"/>
          <a:chExt cx="0" cy="0"/>
        </a:xfrm>
      </p:grpSpPr>
      <p:sp>
        <p:nvSpPr>
          <p:cNvPr id="1215" name="Shape 121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16" name="Shape 121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17" name="Shape 1217"/>
          <p:cNvSpPr txBox="1"/>
          <p:nvPr>
            <p:ph idx="1" type="body"/>
          </p:nvPr>
        </p:nvSpPr>
        <p:spPr>
          <a:xfrm>
            <a:off x="312737" y="1847850"/>
            <a:ext cx="8831261" cy="4114800"/>
          </a:xfrm>
          <a:prstGeom prst="rect">
            <a:avLst/>
          </a:prstGeom>
          <a:noFill/>
          <a:ln>
            <a:noFill/>
          </a:ln>
        </p:spPr>
        <p:txBody>
          <a:bodyPr anchorCtr="0" anchor="t" bIns="44450" lIns="90475" rIns="90475" tIns="44450">
            <a:noAutofit/>
          </a:bodyPr>
          <a:lstStyle/>
          <a:p>
            <a:pPr indent="-342900" lvl="0" marL="342900" marR="0" rtl="0" algn="l">
              <a:lnSpc>
                <a:spcPct val="115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If the two populations have radically </a:t>
            </a:r>
            <a:r>
              <a:rPr b="1" i="0" lang="en-US" sz="3600" u="none" cap="none" strike="noStrike">
                <a:solidFill>
                  <a:schemeClr val="hlink"/>
                </a:solidFill>
                <a:latin typeface="Arial"/>
                <a:ea typeface="Arial"/>
                <a:cs typeface="Arial"/>
                <a:sym typeface="Arial"/>
              </a:rPr>
              <a:t>different variances</a:t>
            </a:r>
            <a:r>
              <a:rPr b="1" i="0" lang="en-US" sz="3600" u="none" cap="none" strike="noStrike">
                <a:solidFill>
                  <a:schemeClr val="dk1"/>
                </a:solidFill>
                <a:latin typeface="Arial"/>
                <a:ea typeface="Arial"/>
                <a:cs typeface="Arial"/>
                <a:sym typeface="Arial"/>
              </a:rPr>
              <a:t>, then </a:t>
            </a:r>
            <a:r>
              <a:rPr b="1" i="1" lang="en-US" sz="3600" u="none" cap="none" strike="noStrike">
                <a:solidFill>
                  <a:schemeClr val="dk1"/>
                </a:solidFill>
                <a:latin typeface="Arial"/>
                <a:ea typeface="Arial"/>
                <a:cs typeface="Arial"/>
                <a:sym typeface="Arial"/>
              </a:rPr>
              <a:t>F</a:t>
            </a:r>
            <a:r>
              <a:rPr b="1" i="0" lang="en-US" sz="3600" u="none" cap="none" strike="noStrike">
                <a:solidFill>
                  <a:schemeClr val="dk1"/>
                </a:solidFill>
                <a:latin typeface="Arial"/>
                <a:ea typeface="Arial"/>
                <a:cs typeface="Arial"/>
                <a:sym typeface="Arial"/>
              </a:rPr>
              <a:t> will be a large number.  </a:t>
            </a:r>
          </a:p>
          <a:p>
            <a:pPr indent="-342900" lvl="0" marL="342900" marR="0" rtl="0" algn="l">
              <a:lnSpc>
                <a:spcPct val="115000"/>
              </a:lnSpc>
              <a:spcBef>
                <a:spcPts val="480"/>
              </a:spcBef>
              <a:spcAft>
                <a:spcPts val="0"/>
              </a:spcAft>
              <a:buClr>
                <a:schemeClr val="dk1"/>
              </a:buClr>
              <a:buFont typeface="Times New Roman"/>
              <a:buNone/>
            </a:pPr>
            <a:r>
              <a:t/>
            </a:r>
            <a:endParaRPr b="1" i="0" sz="2400" u="none" cap="none" strike="noStrike">
              <a:solidFill>
                <a:schemeClr val="hlink"/>
              </a:solidFill>
              <a:latin typeface="Arial"/>
              <a:ea typeface="Arial"/>
              <a:cs typeface="Arial"/>
              <a:sym typeface="Arial"/>
            </a:endParaRPr>
          </a:p>
          <a:p>
            <a:pPr indent="-342900" lvl="0" marL="342900" marR="0" rtl="0" algn="l">
              <a:lnSpc>
                <a:spcPct val="75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a:t>
            </a:r>
            <a:r>
              <a:rPr b="1" i="0" lang="en-US" sz="2800" u="none" cap="none" strike="noStrike">
                <a:solidFill>
                  <a:srgbClr val="00279F"/>
                </a:solidFill>
                <a:latin typeface="Arial"/>
                <a:ea typeface="Arial"/>
                <a:cs typeface="Arial"/>
                <a:sym typeface="Arial"/>
              </a:rPr>
              <a:t>Remember, the larger sample variance will be </a:t>
            </a:r>
            <a:r>
              <a:rPr b="1" i="1" lang="en-US" sz="2800" u="none" cap="none" strike="noStrike">
                <a:solidFill>
                  <a:srgbClr val="00279F"/>
                </a:solidFill>
                <a:latin typeface="Times New Roman"/>
                <a:ea typeface="Times New Roman"/>
                <a:cs typeface="Times New Roman"/>
                <a:sym typeface="Times New Roman"/>
              </a:rPr>
              <a:t>s</a:t>
            </a:r>
            <a:r>
              <a:rPr b="1" baseline="-25000" i="0" lang="en-US" sz="2800" u="none" cap="none" strike="noStrike">
                <a:solidFill>
                  <a:srgbClr val="00279F"/>
                </a:solidFill>
                <a:latin typeface="Times New Roman"/>
                <a:ea typeface="Times New Roman"/>
                <a:cs typeface="Times New Roman"/>
                <a:sym typeface="Times New Roman"/>
              </a:rPr>
              <a:t>1</a:t>
            </a:r>
            <a:r>
              <a:rPr b="1" i="0" lang="en-US" sz="2800" u="none" cap="none" strike="noStrike">
                <a:solidFill>
                  <a:srgbClr val="00279F"/>
                </a:solidFill>
                <a:latin typeface="Arial"/>
                <a:ea typeface="Arial"/>
                <a:cs typeface="Arial"/>
                <a:sym typeface="Arial"/>
              </a:rPr>
              <a:t> .</a:t>
            </a:r>
          </a:p>
        </p:txBody>
      </p:sp>
      <p:sp>
        <p:nvSpPr>
          <p:cNvPr id="1218" name="Shape 1218"/>
          <p:cNvSpPr txBox="1"/>
          <p:nvPr/>
        </p:nvSpPr>
        <p:spPr>
          <a:xfrm>
            <a:off x="4619625" y="669925"/>
            <a:ext cx="282574"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96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p>
        </p:txBody>
      </p:sp>
      <p:sp>
        <p:nvSpPr>
          <p:cNvPr id="1219" name="Shape 1219"/>
          <p:cNvSpPr txBox="1"/>
          <p:nvPr/>
        </p:nvSpPr>
        <p:spPr>
          <a:xfrm>
            <a:off x="8620125" y="4032250"/>
            <a:ext cx="2984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79F"/>
              </a:buClr>
              <a:buSzPct val="25000"/>
              <a:buFont typeface="Times New Roman"/>
              <a:buNone/>
            </a:pPr>
            <a:r>
              <a:rPr b="1" i="0" lang="en-US" sz="1800" u="none" cap="none" strike="noStrike">
                <a:solidFill>
                  <a:srgbClr val="00279F"/>
                </a:solidFill>
                <a:latin typeface="Times New Roman"/>
                <a:ea typeface="Times New Roman"/>
                <a:cs typeface="Times New Roman"/>
                <a:sym typeface="Times New Roman"/>
              </a:rPr>
              <a:t>2</a:t>
            </a:r>
          </a:p>
        </p:txBody>
      </p:sp>
      <p:sp>
        <p:nvSpPr>
          <p:cNvPr id="1220" name="Shape 1220"/>
          <p:cNvSpPr txBox="1"/>
          <p:nvPr/>
        </p:nvSpPr>
        <p:spPr>
          <a:xfrm>
            <a:off x="698500" y="296862"/>
            <a:ext cx="77469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Distribution - continued</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4" name="Shape 1224"/>
        <p:cNvGrpSpPr/>
        <p:nvPr/>
      </p:nvGrpSpPr>
      <p:grpSpPr>
        <a:xfrm>
          <a:off x="0" y="0"/>
          <a:ext cx="0" cy="0"/>
          <a:chOff x="0" y="0"/>
          <a:chExt cx="0" cy="0"/>
        </a:xfrm>
      </p:grpSpPr>
      <p:sp>
        <p:nvSpPr>
          <p:cNvPr id="1225" name="Shape 122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26" name="Shape 122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27" name="Shape 1227"/>
          <p:cNvSpPr txBox="1"/>
          <p:nvPr>
            <p:ph idx="1" type="body"/>
          </p:nvPr>
        </p:nvSpPr>
        <p:spPr>
          <a:xfrm>
            <a:off x="279400" y="1728786"/>
            <a:ext cx="8115300" cy="19049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Consequently, a </a:t>
            </a:r>
            <a:r>
              <a:rPr b="1" i="0" lang="en-US" sz="3600" u="none" cap="none" strike="noStrike">
                <a:solidFill>
                  <a:schemeClr val="hlink"/>
                </a:solidFill>
                <a:latin typeface="Arial"/>
                <a:ea typeface="Arial"/>
                <a:cs typeface="Arial"/>
                <a:sym typeface="Arial"/>
              </a:rPr>
              <a:t>value of </a:t>
            </a:r>
            <a:r>
              <a:rPr b="1" i="1" lang="en-US" sz="3600" u="none" cap="none" strike="noStrike">
                <a:solidFill>
                  <a:schemeClr val="hlink"/>
                </a:solidFill>
                <a:latin typeface="Arial"/>
                <a:ea typeface="Arial"/>
                <a:cs typeface="Arial"/>
                <a:sym typeface="Arial"/>
              </a:rPr>
              <a:t>F</a:t>
            </a:r>
            <a:r>
              <a:rPr b="1" i="0" lang="en-US" sz="3600" u="none" cap="none" strike="noStrike">
                <a:solidFill>
                  <a:schemeClr val="hlink"/>
                </a:solidFill>
                <a:latin typeface="Arial"/>
                <a:ea typeface="Arial"/>
                <a:cs typeface="Arial"/>
                <a:sym typeface="Arial"/>
              </a:rPr>
              <a:t> near 1 </a:t>
            </a:r>
            <a:r>
              <a:rPr b="1" i="0" lang="en-US" sz="3600" u="none" cap="none" strike="noStrike">
                <a:solidFill>
                  <a:schemeClr val="dk1"/>
                </a:solidFill>
                <a:latin typeface="Arial"/>
                <a:ea typeface="Arial"/>
                <a:cs typeface="Arial"/>
                <a:sym typeface="Arial"/>
              </a:rPr>
              <a:t>will be evidence </a:t>
            </a:r>
            <a:r>
              <a:rPr b="1" i="0" lang="en-US" sz="3600" u="none" cap="none" strike="noStrike">
                <a:solidFill>
                  <a:schemeClr val="hlink"/>
                </a:solidFill>
                <a:latin typeface="Arial"/>
                <a:ea typeface="Arial"/>
                <a:cs typeface="Arial"/>
                <a:sym typeface="Arial"/>
              </a:rPr>
              <a:t>in favor </a:t>
            </a:r>
            <a:r>
              <a:rPr b="1" i="0" lang="en-US" sz="3600" u="none" cap="none" strike="noStrike">
                <a:solidFill>
                  <a:schemeClr val="dk1"/>
                </a:solidFill>
                <a:latin typeface="Arial"/>
                <a:ea typeface="Arial"/>
                <a:cs typeface="Arial"/>
                <a:sym typeface="Arial"/>
              </a:rPr>
              <a:t>of the conclusion that  </a:t>
            </a:r>
            <a:r>
              <a:rPr b="1" i="0" lang="en-US" sz="3600" u="none" cap="none" strike="noStrike">
                <a:solidFill>
                  <a:schemeClr val="dk1"/>
                </a:solidFill>
                <a:latin typeface="Noto Symbol"/>
                <a:ea typeface="Noto Symbol"/>
                <a:cs typeface="Noto Symbol"/>
                <a:sym typeface="Noto Symbol"/>
              </a:rPr>
              <a:t>σ</a:t>
            </a:r>
            <a:r>
              <a:rPr b="1" baseline="-25000" i="0" lang="en-US" sz="3200" u="none" cap="none" strike="noStrike">
                <a:solidFill>
                  <a:schemeClr val="dk1"/>
                </a:solidFill>
                <a:latin typeface="Arial"/>
                <a:ea typeface="Arial"/>
                <a:cs typeface="Arial"/>
                <a:sym typeface="Arial"/>
              </a:rPr>
              <a:t>1</a:t>
            </a:r>
            <a:r>
              <a:rPr b="1" i="0" lang="en-US" sz="3600" u="none" cap="none" strike="noStrike">
                <a:solidFill>
                  <a:schemeClr val="dk1"/>
                </a:solidFill>
                <a:latin typeface="Arial"/>
                <a:ea typeface="Arial"/>
                <a:cs typeface="Arial"/>
                <a:sym typeface="Arial"/>
              </a:rPr>
              <a:t>  = </a:t>
            </a:r>
            <a:r>
              <a:rPr b="1" i="0" lang="en-US" sz="3600" u="none" cap="none" strike="noStrike">
                <a:solidFill>
                  <a:schemeClr val="dk1"/>
                </a:solidFill>
                <a:latin typeface="Noto Symbol"/>
                <a:ea typeface="Noto Symbol"/>
                <a:cs typeface="Noto Symbol"/>
                <a:sym typeface="Noto Symbol"/>
              </a:rPr>
              <a:t>σ</a:t>
            </a:r>
            <a:r>
              <a:rPr b="1" baseline="-25000" i="0" lang="en-US" sz="3200" u="none" cap="none" strike="noStrike">
                <a:solidFill>
                  <a:schemeClr val="dk1"/>
                </a:solidFill>
                <a:latin typeface="Arial"/>
                <a:ea typeface="Arial"/>
                <a:cs typeface="Arial"/>
                <a:sym typeface="Arial"/>
              </a:rPr>
              <a:t>2</a:t>
            </a:r>
            <a:r>
              <a:rPr b="1" i="0" lang="en-US" sz="3600" u="none" cap="none" strike="noStrike">
                <a:solidFill>
                  <a:schemeClr val="dk1"/>
                </a:solidFill>
                <a:latin typeface="Arial"/>
                <a:ea typeface="Arial"/>
                <a:cs typeface="Arial"/>
                <a:sym typeface="Arial"/>
              </a:rPr>
              <a:t> .</a:t>
            </a:r>
          </a:p>
        </p:txBody>
      </p:sp>
      <p:grpSp>
        <p:nvGrpSpPr>
          <p:cNvPr id="1228" name="Shape 1228"/>
          <p:cNvGrpSpPr/>
          <p:nvPr/>
        </p:nvGrpSpPr>
        <p:grpSpPr>
          <a:xfrm>
            <a:off x="4606925" y="2833686"/>
            <a:ext cx="1365249" cy="427038"/>
            <a:chOff x="4606925" y="2706686"/>
            <a:chExt cx="1365249" cy="427038"/>
          </a:xfrm>
        </p:grpSpPr>
        <p:sp>
          <p:nvSpPr>
            <p:cNvPr id="1229" name="Shape 1229"/>
            <p:cNvSpPr txBox="1"/>
            <p:nvPr/>
          </p:nvSpPr>
          <p:spPr>
            <a:xfrm>
              <a:off x="4606925" y="2706686"/>
              <a:ext cx="322262"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2</a:t>
              </a:r>
            </a:p>
          </p:txBody>
        </p:sp>
        <p:sp>
          <p:nvSpPr>
            <p:cNvPr id="1230" name="Shape 1230"/>
            <p:cNvSpPr txBox="1"/>
            <p:nvPr/>
          </p:nvSpPr>
          <p:spPr>
            <a:xfrm>
              <a:off x="5649912" y="2740025"/>
              <a:ext cx="322262"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2</a:t>
              </a:r>
            </a:p>
          </p:txBody>
        </p:sp>
      </p:grpSp>
      <p:sp>
        <p:nvSpPr>
          <p:cNvPr id="1231" name="Shape 1231"/>
          <p:cNvSpPr txBox="1"/>
          <p:nvPr/>
        </p:nvSpPr>
        <p:spPr>
          <a:xfrm>
            <a:off x="620712" y="3871912"/>
            <a:ext cx="7646987" cy="22891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But a </a:t>
            </a:r>
            <a:r>
              <a:rPr b="1" i="0" lang="en-US" sz="3600" u="none" cap="none" strike="noStrike">
                <a:solidFill>
                  <a:schemeClr val="dk2"/>
                </a:solidFill>
                <a:latin typeface="Arial"/>
                <a:ea typeface="Arial"/>
                <a:cs typeface="Arial"/>
                <a:sym typeface="Arial"/>
              </a:rPr>
              <a:t>large value of </a:t>
            </a:r>
            <a:r>
              <a:rPr b="1" i="1" lang="en-US" sz="3600" u="none" cap="none" strike="noStrike">
                <a:solidFill>
                  <a:schemeClr val="dk2"/>
                </a:solidFill>
                <a:latin typeface="Arial"/>
                <a:ea typeface="Arial"/>
                <a:cs typeface="Arial"/>
                <a:sym typeface="Arial"/>
              </a:rPr>
              <a:t>F</a:t>
            </a:r>
            <a:r>
              <a:rPr b="1" i="0" lang="en-US" sz="3600" u="none" cap="none" strike="noStrike">
                <a:solidFill>
                  <a:schemeClr val="dk2"/>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will be evidence </a:t>
            </a:r>
            <a:r>
              <a:rPr b="1" i="0" lang="en-US" sz="3600" u="none" cap="none" strike="noStrike">
                <a:solidFill>
                  <a:schemeClr val="dk2"/>
                </a:solidFill>
                <a:latin typeface="Arial"/>
                <a:ea typeface="Arial"/>
                <a:cs typeface="Arial"/>
                <a:sym typeface="Arial"/>
              </a:rPr>
              <a:t>against</a:t>
            </a:r>
            <a:r>
              <a:rPr b="1" i="0" lang="en-US" sz="3600" u="none" cap="none" strike="noStrike">
                <a:solidFill>
                  <a:schemeClr val="dk1"/>
                </a:solidFill>
                <a:latin typeface="Arial"/>
                <a:ea typeface="Arial"/>
                <a:cs typeface="Arial"/>
                <a:sym typeface="Arial"/>
              </a:rPr>
              <a:t> the conclusion of equality of the population variances. </a:t>
            </a:r>
          </a:p>
        </p:txBody>
      </p:sp>
      <p:sp>
        <p:nvSpPr>
          <p:cNvPr id="1232" name="Shape 1232"/>
          <p:cNvSpPr txBox="1"/>
          <p:nvPr/>
        </p:nvSpPr>
        <p:spPr>
          <a:xfrm>
            <a:off x="354012" y="436562"/>
            <a:ext cx="8640762" cy="863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Conclusions from the </a:t>
            </a: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Distribution</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6" name="Shape 1236"/>
        <p:cNvGrpSpPr/>
        <p:nvPr/>
      </p:nvGrpSpPr>
      <p:grpSpPr>
        <a:xfrm>
          <a:off x="0" y="0"/>
          <a:ext cx="0" cy="0"/>
          <a:chOff x="0" y="0"/>
          <a:chExt cx="0" cy="0"/>
        </a:xfrm>
      </p:grpSpPr>
      <p:sp>
        <p:nvSpPr>
          <p:cNvPr id="1237" name="Shape 1237"/>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38" name="Shape 1238"/>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39" name="Shape 1239"/>
          <p:cNvSpPr txBox="1"/>
          <p:nvPr>
            <p:ph idx="1" type="body"/>
          </p:nvPr>
        </p:nvSpPr>
        <p:spPr>
          <a:xfrm>
            <a:off x="463550" y="749300"/>
            <a:ext cx="8477250" cy="39909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Set 20 in Appendix B includes weights (in g) of quarters made before 1964 and weights of quarters made after 1964. Sample statistics are listed below. When designing coin vending machines, we must consider the standard deviations of pre-1964 quarters and post-1964 quarters. Use a 0.05 significance level to test the claim that the weights of pre-1964 quarters and the weights of post-1964 quarters are from populations with the same standard deviation. </a:t>
            </a:r>
          </a:p>
        </p:txBody>
      </p:sp>
      <p:sp>
        <p:nvSpPr>
          <p:cNvPr id="1240" name="Shape 1240"/>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1241" name="Shape 1241"/>
          <p:cNvPicPr preferRelativeResize="0"/>
          <p:nvPr/>
        </p:nvPicPr>
        <p:blipFill rotWithShape="1">
          <a:blip r:embed="rId3">
            <a:alphaModFix/>
          </a:blip>
          <a:srcRect b="0" l="0" r="0" t="0"/>
          <a:stretch/>
        </p:blipFill>
        <p:spPr>
          <a:xfrm>
            <a:off x="1606550" y="4789487"/>
            <a:ext cx="5930899" cy="1739899"/>
          </a:xfrm>
          <a:prstGeom prst="rect">
            <a:avLst/>
          </a:prstGeom>
          <a:noFill/>
          <a:ln>
            <a:noFill/>
          </a:ln>
        </p:spPr>
      </p:pic>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45" name="Shape 1245"/>
        <p:cNvGrpSpPr/>
        <p:nvPr/>
      </p:nvGrpSpPr>
      <p:grpSpPr>
        <a:xfrm>
          <a:off x="0" y="0"/>
          <a:ext cx="0" cy="0"/>
          <a:chOff x="0" y="0"/>
          <a:chExt cx="0" cy="0"/>
        </a:xfrm>
      </p:grpSpPr>
      <p:sp>
        <p:nvSpPr>
          <p:cNvPr id="1246" name="Shape 1246"/>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47" name="Shape 1247"/>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48" name="Shape 1248"/>
          <p:cNvSpPr txBox="1"/>
          <p:nvPr>
            <p:ph idx="1" type="body"/>
          </p:nvPr>
        </p:nvSpPr>
        <p:spPr>
          <a:xfrm>
            <a:off x="463550" y="749300"/>
            <a:ext cx="8477250" cy="126682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populations are independent;  simple random samples; from populations with normal distributions</a:t>
            </a:r>
          </a:p>
        </p:txBody>
      </p:sp>
      <p:sp>
        <p:nvSpPr>
          <p:cNvPr id="1249" name="Shape 1249"/>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1250" name="Shape 1250"/>
          <p:cNvPicPr preferRelativeResize="0"/>
          <p:nvPr/>
        </p:nvPicPr>
        <p:blipFill rotWithShape="1">
          <a:blip r:embed="rId3">
            <a:alphaModFix/>
          </a:blip>
          <a:srcRect b="0" l="0" r="0" t="0"/>
          <a:stretch/>
        </p:blipFill>
        <p:spPr>
          <a:xfrm>
            <a:off x="1916111" y="1989136"/>
            <a:ext cx="5487987" cy="4573586"/>
          </a:xfrm>
          <a:prstGeom prst="rect">
            <a:avLst/>
          </a:prstGeom>
          <a:noFill/>
          <a:ln>
            <a:noFill/>
          </a:ln>
        </p:spPr>
      </p:pic>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54" name="Shape 1254"/>
        <p:cNvGrpSpPr/>
        <p:nvPr/>
      </p:nvGrpSpPr>
      <p:grpSpPr>
        <a:xfrm>
          <a:off x="0" y="0"/>
          <a:ext cx="0" cy="0"/>
          <a:chOff x="0" y="0"/>
          <a:chExt cx="0" cy="0"/>
        </a:xfrm>
      </p:grpSpPr>
      <p:sp>
        <p:nvSpPr>
          <p:cNvPr id="1255" name="Shape 1255"/>
          <p:cNvSpPr txBox="1"/>
          <p:nvPr>
            <p:ph idx="11" type="ftr"/>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56" name="Shape 1256"/>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Copyright © 2010 Pearson Education</a:t>
            </a:r>
          </a:p>
        </p:txBody>
      </p:sp>
      <p:sp>
        <p:nvSpPr>
          <p:cNvPr id="1257" name="Shape 1257"/>
          <p:cNvSpPr txBox="1"/>
          <p:nvPr>
            <p:ph idx="1" type="body"/>
          </p:nvPr>
        </p:nvSpPr>
        <p:spPr>
          <a:xfrm>
            <a:off x="463550" y="749300"/>
            <a:ext cx="8477250" cy="126682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sample variances to test claim of equal population variances, still state conclusion in terms of standard deviations.</a:t>
            </a:r>
          </a:p>
        </p:txBody>
      </p:sp>
      <p:sp>
        <p:nvSpPr>
          <p:cNvPr id="1258" name="Shape 1258"/>
          <p:cNvSpPr txBox="1"/>
          <p:nvPr>
            <p:ph type="title"/>
          </p:nvPr>
        </p:nvSpPr>
        <p:spPr>
          <a:xfrm>
            <a:off x="617537" y="166686"/>
            <a:ext cx="7772400" cy="6191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259" name="Shape 1259"/>
          <p:cNvSpPr txBox="1"/>
          <p:nvPr/>
        </p:nvSpPr>
        <p:spPr>
          <a:xfrm>
            <a:off x="509587" y="2208211"/>
            <a:ext cx="8477250" cy="884236"/>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claim of equal standard deviations is equivalent to claim of equal variances</a:t>
            </a:r>
          </a:p>
        </p:txBody>
      </p:sp>
      <p:pic>
        <p:nvPicPr>
          <p:cNvPr id="1260" name="Shape 1260"/>
          <p:cNvPicPr preferRelativeResize="0"/>
          <p:nvPr/>
        </p:nvPicPr>
        <p:blipFill rotWithShape="1">
          <a:blip r:embed="rId3">
            <a:alphaModFix/>
          </a:blip>
          <a:srcRect b="0" l="0" r="0" t="0"/>
          <a:stretch/>
        </p:blipFill>
        <p:spPr>
          <a:xfrm>
            <a:off x="4065587" y="3159125"/>
            <a:ext cx="1473199" cy="571500"/>
          </a:xfrm>
          <a:prstGeom prst="rect">
            <a:avLst/>
          </a:prstGeom>
          <a:noFill/>
          <a:ln>
            <a:noFill/>
          </a:ln>
        </p:spPr>
      </p:pic>
      <p:sp>
        <p:nvSpPr>
          <p:cNvPr id="1261" name="Shape 1261"/>
          <p:cNvSpPr txBox="1"/>
          <p:nvPr/>
        </p:nvSpPr>
        <p:spPr>
          <a:xfrm>
            <a:off x="509587" y="3838575"/>
            <a:ext cx="8477250" cy="538161"/>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the original claim is false, then</a:t>
            </a:r>
          </a:p>
        </p:txBody>
      </p:sp>
      <p:pic>
        <p:nvPicPr>
          <p:cNvPr id="1262" name="Shape 1262"/>
          <p:cNvPicPr preferRelativeResize="0"/>
          <p:nvPr/>
        </p:nvPicPr>
        <p:blipFill rotWithShape="1">
          <a:blip r:embed="rId4">
            <a:alphaModFix/>
          </a:blip>
          <a:srcRect b="0" l="0" r="0" t="0"/>
          <a:stretch/>
        </p:blipFill>
        <p:spPr>
          <a:xfrm>
            <a:off x="4094162" y="4446587"/>
            <a:ext cx="1473199" cy="571500"/>
          </a:xfrm>
          <a:prstGeom prst="rect">
            <a:avLst/>
          </a:prstGeom>
          <a:noFill/>
          <a:ln>
            <a:noFill/>
          </a:ln>
        </p:spPr>
      </p:pic>
      <p:sp>
        <p:nvSpPr>
          <p:cNvPr id="1263" name="Shape 1263"/>
          <p:cNvSpPr txBox="1"/>
          <p:nvPr/>
        </p:nvSpPr>
        <p:spPr>
          <a:xfrm>
            <a:off x="509587" y="5222875"/>
            <a:ext cx="1589087" cy="538161"/>
          </a:xfrm>
          <a:prstGeom prst="rect">
            <a:avLst/>
          </a:prstGeom>
          <a:noFill/>
          <a:ln>
            <a:noFill/>
          </a:ln>
        </p:spPr>
        <p:txBody>
          <a:bodyPr anchorCtr="0" anchor="t" bIns="44450" lIns="90475" rIns="90475" tIns="44450">
            <a:noAutofit/>
          </a:bodyPr>
          <a:lstStyle/>
          <a:p>
            <a:pPr indent="-1368425" lvl="0" marL="1368425"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p>
        </p:txBody>
      </p:sp>
      <p:pic>
        <p:nvPicPr>
          <p:cNvPr id="1264" name="Shape 1264"/>
          <p:cNvPicPr preferRelativeResize="0"/>
          <p:nvPr/>
        </p:nvPicPr>
        <p:blipFill rotWithShape="1">
          <a:blip r:embed="rId5">
            <a:alphaModFix/>
          </a:blip>
          <a:srcRect b="0" l="0" r="0" t="0"/>
          <a:stretch/>
        </p:blipFill>
        <p:spPr>
          <a:xfrm>
            <a:off x="2273300" y="5165725"/>
            <a:ext cx="2438399" cy="571500"/>
          </a:xfrm>
          <a:prstGeom prst="rect">
            <a:avLst/>
          </a:prstGeom>
          <a:noFill/>
          <a:ln>
            <a:noFill/>
          </a:ln>
        </p:spPr>
      </p:pic>
      <p:pic>
        <p:nvPicPr>
          <p:cNvPr id="1265" name="Shape 1265"/>
          <p:cNvPicPr preferRelativeResize="0"/>
          <p:nvPr/>
        </p:nvPicPr>
        <p:blipFill rotWithShape="1">
          <a:blip r:embed="rId6">
            <a:alphaModFix/>
          </a:blip>
          <a:srcRect b="0" l="0" r="0" t="0"/>
          <a:stretch/>
        </p:blipFill>
        <p:spPr>
          <a:xfrm>
            <a:off x="2324100" y="5892800"/>
            <a:ext cx="2400300" cy="571500"/>
          </a:xfrm>
          <a:prstGeom prst="rect">
            <a:avLst/>
          </a:prstGeom>
          <a:noFill/>
          <a:ln>
            <a:noFill/>
          </a:ln>
        </p:spPr>
      </p:pic>
      <p:sp>
        <p:nvSpPr>
          <p:cNvPr id="1266" name="Shape 1266"/>
          <p:cNvSpPr txBox="1"/>
          <p:nvPr/>
        </p:nvSpPr>
        <p:spPr>
          <a:xfrm>
            <a:off x="4986337" y="5240337"/>
            <a:ext cx="3786186"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original claim</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