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6">
  <p:sldMasterIdLst>
    <p:sldMasterId id="2147483648" r:id="rId1"/>
  </p:sldMasterIdLst>
  <p:notesMasterIdLst>
    <p:notesMasterId r:id="rId192"/>
  </p:notesMasterIdLst>
  <p:sldIdLst>
    <p:sldId id="257" r:id="rId2"/>
    <p:sldId id="452" r:id="rId3"/>
    <p:sldId id="707" r:id="rId4"/>
    <p:sldId id="693" r:id="rId5"/>
    <p:sldId id="258" r:id="rId6"/>
    <p:sldId id="739" r:id="rId7"/>
    <p:sldId id="797" r:id="rId8"/>
    <p:sldId id="743" r:id="rId9"/>
    <p:sldId id="745" r:id="rId10"/>
    <p:sldId id="819" r:id="rId11"/>
    <p:sldId id="744" r:id="rId12"/>
    <p:sldId id="742" r:id="rId13"/>
    <p:sldId id="706" r:id="rId14"/>
    <p:sldId id="708" r:id="rId15"/>
    <p:sldId id="259" r:id="rId16"/>
    <p:sldId id="741" r:id="rId17"/>
    <p:sldId id="263" r:id="rId18"/>
    <p:sldId id="266" r:id="rId19"/>
    <p:sldId id="265" r:id="rId20"/>
    <p:sldId id="746" r:id="rId21"/>
    <p:sldId id="267" r:id="rId22"/>
    <p:sldId id="268" r:id="rId23"/>
    <p:sldId id="269" r:id="rId24"/>
    <p:sldId id="453" r:id="rId25"/>
    <p:sldId id="747" r:id="rId26"/>
    <p:sldId id="748" r:id="rId27"/>
    <p:sldId id="749" r:id="rId28"/>
    <p:sldId id="271" r:id="rId29"/>
    <p:sldId id="273" r:id="rId30"/>
    <p:sldId id="720" r:id="rId31"/>
    <p:sldId id="719" r:id="rId32"/>
    <p:sldId id="277" r:id="rId33"/>
    <p:sldId id="709" r:id="rId34"/>
    <p:sldId id="278" r:id="rId35"/>
    <p:sldId id="281" r:id="rId36"/>
    <p:sldId id="283" r:id="rId37"/>
    <p:sldId id="284" r:id="rId38"/>
    <p:sldId id="455" r:id="rId39"/>
    <p:sldId id="456" r:id="rId40"/>
    <p:sldId id="287" r:id="rId41"/>
    <p:sldId id="750" r:id="rId42"/>
    <p:sldId id="650" r:id="rId43"/>
    <p:sldId id="651" r:id="rId44"/>
    <p:sldId id="653" r:id="rId45"/>
    <p:sldId id="654" r:id="rId46"/>
    <p:sldId id="656" r:id="rId47"/>
    <p:sldId id="763" r:id="rId48"/>
    <p:sldId id="655" r:id="rId49"/>
    <p:sldId id="667" r:id="rId50"/>
    <p:sldId id="685" r:id="rId51"/>
    <p:sldId id="657" r:id="rId52"/>
    <p:sldId id="751" r:id="rId53"/>
    <p:sldId id="658" r:id="rId54"/>
    <p:sldId id="660" r:id="rId55"/>
    <p:sldId id="661" r:id="rId56"/>
    <p:sldId id="752" r:id="rId57"/>
    <p:sldId id="480" r:id="rId58"/>
    <p:sldId id="753" r:id="rId59"/>
    <p:sldId id="755" r:id="rId60"/>
    <p:sldId id="483" r:id="rId61"/>
    <p:sldId id="729" r:id="rId62"/>
    <p:sldId id="730" r:id="rId63"/>
    <p:sldId id="662" r:id="rId64"/>
    <p:sldId id="732" r:id="rId65"/>
    <p:sldId id="488" r:id="rId66"/>
    <p:sldId id="731" r:id="rId67"/>
    <p:sldId id="663" r:id="rId68"/>
    <p:sldId id="664" r:id="rId69"/>
    <p:sldId id="733" r:id="rId70"/>
    <p:sldId id="492" r:id="rId71"/>
    <p:sldId id="665" r:id="rId72"/>
    <p:sldId id="496" r:id="rId73"/>
    <p:sldId id="668" r:id="rId74"/>
    <p:sldId id="669" r:id="rId75"/>
    <p:sldId id="500" r:id="rId76"/>
    <p:sldId id="502" r:id="rId77"/>
    <p:sldId id="757" r:id="rId78"/>
    <p:sldId id="670" r:id="rId79"/>
    <p:sldId id="758" r:id="rId80"/>
    <p:sldId id="759" r:id="rId81"/>
    <p:sldId id="503" r:id="rId82"/>
    <p:sldId id="504" r:id="rId83"/>
    <p:sldId id="690" r:id="rId84"/>
    <p:sldId id="671" r:id="rId85"/>
    <p:sldId id="672" r:id="rId86"/>
    <p:sldId id="673" r:id="rId87"/>
    <p:sldId id="674" r:id="rId88"/>
    <p:sldId id="675" r:id="rId89"/>
    <p:sldId id="760" r:id="rId90"/>
    <p:sldId id="687" r:id="rId91"/>
    <p:sldId id="519" r:id="rId92"/>
    <p:sldId id="520" r:id="rId93"/>
    <p:sldId id="761" r:id="rId94"/>
    <p:sldId id="523" r:id="rId95"/>
    <p:sldId id="762" r:id="rId96"/>
    <p:sldId id="726" r:id="rId97"/>
    <p:sldId id="735" r:id="rId98"/>
    <p:sldId id="680" r:id="rId99"/>
    <p:sldId id="688" r:id="rId100"/>
    <p:sldId id="681" r:id="rId101"/>
    <p:sldId id="682" r:id="rId102"/>
    <p:sldId id="683" r:id="rId103"/>
    <p:sldId id="764" r:id="rId104"/>
    <p:sldId id="684" r:id="rId105"/>
    <p:sldId id="544" r:id="rId106"/>
    <p:sldId id="546" r:id="rId107"/>
    <p:sldId id="547" r:id="rId108"/>
    <p:sldId id="679" r:id="rId109"/>
    <p:sldId id="550" r:id="rId110"/>
    <p:sldId id="553" r:id="rId111"/>
    <p:sldId id="765" r:id="rId112"/>
    <p:sldId id="554" r:id="rId113"/>
    <p:sldId id="766" r:id="rId114"/>
    <p:sldId id="767" r:id="rId115"/>
    <p:sldId id="768" r:id="rId116"/>
    <p:sldId id="559" r:id="rId117"/>
    <p:sldId id="798" r:id="rId118"/>
    <p:sldId id="777" r:id="rId119"/>
    <p:sldId id="773" r:id="rId120"/>
    <p:sldId id="769" r:id="rId121"/>
    <p:sldId id="770" r:id="rId122"/>
    <p:sldId id="563" r:id="rId123"/>
    <p:sldId id="566" r:id="rId124"/>
    <p:sldId id="568" r:id="rId125"/>
    <p:sldId id="776" r:id="rId126"/>
    <p:sldId id="775" r:id="rId127"/>
    <p:sldId id="799" r:id="rId128"/>
    <p:sldId id="771" r:id="rId129"/>
    <p:sldId id="695" r:id="rId130"/>
    <p:sldId id="696" r:id="rId131"/>
    <p:sldId id="778" r:id="rId132"/>
    <p:sldId id="779" r:id="rId133"/>
    <p:sldId id="701" r:id="rId134"/>
    <p:sldId id="780" r:id="rId135"/>
    <p:sldId id="698" r:id="rId136"/>
    <p:sldId id="697" r:id="rId137"/>
    <p:sldId id="702" r:id="rId138"/>
    <p:sldId id="781" r:id="rId139"/>
    <p:sldId id="782" r:id="rId140"/>
    <p:sldId id="703" r:id="rId141"/>
    <p:sldId id="626" r:id="rId142"/>
    <p:sldId id="630" r:id="rId143"/>
    <p:sldId id="699" r:id="rId144"/>
    <p:sldId id="784" r:id="rId145"/>
    <p:sldId id="783" r:id="rId146"/>
    <p:sldId id="700" r:id="rId147"/>
    <p:sldId id="795" r:id="rId148"/>
    <p:sldId id="616" r:id="rId149"/>
    <p:sldId id="618" r:id="rId150"/>
    <p:sldId id="820" r:id="rId151"/>
    <p:sldId id="821" r:id="rId152"/>
    <p:sldId id="822" r:id="rId153"/>
    <p:sldId id="823" r:id="rId154"/>
    <p:sldId id="824" r:id="rId155"/>
    <p:sldId id="825" r:id="rId156"/>
    <p:sldId id="826" r:id="rId157"/>
    <p:sldId id="827" r:id="rId158"/>
    <p:sldId id="828" r:id="rId159"/>
    <p:sldId id="639" r:id="rId160"/>
    <p:sldId id="785" r:id="rId161"/>
    <p:sldId id="808" r:id="rId162"/>
    <p:sldId id="809" r:id="rId163"/>
    <p:sldId id="810" r:id="rId164"/>
    <p:sldId id="811" r:id="rId165"/>
    <p:sldId id="812" r:id="rId166"/>
    <p:sldId id="817" r:id="rId167"/>
    <p:sldId id="803" r:id="rId168"/>
    <p:sldId id="804" r:id="rId169"/>
    <p:sldId id="805" r:id="rId170"/>
    <p:sldId id="806" r:id="rId171"/>
    <p:sldId id="807" r:id="rId172"/>
    <p:sldId id="787" r:id="rId173"/>
    <p:sldId id="788" r:id="rId174"/>
    <p:sldId id="793" r:id="rId175"/>
    <p:sldId id="815" r:id="rId176"/>
    <p:sldId id="818" r:id="rId177"/>
    <p:sldId id="816" r:id="rId178"/>
    <p:sldId id="642" r:id="rId179"/>
    <p:sldId id="644" r:id="rId180"/>
    <p:sldId id="645" r:id="rId181"/>
    <p:sldId id="711" r:id="rId182"/>
    <p:sldId id="712" r:id="rId183"/>
    <p:sldId id="737" r:id="rId184"/>
    <p:sldId id="648" r:id="rId185"/>
    <p:sldId id="813" r:id="rId186"/>
    <p:sldId id="734" r:id="rId187"/>
    <p:sldId id="692" r:id="rId188"/>
    <p:sldId id="790" r:id="rId189"/>
    <p:sldId id="792" r:id="rId190"/>
    <p:sldId id="649" r:id="rId191"/>
  </p:sldIdLst>
  <p:sldSz cx="9144000" cy="6858000" type="screen4x3"/>
  <p:notesSz cx="6797675" cy="9928225"/>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57"/>
    <a:srgbClr val="3366FF"/>
    <a:srgbClr val="FFFFCC"/>
    <a:srgbClr val="9EEAFF"/>
    <a:srgbClr val="FFFFB3"/>
    <a:srgbClr val="FF8B8B"/>
    <a:srgbClr val="0066FF"/>
    <a:srgbClr val="3333FF"/>
    <a:srgbClr val="FFFF5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بلا نمط، بلا شبكة">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نمط متوسط 2 - تميي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نمط متوسط 2 - تميي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نمط متوسط 2 - تميي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نمط متوسط 1 - تميي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نمط ذو نسُق 1 - تميي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FD4443E-F989-4FC4-A0C8-D5A2AF1F390B}" styleName="نمط داكن 1 - تميي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نمط متوسط 4 - تميي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84E427A-3D55-4303-BF80-6455036E1DE7}" styleName="نمط ذو نسُق 1 - تميي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505E3EF-67EA-436B-97B2-0124C06EBD24}" styleName="نمط متوسط 4 - تميي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06799F8-075E-4A3A-A7F6-7FBC6576F1A4}" styleName="نمط ذو نسُق 2 - تمييز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نمط ذو نسُق 1 - تميي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نمط متوسط 4 - تميي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نمط متوسط 4 - تميي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نمط متوسط 4 - تميي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نمط متوسط 4 - تميي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2833802-FEF1-4C79-8D5D-14CF1EAF98D9}" styleName="نمط فاتح 2 - تميي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DBED569-4797-4DF1-A0F4-6AAB3CD982D8}" styleName="نمط فاتح 3 - تميي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7853C-536D-4A76-A0AE-DD22124D55A5}" styleName="نمط ذو نسُق 1 - تميي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نمط ذو نسُق 1 - تميي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نمط ذو نسُق 1 - تميي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FECB4D8-DB02-4DC6-A0A2-4F2EBAE1DC90}" styleName="نمط متوسط 1 - تميي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autoAdjust="0"/>
    <p:restoredTop sz="94711" autoAdjust="0"/>
  </p:normalViewPr>
  <p:slideViewPr>
    <p:cSldViewPr>
      <p:cViewPr>
        <p:scale>
          <a:sx n="70" d="100"/>
          <a:sy n="70" d="100"/>
        </p:scale>
        <p:origin x="-1135" y="-29"/>
      </p:cViewPr>
      <p:guideLst>
        <p:guide orient="horz" pos="2160"/>
        <p:guide pos="2880"/>
      </p:guideLst>
    </p:cSldViewPr>
  </p:slideViewPr>
  <p:outlineViewPr>
    <p:cViewPr>
      <p:scale>
        <a:sx n="33" d="100"/>
        <a:sy n="33" d="100"/>
      </p:scale>
      <p:origin x="0" y="1158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4" d="100"/>
          <a:sy n="54" d="100"/>
        </p:scale>
        <p:origin x="-2244"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764D5A-0605-413D-B1C3-63006E971F0C}"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pPr rtl="1"/>
          <a:endParaRPr lang="ar-SA"/>
        </a:p>
      </dgm:t>
    </dgm:pt>
    <dgm:pt modelId="{4A3F563C-96EF-4688-A581-6E68818E1219}">
      <dgm:prSet phldrT="[نص]"/>
      <dgm:spPr/>
      <dgm:t>
        <a:bodyPr/>
        <a:lstStyle/>
        <a:p>
          <a:pPr rtl="1"/>
          <a:r>
            <a:rPr lang="ar-SA" dirty="0" smtClean="0"/>
            <a:t>الإساءة</a:t>
          </a:r>
          <a:endParaRPr lang="ar-SA" dirty="0"/>
        </a:p>
      </dgm:t>
    </dgm:pt>
    <dgm:pt modelId="{015F9040-3B0C-4259-B39E-7A4156EA0AAC}" type="parTrans" cxnId="{BCE54131-D345-4945-AFBA-D3AFB916D6C0}">
      <dgm:prSet/>
      <dgm:spPr/>
      <dgm:t>
        <a:bodyPr/>
        <a:lstStyle/>
        <a:p>
          <a:pPr rtl="1"/>
          <a:endParaRPr lang="ar-SA"/>
        </a:p>
      </dgm:t>
    </dgm:pt>
    <dgm:pt modelId="{35D2D264-2C4A-470A-B393-ED5EEBA2AF12}" type="sibTrans" cxnId="{BCE54131-D345-4945-AFBA-D3AFB916D6C0}">
      <dgm:prSet/>
      <dgm:spPr/>
      <dgm:t>
        <a:bodyPr/>
        <a:lstStyle/>
        <a:p>
          <a:pPr rtl="1"/>
          <a:endParaRPr lang="ar-SA"/>
        </a:p>
      </dgm:t>
    </dgm:pt>
    <dgm:pt modelId="{3AC4DDB2-A282-4E08-B3DA-66126F398E59}">
      <dgm:prSet phldrT="[نص]" phldr="1"/>
      <dgm:spPr/>
      <dgm:t>
        <a:bodyPr/>
        <a:lstStyle/>
        <a:p>
          <a:pPr rtl="1"/>
          <a:endParaRPr lang="ar-SA" dirty="0"/>
        </a:p>
      </dgm:t>
    </dgm:pt>
    <dgm:pt modelId="{3DA4D080-EAB6-45BB-B671-D41402186E1C}" type="parTrans" cxnId="{9ED837FA-FB2C-4194-B5C2-EB23FBE252AF}">
      <dgm:prSet/>
      <dgm:spPr/>
      <dgm:t>
        <a:bodyPr/>
        <a:lstStyle/>
        <a:p>
          <a:pPr rtl="1"/>
          <a:endParaRPr lang="ar-SA"/>
        </a:p>
      </dgm:t>
    </dgm:pt>
    <dgm:pt modelId="{30E9818C-DC85-405B-8170-1660CACB37CD}" type="sibTrans" cxnId="{9ED837FA-FB2C-4194-B5C2-EB23FBE252AF}">
      <dgm:prSet/>
      <dgm:spPr/>
      <dgm:t>
        <a:bodyPr/>
        <a:lstStyle/>
        <a:p>
          <a:pPr rtl="1"/>
          <a:endParaRPr lang="ar-SA"/>
        </a:p>
      </dgm:t>
    </dgm:pt>
    <dgm:pt modelId="{1D56F7CD-A42C-4798-86D7-28259DE8D6EB}">
      <dgm:prSet phldrT="[نص]" phldr="1"/>
      <dgm:spPr/>
      <dgm:t>
        <a:bodyPr/>
        <a:lstStyle/>
        <a:p>
          <a:pPr rtl="1"/>
          <a:endParaRPr lang="ar-SA" dirty="0"/>
        </a:p>
      </dgm:t>
    </dgm:pt>
    <dgm:pt modelId="{4F145172-D471-4C8A-BBD6-D888287CAF9B}" type="parTrans" cxnId="{12DFCA65-BE3F-4704-88A0-1CBB461F6CBE}">
      <dgm:prSet/>
      <dgm:spPr/>
      <dgm:t>
        <a:bodyPr/>
        <a:lstStyle/>
        <a:p>
          <a:pPr rtl="1"/>
          <a:endParaRPr lang="ar-SA"/>
        </a:p>
      </dgm:t>
    </dgm:pt>
    <dgm:pt modelId="{71990628-41CA-46D9-9642-F506BE26B930}" type="sibTrans" cxnId="{12DFCA65-BE3F-4704-88A0-1CBB461F6CBE}">
      <dgm:prSet/>
      <dgm:spPr/>
      <dgm:t>
        <a:bodyPr/>
        <a:lstStyle/>
        <a:p>
          <a:pPr rtl="1"/>
          <a:endParaRPr lang="ar-SA"/>
        </a:p>
      </dgm:t>
    </dgm:pt>
    <dgm:pt modelId="{E077E347-BB31-4C79-B5B5-0CD77E6E55FE}">
      <dgm:prSet phldrT="[نص]" phldr="1"/>
      <dgm:spPr/>
      <dgm:t>
        <a:bodyPr/>
        <a:lstStyle/>
        <a:p>
          <a:pPr rtl="1"/>
          <a:endParaRPr lang="ar-SA" dirty="0"/>
        </a:p>
      </dgm:t>
    </dgm:pt>
    <dgm:pt modelId="{6F1AC73F-82F7-4958-B0D9-7863EF2974DD}" type="parTrans" cxnId="{9B9EDAB1-1BB3-4511-8146-BDE5277EF73E}">
      <dgm:prSet/>
      <dgm:spPr/>
      <dgm:t>
        <a:bodyPr/>
        <a:lstStyle/>
        <a:p>
          <a:pPr rtl="1"/>
          <a:endParaRPr lang="ar-SA"/>
        </a:p>
      </dgm:t>
    </dgm:pt>
    <dgm:pt modelId="{DC55587B-59A2-49F9-B43D-34195998A68A}" type="sibTrans" cxnId="{9B9EDAB1-1BB3-4511-8146-BDE5277EF73E}">
      <dgm:prSet/>
      <dgm:spPr/>
      <dgm:t>
        <a:bodyPr/>
        <a:lstStyle/>
        <a:p>
          <a:pPr rtl="1"/>
          <a:endParaRPr lang="ar-SA"/>
        </a:p>
      </dgm:t>
    </dgm:pt>
    <dgm:pt modelId="{4F49699B-640C-4D32-B78F-27B06EF0805E}">
      <dgm:prSet phldrT="[نص]" phldr="1"/>
      <dgm:spPr/>
      <dgm:t>
        <a:bodyPr/>
        <a:lstStyle/>
        <a:p>
          <a:pPr rtl="1"/>
          <a:endParaRPr lang="ar-SA" dirty="0"/>
        </a:p>
      </dgm:t>
    </dgm:pt>
    <dgm:pt modelId="{229CD770-21BD-46D5-8192-BA3DA0ED2198}" type="parTrans" cxnId="{7C72F793-0301-43D6-9E88-7E775A6F97CC}">
      <dgm:prSet/>
      <dgm:spPr/>
      <dgm:t>
        <a:bodyPr/>
        <a:lstStyle/>
        <a:p>
          <a:pPr rtl="1"/>
          <a:endParaRPr lang="ar-SA"/>
        </a:p>
      </dgm:t>
    </dgm:pt>
    <dgm:pt modelId="{5F0BC0B3-B5E4-414D-AC7F-F52A99CE1449}" type="sibTrans" cxnId="{7C72F793-0301-43D6-9E88-7E775A6F97CC}">
      <dgm:prSet/>
      <dgm:spPr/>
      <dgm:t>
        <a:bodyPr/>
        <a:lstStyle/>
        <a:p>
          <a:pPr rtl="1"/>
          <a:endParaRPr lang="ar-SA"/>
        </a:p>
      </dgm:t>
    </dgm:pt>
    <dgm:pt modelId="{DCEBDE25-BC6A-461E-9000-87756C9C3F3D}" type="pres">
      <dgm:prSet presAssocID="{2F764D5A-0605-413D-B1C3-63006E971F0C}" presName="Name0" presStyleCnt="0">
        <dgm:presLayoutVars>
          <dgm:chMax val="1"/>
          <dgm:dir/>
          <dgm:animLvl val="ctr"/>
          <dgm:resizeHandles val="exact"/>
        </dgm:presLayoutVars>
      </dgm:prSet>
      <dgm:spPr/>
      <dgm:t>
        <a:bodyPr/>
        <a:lstStyle/>
        <a:p>
          <a:pPr rtl="1"/>
          <a:endParaRPr lang="ar-SA"/>
        </a:p>
      </dgm:t>
    </dgm:pt>
    <dgm:pt modelId="{6F236054-E054-4932-8CE2-2D001B4DDDE4}" type="pres">
      <dgm:prSet presAssocID="{4A3F563C-96EF-4688-A581-6E68818E1219}" presName="centerShape" presStyleLbl="node0" presStyleIdx="0" presStyleCnt="1" custLinFactNeighborX="2350" custLinFactNeighborY="-2203"/>
      <dgm:spPr/>
      <dgm:t>
        <a:bodyPr/>
        <a:lstStyle/>
        <a:p>
          <a:pPr rtl="1"/>
          <a:endParaRPr lang="ar-SA"/>
        </a:p>
      </dgm:t>
    </dgm:pt>
    <dgm:pt modelId="{4E533FF8-14D0-483E-8358-29F6C617758B}" type="pres">
      <dgm:prSet presAssocID="{3AC4DDB2-A282-4E08-B3DA-66126F398E59}" presName="node" presStyleLbl="node1" presStyleIdx="0" presStyleCnt="4">
        <dgm:presLayoutVars>
          <dgm:bulletEnabled val="1"/>
        </dgm:presLayoutVars>
      </dgm:prSet>
      <dgm:spPr/>
      <dgm:t>
        <a:bodyPr/>
        <a:lstStyle/>
        <a:p>
          <a:pPr rtl="1"/>
          <a:endParaRPr lang="ar-SA"/>
        </a:p>
      </dgm:t>
    </dgm:pt>
    <dgm:pt modelId="{AD787B7A-9136-4470-BAA0-0D5A5B872DF6}" type="pres">
      <dgm:prSet presAssocID="{3AC4DDB2-A282-4E08-B3DA-66126F398E59}" presName="dummy" presStyleCnt="0"/>
      <dgm:spPr/>
    </dgm:pt>
    <dgm:pt modelId="{8C4D513E-D814-447F-8049-2635CC097A39}" type="pres">
      <dgm:prSet presAssocID="{30E9818C-DC85-405B-8170-1660CACB37CD}" presName="sibTrans" presStyleLbl="sibTrans2D1" presStyleIdx="0" presStyleCnt="4"/>
      <dgm:spPr/>
      <dgm:t>
        <a:bodyPr/>
        <a:lstStyle/>
        <a:p>
          <a:pPr rtl="1"/>
          <a:endParaRPr lang="ar-SA"/>
        </a:p>
      </dgm:t>
    </dgm:pt>
    <dgm:pt modelId="{AA884A99-7CCC-41F8-BD50-011E5A9C6BD6}" type="pres">
      <dgm:prSet presAssocID="{1D56F7CD-A42C-4798-86D7-28259DE8D6EB}" presName="node" presStyleLbl="node1" presStyleIdx="1" presStyleCnt="4">
        <dgm:presLayoutVars>
          <dgm:bulletEnabled val="1"/>
        </dgm:presLayoutVars>
      </dgm:prSet>
      <dgm:spPr/>
      <dgm:t>
        <a:bodyPr/>
        <a:lstStyle/>
        <a:p>
          <a:pPr rtl="1"/>
          <a:endParaRPr lang="ar-SA"/>
        </a:p>
      </dgm:t>
    </dgm:pt>
    <dgm:pt modelId="{EC395A0D-F1A4-474D-9EAD-6784A007BD4A}" type="pres">
      <dgm:prSet presAssocID="{1D56F7CD-A42C-4798-86D7-28259DE8D6EB}" presName="dummy" presStyleCnt="0"/>
      <dgm:spPr/>
    </dgm:pt>
    <dgm:pt modelId="{F9AE480A-0B3A-47DA-85EC-922AE6A918AB}" type="pres">
      <dgm:prSet presAssocID="{71990628-41CA-46D9-9642-F506BE26B930}" presName="sibTrans" presStyleLbl="sibTrans2D1" presStyleIdx="1" presStyleCnt="4"/>
      <dgm:spPr/>
      <dgm:t>
        <a:bodyPr/>
        <a:lstStyle/>
        <a:p>
          <a:pPr rtl="1"/>
          <a:endParaRPr lang="ar-SA"/>
        </a:p>
      </dgm:t>
    </dgm:pt>
    <dgm:pt modelId="{92FD6F2F-3B02-4F51-9D39-DF403ED06D44}" type="pres">
      <dgm:prSet presAssocID="{E077E347-BB31-4C79-B5B5-0CD77E6E55FE}" presName="node" presStyleLbl="node1" presStyleIdx="2" presStyleCnt="4">
        <dgm:presLayoutVars>
          <dgm:bulletEnabled val="1"/>
        </dgm:presLayoutVars>
      </dgm:prSet>
      <dgm:spPr/>
      <dgm:t>
        <a:bodyPr/>
        <a:lstStyle/>
        <a:p>
          <a:pPr rtl="1"/>
          <a:endParaRPr lang="ar-SA"/>
        </a:p>
      </dgm:t>
    </dgm:pt>
    <dgm:pt modelId="{62B52628-A3C2-4209-8915-5CB06A854BC3}" type="pres">
      <dgm:prSet presAssocID="{E077E347-BB31-4C79-B5B5-0CD77E6E55FE}" presName="dummy" presStyleCnt="0"/>
      <dgm:spPr/>
    </dgm:pt>
    <dgm:pt modelId="{121D98C5-CB37-4194-9315-3D0A5539D94F}" type="pres">
      <dgm:prSet presAssocID="{DC55587B-59A2-49F9-B43D-34195998A68A}" presName="sibTrans" presStyleLbl="sibTrans2D1" presStyleIdx="2" presStyleCnt="4"/>
      <dgm:spPr/>
      <dgm:t>
        <a:bodyPr/>
        <a:lstStyle/>
        <a:p>
          <a:pPr rtl="1"/>
          <a:endParaRPr lang="ar-SA"/>
        </a:p>
      </dgm:t>
    </dgm:pt>
    <dgm:pt modelId="{EFB1E3EA-E7CE-4820-8A29-DC1BE75867BA}" type="pres">
      <dgm:prSet presAssocID="{4F49699B-640C-4D32-B78F-27B06EF0805E}" presName="node" presStyleLbl="node1" presStyleIdx="3" presStyleCnt="4">
        <dgm:presLayoutVars>
          <dgm:bulletEnabled val="1"/>
        </dgm:presLayoutVars>
      </dgm:prSet>
      <dgm:spPr/>
      <dgm:t>
        <a:bodyPr/>
        <a:lstStyle/>
        <a:p>
          <a:pPr rtl="1"/>
          <a:endParaRPr lang="ar-SA"/>
        </a:p>
      </dgm:t>
    </dgm:pt>
    <dgm:pt modelId="{88D9D61B-2945-44DA-B8B5-FEF534706CD3}" type="pres">
      <dgm:prSet presAssocID="{4F49699B-640C-4D32-B78F-27B06EF0805E}" presName="dummy" presStyleCnt="0"/>
      <dgm:spPr/>
    </dgm:pt>
    <dgm:pt modelId="{A71066D2-242D-4A2A-A98C-EFDE9BFA3390}" type="pres">
      <dgm:prSet presAssocID="{5F0BC0B3-B5E4-414D-AC7F-F52A99CE1449}" presName="sibTrans" presStyleLbl="sibTrans2D1" presStyleIdx="3" presStyleCnt="4"/>
      <dgm:spPr/>
      <dgm:t>
        <a:bodyPr/>
        <a:lstStyle/>
        <a:p>
          <a:pPr rtl="1"/>
          <a:endParaRPr lang="ar-SA"/>
        </a:p>
      </dgm:t>
    </dgm:pt>
  </dgm:ptLst>
  <dgm:cxnLst>
    <dgm:cxn modelId="{487D9A53-1C82-4096-8AEE-EC67C087A0E9}" type="presOf" srcId="{1D56F7CD-A42C-4798-86D7-28259DE8D6EB}" destId="{AA884A99-7CCC-41F8-BD50-011E5A9C6BD6}" srcOrd="0" destOrd="0" presId="urn:microsoft.com/office/officeart/2005/8/layout/radial6"/>
    <dgm:cxn modelId="{A7D71F6D-8B58-482D-9327-F829EBD7A266}" type="presOf" srcId="{4A3F563C-96EF-4688-A581-6E68818E1219}" destId="{6F236054-E054-4932-8CE2-2D001B4DDDE4}" srcOrd="0" destOrd="0" presId="urn:microsoft.com/office/officeart/2005/8/layout/radial6"/>
    <dgm:cxn modelId="{110F0D15-3424-42F4-9B5E-B398221C6299}" type="presOf" srcId="{3AC4DDB2-A282-4E08-B3DA-66126F398E59}" destId="{4E533FF8-14D0-483E-8358-29F6C617758B}" srcOrd="0" destOrd="0" presId="urn:microsoft.com/office/officeart/2005/8/layout/radial6"/>
    <dgm:cxn modelId="{73546295-616A-4FA9-8D63-F144A3D6B1B9}" type="presOf" srcId="{5F0BC0B3-B5E4-414D-AC7F-F52A99CE1449}" destId="{A71066D2-242D-4A2A-A98C-EFDE9BFA3390}" srcOrd="0" destOrd="0" presId="urn:microsoft.com/office/officeart/2005/8/layout/radial6"/>
    <dgm:cxn modelId="{12DFCA65-BE3F-4704-88A0-1CBB461F6CBE}" srcId="{4A3F563C-96EF-4688-A581-6E68818E1219}" destId="{1D56F7CD-A42C-4798-86D7-28259DE8D6EB}" srcOrd="1" destOrd="0" parTransId="{4F145172-D471-4C8A-BBD6-D888287CAF9B}" sibTransId="{71990628-41CA-46D9-9642-F506BE26B930}"/>
    <dgm:cxn modelId="{BCE54131-D345-4945-AFBA-D3AFB916D6C0}" srcId="{2F764D5A-0605-413D-B1C3-63006E971F0C}" destId="{4A3F563C-96EF-4688-A581-6E68818E1219}" srcOrd="0" destOrd="0" parTransId="{015F9040-3B0C-4259-B39E-7A4156EA0AAC}" sibTransId="{35D2D264-2C4A-470A-B393-ED5EEBA2AF12}"/>
    <dgm:cxn modelId="{7C72F793-0301-43D6-9E88-7E775A6F97CC}" srcId="{4A3F563C-96EF-4688-A581-6E68818E1219}" destId="{4F49699B-640C-4D32-B78F-27B06EF0805E}" srcOrd="3" destOrd="0" parTransId="{229CD770-21BD-46D5-8192-BA3DA0ED2198}" sibTransId="{5F0BC0B3-B5E4-414D-AC7F-F52A99CE1449}"/>
    <dgm:cxn modelId="{D1E336D0-AF88-4376-9A37-72126F96A304}" type="presOf" srcId="{4F49699B-640C-4D32-B78F-27B06EF0805E}" destId="{EFB1E3EA-E7CE-4820-8A29-DC1BE75867BA}" srcOrd="0" destOrd="0" presId="urn:microsoft.com/office/officeart/2005/8/layout/radial6"/>
    <dgm:cxn modelId="{79AF6E58-AEFE-4955-A3F5-C1FBA2A482C2}" type="presOf" srcId="{E077E347-BB31-4C79-B5B5-0CD77E6E55FE}" destId="{92FD6F2F-3B02-4F51-9D39-DF403ED06D44}" srcOrd="0" destOrd="0" presId="urn:microsoft.com/office/officeart/2005/8/layout/radial6"/>
    <dgm:cxn modelId="{4DCC6B2D-E93D-4E16-8036-8CBDA04A3CCB}" type="presOf" srcId="{30E9818C-DC85-405B-8170-1660CACB37CD}" destId="{8C4D513E-D814-447F-8049-2635CC097A39}" srcOrd="0" destOrd="0" presId="urn:microsoft.com/office/officeart/2005/8/layout/radial6"/>
    <dgm:cxn modelId="{9B9EDAB1-1BB3-4511-8146-BDE5277EF73E}" srcId="{4A3F563C-96EF-4688-A581-6E68818E1219}" destId="{E077E347-BB31-4C79-B5B5-0CD77E6E55FE}" srcOrd="2" destOrd="0" parTransId="{6F1AC73F-82F7-4958-B0D9-7863EF2974DD}" sibTransId="{DC55587B-59A2-49F9-B43D-34195998A68A}"/>
    <dgm:cxn modelId="{8DCB2EE6-1DE9-439E-A9A9-DC36CA5104C5}" type="presOf" srcId="{71990628-41CA-46D9-9642-F506BE26B930}" destId="{F9AE480A-0B3A-47DA-85EC-922AE6A918AB}" srcOrd="0" destOrd="0" presId="urn:microsoft.com/office/officeart/2005/8/layout/radial6"/>
    <dgm:cxn modelId="{42F1997C-4889-486D-AB0B-168EC6AC97E5}" type="presOf" srcId="{DC55587B-59A2-49F9-B43D-34195998A68A}" destId="{121D98C5-CB37-4194-9315-3D0A5539D94F}" srcOrd="0" destOrd="0" presId="urn:microsoft.com/office/officeart/2005/8/layout/radial6"/>
    <dgm:cxn modelId="{9ED837FA-FB2C-4194-B5C2-EB23FBE252AF}" srcId="{4A3F563C-96EF-4688-A581-6E68818E1219}" destId="{3AC4DDB2-A282-4E08-B3DA-66126F398E59}" srcOrd="0" destOrd="0" parTransId="{3DA4D080-EAB6-45BB-B671-D41402186E1C}" sibTransId="{30E9818C-DC85-405B-8170-1660CACB37CD}"/>
    <dgm:cxn modelId="{8EC85A54-09A0-4B4F-998A-EA1BDD07C80C}" type="presOf" srcId="{2F764D5A-0605-413D-B1C3-63006E971F0C}" destId="{DCEBDE25-BC6A-461E-9000-87756C9C3F3D}" srcOrd="0" destOrd="0" presId="urn:microsoft.com/office/officeart/2005/8/layout/radial6"/>
    <dgm:cxn modelId="{DDB4633A-E4A3-46E2-9EF7-A09827E433DB}" type="presParOf" srcId="{DCEBDE25-BC6A-461E-9000-87756C9C3F3D}" destId="{6F236054-E054-4932-8CE2-2D001B4DDDE4}" srcOrd="0" destOrd="0" presId="urn:microsoft.com/office/officeart/2005/8/layout/radial6"/>
    <dgm:cxn modelId="{9C20E3D6-0B8F-4E49-9E9F-78873A8B6946}" type="presParOf" srcId="{DCEBDE25-BC6A-461E-9000-87756C9C3F3D}" destId="{4E533FF8-14D0-483E-8358-29F6C617758B}" srcOrd="1" destOrd="0" presId="urn:microsoft.com/office/officeart/2005/8/layout/radial6"/>
    <dgm:cxn modelId="{E0AF19DD-B1CB-48FB-AFF7-67BEC2D31BBF}" type="presParOf" srcId="{DCEBDE25-BC6A-461E-9000-87756C9C3F3D}" destId="{AD787B7A-9136-4470-BAA0-0D5A5B872DF6}" srcOrd="2" destOrd="0" presId="urn:microsoft.com/office/officeart/2005/8/layout/radial6"/>
    <dgm:cxn modelId="{9C567445-0D28-4E0E-A0BD-49E67202454F}" type="presParOf" srcId="{DCEBDE25-BC6A-461E-9000-87756C9C3F3D}" destId="{8C4D513E-D814-447F-8049-2635CC097A39}" srcOrd="3" destOrd="0" presId="urn:microsoft.com/office/officeart/2005/8/layout/radial6"/>
    <dgm:cxn modelId="{58BF3902-10D1-4C81-9568-7381F1184C47}" type="presParOf" srcId="{DCEBDE25-BC6A-461E-9000-87756C9C3F3D}" destId="{AA884A99-7CCC-41F8-BD50-011E5A9C6BD6}" srcOrd="4" destOrd="0" presId="urn:microsoft.com/office/officeart/2005/8/layout/radial6"/>
    <dgm:cxn modelId="{5BE75FB0-DCA8-4B68-B088-9700F366621F}" type="presParOf" srcId="{DCEBDE25-BC6A-461E-9000-87756C9C3F3D}" destId="{EC395A0D-F1A4-474D-9EAD-6784A007BD4A}" srcOrd="5" destOrd="0" presId="urn:microsoft.com/office/officeart/2005/8/layout/radial6"/>
    <dgm:cxn modelId="{E4442454-344B-4021-B48B-E4B309E3F8FD}" type="presParOf" srcId="{DCEBDE25-BC6A-461E-9000-87756C9C3F3D}" destId="{F9AE480A-0B3A-47DA-85EC-922AE6A918AB}" srcOrd="6" destOrd="0" presId="urn:microsoft.com/office/officeart/2005/8/layout/radial6"/>
    <dgm:cxn modelId="{7786B3B8-6CF5-48FF-81B6-2F26B5773D90}" type="presParOf" srcId="{DCEBDE25-BC6A-461E-9000-87756C9C3F3D}" destId="{92FD6F2F-3B02-4F51-9D39-DF403ED06D44}" srcOrd="7" destOrd="0" presId="urn:microsoft.com/office/officeart/2005/8/layout/radial6"/>
    <dgm:cxn modelId="{36D49723-7DE6-40F8-9DC9-2A9F0BE73F5D}" type="presParOf" srcId="{DCEBDE25-BC6A-461E-9000-87756C9C3F3D}" destId="{62B52628-A3C2-4209-8915-5CB06A854BC3}" srcOrd="8" destOrd="0" presId="urn:microsoft.com/office/officeart/2005/8/layout/radial6"/>
    <dgm:cxn modelId="{0E9794DF-9953-44B7-89FF-746B735D581F}" type="presParOf" srcId="{DCEBDE25-BC6A-461E-9000-87756C9C3F3D}" destId="{121D98C5-CB37-4194-9315-3D0A5539D94F}" srcOrd="9" destOrd="0" presId="urn:microsoft.com/office/officeart/2005/8/layout/radial6"/>
    <dgm:cxn modelId="{006C99C9-5B96-4AD3-BBC1-9A8CE295432B}" type="presParOf" srcId="{DCEBDE25-BC6A-461E-9000-87756C9C3F3D}" destId="{EFB1E3EA-E7CE-4820-8A29-DC1BE75867BA}" srcOrd="10" destOrd="0" presId="urn:microsoft.com/office/officeart/2005/8/layout/radial6"/>
    <dgm:cxn modelId="{5789D1CB-9DE0-4E45-8D5E-46955DB447CC}" type="presParOf" srcId="{DCEBDE25-BC6A-461E-9000-87756C9C3F3D}" destId="{88D9D61B-2945-44DA-B8B5-FEF534706CD3}" srcOrd="11" destOrd="0" presId="urn:microsoft.com/office/officeart/2005/8/layout/radial6"/>
    <dgm:cxn modelId="{2454A08D-EBC5-4175-BEB9-FAD1022D052D}" type="presParOf" srcId="{DCEBDE25-BC6A-461E-9000-87756C9C3F3D}" destId="{A71066D2-242D-4A2A-A98C-EFDE9BFA3390}"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127AE1-359D-43B9-BC96-4EA64800BE79}" type="doc">
      <dgm:prSet loTypeId="urn:microsoft.com/office/officeart/2005/8/layout/cycle2" loCatId="cycle" qsTypeId="urn:microsoft.com/office/officeart/2005/8/quickstyle/simple1" qsCatId="simple" csTypeId="urn:microsoft.com/office/officeart/2005/8/colors/colorful1#1" csCatId="colorful" phldr="1"/>
      <dgm:spPr/>
      <dgm:t>
        <a:bodyPr/>
        <a:lstStyle/>
        <a:p>
          <a:pPr rtl="1"/>
          <a:endParaRPr lang="ar-SA"/>
        </a:p>
      </dgm:t>
    </dgm:pt>
    <dgm:pt modelId="{C1DA5D1D-94A3-452E-8C01-A1164FBFAAAF}">
      <dgm:prSet phldrT="[نص]"/>
      <dgm:spPr/>
      <dgm:t>
        <a:bodyPr/>
        <a:lstStyle/>
        <a:p>
          <a:pPr rtl="1"/>
          <a:r>
            <a:rPr lang="ar-SA" dirty="0" smtClean="0"/>
            <a:t>1</a:t>
          </a:r>
          <a:endParaRPr lang="ar-SA" dirty="0"/>
        </a:p>
      </dgm:t>
    </dgm:pt>
    <dgm:pt modelId="{2400203F-064C-490F-A35B-4614774811C3}" type="parTrans" cxnId="{C0E70BC4-B654-40B2-B815-4AEE7B160881}">
      <dgm:prSet/>
      <dgm:spPr/>
      <dgm:t>
        <a:bodyPr/>
        <a:lstStyle/>
        <a:p>
          <a:pPr rtl="1"/>
          <a:endParaRPr lang="ar-SA"/>
        </a:p>
      </dgm:t>
    </dgm:pt>
    <dgm:pt modelId="{CC6477D6-B81D-43AA-BBDA-1726BBCF7AA1}" type="sibTrans" cxnId="{C0E70BC4-B654-40B2-B815-4AEE7B160881}">
      <dgm:prSet/>
      <dgm:spPr/>
      <dgm:t>
        <a:bodyPr/>
        <a:lstStyle/>
        <a:p>
          <a:pPr rtl="1"/>
          <a:endParaRPr lang="ar-SA"/>
        </a:p>
      </dgm:t>
    </dgm:pt>
    <dgm:pt modelId="{ACE05A13-F868-4D12-BB14-104C254B4FE3}">
      <dgm:prSet phldrT="[نص]"/>
      <dgm:spPr/>
      <dgm:t>
        <a:bodyPr/>
        <a:lstStyle/>
        <a:p>
          <a:pPr rtl="1"/>
          <a:r>
            <a:rPr lang="ar-SA" dirty="0" smtClean="0"/>
            <a:t>2</a:t>
          </a:r>
          <a:endParaRPr lang="ar-SA" dirty="0"/>
        </a:p>
      </dgm:t>
    </dgm:pt>
    <dgm:pt modelId="{D86F043C-5AE6-439E-9608-91DFDF36BAB6}" type="parTrans" cxnId="{8843C533-BA66-4F7A-BBD4-AA3AC7E9E624}">
      <dgm:prSet/>
      <dgm:spPr/>
      <dgm:t>
        <a:bodyPr/>
        <a:lstStyle/>
        <a:p>
          <a:pPr rtl="1"/>
          <a:endParaRPr lang="ar-SA"/>
        </a:p>
      </dgm:t>
    </dgm:pt>
    <dgm:pt modelId="{9B20AFA9-EC92-4B3F-8E4A-67CA8111B179}" type="sibTrans" cxnId="{8843C533-BA66-4F7A-BBD4-AA3AC7E9E624}">
      <dgm:prSet/>
      <dgm:spPr/>
      <dgm:t>
        <a:bodyPr/>
        <a:lstStyle/>
        <a:p>
          <a:pPr rtl="1"/>
          <a:endParaRPr lang="ar-SA"/>
        </a:p>
      </dgm:t>
    </dgm:pt>
    <dgm:pt modelId="{3D078999-7A4F-47EE-A519-21B92DFC826A}">
      <dgm:prSet phldrT="[نص]"/>
      <dgm:spPr/>
      <dgm:t>
        <a:bodyPr/>
        <a:lstStyle/>
        <a:p>
          <a:pPr rtl="1"/>
          <a:r>
            <a:rPr lang="ar-SA" dirty="0" smtClean="0"/>
            <a:t>3</a:t>
          </a:r>
          <a:endParaRPr lang="ar-SA" dirty="0"/>
        </a:p>
      </dgm:t>
    </dgm:pt>
    <dgm:pt modelId="{18ACC8C1-676F-427A-BB58-0A15ACFD3E5B}" type="parTrans" cxnId="{68C18BB2-C344-4D6C-9245-B1048DCAE929}">
      <dgm:prSet/>
      <dgm:spPr/>
      <dgm:t>
        <a:bodyPr/>
        <a:lstStyle/>
        <a:p>
          <a:pPr rtl="1"/>
          <a:endParaRPr lang="ar-SA"/>
        </a:p>
      </dgm:t>
    </dgm:pt>
    <dgm:pt modelId="{07578059-06CC-450E-B93C-E720D7330F8A}" type="sibTrans" cxnId="{68C18BB2-C344-4D6C-9245-B1048DCAE929}">
      <dgm:prSet/>
      <dgm:spPr/>
      <dgm:t>
        <a:bodyPr/>
        <a:lstStyle/>
        <a:p>
          <a:pPr rtl="1"/>
          <a:endParaRPr lang="ar-SA"/>
        </a:p>
      </dgm:t>
    </dgm:pt>
    <dgm:pt modelId="{8C7389C5-42F3-405E-9B34-4496883D9F13}">
      <dgm:prSet phldrT="[نص]"/>
      <dgm:spPr/>
      <dgm:t>
        <a:bodyPr/>
        <a:lstStyle/>
        <a:p>
          <a:pPr rtl="1"/>
          <a:r>
            <a:rPr lang="ar-SA" dirty="0" smtClean="0"/>
            <a:t>4</a:t>
          </a:r>
          <a:endParaRPr lang="ar-SA" dirty="0"/>
        </a:p>
      </dgm:t>
    </dgm:pt>
    <dgm:pt modelId="{083E2CA8-4340-47C2-A960-1B52DA9E3EDD}" type="parTrans" cxnId="{4D9C77D1-0C8B-4258-9ABD-3173956F8BA7}">
      <dgm:prSet/>
      <dgm:spPr/>
      <dgm:t>
        <a:bodyPr/>
        <a:lstStyle/>
        <a:p>
          <a:pPr rtl="1"/>
          <a:endParaRPr lang="ar-SA"/>
        </a:p>
      </dgm:t>
    </dgm:pt>
    <dgm:pt modelId="{8F471B7C-5720-4E3A-A48C-D95929E93C48}" type="sibTrans" cxnId="{4D9C77D1-0C8B-4258-9ABD-3173956F8BA7}">
      <dgm:prSet/>
      <dgm:spPr/>
      <dgm:t>
        <a:bodyPr/>
        <a:lstStyle/>
        <a:p>
          <a:pPr rtl="1"/>
          <a:endParaRPr lang="ar-SA"/>
        </a:p>
      </dgm:t>
    </dgm:pt>
    <dgm:pt modelId="{2DF59599-761B-4A64-AD4F-D49879B5EFC1}">
      <dgm:prSet phldrT="[نص]"/>
      <dgm:spPr/>
      <dgm:t>
        <a:bodyPr/>
        <a:lstStyle/>
        <a:p>
          <a:pPr rtl="1"/>
          <a:r>
            <a:rPr lang="ar-SA" dirty="0" smtClean="0"/>
            <a:t>5</a:t>
          </a:r>
          <a:endParaRPr lang="ar-SA" dirty="0"/>
        </a:p>
      </dgm:t>
    </dgm:pt>
    <dgm:pt modelId="{E9051459-E9B4-457A-8136-E02BD335DAD6}" type="parTrans" cxnId="{BAE34235-63D6-4B5F-9C9E-C3DA3AD9587D}">
      <dgm:prSet/>
      <dgm:spPr/>
      <dgm:t>
        <a:bodyPr/>
        <a:lstStyle/>
        <a:p>
          <a:pPr rtl="1"/>
          <a:endParaRPr lang="ar-SA"/>
        </a:p>
      </dgm:t>
    </dgm:pt>
    <dgm:pt modelId="{D01BD381-CD54-48E0-8E12-66879F71DFB9}" type="sibTrans" cxnId="{BAE34235-63D6-4B5F-9C9E-C3DA3AD9587D}">
      <dgm:prSet/>
      <dgm:spPr/>
      <dgm:t>
        <a:bodyPr/>
        <a:lstStyle/>
        <a:p>
          <a:pPr rtl="1"/>
          <a:endParaRPr lang="ar-SA"/>
        </a:p>
      </dgm:t>
    </dgm:pt>
    <dgm:pt modelId="{B14434A6-4561-4217-ACCD-BFA842945AD7}" type="pres">
      <dgm:prSet presAssocID="{44127AE1-359D-43B9-BC96-4EA64800BE79}" presName="cycle" presStyleCnt="0">
        <dgm:presLayoutVars>
          <dgm:dir/>
          <dgm:resizeHandles val="exact"/>
        </dgm:presLayoutVars>
      </dgm:prSet>
      <dgm:spPr/>
      <dgm:t>
        <a:bodyPr/>
        <a:lstStyle/>
        <a:p>
          <a:pPr rtl="1"/>
          <a:endParaRPr lang="ar-SA"/>
        </a:p>
      </dgm:t>
    </dgm:pt>
    <dgm:pt modelId="{275FB964-7F9B-4470-9570-67C55E4619C8}" type="pres">
      <dgm:prSet presAssocID="{C1DA5D1D-94A3-452E-8C01-A1164FBFAAAF}" presName="node" presStyleLbl="node1" presStyleIdx="0" presStyleCnt="5">
        <dgm:presLayoutVars>
          <dgm:bulletEnabled val="1"/>
        </dgm:presLayoutVars>
      </dgm:prSet>
      <dgm:spPr/>
      <dgm:t>
        <a:bodyPr/>
        <a:lstStyle/>
        <a:p>
          <a:pPr rtl="1"/>
          <a:endParaRPr lang="ar-SA"/>
        </a:p>
      </dgm:t>
    </dgm:pt>
    <dgm:pt modelId="{BE3388D8-C4FE-492C-A00C-D9B166A3051C}" type="pres">
      <dgm:prSet presAssocID="{CC6477D6-B81D-43AA-BBDA-1726BBCF7AA1}" presName="sibTrans" presStyleLbl="sibTrans2D1" presStyleIdx="0" presStyleCnt="5"/>
      <dgm:spPr/>
      <dgm:t>
        <a:bodyPr/>
        <a:lstStyle/>
        <a:p>
          <a:pPr rtl="1"/>
          <a:endParaRPr lang="ar-SA"/>
        </a:p>
      </dgm:t>
    </dgm:pt>
    <dgm:pt modelId="{7958EFAF-1071-45B8-B4EE-18883FEAAD98}" type="pres">
      <dgm:prSet presAssocID="{CC6477D6-B81D-43AA-BBDA-1726BBCF7AA1}" presName="connectorText" presStyleLbl="sibTrans2D1" presStyleIdx="0" presStyleCnt="5"/>
      <dgm:spPr/>
      <dgm:t>
        <a:bodyPr/>
        <a:lstStyle/>
        <a:p>
          <a:pPr rtl="1"/>
          <a:endParaRPr lang="ar-SA"/>
        </a:p>
      </dgm:t>
    </dgm:pt>
    <dgm:pt modelId="{23FCF07D-BD1A-43BB-9ECD-1AE42C54F90A}" type="pres">
      <dgm:prSet presAssocID="{ACE05A13-F868-4D12-BB14-104C254B4FE3}" presName="node" presStyleLbl="node1" presStyleIdx="1" presStyleCnt="5">
        <dgm:presLayoutVars>
          <dgm:bulletEnabled val="1"/>
        </dgm:presLayoutVars>
      </dgm:prSet>
      <dgm:spPr/>
      <dgm:t>
        <a:bodyPr/>
        <a:lstStyle/>
        <a:p>
          <a:pPr rtl="1"/>
          <a:endParaRPr lang="ar-SA"/>
        </a:p>
      </dgm:t>
    </dgm:pt>
    <dgm:pt modelId="{D637D37A-CA62-4A98-AA7F-6189837C45CA}" type="pres">
      <dgm:prSet presAssocID="{9B20AFA9-EC92-4B3F-8E4A-67CA8111B179}" presName="sibTrans" presStyleLbl="sibTrans2D1" presStyleIdx="1" presStyleCnt="5"/>
      <dgm:spPr/>
      <dgm:t>
        <a:bodyPr/>
        <a:lstStyle/>
        <a:p>
          <a:pPr rtl="1"/>
          <a:endParaRPr lang="ar-SA"/>
        </a:p>
      </dgm:t>
    </dgm:pt>
    <dgm:pt modelId="{DF533476-7717-4464-AA0E-669433A54FF7}" type="pres">
      <dgm:prSet presAssocID="{9B20AFA9-EC92-4B3F-8E4A-67CA8111B179}" presName="connectorText" presStyleLbl="sibTrans2D1" presStyleIdx="1" presStyleCnt="5"/>
      <dgm:spPr/>
      <dgm:t>
        <a:bodyPr/>
        <a:lstStyle/>
        <a:p>
          <a:pPr rtl="1"/>
          <a:endParaRPr lang="ar-SA"/>
        </a:p>
      </dgm:t>
    </dgm:pt>
    <dgm:pt modelId="{17090E0B-825D-457A-B2CA-E1AE52CE6BE9}" type="pres">
      <dgm:prSet presAssocID="{3D078999-7A4F-47EE-A519-21B92DFC826A}" presName="node" presStyleLbl="node1" presStyleIdx="2" presStyleCnt="5">
        <dgm:presLayoutVars>
          <dgm:bulletEnabled val="1"/>
        </dgm:presLayoutVars>
      </dgm:prSet>
      <dgm:spPr/>
      <dgm:t>
        <a:bodyPr/>
        <a:lstStyle/>
        <a:p>
          <a:pPr rtl="1"/>
          <a:endParaRPr lang="ar-SA"/>
        </a:p>
      </dgm:t>
    </dgm:pt>
    <dgm:pt modelId="{9C79ACB1-AA45-4EC5-9C8C-0581AE4073BB}" type="pres">
      <dgm:prSet presAssocID="{07578059-06CC-450E-B93C-E720D7330F8A}" presName="sibTrans" presStyleLbl="sibTrans2D1" presStyleIdx="2" presStyleCnt="5"/>
      <dgm:spPr/>
      <dgm:t>
        <a:bodyPr/>
        <a:lstStyle/>
        <a:p>
          <a:pPr rtl="1"/>
          <a:endParaRPr lang="ar-SA"/>
        </a:p>
      </dgm:t>
    </dgm:pt>
    <dgm:pt modelId="{909E5764-078D-4AA6-A163-C9B87F106E78}" type="pres">
      <dgm:prSet presAssocID="{07578059-06CC-450E-B93C-E720D7330F8A}" presName="connectorText" presStyleLbl="sibTrans2D1" presStyleIdx="2" presStyleCnt="5"/>
      <dgm:spPr/>
      <dgm:t>
        <a:bodyPr/>
        <a:lstStyle/>
        <a:p>
          <a:pPr rtl="1"/>
          <a:endParaRPr lang="ar-SA"/>
        </a:p>
      </dgm:t>
    </dgm:pt>
    <dgm:pt modelId="{F8BB91E2-D007-4AE4-8A68-5DB87806EF24}" type="pres">
      <dgm:prSet presAssocID="{8C7389C5-42F3-405E-9B34-4496883D9F13}" presName="node" presStyleLbl="node1" presStyleIdx="3" presStyleCnt="5">
        <dgm:presLayoutVars>
          <dgm:bulletEnabled val="1"/>
        </dgm:presLayoutVars>
      </dgm:prSet>
      <dgm:spPr/>
      <dgm:t>
        <a:bodyPr/>
        <a:lstStyle/>
        <a:p>
          <a:pPr rtl="1"/>
          <a:endParaRPr lang="ar-SA"/>
        </a:p>
      </dgm:t>
    </dgm:pt>
    <dgm:pt modelId="{599CDA0B-A437-4F8F-BE2D-D086184D2CA3}" type="pres">
      <dgm:prSet presAssocID="{8F471B7C-5720-4E3A-A48C-D95929E93C48}" presName="sibTrans" presStyleLbl="sibTrans2D1" presStyleIdx="3" presStyleCnt="5"/>
      <dgm:spPr/>
      <dgm:t>
        <a:bodyPr/>
        <a:lstStyle/>
        <a:p>
          <a:pPr rtl="1"/>
          <a:endParaRPr lang="ar-SA"/>
        </a:p>
      </dgm:t>
    </dgm:pt>
    <dgm:pt modelId="{E899BFEA-B1C1-436A-AE5C-BC77A30A8B45}" type="pres">
      <dgm:prSet presAssocID="{8F471B7C-5720-4E3A-A48C-D95929E93C48}" presName="connectorText" presStyleLbl="sibTrans2D1" presStyleIdx="3" presStyleCnt="5"/>
      <dgm:spPr/>
      <dgm:t>
        <a:bodyPr/>
        <a:lstStyle/>
        <a:p>
          <a:pPr rtl="1"/>
          <a:endParaRPr lang="ar-SA"/>
        </a:p>
      </dgm:t>
    </dgm:pt>
    <dgm:pt modelId="{669BB73F-80E3-4F46-9F23-1C12DF0AC65D}" type="pres">
      <dgm:prSet presAssocID="{2DF59599-761B-4A64-AD4F-D49879B5EFC1}" presName="node" presStyleLbl="node1" presStyleIdx="4" presStyleCnt="5">
        <dgm:presLayoutVars>
          <dgm:bulletEnabled val="1"/>
        </dgm:presLayoutVars>
      </dgm:prSet>
      <dgm:spPr/>
      <dgm:t>
        <a:bodyPr/>
        <a:lstStyle/>
        <a:p>
          <a:pPr rtl="1"/>
          <a:endParaRPr lang="ar-SA"/>
        </a:p>
      </dgm:t>
    </dgm:pt>
    <dgm:pt modelId="{6BA8DD9D-B3F3-4143-BB33-5E07611A6C35}" type="pres">
      <dgm:prSet presAssocID="{D01BD381-CD54-48E0-8E12-66879F71DFB9}" presName="sibTrans" presStyleLbl="sibTrans2D1" presStyleIdx="4" presStyleCnt="5"/>
      <dgm:spPr/>
      <dgm:t>
        <a:bodyPr/>
        <a:lstStyle/>
        <a:p>
          <a:pPr rtl="1"/>
          <a:endParaRPr lang="ar-SA"/>
        </a:p>
      </dgm:t>
    </dgm:pt>
    <dgm:pt modelId="{8CB5F812-20ED-49A9-B612-741FE27F64CC}" type="pres">
      <dgm:prSet presAssocID="{D01BD381-CD54-48E0-8E12-66879F71DFB9}" presName="connectorText" presStyleLbl="sibTrans2D1" presStyleIdx="4" presStyleCnt="5"/>
      <dgm:spPr/>
      <dgm:t>
        <a:bodyPr/>
        <a:lstStyle/>
        <a:p>
          <a:pPr rtl="1"/>
          <a:endParaRPr lang="ar-SA"/>
        </a:p>
      </dgm:t>
    </dgm:pt>
  </dgm:ptLst>
  <dgm:cxnLst>
    <dgm:cxn modelId="{646F79AA-AC85-4B78-8781-DE87C3B5BB91}" type="presOf" srcId="{CC6477D6-B81D-43AA-BBDA-1726BBCF7AA1}" destId="{BE3388D8-C4FE-492C-A00C-D9B166A3051C}" srcOrd="0" destOrd="0" presId="urn:microsoft.com/office/officeart/2005/8/layout/cycle2"/>
    <dgm:cxn modelId="{DD1D3D8E-8E66-4934-B777-A254D7252AF1}" type="presOf" srcId="{8F471B7C-5720-4E3A-A48C-D95929E93C48}" destId="{E899BFEA-B1C1-436A-AE5C-BC77A30A8B45}" srcOrd="1" destOrd="0" presId="urn:microsoft.com/office/officeart/2005/8/layout/cycle2"/>
    <dgm:cxn modelId="{32AE1609-072D-40B7-95E1-2816A88A9153}" type="presOf" srcId="{8F471B7C-5720-4E3A-A48C-D95929E93C48}" destId="{599CDA0B-A437-4F8F-BE2D-D086184D2CA3}" srcOrd="0" destOrd="0" presId="urn:microsoft.com/office/officeart/2005/8/layout/cycle2"/>
    <dgm:cxn modelId="{00756F16-2BE7-4965-8773-5AF168C75FB4}" type="presOf" srcId="{8C7389C5-42F3-405E-9B34-4496883D9F13}" destId="{F8BB91E2-D007-4AE4-8A68-5DB87806EF24}" srcOrd="0" destOrd="0" presId="urn:microsoft.com/office/officeart/2005/8/layout/cycle2"/>
    <dgm:cxn modelId="{AB838605-D80A-4607-8C06-BD747A4E104D}" type="presOf" srcId="{9B20AFA9-EC92-4B3F-8E4A-67CA8111B179}" destId="{DF533476-7717-4464-AA0E-669433A54FF7}" srcOrd="1" destOrd="0" presId="urn:microsoft.com/office/officeart/2005/8/layout/cycle2"/>
    <dgm:cxn modelId="{68C18BB2-C344-4D6C-9245-B1048DCAE929}" srcId="{44127AE1-359D-43B9-BC96-4EA64800BE79}" destId="{3D078999-7A4F-47EE-A519-21B92DFC826A}" srcOrd="2" destOrd="0" parTransId="{18ACC8C1-676F-427A-BB58-0A15ACFD3E5B}" sibTransId="{07578059-06CC-450E-B93C-E720D7330F8A}"/>
    <dgm:cxn modelId="{297E8F55-C2C8-42B7-BFEC-22FE8D762068}" type="presOf" srcId="{CC6477D6-B81D-43AA-BBDA-1726BBCF7AA1}" destId="{7958EFAF-1071-45B8-B4EE-18883FEAAD98}" srcOrd="1" destOrd="0" presId="urn:microsoft.com/office/officeart/2005/8/layout/cycle2"/>
    <dgm:cxn modelId="{B6DE082C-FAB4-4885-94CC-17979991A197}" type="presOf" srcId="{D01BD381-CD54-48E0-8E12-66879F71DFB9}" destId="{6BA8DD9D-B3F3-4143-BB33-5E07611A6C35}" srcOrd="0" destOrd="0" presId="urn:microsoft.com/office/officeart/2005/8/layout/cycle2"/>
    <dgm:cxn modelId="{F3D32C86-41F6-41C3-AFB8-E126A26ED7F4}" type="presOf" srcId="{9B20AFA9-EC92-4B3F-8E4A-67CA8111B179}" destId="{D637D37A-CA62-4A98-AA7F-6189837C45CA}" srcOrd="0" destOrd="0" presId="urn:microsoft.com/office/officeart/2005/8/layout/cycle2"/>
    <dgm:cxn modelId="{F7FA9153-0A3F-4A66-8414-7BF25CD95D03}" type="presOf" srcId="{ACE05A13-F868-4D12-BB14-104C254B4FE3}" destId="{23FCF07D-BD1A-43BB-9ECD-1AE42C54F90A}" srcOrd="0" destOrd="0" presId="urn:microsoft.com/office/officeart/2005/8/layout/cycle2"/>
    <dgm:cxn modelId="{4D9C77D1-0C8B-4258-9ABD-3173956F8BA7}" srcId="{44127AE1-359D-43B9-BC96-4EA64800BE79}" destId="{8C7389C5-42F3-405E-9B34-4496883D9F13}" srcOrd="3" destOrd="0" parTransId="{083E2CA8-4340-47C2-A960-1B52DA9E3EDD}" sibTransId="{8F471B7C-5720-4E3A-A48C-D95929E93C48}"/>
    <dgm:cxn modelId="{DB0B1FCC-A09F-4B29-B138-25213947D12B}" type="presOf" srcId="{2DF59599-761B-4A64-AD4F-D49879B5EFC1}" destId="{669BB73F-80E3-4F46-9F23-1C12DF0AC65D}" srcOrd="0" destOrd="0" presId="urn:microsoft.com/office/officeart/2005/8/layout/cycle2"/>
    <dgm:cxn modelId="{56BF1901-42C5-45BA-975B-EA783190CA8D}" type="presOf" srcId="{44127AE1-359D-43B9-BC96-4EA64800BE79}" destId="{B14434A6-4561-4217-ACCD-BFA842945AD7}" srcOrd="0" destOrd="0" presId="urn:microsoft.com/office/officeart/2005/8/layout/cycle2"/>
    <dgm:cxn modelId="{BAE34235-63D6-4B5F-9C9E-C3DA3AD9587D}" srcId="{44127AE1-359D-43B9-BC96-4EA64800BE79}" destId="{2DF59599-761B-4A64-AD4F-D49879B5EFC1}" srcOrd="4" destOrd="0" parTransId="{E9051459-E9B4-457A-8136-E02BD335DAD6}" sibTransId="{D01BD381-CD54-48E0-8E12-66879F71DFB9}"/>
    <dgm:cxn modelId="{19316137-83D6-4B20-8B6C-42762F867D77}" type="presOf" srcId="{D01BD381-CD54-48E0-8E12-66879F71DFB9}" destId="{8CB5F812-20ED-49A9-B612-741FE27F64CC}" srcOrd="1" destOrd="0" presId="urn:microsoft.com/office/officeart/2005/8/layout/cycle2"/>
    <dgm:cxn modelId="{8A3900B0-66A6-4B51-9E4D-0E41A76E5427}" type="presOf" srcId="{07578059-06CC-450E-B93C-E720D7330F8A}" destId="{909E5764-078D-4AA6-A163-C9B87F106E78}" srcOrd="1" destOrd="0" presId="urn:microsoft.com/office/officeart/2005/8/layout/cycle2"/>
    <dgm:cxn modelId="{40C22004-9431-4A9F-88DF-D433C54C36D5}" type="presOf" srcId="{07578059-06CC-450E-B93C-E720D7330F8A}" destId="{9C79ACB1-AA45-4EC5-9C8C-0581AE4073BB}" srcOrd="0" destOrd="0" presId="urn:microsoft.com/office/officeart/2005/8/layout/cycle2"/>
    <dgm:cxn modelId="{C0E70BC4-B654-40B2-B815-4AEE7B160881}" srcId="{44127AE1-359D-43B9-BC96-4EA64800BE79}" destId="{C1DA5D1D-94A3-452E-8C01-A1164FBFAAAF}" srcOrd="0" destOrd="0" parTransId="{2400203F-064C-490F-A35B-4614774811C3}" sibTransId="{CC6477D6-B81D-43AA-BBDA-1726BBCF7AA1}"/>
    <dgm:cxn modelId="{E2A8D635-F178-4263-8BFD-6E0C109C4065}" type="presOf" srcId="{3D078999-7A4F-47EE-A519-21B92DFC826A}" destId="{17090E0B-825D-457A-B2CA-E1AE52CE6BE9}" srcOrd="0" destOrd="0" presId="urn:microsoft.com/office/officeart/2005/8/layout/cycle2"/>
    <dgm:cxn modelId="{E1DE537F-C907-4C46-926C-9509B3B0EF74}" type="presOf" srcId="{C1DA5D1D-94A3-452E-8C01-A1164FBFAAAF}" destId="{275FB964-7F9B-4470-9570-67C55E4619C8}" srcOrd="0" destOrd="0" presId="urn:microsoft.com/office/officeart/2005/8/layout/cycle2"/>
    <dgm:cxn modelId="{8843C533-BA66-4F7A-BBD4-AA3AC7E9E624}" srcId="{44127AE1-359D-43B9-BC96-4EA64800BE79}" destId="{ACE05A13-F868-4D12-BB14-104C254B4FE3}" srcOrd="1" destOrd="0" parTransId="{D86F043C-5AE6-439E-9608-91DFDF36BAB6}" sibTransId="{9B20AFA9-EC92-4B3F-8E4A-67CA8111B179}"/>
    <dgm:cxn modelId="{BF90D120-2143-4E11-8485-F36D6F4B53BB}" type="presParOf" srcId="{B14434A6-4561-4217-ACCD-BFA842945AD7}" destId="{275FB964-7F9B-4470-9570-67C55E4619C8}" srcOrd="0" destOrd="0" presId="urn:microsoft.com/office/officeart/2005/8/layout/cycle2"/>
    <dgm:cxn modelId="{01FA2D4A-BC6D-49F7-8AD5-33E48CFED12A}" type="presParOf" srcId="{B14434A6-4561-4217-ACCD-BFA842945AD7}" destId="{BE3388D8-C4FE-492C-A00C-D9B166A3051C}" srcOrd="1" destOrd="0" presId="urn:microsoft.com/office/officeart/2005/8/layout/cycle2"/>
    <dgm:cxn modelId="{2D462AE1-6315-4FC8-AF50-F5132D881C17}" type="presParOf" srcId="{BE3388D8-C4FE-492C-A00C-D9B166A3051C}" destId="{7958EFAF-1071-45B8-B4EE-18883FEAAD98}" srcOrd="0" destOrd="0" presId="urn:microsoft.com/office/officeart/2005/8/layout/cycle2"/>
    <dgm:cxn modelId="{EC96033B-C3E0-4D62-AF14-2F2660A6CC2F}" type="presParOf" srcId="{B14434A6-4561-4217-ACCD-BFA842945AD7}" destId="{23FCF07D-BD1A-43BB-9ECD-1AE42C54F90A}" srcOrd="2" destOrd="0" presId="urn:microsoft.com/office/officeart/2005/8/layout/cycle2"/>
    <dgm:cxn modelId="{3EDD8DC2-2694-412B-B59F-0A39D0FD30B4}" type="presParOf" srcId="{B14434A6-4561-4217-ACCD-BFA842945AD7}" destId="{D637D37A-CA62-4A98-AA7F-6189837C45CA}" srcOrd="3" destOrd="0" presId="urn:microsoft.com/office/officeart/2005/8/layout/cycle2"/>
    <dgm:cxn modelId="{76173292-6B63-4D70-8831-82AFB65248B4}" type="presParOf" srcId="{D637D37A-CA62-4A98-AA7F-6189837C45CA}" destId="{DF533476-7717-4464-AA0E-669433A54FF7}" srcOrd="0" destOrd="0" presId="urn:microsoft.com/office/officeart/2005/8/layout/cycle2"/>
    <dgm:cxn modelId="{BC658B63-12EC-4D83-8EA8-6611784D3772}" type="presParOf" srcId="{B14434A6-4561-4217-ACCD-BFA842945AD7}" destId="{17090E0B-825D-457A-B2CA-E1AE52CE6BE9}" srcOrd="4" destOrd="0" presId="urn:microsoft.com/office/officeart/2005/8/layout/cycle2"/>
    <dgm:cxn modelId="{B55523B2-7837-4FE7-84B9-CBA2DC5BF4F5}" type="presParOf" srcId="{B14434A6-4561-4217-ACCD-BFA842945AD7}" destId="{9C79ACB1-AA45-4EC5-9C8C-0581AE4073BB}" srcOrd="5" destOrd="0" presId="urn:microsoft.com/office/officeart/2005/8/layout/cycle2"/>
    <dgm:cxn modelId="{09DC7097-AEC1-44EA-BED9-987F1132713B}" type="presParOf" srcId="{9C79ACB1-AA45-4EC5-9C8C-0581AE4073BB}" destId="{909E5764-078D-4AA6-A163-C9B87F106E78}" srcOrd="0" destOrd="0" presId="urn:microsoft.com/office/officeart/2005/8/layout/cycle2"/>
    <dgm:cxn modelId="{DA1F8338-69BA-421F-BF47-3C50D1565903}" type="presParOf" srcId="{B14434A6-4561-4217-ACCD-BFA842945AD7}" destId="{F8BB91E2-D007-4AE4-8A68-5DB87806EF24}" srcOrd="6" destOrd="0" presId="urn:microsoft.com/office/officeart/2005/8/layout/cycle2"/>
    <dgm:cxn modelId="{899315A6-1487-4101-A5FC-3D291908A8B7}" type="presParOf" srcId="{B14434A6-4561-4217-ACCD-BFA842945AD7}" destId="{599CDA0B-A437-4F8F-BE2D-D086184D2CA3}" srcOrd="7" destOrd="0" presId="urn:microsoft.com/office/officeart/2005/8/layout/cycle2"/>
    <dgm:cxn modelId="{8F1C1485-EBA3-4E70-B9F6-97DFB4D9A9AF}" type="presParOf" srcId="{599CDA0B-A437-4F8F-BE2D-D086184D2CA3}" destId="{E899BFEA-B1C1-436A-AE5C-BC77A30A8B45}" srcOrd="0" destOrd="0" presId="urn:microsoft.com/office/officeart/2005/8/layout/cycle2"/>
    <dgm:cxn modelId="{126D262A-5559-4B83-B3FC-E2DC6AFD316E}" type="presParOf" srcId="{B14434A6-4561-4217-ACCD-BFA842945AD7}" destId="{669BB73F-80E3-4F46-9F23-1C12DF0AC65D}" srcOrd="8" destOrd="0" presId="urn:microsoft.com/office/officeart/2005/8/layout/cycle2"/>
    <dgm:cxn modelId="{36A96F71-E1C7-4EC5-811C-66AC1A816457}" type="presParOf" srcId="{B14434A6-4561-4217-ACCD-BFA842945AD7}" destId="{6BA8DD9D-B3F3-4143-BB33-5E07611A6C35}" srcOrd="9" destOrd="0" presId="urn:microsoft.com/office/officeart/2005/8/layout/cycle2"/>
    <dgm:cxn modelId="{C4FBD70D-E3FD-4ADB-BC34-19A89FD0610D}" type="presParOf" srcId="{6BA8DD9D-B3F3-4143-BB33-5E07611A6C35}" destId="{8CB5F812-20ED-49A9-B612-741FE27F64C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52016" y="0"/>
            <a:ext cx="2945659" cy="496411"/>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74" y="0"/>
            <a:ext cx="2945659" cy="496411"/>
          </a:xfrm>
          <a:prstGeom prst="rect">
            <a:avLst/>
          </a:prstGeom>
        </p:spPr>
        <p:txBody>
          <a:bodyPr vert="horz" lIns="91440" tIns="45720" rIns="91440" bIns="45720" rtlCol="1"/>
          <a:lstStyle>
            <a:lvl1pPr algn="l">
              <a:defRPr sz="1200"/>
            </a:lvl1pPr>
          </a:lstStyle>
          <a:p>
            <a:fld id="{E3C55E14-4A30-4C9F-A453-7A1FF01E6208}" type="datetimeFigureOut">
              <a:rPr lang="ar-SA" smtClean="0"/>
              <a:pPr/>
              <a:t>07/08/36</a:t>
            </a:fld>
            <a:endParaRPr lang="ar-SA"/>
          </a:p>
        </p:txBody>
      </p:sp>
      <p:sp>
        <p:nvSpPr>
          <p:cNvPr id="4" name="عنصر نائب لصورة الشريحة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79768" y="4715907"/>
            <a:ext cx="5438140" cy="4467701"/>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52016" y="9430091"/>
            <a:ext cx="2945659" cy="496411"/>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74" y="9430091"/>
            <a:ext cx="2945659" cy="496411"/>
          </a:xfrm>
          <a:prstGeom prst="rect">
            <a:avLst/>
          </a:prstGeom>
        </p:spPr>
        <p:txBody>
          <a:bodyPr vert="horz" lIns="91440" tIns="45720" rIns="91440" bIns="45720" rtlCol="1" anchor="b"/>
          <a:lstStyle>
            <a:lvl1pPr algn="l">
              <a:defRPr sz="1200"/>
            </a:lvl1pPr>
          </a:lstStyle>
          <a:p>
            <a:fld id="{4CA811B7-10FA-4AC6-8B6C-46DDADD8132B}" type="slidenum">
              <a:rPr lang="ar-SA" smtClean="0"/>
              <a:pPr/>
              <a:t>‹#›</a:t>
            </a:fld>
            <a:endParaRPr lang="ar-SA"/>
          </a:p>
        </p:txBody>
      </p:sp>
    </p:spTree>
    <p:extLst>
      <p:ext uri="{BB962C8B-B14F-4D97-AF65-F5344CB8AC3E}">
        <p14:creationId xmlns:p14="http://schemas.microsoft.com/office/powerpoint/2010/main" val="341007276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4CA811B7-10FA-4AC6-8B6C-46DDADD8132B}" type="slidenum">
              <a:rPr lang="ar-SA" smtClean="0"/>
              <a:pPr/>
              <a:t>2</a:t>
            </a:fld>
            <a:endParaRPr lang="ar-SA"/>
          </a:p>
        </p:txBody>
      </p:sp>
    </p:spTree>
    <p:extLst>
      <p:ext uri="{BB962C8B-B14F-4D97-AF65-F5344CB8AC3E}">
        <p14:creationId xmlns:p14="http://schemas.microsoft.com/office/powerpoint/2010/main" val="943741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4CA811B7-10FA-4AC6-8B6C-46DDADD8132B}" type="slidenum">
              <a:rPr lang="ar-SA" smtClean="0"/>
              <a:pPr/>
              <a:t>151</a:t>
            </a:fld>
            <a:endParaRPr lang="ar-SA"/>
          </a:p>
        </p:txBody>
      </p:sp>
    </p:spTree>
    <p:extLst>
      <p:ext uri="{BB962C8B-B14F-4D97-AF65-F5344CB8AC3E}">
        <p14:creationId xmlns:p14="http://schemas.microsoft.com/office/powerpoint/2010/main" val="3993855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4CA811B7-10FA-4AC6-8B6C-46DDADD8132B}" type="slidenum">
              <a:rPr lang="ar-SA" smtClean="0"/>
              <a:pPr/>
              <a:t>158</a:t>
            </a:fld>
            <a:endParaRPr lang="ar-SA"/>
          </a:p>
        </p:txBody>
      </p:sp>
    </p:spTree>
    <p:extLst>
      <p:ext uri="{BB962C8B-B14F-4D97-AF65-F5344CB8AC3E}">
        <p14:creationId xmlns:p14="http://schemas.microsoft.com/office/powerpoint/2010/main" val="3993855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عنصر نائب لصورة الشريحة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عنصر نائب للملاحظا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smtClean="0"/>
          </a:p>
        </p:txBody>
      </p:sp>
      <p:sp>
        <p:nvSpPr>
          <p:cNvPr id="143364" name="عنصر نائب لرقم الشريحة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7DDB446-9DD0-4D50-82C9-574026FF89C1}" type="slidenum">
              <a:rPr lang="ar-SA" smtClean="0"/>
              <a:pPr eaLnBrk="1" hangingPunct="1"/>
              <a:t>161</a:t>
            </a:fld>
            <a:endParaRPr lang="ar-SA"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عنصر نائب لصورة الشريحة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عنصر نائب للملاحظا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smtClean="0"/>
          </a:p>
        </p:txBody>
      </p:sp>
      <p:sp>
        <p:nvSpPr>
          <p:cNvPr id="143364" name="عنصر نائب لرقم الشريحة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7DDB446-9DD0-4D50-82C9-574026FF89C1}" type="slidenum">
              <a:rPr lang="ar-SA" smtClean="0"/>
              <a:pPr eaLnBrk="1" hangingPunct="1"/>
              <a:t>162</a:t>
            </a:fld>
            <a:endParaRPr lang="ar-SA"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عنصر نائب لصورة الشريحة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عنصر نائب للملاحظا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smtClean="0"/>
          </a:p>
        </p:txBody>
      </p:sp>
      <p:sp>
        <p:nvSpPr>
          <p:cNvPr id="143364" name="عنصر نائب لرقم الشريحة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7DDB446-9DD0-4D50-82C9-574026FF89C1}" type="slidenum">
              <a:rPr lang="ar-SA" smtClean="0"/>
              <a:pPr eaLnBrk="1" hangingPunct="1"/>
              <a:t>163</a:t>
            </a:fld>
            <a:endParaRPr lang="ar-SA"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عنصر نائب لصورة الشريحة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عنصر نائب للملاحظا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smtClean="0"/>
          </a:p>
        </p:txBody>
      </p:sp>
      <p:sp>
        <p:nvSpPr>
          <p:cNvPr id="143364" name="عنصر نائب لرقم الشريحة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7DDB446-9DD0-4D50-82C9-574026FF89C1}" type="slidenum">
              <a:rPr lang="ar-SA" smtClean="0"/>
              <a:pPr eaLnBrk="1" hangingPunct="1"/>
              <a:t>164</a:t>
            </a:fld>
            <a:endParaRPr lang="ar-SA"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عنصر نائب لصورة الشريحة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عنصر نائب للملاحظا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smtClean="0"/>
          </a:p>
        </p:txBody>
      </p:sp>
      <p:sp>
        <p:nvSpPr>
          <p:cNvPr id="143364" name="عنصر نائب لرقم الشريحة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7DDB446-9DD0-4D50-82C9-574026FF89C1}" type="slidenum">
              <a:rPr lang="ar-SA" smtClean="0"/>
              <a:pPr eaLnBrk="1" hangingPunct="1"/>
              <a:t>165</a:t>
            </a:fld>
            <a:endParaRPr lang="ar-SA"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عنصر نائب لصورة الشريحة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عنصر نائب للملاحظا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smtClean="0"/>
          </a:p>
        </p:txBody>
      </p:sp>
      <p:sp>
        <p:nvSpPr>
          <p:cNvPr id="143364" name="عنصر نائب لرقم الشريحة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7DDB446-9DD0-4D50-82C9-574026FF89C1}" type="slidenum">
              <a:rPr lang="ar-SA" smtClean="0"/>
              <a:pPr eaLnBrk="1" hangingPunct="1"/>
              <a:t>171</a:t>
            </a:fld>
            <a:endParaRPr lang="ar-SA"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4CA811B7-10FA-4AC6-8B6C-46DDADD8132B}" type="slidenum">
              <a:rPr lang="ar-SA" smtClean="0"/>
              <a:pPr/>
              <a:t>3</a:t>
            </a:fld>
            <a:endParaRPr lang="ar-SA"/>
          </a:p>
        </p:txBody>
      </p:sp>
    </p:spTree>
    <p:extLst>
      <p:ext uri="{BB962C8B-B14F-4D97-AF65-F5344CB8AC3E}">
        <p14:creationId xmlns:p14="http://schemas.microsoft.com/office/powerpoint/2010/main" val="943741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4CA811B7-10FA-4AC6-8B6C-46DDADD8132B}" type="slidenum">
              <a:rPr lang="ar-SA" smtClean="0"/>
              <a:pPr/>
              <a:t>4</a:t>
            </a:fld>
            <a:endParaRPr lang="ar-SA"/>
          </a:p>
        </p:txBody>
      </p:sp>
    </p:spTree>
    <p:extLst>
      <p:ext uri="{BB962C8B-B14F-4D97-AF65-F5344CB8AC3E}">
        <p14:creationId xmlns:p14="http://schemas.microsoft.com/office/powerpoint/2010/main" val="943741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4CA811B7-10FA-4AC6-8B6C-46DDADD8132B}" type="slidenum">
              <a:rPr lang="ar-SA" smtClean="0"/>
              <a:pPr/>
              <a:t>5</a:t>
            </a:fld>
            <a:endParaRPr lang="ar-SA"/>
          </a:p>
        </p:txBody>
      </p:sp>
    </p:spTree>
    <p:extLst>
      <p:ext uri="{BB962C8B-B14F-4D97-AF65-F5344CB8AC3E}">
        <p14:creationId xmlns:p14="http://schemas.microsoft.com/office/powerpoint/2010/main" val="3860036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4CA811B7-10FA-4AC6-8B6C-46DDADD8132B}" type="slidenum">
              <a:rPr lang="ar-SA" smtClean="0"/>
              <a:pPr/>
              <a:t>8</a:t>
            </a:fld>
            <a:endParaRPr lang="ar-SA"/>
          </a:p>
        </p:txBody>
      </p:sp>
    </p:spTree>
    <p:extLst>
      <p:ext uri="{BB962C8B-B14F-4D97-AF65-F5344CB8AC3E}">
        <p14:creationId xmlns:p14="http://schemas.microsoft.com/office/powerpoint/2010/main" val="133135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4CA811B7-10FA-4AC6-8B6C-46DDADD8132B}" type="slidenum">
              <a:rPr lang="ar-SA" smtClean="0"/>
              <a:pPr/>
              <a:t>13</a:t>
            </a:fld>
            <a:endParaRPr lang="ar-SA"/>
          </a:p>
        </p:txBody>
      </p:sp>
    </p:spTree>
    <p:extLst>
      <p:ext uri="{BB962C8B-B14F-4D97-AF65-F5344CB8AC3E}">
        <p14:creationId xmlns:p14="http://schemas.microsoft.com/office/powerpoint/2010/main" val="943741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76FAD740-8471-4EED-B743-9EED614E3145}" type="slidenum">
              <a:rPr lang="ar-SA" smtClean="0"/>
              <a:pPr/>
              <a:t>91</a:t>
            </a:fld>
            <a:endParaRPr lang="ar-SA"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4CA811B7-10FA-4AC6-8B6C-46DDADD8132B}" type="slidenum">
              <a:rPr lang="ar-SA" smtClean="0"/>
              <a:pPr/>
              <a:t>140</a:t>
            </a:fld>
            <a:endParaRPr lang="ar-SA"/>
          </a:p>
        </p:txBody>
      </p:sp>
    </p:spTree>
    <p:extLst>
      <p:ext uri="{BB962C8B-B14F-4D97-AF65-F5344CB8AC3E}">
        <p14:creationId xmlns:p14="http://schemas.microsoft.com/office/powerpoint/2010/main" val="3322771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4CA811B7-10FA-4AC6-8B6C-46DDADD8132B}" type="slidenum">
              <a:rPr lang="ar-SA" smtClean="0"/>
              <a:pPr/>
              <a:t>150</a:t>
            </a:fld>
            <a:endParaRPr lang="ar-SA"/>
          </a:p>
        </p:txBody>
      </p:sp>
    </p:spTree>
    <p:extLst>
      <p:ext uri="{BB962C8B-B14F-4D97-AF65-F5344CB8AC3E}">
        <p14:creationId xmlns:p14="http://schemas.microsoft.com/office/powerpoint/2010/main" val="3993855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68C5AE6F-6BF1-4FEF-832E-E0783DD6C4B1}" type="datetimeFigureOut">
              <a:rPr lang="ar-SA" smtClean="0"/>
              <a:pPr/>
              <a:t>07/08/36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A02323C-08E9-480C-90B1-6248B35BB7D4}"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68C5AE6F-6BF1-4FEF-832E-E0783DD6C4B1}" type="datetimeFigureOut">
              <a:rPr lang="ar-SA" smtClean="0"/>
              <a:pPr/>
              <a:t>07/08/36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A02323C-08E9-480C-90B1-6248B35BB7D4}"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68C5AE6F-6BF1-4FEF-832E-E0783DD6C4B1}" type="datetimeFigureOut">
              <a:rPr lang="ar-SA" smtClean="0"/>
              <a:pPr/>
              <a:t>07/08/36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A02323C-08E9-480C-90B1-6248B35BB7D4}"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68C5AE6F-6BF1-4FEF-832E-E0783DD6C4B1}" type="datetimeFigureOut">
              <a:rPr lang="ar-SA" smtClean="0"/>
              <a:pPr/>
              <a:t>07/08/36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A02323C-08E9-480C-90B1-6248B35BB7D4}"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68C5AE6F-6BF1-4FEF-832E-E0783DD6C4B1}" type="datetimeFigureOut">
              <a:rPr lang="ar-SA" smtClean="0"/>
              <a:pPr/>
              <a:t>07/08/36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A02323C-08E9-480C-90B1-6248B35BB7D4}" type="slidenum">
              <a:rPr lang="ar-SA" smtClean="0"/>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68C5AE6F-6BF1-4FEF-832E-E0783DD6C4B1}" type="datetimeFigureOut">
              <a:rPr lang="ar-SA" smtClean="0"/>
              <a:pPr/>
              <a:t>07/08/36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EA02323C-08E9-480C-90B1-6248B35BB7D4}"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68C5AE6F-6BF1-4FEF-832E-E0783DD6C4B1}" type="datetimeFigureOut">
              <a:rPr lang="ar-SA" smtClean="0"/>
              <a:pPr/>
              <a:t>07/08/36</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EA02323C-08E9-480C-90B1-6248B35BB7D4}"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68C5AE6F-6BF1-4FEF-832E-E0783DD6C4B1}" type="datetimeFigureOut">
              <a:rPr lang="ar-SA" smtClean="0"/>
              <a:pPr/>
              <a:t>07/08/36</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EA02323C-08E9-480C-90B1-6248B35BB7D4}"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68C5AE6F-6BF1-4FEF-832E-E0783DD6C4B1}" type="datetimeFigureOut">
              <a:rPr lang="ar-SA" smtClean="0"/>
              <a:pPr/>
              <a:t>07/08/36</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EA02323C-08E9-480C-90B1-6248B35BB7D4}"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68C5AE6F-6BF1-4FEF-832E-E0783DD6C4B1}" type="datetimeFigureOut">
              <a:rPr lang="ar-SA" smtClean="0"/>
              <a:pPr/>
              <a:t>07/08/36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EA02323C-08E9-480C-90B1-6248B35BB7D4}"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68C5AE6F-6BF1-4FEF-832E-E0783DD6C4B1}" type="datetimeFigureOut">
              <a:rPr lang="ar-SA" smtClean="0"/>
              <a:pPr/>
              <a:t>07/08/36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EA02323C-08E9-480C-90B1-6248B35BB7D4}" type="slidenum">
              <a:rPr lang="ar-SA" smtClean="0"/>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8C5AE6F-6BF1-4FEF-832E-E0783DD6C4B1}" type="datetimeFigureOut">
              <a:rPr lang="ar-SA" smtClean="0"/>
              <a:pPr/>
              <a:t>07/08/36</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A02323C-08E9-480C-90B1-6248B35BB7D4}"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https://encrypted-tbn0.gstatic.com/images?q=tbn:ANd9GcSOc7-Yhz3t7EBIu4L-wsTWaOLbXiRWaC734AollJaNDd31Xy8c" TargetMode="External"/><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https://encrypted-tbn0.gstatic.com/images?q=tbn:ANd9GcQZop3zJeXcluGX7OP5LpyE_E4zDxTJGfa9WiLIqdZ-bfTIiYvegQ" TargetMode="External"/><Relationship Id="rId4" Type="http://schemas.openxmlformats.org/officeDocument/2006/relationships/image" Target="../media/image107.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5.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94.gif"/><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15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aihr-iadh.org/pdf/droits_enfants/conventionenfants.pdf"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jpeg"/></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6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07504" y="3066926"/>
            <a:ext cx="8928992" cy="2308324"/>
          </a:xfrm>
          <a:prstGeom prst="rect">
            <a:avLst/>
          </a:prstGeom>
          <a:ln w="28575"/>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ar-SA" sz="4800" dirty="0">
                <a:solidFill>
                  <a:schemeClr val="tx1"/>
                </a:solidFill>
                <a:cs typeface="PT Bold Heading" pitchFamily="2" charset="-78"/>
              </a:rPr>
              <a:t>مهارات الكشف والتدخل المبكر في حالات الأطفال المعرضين </a:t>
            </a:r>
            <a:r>
              <a:rPr lang="ar-SA" sz="4800" dirty="0" smtClean="0">
                <a:solidFill>
                  <a:schemeClr val="tx1"/>
                </a:solidFill>
                <a:cs typeface="PT Bold Heading" pitchFamily="2" charset="-78"/>
              </a:rPr>
              <a:t>لإساءة المعاملة والإهمال</a:t>
            </a:r>
            <a:endParaRPr lang="ar-SA" sz="4800" dirty="0">
              <a:solidFill>
                <a:schemeClr val="tx1"/>
              </a:solidFill>
              <a:cs typeface="PT Bold Heading" pitchFamily="2" charset="-78"/>
            </a:endParaRPr>
          </a:p>
        </p:txBody>
      </p:sp>
      <p:pic>
        <p:nvPicPr>
          <p:cNvPr id="1026" name="Picture 2" descr="C:\Documents and Settings\ts\Desktop\لجنة الطفولة\شعار اللجنة الوطنية.JPG"/>
          <p:cNvPicPr>
            <a:picLocks noChangeAspect="1" noChangeArrowheads="1"/>
          </p:cNvPicPr>
          <p:nvPr/>
        </p:nvPicPr>
        <p:blipFill>
          <a:blip r:embed="rId2" cstate="print"/>
          <a:srcRect/>
          <a:stretch>
            <a:fillRect/>
          </a:stretch>
        </p:blipFill>
        <p:spPr bwMode="auto">
          <a:xfrm>
            <a:off x="27062" y="62056"/>
            <a:ext cx="5442364" cy="1441792"/>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descr="الوصف: Unicef-Blue"/>
          <p:cNvPicPr>
            <a:picLocks noChangeAspect="1" noChangeArrowheads="1"/>
          </p:cNvPicPr>
          <p:nvPr/>
        </p:nvPicPr>
        <p:blipFill>
          <a:blip r:embed="rId3" cstate="print"/>
          <a:srcRect/>
          <a:stretch>
            <a:fillRect/>
          </a:stretch>
        </p:blipFill>
        <p:spPr bwMode="auto">
          <a:xfrm>
            <a:off x="27062" y="1537384"/>
            <a:ext cx="2549494" cy="142819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صورة 8" descr="الوصف: C:\Users\hthemairy\Desktop\شعار الوزارة.jpg"/>
          <p:cNvPicPr>
            <a:picLocks noChangeAspect="1" noChangeArrowheads="1"/>
          </p:cNvPicPr>
          <p:nvPr/>
        </p:nvPicPr>
        <p:blipFill>
          <a:blip r:embed="rId4" cstate="print"/>
          <a:srcRect/>
          <a:stretch>
            <a:fillRect/>
          </a:stretch>
        </p:blipFill>
        <p:spPr bwMode="auto">
          <a:xfrm>
            <a:off x="5220072" y="1537384"/>
            <a:ext cx="3744416" cy="146092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2" descr="agfund-in"/>
          <p:cNvPicPr>
            <a:picLocks noChangeAspect="1" noChangeArrowheads="1"/>
          </p:cNvPicPr>
          <p:nvPr/>
        </p:nvPicPr>
        <p:blipFill>
          <a:blip r:embed="rId5" cstate="print"/>
          <a:srcRect l="11990" t="15385" r="10062" b="7692"/>
          <a:stretch>
            <a:fillRect/>
          </a:stretch>
        </p:blipFill>
        <p:spPr bwMode="auto">
          <a:xfrm>
            <a:off x="2699792" y="1570122"/>
            <a:ext cx="2380453" cy="142819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 Box 3"/>
          <p:cNvSpPr txBox="1">
            <a:spLocks noChangeArrowheads="1"/>
          </p:cNvSpPr>
          <p:nvPr/>
        </p:nvSpPr>
        <p:spPr bwMode="auto">
          <a:xfrm>
            <a:off x="6084167" y="267015"/>
            <a:ext cx="2763801" cy="1031875"/>
          </a:xfrm>
          <a:prstGeom prst="rect">
            <a:avLst/>
          </a:prstGeom>
          <a:solidFill>
            <a:srgbClr val="FFFFFF"/>
          </a:solidFill>
          <a:ln w="9525">
            <a:noFill/>
            <a:miter lim="800000"/>
            <a:headEnd/>
            <a:tailEnd/>
          </a:ln>
        </p:spPr>
        <p:txBody>
          <a:bodyPr/>
          <a:lstStyle/>
          <a:p>
            <a:pPr>
              <a:spcAft>
                <a:spcPts val="1000"/>
              </a:spcAft>
            </a:pPr>
            <a:r>
              <a:rPr lang="ar-SA" sz="1400" b="1" dirty="0" smtClean="0">
                <a:solidFill>
                  <a:srgbClr val="002060"/>
                </a:solidFill>
              </a:rPr>
              <a:t>      </a:t>
            </a:r>
            <a:r>
              <a:rPr lang="ar-SA" sz="1600" b="1" dirty="0" smtClean="0">
                <a:solidFill>
                  <a:srgbClr val="002060"/>
                </a:solidFill>
              </a:rPr>
              <a:t>المملكة </a:t>
            </a:r>
            <a:r>
              <a:rPr lang="ar-SA" sz="1600" b="1" dirty="0">
                <a:solidFill>
                  <a:srgbClr val="002060"/>
                </a:solidFill>
              </a:rPr>
              <a:t>العربية السعودية</a:t>
            </a:r>
          </a:p>
          <a:p>
            <a:pPr>
              <a:spcAft>
                <a:spcPts val="1000"/>
              </a:spcAft>
            </a:pPr>
            <a:r>
              <a:rPr lang="ar-SA" sz="1600" b="1" dirty="0" smtClean="0">
                <a:solidFill>
                  <a:srgbClr val="002060"/>
                </a:solidFill>
              </a:rPr>
              <a:t>        وزارة </a:t>
            </a:r>
            <a:r>
              <a:rPr lang="ar-SA" sz="1600" b="1" dirty="0">
                <a:solidFill>
                  <a:srgbClr val="002060"/>
                </a:solidFill>
              </a:rPr>
              <a:t>التربية والتعليم</a:t>
            </a:r>
          </a:p>
          <a:p>
            <a:pPr>
              <a:spcAft>
                <a:spcPts val="1000"/>
              </a:spcAft>
            </a:pPr>
            <a:r>
              <a:rPr lang="ar-SA" sz="1600" b="1" dirty="0">
                <a:solidFill>
                  <a:srgbClr val="002060"/>
                </a:solidFill>
              </a:rPr>
              <a:t>الأمانة العامة للجنة الوطنية للطفولة</a:t>
            </a:r>
            <a:endParaRPr lang="ar-SA" sz="2400" dirty="0">
              <a:solidFill>
                <a:srgbClr val="002060"/>
              </a:solidFill>
            </a:endParaRPr>
          </a:p>
        </p:txBody>
      </p:sp>
      <p:sp>
        <p:nvSpPr>
          <p:cNvPr id="12" name="مستطيل مستدير الزوايا 11"/>
          <p:cNvSpPr/>
          <p:nvPr/>
        </p:nvSpPr>
        <p:spPr>
          <a:xfrm>
            <a:off x="107504" y="5445224"/>
            <a:ext cx="8928992" cy="1296144"/>
          </a:xfrm>
          <a:prstGeom prst="roundRect">
            <a:avLst/>
          </a:prstGeom>
          <a:ln w="76200">
            <a:solidFill>
              <a:schemeClr val="tx1"/>
            </a:solidFill>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b="1" dirty="0" smtClean="0">
                <a:solidFill>
                  <a:schemeClr val="tx1"/>
                </a:solidFill>
                <a:cs typeface="+mj-cs"/>
              </a:rPr>
              <a:t>عرض مقترح </a:t>
            </a:r>
          </a:p>
          <a:p>
            <a:pPr algn="ctr"/>
            <a:r>
              <a:rPr lang="ar-SA" b="1" dirty="0" smtClean="0">
                <a:solidFill>
                  <a:schemeClr val="tx1"/>
                </a:solidFill>
                <a:cs typeface="+mj-cs"/>
              </a:rPr>
              <a:t>من مشرف التوجيه والارشاد وعضو الفريق الوطني للجنة الوطنية للطفولة </a:t>
            </a:r>
            <a:r>
              <a:rPr lang="ar-SA" b="1" smtClean="0">
                <a:solidFill>
                  <a:schemeClr val="tx1"/>
                </a:solidFill>
                <a:cs typeface="+mj-cs"/>
              </a:rPr>
              <a:t>بمنطقة القصيم</a:t>
            </a:r>
            <a:endParaRPr lang="ar-SA" sz="2000" b="1" dirty="0" smtClean="0">
              <a:solidFill>
                <a:schemeClr val="tx1"/>
              </a:solidFill>
              <a:cs typeface="+mj-cs"/>
            </a:endParaRPr>
          </a:p>
          <a:p>
            <a:pPr algn="ctr"/>
            <a:r>
              <a:rPr lang="ar-SA" sz="2800" b="1" dirty="0" smtClean="0">
                <a:solidFill>
                  <a:srgbClr val="FF0000"/>
                </a:solidFill>
                <a:cs typeface="+mj-cs"/>
              </a:rPr>
              <a:t>عبدالله بن إبراهيم الحميده</a:t>
            </a:r>
            <a:endParaRPr lang="ar-SA" sz="2800" b="1" dirty="0">
              <a:solidFill>
                <a:srgbClr val="FF0000"/>
              </a:solidFill>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843808" y="44624"/>
            <a:ext cx="3762805"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smtClean="0">
                <a:ln w="11430"/>
                <a:solidFill>
                  <a:schemeClr val="accent3"/>
                </a:solidFill>
                <a:effectLst>
                  <a:outerShdw blurRad="76200" dist="50800" dir="5400000" algn="tl" rotWithShape="0">
                    <a:srgbClr val="000000">
                      <a:alpha val="65000"/>
                    </a:srgbClr>
                  </a:outerShdw>
                </a:effectLst>
              </a:rPr>
              <a:t>نبذة عن البرنامج</a:t>
            </a:r>
            <a:endParaRPr lang="ar-SA" sz="4000" b="1" spc="50" dirty="0">
              <a:ln w="11430"/>
              <a:solidFill>
                <a:schemeClr val="accent3"/>
              </a:solidFill>
              <a:effectLst>
                <a:outerShdw blurRad="76200" dist="50800" dir="5400000" algn="tl" rotWithShape="0">
                  <a:srgbClr val="000000">
                    <a:alpha val="65000"/>
                  </a:srgbClr>
                </a:outerShdw>
              </a:effectLst>
            </a:endParaRPr>
          </a:p>
        </p:txBody>
      </p:sp>
      <p:sp>
        <p:nvSpPr>
          <p:cNvPr id="2" name="مستطيل 1"/>
          <p:cNvSpPr/>
          <p:nvPr/>
        </p:nvSpPr>
        <p:spPr>
          <a:xfrm>
            <a:off x="611560" y="116632"/>
            <a:ext cx="8064896" cy="6480720"/>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SA" dirty="0" smtClean="0"/>
          </a:p>
          <a:p>
            <a:pPr algn="ctr"/>
            <a:endParaRPr lang="ar-SA" dirty="0"/>
          </a:p>
          <a:p>
            <a:pPr algn="ctr"/>
            <a:r>
              <a:rPr lang="ar-SA" b="1" dirty="0" smtClean="0">
                <a:solidFill>
                  <a:srgbClr val="3366FF"/>
                </a:solidFill>
              </a:rPr>
              <a:t>فريق العمل </a:t>
            </a:r>
            <a:endParaRPr lang="ar-SA" b="1" dirty="0">
              <a:solidFill>
                <a:srgbClr val="3366FF"/>
              </a:solidFill>
            </a:endParaRPr>
          </a:p>
          <a:p>
            <a:r>
              <a:rPr lang="ar-SA" b="1" dirty="0">
                <a:solidFill>
                  <a:srgbClr val="3366FF"/>
                </a:solidFill>
              </a:rPr>
              <a:t>رئيس فريق العمل والمشرف العام على البرنامج </a:t>
            </a:r>
            <a:r>
              <a:rPr lang="ar-SA" b="1" dirty="0" smtClean="0"/>
              <a:t>- </a:t>
            </a:r>
            <a:r>
              <a:rPr lang="ar-SA" b="1" dirty="0"/>
              <a:t>د . بندر بن حمود السويلم  : </a:t>
            </a:r>
            <a:r>
              <a:rPr lang="ar-SA" b="1" dirty="0" smtClean="0"/>
              <a:t>.</a:t>
            </a:r>
            <a:endParaRPr lang="ar-SA" b="1" dirty="0"/>
          </a:p>
          <a:p>
            <a:r>
              <a:rPr lang="ar-SA" b="1" dirty="0"/>
              <a:t>      </a:t>
            </a:r>
            <a:r>
              <a:rPr lang="ar-SA" b="1" dirty="0" smtClean="0">
                <a:solidFill>
                  <a:srgbClr val="3366FF"/>
                </a:solidFill>
              </a:rPr>
              <a:t>الأمين </a:t>
            </a:r>
            <a:r>
              <a:rPr lang="ar-SA" b="1" dirty="0">
                <a:solidFill>
                  <a:srgbClr val="3366FF"/>
                </a:solidFill>
              </a:rPr>
              <a:t>العام السابق للجنة الوطنية </a:t>
            </a:r>
            <a:r>
              <a:rPr lang="ar-SA" b="1" dirty="0" smtClean="0">
                <a:solidFill>
                  <a:srgbClr val="3366FF"/>
                </a:solidFill>
              </a:rPr>
              <a:t>للطفولة</a:t>
            </a:r>
          </a:p>
          <a:p>
            <a:endParaRPr lang="ar-SA" b="1" dirty="0">
              <a:solidFill>
                <a:srgbClr val="3366FF"/>
              </a:solidFill>
            </a:endParaRPr>
          </a:p>
          <a:p>
            <a:r>
              <a:rPr lang="ar-SA" b="1" dirty="0" smtClean="0">
                <a:solidFill>
                  <a:srgbClr val="3366FF"/>
                </a:solidFill>
              </a:rPr>
              <a:t>اللجنة العلمية للإعداد والتأليف </a:t>
            </a:r>
          </a:p>
          <a:p>
            <a:r>
              <a:rPr lang="ar-SA" b="1" dirty="0" smtClean="0"/>
              <a:t>د . السيد </a:t>
            </a:r>
            <a:r>
              <a:rPr lang="ar-SA" b="1" dirty="0" err="1" smtClean="0"/>
              <a:t>رطروط</a:t>
            </a:r>
            <a:r>
              <a:rPr lang="ar-SA" b="1" dirty="0" smtClean="0"/>
              <a:t> – خبير اللجنة الوطنية للطفولة </a:t>
            </a:r>
          </a:p>
          <a:p>
            <a:r>
              <a:rPr lang="ar-SA" b="1" dirty="0" smtClean="0"/>
              <a:t>أ هند بنت عبدالله </a:t>
            </a:r>
            <a:r>
              <a:rPr lang="ar-SA" b="1" dirty="0" err="1" smtClean="0"/>
              <a:t>الثميري</a:t>
            </a:r>
            <a:r>
              <a:rPr lang="ar-SA" b="1" dirty="0" smtClean="0"/>
              <a:t> – عضو اللجنة الوطنية للطفولة</a:t>
            </a:r>
          </a:p>
          <a:p>
            <a:r>
              <a:rPr lang="ar-SA" b="1" dirty="0" smtClean="0"/>
              <a:t> </a:t>
            </a:r>
          </a:p>
          <a:p>
            <a:r>
              <a:rPr lang="ar-SA" b="1" dirty="0" smtClean="0">
                <a:solidFill>
                  <a:srgbClr val="3366FF"/>
                </a:solidFill>
              </a:rPr>
              <a:t>اللجنة الإدارية </a:t>
            </a:r>
          </a:p>
          <a:p>
            <a:r>
              <a:rPr lang="ar-SA" b="1" dirty="0" smtClean="0"/>
              <a:t>عمر بن ناصر العتيبي - </a:t>
            </a:r>
            <a:r>
              <a:rPr lang="ar-SA" b="1" dirty="0"/>
              <a:t>عضو اللجنة الوطنية للطفولة </a:t>
            </a:r>
            <a:endParaRPr lang="ar-SA" b="1" dirty="0" smtClean="0"/>
          </a:p>
          <a:p>
            <a:r>
              <a:rPr lang="ar-SA" b="1" dirty="0" smtClean="0"/>
              <a:t>محمد بن مشعل الشلهوب - </a:t>
            </a:r>
            <a:r>
              <a:rPr lang="ar-SA" b="1" dirty="0"/>
              <a:t>عضو اللجنة الوطنية للطفولة </a:t>
            </a:r>
            <a:endParaRPr lang="ar-SA" b="1" dirty="0" smtClean="0"/>
          </a:p>
          <a:p>
            <a:r>
              <a:rPr lang="ar-SA" b="1" dirty="0" smtClean="0"/>
              <a:t>سالم بن سلمان الغامدي - </a:t>
            </a:r>
            <a:r>
              <a:rPr lang="ar-SA" b="1" dirty="0"/>
              <a:t>عضو اللجنة الوطنية للطفولة </a:t>
            </a:r>
            <a:endParaRPr lang="ar-SA" b="1" dirty="0" smtClean="0"/>
          </a:p>
          <a:p>
            <a:endParaRPr lang="ar-SA" b="1" dirty="0" smtClean="0"/>
          </a:p>
          <a:p>
            <a:r>
              <a:rPr lang="ar-SA" b="1" dirty="0" smtClean="0">
                <a:solidFill>
                  <a:srgbClr val="3366FF"/>
                </a:solidFill>
              </a:rPr>
              <a:t>لجنة التحكيم</a:t>
            </a:r>
          </a:p>
          <a:p>
            <a:r>
              <a:rPr lang="ar-SA" b="1" dirty="0" smtClean="0"/>
              <a:t>عقيل بن محمد العقيل – عضو الإدارة العامة للتدريب والابتعاث </a:t>
            </a:r>
          </a:p>
          <a:p>
            <a:r>
              <a:rPr lang="ar-SA" b="1" dirty="0" smtClean="0"/>
              <a:t>يوسف بن عبدالرحمن الحمود - </a:t>
            </a:r>
            <a:r>
              <a:rPr lang="ar-SA" b="1" dirty="0"/>
              <a:t>عضو الإدارة العامة للتدريب </a:t>
            </a:r>
            <a:r>
              <a:rPr lang="ar-SA" b="1" dirty="0" smtClean="0"/>
              <a:t>والابتعاث</a:t>
            </a:r>
          </a:p>
          <a:p>
            <a:r>
              <a:rPr lang="ar-SA" b="1" dirty="0"/>
              <a:t>عبدالله البابطين - عضو الإدارة العامة للتدريب </a:t>
            </a:r>
            <a:r>
              <a:rPr lang="ar-SA" b="1" dirty="0" smtClean="0"/>
              <a:t>والابتعاث</a:t>
            </a:r>
          </a:p>
          <a:p>
            <a:r>
              <a:rPr lang="ar-SA" b="1" dirty="0" smtClean="0"/>
              <a:t>عبدالله بن محمد العتيبي – عضو الإدارة العامة للتوجيه والإرشاد </a:t>
            </a:r>
          </a:p>
          <a:p>
            <a:r>
              <a:rPr lang="ar-SA" b="1" dirty="0" smtClean="0"/>
              <a:t>د. سحر بنت عبدالغني عبدالله - </a:t>
            </a:r>
            <a:r>
              <a:rPr lang="ar-SA" b="1" dirty="0"/>
              <a:t>خبير اللجنة الوطنية للطفولة</a:t>
            </a:r>
            <a:r>
              <a:rPr lang="ar-SA" b="1" dirty="0" smtClean="0"/>
              <a:t> </a:t>
            </a:r>
          </a:p>
          <a:p>
            <a:r>
              <a:rPr lang="ar-SA" b="1" dirty="0" smtClean="0"/>
              <a:t>  </a:t>
            </a:r>
          </a:p>
          <a:p>
            <a:r>
              <a:rPr lang="ar-SA" b="1" dirty="0" smtClean="0">
                <a:solidFill>
                  <a:srgbClr val="3366FF"/>
                </a:solidFill>
              </a:rPr>
              <a:t>الاشراف العام على البرنامج </a:t>
            </a:r>
          </a:p>
          <a:p>
            <a:r>
              <a:rPr lang="ar-SA" b="1" dirty="0" smtClean="0"/>
              <a:t>د. وفاء بنت حمد الصالح </a:t>
            </a:r>
          </a:p>
          <a:p>
            <a:r>
              <a:rPr lang="ar-SA" b="1" dirty="0" smtClean="0"/>
              <a:t>الأمين </a:t>
            </a:r>
            <a:r>
              <a:rPr lang="ar-SA" b="1" dirty="0" err="1" smtClean="0"/>
              <a:t>االعام</a:t>
            </a:r>
            <a:r>
              <a:rPr lang="ar-SA" b="1" dirty="0" smtClean="0"/>
              <a:t> للجنة الوطنية للطفولة</a:t>
            </a:r>
            <a:r>
              <a:rPr lang="ar-SA" dirty="0" smtClean="0"/>
              <a:t> </a:t>
            </a:r>
          </a:p>
          <a:p>
            <a:pPr algn="ctr"/>
            <a:endParaRPr lang="ar-SA" dirty="0" smtClean="0"/>
          </a:p>
          <a:p>
            <a:pPr algn="ctr"/>
            <a:endParaRPr lang="ar-SA" dirty="0"/>
          </a:p>
        </p:txBody>
      </p:sp>
    </p:spTree>
    <p:extLst>
      <p:ext uri="{BB962C8B-B14F-4D97-AF65-F5344CB8AC3E}">
        <p14:creationId xmlns:p14="http://schemas.microsoft.com/office/powerpoint/2010/main" val="25006095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699792" y="1479331"/>
            <a:ext cx="5715000" cy="3170099"/>
          </a:xfrm>
          <a:prstGeom prst="rect">
            <a:avLst/>
          </a:prstGeom>
          <a:solidFill>
            <a:schemeClr val="accent1">
              <a:lumMod val="40000"/>
              <a:lumOff val="60000"/>
            </a:schemeClr>
          </a:solidFill>
          <a:ln w="38100">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a:ln w="11430"/>
                <a:effectLst>
                  <a:outerShdw blurRad="76200" dist="50800" dir="5400000" algn="tl" rotWithShape="0">
                    <a:srgbClr val="000000">
                      <a:alpha val="65000"/>
                    </a:srgbClr>
                  </a:outerShdw>
                </a:effectLst>
              </a:rPr>
              <a:t>قد ينظر الناس إلى أمر </a:t>
            </a:r>
          </a:p>
          <a:p>
            <a:pPr algn="ctr"/>
            <a:r>
              <a:rPr lang="ar-SA" sz="4000" b="1" spc="50" dirty="0">
                <a:ln w="11430"/>
                <a:effectLst>
                  <a:outerShdw blurRad="76200" dist="50800" dir="5400000" algn="tl" rotWithShape="0">
                    <a:srgbClr val="000000">
                      <a:alpha val="65000"/>
                    </a:srgbClr>
                  </a:outerShdw>
                </a:effectLst>
              </a:rPr>
              <a:t>واحد ولكن من زوايا </a:t>
            </a:r>
            <a:r>
              <a:rPr lang="ar-SA" sz="4000" b="1" spc="50" dirty="0" smtClean="0">
                <a:ln w="11430"/>
                <a:effectLst>
                  <a:outerShdw blurRad="76200" dist="50800" dir="5400000" algn="tl" rotWithShape="0">
                    <a:srgbClr val="000000">
                      <a:alpha val="65000"/>
                    </a:srgbClr>
                  </a:outerShdw>
                </a:effectLst>
              </a:rPr>
              <a:t>مختلفة؟</a:t>
            </a:r>
            <a:endParaRPr lang="ar-SA" sz="4000" b="1" spc="50" dirty="0">
              <a:ln w="11430"/>
              <a:effectLst>
                <a:outerShdw blurRad="76200" dist="50800" dir="5400000" algn="tl" rotWithShape="0">
                  <a:srgbClr val="000000">
                    <a:alpha val="65000"/>
                  </a:srgbClr>
                </a:outerShdw>
              </a:effectLst>
            </a:endParaRPr>
          </a:p>
          <a:p>
            <a:pPr algn="ctr"/>
            <a:endParaRPr lang="ar-SA" sz="4000" b="1" spc="50" dirty="0">
              <a:ln w="11430"/>
              <a:solidFill>
                <a:schemeClr val="accent3"/>
              </a:solidFill>
              <a:effectLst>
                <a:outerShdw blurRad="76200" dist="50800" dir="5400000" algn="tl" rotWithShape="0">
                  <a:srgbClr val="000000">
                    <a:alpha val="65000"/>
                  </a:srgbClr>
                </a:outerShdw>
              </a:effectLst>
            </a:endParaRPr>
          </a:p>
          <a:p>
            <a:pPr algn="ctr"/>
            <a:r>
              <a:rPr lang="ar-SA" sz="4000" b="1" spc="50" dirty="0">
                <a:ln w="11430"/>
                <a:solidFill>
                  <a:srgbClr val="C00000"/>
                </a:solidFill>
                <a:effectLst>
                  <a:outerShdw blurRad="76200" dist="50800" dir="5400000" algn="tl" rotWithShape="0">
                    <a:srgbClr val="000000">
                      <a:alpha val="65000"/>
                    </a:srgbClr>
                  </a:outerShdw>
                </a:effectLst>
              </a:rPr>
              <a:t> </a:t>
            </a:r>
            <a:r>
              <a:rPr lang="ar-SA" sz="4000" b="1" spc="50" dirty="0" smtClean="0">
                <a:ln w="11430"/>
                <a:solidFill>
                  <a:srgbClr val="C00000"/>
                </a:solidFill>
                <a:effectLst>
                  <a:outerShdw blurRad="76200" dist="50800" dir="5400000" algn="tl" rotWithShape="0">
                    <a:srgbClr val="000000">
                      <a:alpha val="65000"/>
                    </a:srgbClr>
                  </a:outerShdw>
                </a:effectLst>
              </a:rPr>
              <a:t>س : هل </a:t>
            </a:r>
            <a:r>
              <a:rPr lang="ar-SA" sz="4000" b="1" spc="50" dirty="0">
                <a:ln w="11430"/>
                <a:solidFill>
                  <a:srgbClr val="C00000"/>
                </a:solidFill>
                <a:effectLst>
                  <a:outerShdw blurRad="76200" dist="50800" dir="5400000" algn="tl" rotWithShape="0">
                    <a:srgbClr val="000000">
                      <a:alpha val="65000"/>
                    </a:srgbClr>
                  </a:outerShdw>
                </a:effectLst>
              </a:rPr>
              <a:t>هذا صحيح </a:t>
            </a:r>
            <a:r>
              <a:rPr lang="ar-SA" sz="4000" b="1" spc="50" dirty="0" smtClean="0">
                <a:ln w="11430"/>
                <a:solidFill>
                  <a:srgbClr val="C00000"/>
                </a:solidFill>
                <a:effectLst>
                  <a:outerShdw blurRad="76200" dist="50800" dir="5400000" algn="tl" rotWithShape="0">
                    <a:srgbClr val="000000">
                      <a:alpha val="65000"/>
                    </a:srgbClr>
                  </a:outerShdw>
                </a:effectLst>
              </a:rPr>
              <a:t>؟</a:t>
            </a:r>
          </a:p>
          <a:p>
            <a:pPr algn="ctr"/>
            <a:endParaRPr lang="ar-SA" sz="4000" b="1" spc="50" dirty="0" smtClean="0">
              <a:ln w="11430"/>
              <a:solidFill>
                <a:srgbClr val="C00000"/>
              </a:solidFill>
              <a:effectLst>
                <a:outerShdw blurRad="76200" dist="50800" dir="5400000" algn="tl" rotWithShape="0">
                  <a:srgbClr val="000000">
                    <a:alpha val="65000"/>
                  </a:srgbClr>
                </a:outerShdw>
              </a:effectLst>
            </a:endParaRPr>
          </a:p>
        </p:txBody>
      </p:sp>
      <p:pic>
        <p:nvPicPr>
          <p:cNvPr id="6146" name="Picture 2"/>
          <p:cNvPicPr>
            <a:picLocks noChangeAspect="1" noChangeArrowheads="1"/>
          </p:cNvPicPr>
          <p:nvPr/>
        </p:nvPicPr>
        <p:blipFill>
          <a:blip r:embed="rId2" cstate="print"/>
          <a:srcRect/>
          <a:stretch>
            <a:fillRect/>
          </a:stretch>
        </p:blipFill>
        <p:spPr bwMode="auto">
          <a:xfrm>
            <a:off x="251520" y="4769571"/>
            <a:ext cx="2160240" cy="200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عنصر نائب لرقم الشريحة 3"/>
          <p:cNvSpPr>
            <a:spLocks noGrp="1"/>
          </p:cNvSpPr>
          <p:nvPr>
            <p:ph type="sldNum" sz="quarter" idx="12"/>
          </p:nvPr>
        </p:nvSpPr>
        <p:spPr/>
        <p:txBody>
          <a:bodyPr/>
          <a:lstStyle/>
          <a:p>
            <a:fld id="{EA02323C-08E9-480C-90B1-6248B35BB7D4}" type="slidenum">
              <a:rPr lang="ar-SA" smtClean="0"/>
              <a:pPr/>
              <a:t>100</a:t>
            </a:fld>
            <a:endParaRPr lang="ar-SA" dirty="0"/>
          </a:p>
        </p:txBody>
      </p:sp>
    </p:spTree>
    <p:extLst>
      <p:ext uri="{BB962C8B-B14F-4D97-AF65-F5344CB8AC3E}">
        <p14:creationId xmlns:p14="http://schemas.microsoft.com/office/powerpoint/2010/main" val="365843715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fotofantastica"/>
          <p:cNvPicPr>
            <a:picLocks noChangeAspect="1" noChangeArrowheads="1"/>
          </p:cNvPicPr>
          <p:nvPr/>
        </p:nvPicPr>
        <p:blipFill>
          <a:blip r:embed="rId2" cstate="print"/>
          <a:srcRect/>
          <a:stretch>
            <a:fillRect/>
          </a:stretch>
        </p:blipFill>
        <p:spPr bwMode="auto">
          <a:xfrm>
            <a:off x="533400" y="609600"/>
            <a:ext cx="8077200" cy="5411688"/>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EA02323C-08E9-480C-90B1-6248B35BB7D4}" type="slidenum">
              <a:rPr lang="ar-SA" smtClean="0"/>
              <a:pPr/>
              <a:t>101</a:t>
            </a:fld>
            <a:endParaRPr lang="ar-SA" dirty="0"/>
          </a:p>
        </p:txBody>
      </p:sp>
      <p:sp>
        <p:nvSpPr>
          <p:cNvPr id="4" name="مستطيل 3"/>
          <p:cNvSpPr/>
          <p:nvPr/>
        </p:nvSpPr>
        <p:spPr>
          <a:xfrm>
            <a:off x="2000101" y="6021288"/>
            <a:ext cx="5160387"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a:ln w="11430"/>
                <a:effectLst>
                  <a:outerShdw blurRad="76200" dist="50800" dir="5400000" algn="tl" rotWithShape="0">
                    <a:srgbClr val="000000">
                      <a:alpha val="65000"/>
                    </a:srgbClr>
                  </a:outerShdw>
                </a:effectLst>
              </a:rPr>
              <a:t>ماذا ترى في هذه الصورة؟؟؟</a:t>
            </a:r>
          </a:p>
        </p:txBody>
      </p:sp>
    </p:spTree>
    <p:extLst>
      <p:ext uri="{BB962C8B-B14F-4D97-AF65-F5344CB8AC3E}">
        <p14:creationId xmlns:p14="http://schemas.microsoft.com/office/powerpoint/2010/main" val="248022438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صورة 1"/>
          <p:cNvPicPr>
            <a:picLocks noChangeAspect="1" noChangeArrowheads="1"/>
          </p:cNvPicPr>
          <p:nvPr/>
        </p:nvPicPr>
        <p:blipFill>
          <a:blip r:embed="rId2" cstate="print"/>
          <a:srcRect b="11024"/>
          <a:stretch>
            <a:fillRect/>
          </a:stretch>
        </p:blipFill>
        <p:spPr bwMode="auto">
          <a:xfrm>
            <a:off x="467544" y="548680"/>
            <a:ext cx="8153400" cy="5472608"/>
          </a:xfrm>
          <a:prstGeom prst="rect">
            <a:avLst/>
          </a:prstGeom>
          <a:noFill/>
          <a:ln w="9525">
            <a:noFill/>
            <a:miter lim="800000"/>
            <a:headEnd/>
            <a:tailEnd/>
          </a:ln>
        </p:spPr>
      </p:pic>
      <p:sp>
        <p:nvSpPr>
          <p:cNvPr id="4" name="مستطيل 3"/>
          <p:cNvSpPr/>
          <p:nvPr/>
        </p:nvSpPr>
        <p:spPr>
          <a:xfrm>
            <a:off x="1981200" y="5943600"/>
            <a:ext cx="5160387"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a:ln w="11430"/>
                <a:effectLst>
                  <a:outerShdw blurRad="76200" dist="50800" dir="5400000" algn="tl" rotWithShape="0">
                    <a:srgbClr val="000000">
                      <a:alpha val="65000"/>
                    </a:srgbClr>
                  </a:outerShdw>
                </a:effectLst>
              </a:rPr>
              <a:t>ماذا ترى في هذه الصورة؟؟؟</a:t>
            </a:r>
          </a:p>
        </p:txBody>
      </p:sp>
      <p:sp>
        <p:nvSpPr>
          <p:cNvPr id="5" name="عنصر نائب لرقم الشريحة 4"/>
          <p:cNvSpPr>
            <a:spLocks noGrp="1"/>
          </p:cNvSpPr>
          <p:nvPr>
            <p:ph type="sldNum" sz="quarter" idx="12"/>
          </p:nvPr>
        </p:nvSpPr>
        <p:spPr/>
        <p:txBody>
          <a:bodyPr/>
          <a:lstStyle/>
          <a:p>
            <a:fld id="{EA02323C-08E9-480C-90B1-6248B35BB7D4}" type="slidenum">
              <a:rPr lang="ar-SA" smtClean="0"/>
              <a:pPr/>
              <a:t>102</a:t>
            </a:fld>
            <a:endParaRPr lang="ar-SA" dirty="0"/>
          </a:p>
        </p:txBody>
      </p:sp>
    </p:spTree>
    <p:extLst>
      <p:ext uri="{BB962C8B-B14F-4D97-AF65-F5344CB8AC3E}">
        <p14:creationId xmlns:p14="http://schemas.microsoft.com/office/powerpoint/2010/main" val="25070554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رقم الشريحة 6"/>
          <p:cNvSpPr>
            <a:spLocks noGrp="1"/>
          </p:cNvSpPr>
          <p:nvPr>
            <p:ph type="sldNum" sz="quarter" idx="12"/>
          </p:nvPr>
        </p:nvSpPr>
        <p:spPr/>
        <p:txBody>
          <a:bodyPr/>
          <a:lstStyle/>
          <a:p>
            <a:fld id="{EA02323C-08E9-480C-90B1-6248B35BB7D4}" type="slidenum">
              <a:rPr lang="ar-SA" smtClean="0"/>
              <a:pPr/>
              <a:t>103</a:t>
            </a:fld>
            <a:endParaRPr lang="ar-SA" dirty="0"/>
          </a:p>
        </p:txBody>
      </p:sp>
      <p:sp>
        <p:nvSpPr>
          <p:cNvPr id="6" name="مستطيل 5"/>
          <p:cNvSpPr/>
          <p:nvPr/>
        </p:nvSpPr>
        <p:spPr>
          <a:xfrm>
            <a:off x="179512" y="2132856"/>
            <a:ext cx="8712968" cy="4154984"/>
          </a:xfrm>
          <a:prstGeom prst="rect">
            <a:avLst/>
          </a:prstGeom>
          <a:gradFill>
            <a:gsLst>
              <a:gs pos="0">
                <a:schemeClr val="accent5"/>
              </a:gs>
              <a:gs pos="35000">
                <a:schemeClr val="accent5">
                  <a:tint val="37000"/>
                  <a:satMod val="300000"/>
                </a:schemeClr>
              </a:gs>
              <a:gs pos="100000">
                <a:schemeClr val="accent5">
                  <a:tint val="15000"/>
                  <a:satMod val="350000"/>
                </a:schemeClr>
              </a:gs>
            </a:gsLst>
          </a:gradFill>
          <a:ln w="38100">
            <a:solidFill>
              <a:schemeClr val="tx1"/>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3200" b="1" dirty="0" smtClean="0">
                <a:solidFill>
                  <a:schemeClr val="tx2"/>
                </a:solidFill>
                <a:latin typeface="Arial" pitchFamily="34" charset="0"/>
                <a:ea typeface="Times New Roman" pitchFamily="18" charset="0"/>
                <a:cs typeface="Arabic Transparent" pitchFamily="2" charset="-78"/>
              </a:rPr>
              <a:t>مما سبق </a:t>
            </a:r>
          </a:p>
          <a:p>
            <a:pPr algn="justLow" fontAlgn="base">
              <a:lnSpc>
                <a:spcPct val="150000"/>
              </a:lnSpc>
              <a:spcBef>
                <a:spcPct val="0"/>
              </a:spcBef>
              <a:spcAft>
                <a:spcPct val="0"/>
              </a:spcAft>
            </a:pPr>
            <a:endParaRPr lang="ar-SA" sz="3200" b="1" dirty="0" smtClean="0">
              <a:solidFill>
                <a:schemeClr val="tx2"/>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2800" b="1" dirty="0" smtClean="0">
                <a:solidFill>
                  <a:srgbClr val="FF0000"/>
                </a:solidFill>
                <a:latin typeface="Arial" pitchFamily="34" charset="0"/>
                <a:ea typeface="Times New Roman" pitchFamily="18" charset="0"/>
                <a:cs typeface="Arabic Transparent" pitchFamily="2" charset="-78"/>
              </a:rPr>
              <a:t>برأيك </a:t>
            </a:r>
            <a:r>
              <a:rPr lang="ar-SA" sz="2800" b="1" dirty="0">
                <a:solidFill>
                  <a:srgbClr val="FF0000"/>
                </a:solidFill>
                <a:latin typeface="Arial" pitchFamily="34" charset="0"/>
                <a:ea typeface="Times New Roman" pitchFamily="18" charset="0"/>
                <a:cs typeface="Arabic Transparent" pitchFamily="2" charset="-78"/>
              </a:rPr>
              <a:t>ما أهمية عرض هذا النشاط وعلاقته بعنوان الجلسة وأهدافها ؟؟</a:t>
            </a:r>
          </a:p>
          <a:p>
            <a:pPr algn="justLow" fontAlgn="base">
              <a:lnSpc>
                <a:spcPct val="150000"/>
              </a:lnSpc>
              <a:spcBef>
                <a:spcPct val="0"/>
              </a:spcBef>
              <a:spcAft>
                <a:spcPct val="0"/>
              </a:spcAft>
            </a:pPr>
            <a:r>
              <a:rPr lang="ar-SA" sz="2800" b="1" dirty="0">
                <a:solidFill>
                  <a:srgbClr val="FF0000"/>
                </a:solidFill>
                <a:latin typeface="Arial" pitchFamily="34" charset="0"/>
                <a:ea typeface="Times New Roman" pitchFamily="18" charset="0"/>
                <a:cs typeface="Arabic Transparent" pitchFamily="2" charset="-78"/>
              </a:rPr>
              <a:t>هل هناك أشياء أخرى ننظر لها </a:t>
            </a:r>
            <a:r>
              <a:rPr lang="ar-SA" sz="2800" b="1" dirty="0" smtClean="0">
                <a:solidFill>
                  <a:srgbClr val="FF0000"/>
                </a:solidFill>
                <a:latin typeface="Arial" pitchFamily="34" charset="0"/>
                <a:ea typeface="Times New Roman" pitchFamily="18" charset="0"/>
                <a:cs typeface="Arabic Transparent" pitchFamily="2" charset="-78"/>
              </a:rPr>
              <a:t>وتختلف وجهات </a:t>
            </a:r>
            <a:r>
              <a:rPr lang="ar-SA" sz="2800" b="1" dirty="0">
                <a:solidFill>
                  <a:srgbClr val="FF0000"/>
                </a:solidFill>
                <a:latin typeface="Arial" pitchFamily="34" charset="0"/>
                <a:ea typeface="Times New Roman" pitchFamily="18" charset="0"/>
                <a:cs typeface="Arabic Transparent" pitchFamily="2" charset="-78"/>
              </a:rPr>
              <a:t>نظرنا </a:t>
            </a:r>
            <a:r>
              <a:rPr lang="ar-SA" sz="2800" b="1" dirty="0" smtClean="0">
                <a:solidFill>
                  <a:srgbClr val="FF0000"/>
                </a:solidFill>
                <a:latin typeface="Arial" pitchFamily="34" charset="0"/>
                <a:ea typeface="Times New Roman" pitchFamily="18" charset="0"/>
                <a:cs typeface="Arabic Transparent" pitchFamily="2" charset="-78"/>
              </a:rPr>
              <a:t>عليها ؟ </a:t>
            </a:r>
          </a:p>
          <a:p>
            <a:pPr algn="justLow" fontAlgn="base">
              <a:lnSpc>
                <a:spcPct val="150000"/>
              </a:lnSpc>
              <a:spcBef>
                <a:spcPct val="0"/>
              </a:spcBef>
              <a:spcAft>
                <a:spcPct val="0"/>
              </a:spcAft>
            </a:pPr>
            <a:endParaRPr lang="ar-SA" sz="2800" b="1" dirty="0">
              <a:solidFill>
                <a:srgbClr val="FF0000"/>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endParaRPr lang="ar-SA" sz="2800" b="1" dirty="0">
              <a:solidFill>
                <a:srgbClr val="FF0000"/>
              </a:solidFill>
              <a:latin typeface="Arial" pitchFamily="34" charset="0"/>
              <a:ea typeface="Times New Roman" pitchFamily="18" charset="0"/>
              <a:cs typeface="Arabic Transparent" pitchFamily="2" charset="-78"/>
            </a:endParaRPr>
          </a:p>
        </p:txBody>
      </p:sp>
      <p:sp>
        <p:nvSpPr>
          <p:cNvPr id="2" name="مستطيل 1"/>
          <p:cNvSpPr/>
          <p:nvPr/>
        </p:nvSpPr>
        <p:spPr>
          <a:xfrm>
            <a:off x="179512" y="590735"/>
            <a:ext cx="8784976" cy="1224136"/>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b="1" dirty="0" smtClean="0">
                <a:solidFill>
                  <a:srgbClr val="FF0000"/>
                </a:solidFill>
              </a:rPr>
              <a:t>عنوان الجلسة :</a:t>
            </a:r>
          </a:p>
          <a:p>
            <a:pPr algn="ctr"/>
            <a:r>
              <a:rPr lang="ar-SA" dirty="0" smtClean="0"/>
              <a:t>مهارات </a:t>
            </a:r>
            <a:r>
              <a:rPr lang="ar-SA" dirty="0"/>
              <a:t>عامة في عملية الكشف عن الإساءة والإهمال </a:t>
            </a:r>
            <a:endParaRPr lang="ar-SA" dirty="0" smtClean="0"/>
          </a:p>
          <a:p>
            <a:pPr algn="ctr"/>
            <a:endParaRPr lang="ar-SA" dirty="0"/>
          </a:p>
          <a:p>
            <a:pPr algn="ctr"/>
            <a:r>
              <a:rPr lang="ar-SA" sz="2000" b="1" dirty="0">
                <a:solidFill>
                  <a:srgbClr val="3333FF"/>
                </a:solidFill>
              </a:rPr>
              <a:t>أهمية النظرة المتفحصة والمنتبهة وآثارها الإيجابية على عملية ملاحظة الأطفال المعرضين للإساءة</a:t>
            </a:r>
          </a:p>
        </p:txBody>
      </p:sp>
    </p:spTree>
    <p:extLst>
      <p:ext uri="{BB962C8B-B14F-4D97-AF65-F5344CB8AC3E}">
        <p14:creationId xmlns:p14="http://schemas.microsoft.com/office/powerpoint/2010/main" val="191782580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a:stretch>
            <a:fillRect/>
          </a:stretch>
        </p:blipFill>
        <p:spPr bwMode="auto">
          <a:xfrm>
            <a:off x="0" y="152400"/>
            <a:ext cx="4495800" cy="1600200"/>
          </a:xfrm>
          <a:prstGeom prst="rect">
            <a:avLst/>
          </a:prstGeom>
          <a:noFill/>
          <a:ln w="9525">
            <a:noFill/>
            <a:miter lim="800000"/>
            <a:headEnd/>
            <a:tailEnd/>
          </a:ln>
          <a:effectLst/>
        </p:spPr>
      </p:pic>
      <p:sp>
        <p:nvSpPr>
          <p:cNvPr id="120834" name="Rectangle 2"/>
          <p:cNvSpPr>
            <a:spLocks noChangeArrowheads="1"/>
          </p:cNvSpPr>
          <p:nvPr/>
        </p:nvSpPr>
        <p:spPr bwMode="auto">
          <a:xfrm>
            <a:off x="762000" y="1814155"/>
            <a:ext cx="7848600" cy="3416320"/>
          </a:xfrm>
          <a:prstGeom prst="rect">
            <a:avLst/>
          </a:prstGeom>
          <a:solidFill>
            <a:schemeClr val="accent6">
              <a:lumMod val="40000"/>
              <a:lumOff val="60000"/>
            </a:schemeClr>
          </a:solidFill>
          <a:ln w="38100">
            <a:solidFill>
              <a:schemeClr val="tx1"/>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400" b="1" u="sng" dirty="0">
                <a:solidFill>
                  <a:srgbClr val="C00000"/>
                </a:solidFill>
                <a:latin typeface="Arial" pitchFamily="34" charset="0"/>
                <a:ea typeface="Times New Roman" pitchFamily="18" charset="0"/>
                <a:cs typeface="Arabic Transparent" pitchFamily="2" charset="-78"/>
              </a:rPr>
              <a:t>حلل مع مجموعتك القصة وأجب على ما يلي: </a:t>
            </a:r>
            <a:endParaRPr lang="en-US" sz="2400" b="1" u="sng" dirty="0">
              <a:solidFill>
                <a:srgbClr val="C00000"/>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Blip>
                <a:blip r:embed="rId3"/>
              </a:buBlip>
            </a:pPr>
            <a:r>
              <a:rPr lang="ar-SA" sz="2400" b="1" dirty="0">
                <a:solidFill>
                  <a:srgbClr val="FF0000"/>
                </a:solidFill>
                <a:latin typeface="Arial" pitchFamily="34" charset="0"/>
                <a:ea typeface="Times New Roman" pitchFamily="18" charset="0"/>
                <a:cs typeface="Arabic Transparent" pitchFamily="2" charset="-78"/>
              </a:rPr>
              <a:t>برأيكم ما هي أهمية دور المعلم في اكتشاف حالات الإساءة.</a:t>
            </a:r>
            <a:endParaRPr lang="en-US" sz="2400" b="1" dirty="0">
              <a:solidFill>
                <a:srgbClr val="FF0000"/>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Blip>
                <a:blip r:embed="rId3"/>
              </a:buBlip>
            </a:pPr>
            <a:r>
              <a:rPr lang="ar-SA" sz="2400" b="1" dirty="0">
                <a:solidFill>
                  <a:srgbClr val="FF0000"/>
                </a:solidFill>
                <a:latin typeface="Arial" pitchFamily="34" charset="0"/>
                <a:ea typeface="Times New Roman" pitchFamily="18" charset="0"/>
                <a:cs typeface="Arabic Transparent" pitchFamily="2" charset="-78"/>
              </a:rPr>
              <a:t>ما المهارة التي استطاع المشرف التربوي بواسطتها اكتشاف الحالات.</a:t>
            </a:r>
            <a:endParaRPr lang="en-US" sz="2400" b="1" dirty="0">
              <a:solidFill>
                <a:srgbClr val="FF0000"/>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Blip>
                <a:blip r:embed="rId3"/>
              </a:buBlip>
            </a:pPr>
            <a:r>
              <a:rPr lang="ar-SA" sz="2400" b="1" dirty="0">
                <a:solidFill>
                  <a:srgbClr val="FF0000"/>
                </a:solidFill>
                <a:latin typeface="Arial" pitchFamily="34" charset="0"/>
                <a:ea typeface="Times New Roman" pitchFamily="18" charset="0"/>
                <a:cs typeface="Arabic Transparent" pitchFamily="2" charset="-78"/>
              </a:rPr>
              <a:t>كيف يمكن أن تطبق المشاهدة المنتبهة في غرفة الصف مع طلابك.</a:t>
            </a:r>
            <a:endParaRPr lang="en-US" sz="2400" b="1" dirty="0">
              <a:solidFill>
                <a:srgbClr val="FF0000"/>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Blip>
                <a:blip r:embed="rId3"/>
              </a:buBlip>
            </a:pPr>
            <a:r>
              <a:rPr lang="ar-SA" sz="2400" b="1" dirty="0">
                <a:solidFill>
                  <a:srgbClr val="FF0000"/>
                </a:solidFill>
                <a:latin typeface="Arial" pitchFamily="34" charset="0"/>
                <a:ea typeface="Times New Roman" pitchFamily="18" charset="0"/>
                <a:cs typeface="Arabic Transparent" pitchFamily="2" charset="-78"/>
              </a:rPr>
              <a:t>ما المعيقات أو التحديات التي تقف خلف عدم قدرة المعلم لتطبيق هذه المهارة ؟وما </a:t>
            </a:r>
            <a:r>
              <a:rPr lang="ar-SA" sz="2400" b="1" dirty="0" smtClean="0">
                <a:solidFill>
                  <a:srgbClr val="FF0000"/>
                </a:solidFill>
                <a:latin typeface="Arial" pitchFamily="34" charset="0"/>
                <a:ea typeface="Times New Roman" pitchFamily="18" charset="0"/>
                <a:cs typeface="Arabic Transparent" pitchFamily="2" charset="-78"/>
              </a:rPr>
              <a:t>أثر </a:t>
            </a:r>
            <a:r>
              <a:rPr lang="ar-SA" sz="2400" b="1" dirty="0">
                <a:solidFill>
                  <a:srgbClr val="FF0000"/>
                </a:solidFill>
                <a:latin typeface="Arial" pitchFamily="34" charset="0"/>
                <a:ea typeface="Times New Roman" pitchFamily="18" charset="0"/>
                <a:cs typeface="Arabic Transparent" pitchFamily="2" charset="-78"/>
              </a:rPr>
              <a:t>ذلك على الأطفال المعرضون لخطر الإساءة؟</a:t>
            </a:r>
          </a:p>
        </p:txBody>
      </p:sp>
      <p:sp>
        <p:nvSpPr>
          <p:cNvPr id="4" name="مستطيل 3"/>
          <p:cNvSpPr/>
          <p:nvPr/>
        </p:nvSpPr>
        <p:spPr>
          <a:xfrm>
            <a:off x="3505201" y="381000"/>
            <a:ext cx="4421174" cy="523220"/>
          </a:xfrm>
          <a:prstGeom prst="rect">
            <a:avLst/>
          </a:prstGeom>
          <a:solidFill>
            <a:schemeClr val="accent5"/>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2800" b="1" dirty="0">
                <a:solidFill>
                  <a:schemeClr val="bg1"/>
                </a:solidFill>
              </a:rPr>
              <a:t>نشاط </a:t>
            </a:r>
            <a:r>
              <a:rPr lang="ar-SA" sz="2800" b="1" dirty="0" smtClean="0">
                <a:solidFill>
                  <a:schemeClr val="bg1"/>
                </a:solidFill>
              </a:rPr>
              <a:t>2/ 2/ 4: </a:t>
            </a:r>
            <a:r>
              <a:rPr lang="ar-SA" sz="2800" b="1" dirty="0">
                <a:solidFill>
                  <a:schemeClr val="bg1"/>
                </a:solidFill>
              </a:rPr>
              <a:t>انتبهوا </a:t>
            </a:r>
            <a:r>
              <a:rPr lang="ar-SA" sz="2800" b="1" dirty="0" smtClean="0">
                <a:solidFill>
                  <a:schemeClr val="bg1"/>
                </a:solidFill>
              </a:rPr>
              <a:t>لي  !!</a:t>
            </a:r>
            <a:endParaRPr lang="ar-SA" sz="2800" b="1" dirty="0">
              <a:solidFill>
                <a:schemeClr val="bg1"/>
              </a:solidFill>
            </a:endParaRPr>
          </a:p>
        </p:txBody>
      </p:sp>
      <p:sp>
        <p:nvSpPr>
          <p:cNvPr id="7" name="عنصر نائب لرقم الشريحة 6"/>
          <p:cNvSpPr>
            <a:spLocks noGrp="1"/>
          </p:cNvSpPr>
          <p:nvPr>
            <p:ph type="sldNum" sz="quarter" idx="12"/>
          </p:nvPr>
        </p:nvSpPr>
        <p:spPr/>
        <p:txBody>
          <a:bodyPr/>
          <a:lstStyle/>
          <a:p>
            <a:fld id="{EA02323C-08E9-480C-90B1-6248B35BB7D4}" type="slidenum">
              <a:rPr lang="ar-SA" smtClean="0"/>
              <a:pPr/>
              <a:t>104</a:t>
            </a:fld>
            <a:endParaRPr lang="ar-SA" dirty="0"/>
          </a:p>
        </p:txBody>
      </p:sp>
      <p:sp>
        <p:nvSpPr>
          <p:cNvPr id="24577" name="Rectangle 1"/>
          <p:cNvSpPr>
            <a:spLocks noChangeArrowheads="1"/>
          </p:cNvSpPr>
          <p:nvPr/>
        </p:nvSpPr>
        <p:spPr bwMode="auto">
          <a:xfrm>
            <a:off x="4686300" y="5301208"/>
            <a:ext cx="4229100" cy="1477328"/>
          </a:xfrm>
          <a:prstGeom prst="rect">
            <a:avLst/>
          </a:prstGeom>
          <a:solidFill>
            <a:srgbClr val="FFFF00"/>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r>
              <a:rPr lang="ar-SA" b="1" dirty="0">
                <a:solidFill>
                  <a:schemeClr val="tx1"/>
                </a:solidFill>
              </a:rPr>
              <a:t>مدة النشاط : </a:t>
            </a:r>
            <a:r>
              <a:rPr lang="ar-SA" b="1" dirty="0" smtClean="0">
                <a:solidFill>
                  <a:schemeClr val="tx1"/>
                </a:solidFill>
              </a:rPr>
              <a:t>10 </a:t>
            </a:r>
            <a:r>
              <a:rPr lang="ar-SA" b="1" dirty="0">
                <a:solidFill>
                  <a:schemeClr val="tx1"/>
                </a:solidFill>
              </a:rPr>
              <a:t>دقيقة </a:t>
            </a:r>
            <a:endParaRPr lang="en-US" b="1" dirty="0">
              <a:solidFill>
                <a:schemeClr val="tx1"/>
              </a:solidFill>
            </a:endParaRPr>
          </a:p>
          <a:p>
            <a:pPr marL="285750" indent="-285750">
              <a:buFont typeface="Arial" pitchFamily="34" charset="0"/>
              <a:buChar char="•"/>
            </a:pPr>
            <a:r>
              <a:rPr lang="ar-SA" b="1" dirty="0">
                <a:solidFill>
                  <a:schemeClr val="tx1"/>
                </a:solidFill>
              </a:rPr>
              <a:t>طريقة التدريب : </a:t>
            </a:r>
            <a:r>
              <a:rPr lang="ar-SA" b="1" dirty="0" smtClean="0">
                <a:solidFill>
                  <a:schemeClr val="tx1"/>
                </a:solidFill>
              </a:rPr>
              <a:t> 4 مجموعات </a:t>
            </a:r>
          </a:p>
          <a:p>
            <a:r>
              <a:rPr lang="ar-SA" b="1" dirty="0">
                <a:solidFill>
                  <a:schemeClr val="tx1"/>
                </a:solidFill>
              </a:rPr>
              <a:t> </a:t>
            </a:r>
            <a:r>
              <a:rPr lang="ar-SA" b="1" dirty="0" smtClean="0">
                <a:solidFill>
                  <a:schemeClr val="tx1"/>
                </a:solidFill>
              </a:rPr>
              <a:t>      - </a:t>
            </a:r>
            <a:r>
              <a:rPr lang="ar-SA" b="1" dirty="0">
                <a:solidFill>
                  <a:schemeClr val="tx1"/>
                </a:solidFill>
              </a:rPr>
              <a:t>دراسة حالة</a:t>
            </a:r>
            <a:r>
              <a:rPr lang="ar-SA" b="1" dirty="0" smtClean="0">
                <a:solidFill>
                  <a:schemeClr val="tx1"/>
                </a:solidFill>
              </a:rPr>
              <a:t>.</a:t>
            </a:r>
          </a:p>
          <a:p>
            <a:r>
              <a:rPr lang="ar-SA" b="1" dirty="0" smtClean="0">
                <a:solidFill>
                  <a:schemeClr val="tx1"/>
                </a:solidFill>
              </a:rPr>
              <a:t> - نقاش + كل مجموعة تسجل الملاحظات على الحالة  + عرض النتائج + تعلق على الحائط  </a:t>
            </a:r>
            <a:endParaRPr lang="ar-SA" b="1" dirty="0">
              <a:solidFill>
                <a:schemeClr val="tx1"/>
              </a:solidFill>
            </a:endParaRPr>
          </a:p>
        </p:txBody>
      </p:sp>
      <p:sp>
        <p:nvSpPr>
          <p:cNvPr id="8" name="مستطيل 7"/>
          <p:cNvSpPr/>
          <p:nvPr/>
        </p:nvSpPr>
        <p:spPr>
          <a:xfrm>
            <a:off x="2627784" y="1079381"/>
            <a:ext cx="5268479" cy="523220"/>
          </a:xfrm>
          <a:prstGeom prst="rect">
            <a:avLst/>
          </a:prstGeom>
          <a:solidFill>
            <a:schemeClr val="accent6">
              <a:lumMod val="40000"/>
              <a:lumOff val="60000"/>
            </a:schemeClr>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2800" b="1" dirty="0" smtClean="0">
                <a:solidFill>
                  <a:schemeClr val="tx1"/>
                </a:solidFill>
              </a:rPr>
              <a:t>المشرف التربوي الزائر يكتشف حالتين </a:t>
            </a:r>
            <a:endParaRPr lang="ar-SA" sz="2800" b="1" dirty="0">
              <a:solidFill>
                <a:schemeClr val="tx1"/>
              </a:solidFill>
            </a:endParaRPr>
          </a:p>
        </p:txBody>
      </p:sp>
      <p:sp>
        <p:nvSpPr>
          <p:cNvPr id="9" name="شكل بيضاوي 8"/>
          <p:cNvSpPr/>
          <p:nvPr/>
        </p:nvSpPr>
        <p:spPr>
          <a:xfrm>
            <a:off x="1259632" y="5877272"/>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 20ص</a:t>
            </a:r>
            <a:endParaRPr lang="ar-SA" dirty="0">
              <a:solidFill>
                <a:schemeClr val="tx1"/>
              </a:solidFill>
            </a:endParaRPr>
          </a:p>
        </p:txBody>
      </p:sp>
    </p:spTree>
    <p:extLst>
      <p:ext uri="{BB962C8B-B14F-4D97-AF65-F5344CB8AC3E}">
        <p14:creationId xmlns:p14="http://schemas.microsoft.com/office/powerpoint/2010/main" val="247760839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صورة 255" descr="https://encrypted-tbn0.gstatic.com/images?q=tbn:ANd9GcSOc7-Yhz3t7EBIu4L-wsTWaOLbXiRWaC734AollJaNDd31Xy8c"/>
          <p:cNvPicPr>
            <a:picLocks noChangeAspect="1" noChangeArrowheads="1"/>
          </p:cNvPicPr>
          <p:nvPr/>
        </p:nvPicPr>
        <p:blipFill>
          <a:blip r:embed="rId2" r:link="rId3" cstate="print"/>
          <a:srcRect/>
          <a:stretch>
            <a:fillRect/>
          </a:stretch>
        </p:blipFill>
        <p:spPr bwMode="auto">
          <a:xfrm>
            <a:off x="642910" y="1571612"/>
            <a:ext cx="1143008" cy="1214446"/>
          </a:xfrm>
          <a:prstGeom prst="rect">
            <a:avLst/>
          </a:prstGeom>
          <a:noFill/>
        </p:spPr>
      </p:pic>
      <p:pic>
        <p:nvPicPr>
          <p:cNvPr id="84993" name="صورة 256" descr="https://encrypted-tbn0.gstatic.com/images?q=tbn:ANd9GcQZop3zJeXcluGX7OP5LpyE_E4zDxTJGfa9WiLIqdZ-bfTIiYvegQ"/>
          <p:cNvPicPr>
            <a:picLocks noChangeAspect="1" noChangeArrowheads="1"/>
          </p:cNvPicPr>
          <p:nvPr/>
        </p:nvPicPr>
        <p:blipFill>
          <a:blip r:embed="rId4" r:link="rId5" cstate="print"/>
          <a:srcRect/>
          <a:stretch>
            <a:fillRect/>
          </a:stretch>
        </p:blipFill>
        <p:spPr bwMode="auto">
          <a:xfrm>
            <a:off x="428596" y="3500438"/>
            <a:ext cx="1643074" cy="2052649"/>
          </a:xfrm>
          <a:prstGeom prst="rect">
            <a:avLst/>
          </a:prstGeom>
          <a:noFill/>
        </p:spPr>
      </p:pic>
      <p:sp>
        <p:nvSpPr>
          <p:cNvPr id="84996" name="Rectangle 4"/>
          <p:cNvSpPr>
            <a:spLocks noChangeArrowheads="1"/>
          </p:cNvSpPr>
          <p:nvPr/>
        </p:nvSpPr>
        <p:spPr bwMode="auto">
          <a:xfrm>
            <a:off x="1428728" y="1857364"/>
            <a:ext cx="735808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1"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smtClean="0">
                <a:ln>
                  <a:noFill/>
                </a:ln>
                <a:solidFill>
                  <a:schemeClr val="tx1"/>
                </a:solidFill>
                <a:effectLst/>
                <a:latin typeface="Traditional Arabic" pitchFamily="18" charset="-78"/>
                <a:ea typeface="Times New Roman" pitchFamily="18" charset="0"/>
                <a:cs typeface="Traditional Arabic" pitchFamily="18" charset="-78"/>
              </a:rPr>
              <a:t>1. ما أكثر شيء أعجبك في تدريب اليوم؟ ما أكثر شيء حقق توقعاتك؟</a:t>
            </a:r>
            <a:r>
              <a:rPr kumimoji="0" lang="ar-JO" sz="2400" b="0" i="0" u="none" strike="noStrike" cap="none" normalizeH="0" baseline="0" dirty="0" smtClean="0">
                <a:ln>
                  <a:noFill/>
                </a:ln>
                <a:solidFill>
                  <a:schemeClr val="tx1"/>
                </a:solidFill>
                <a:effectLst/>
                <a:latin typeface="Traditional Arabic" pitchFamily="18" charset="-78"/>
                <a:ea typeface="Times New Roman" pitchFamily="18" charset="0"/>
                <a:cs typeface="Traditional Arabic" pitchFamily="18" charset="-78"/>
              </a:rPr>
              <a:t>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84997" name="Rectangle 5"/>
          <p:cNvSpPr>
            <a:spLocks noChangeArrowheads="1"/>
          </p:cNvSpPr>
          <p:nvPr/>
        </p:nvSpPr>
        <p:spPr bwMode="auto">
          <a:xfrm>
            <a:off x="1785918" y="4143380"/>
            <a:ext cx="7072330" cy="930964"/>
          </a:xfrm>
          <a:prstGeom prst="rect">
            <a:avLst/>
          </a:prstGeom>
          <a:noFill/>
          <a:ln w="9525">
            <a:noFill/>
            <a:miter lim="800000"/>
            <a:headEnd/>
            <a:tailEnd/>
          </a:ln>
          <a:effectLst/>
        </p:spPr>
        <p:txBody>
          <a:bodyPr vert="horz" wrap="square" lIns="91440" tIns="152352" rIns="91440" bIns="38088" numCol="1" anchor="ctr" anchorCtr="0" compatLnSpc="1">
            <a:prstTxWarp prst="textNoShape">
              <a:avLst/>
            </a:prstTxWarp>
            <a:spAutoFit/>
          </a:bodyPr>
          <a:lstStyle/>
          <a:p>
            <a:pPr marL="0" marR="0" lvl="0" indent="0" defTabSz="914400" rtl="1"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smtClean="0">
                <a:ln>
                  <a:noFill/>
                </a:ln>
                <a:solidFill>
                  <a:schemeClr val="tx1"/>
                </a:solidFill>
                <a:effectLst/>
                <a:latin typeface="Traditional Arabic" pitchFamily="18" charset="-78"/>
                <a:ea typeface="Times New Roman" pitchFamily="18" charset="0"/>
                <a:cs typeface="Traditional Arabic" pitchFamily="18" charset="-78"/>
              </a:rPr>
              <a:t>2.  ما أكثر شيء لم يعجبك في تدريب اليوم؟ ما أكثر شيء لم يحقق توقعاتك؟ </a:t>
            </a:r>
            <a:endParaRPr kumimoji="0" lang="ar-JO" sz="2400" b="1"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ar-SA"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3"/>
          <p:cNvSpPr>
            <a:spLocks noChangeArrowheads="1"/>
          </p:cNvSpPr>
          <p:nvPr/>
        </p:nvSpPr>
        <p:spPr bwMode="auto">
          <a:xfrm>
            <a:off x="3500430" y="857232"/>
            <a:ext cx="2584362"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4000" b="1" i="0" strike="noStrike" normalizeH="0" baseline="0" dirty="0" smtClean="0">
                <a:ln/>
                <a:solidFill>
                  <a:schemeClr val="accent3"/>
                </a:solidFill>
                <a:latin typeface="Traditional Arabic" pitchFamily="18" charset="-78"/>
                <a:ea typeface="Times New Roman" pitchFamily="18" charset="0"/>
                <a:cs typeface="Traditional Arabic" pitchFamily="18" charset="-78"/>
              </a:rPr>
              <a:t>تقييم اليوم </a:t>
            </a:r>
            <a:r>
              <a:rPr kumimoji="0" lang="ar-JO" sz="4000" b="1" i="0" strike="noStrike" normalizeH="0" baseline="0" dirty="0" err="1" smtClean="0">
                <a:ln/>
                <a:solidFill>
                  <a:schemeClr val="accent3"/>
                </a:solidFill>
                <a:latin typeface="Traditional Arabic" pitchFamily="18" charset="-78"/>
                <a:ea typeface="Times New Roman" pitchFamily="18" charset="0"/>
                <a:cs typeface="Traditional Arabic" pitchFamily="18" charset="-78"/>
              </a:rPr>
              <a:t>ال</a:t>
            </a:r>
            <a:r>
              <a:rPr kumimoji="0" lang="ar-SA" sz="4000" b="1" i="0" strike="noStrike" normalizeH="0" baseline="0" dirty="0" smtClean="0">
                <a:ln/>
                <a:solidFill>
                  <a:schemeClr val="accent3"/>
                </a:solidFill>
                <a:latin typeface="Traditional Arabic" pitchFamily="18" charset="-78"/>
                <a:ea typeface="Times New Roman" pitchFamily="18" charset="0"/>
                <a:cs typeface="Traditional Arabic" pitchFamily="18" charset="-78"/>
              </a:rPr>
              <a:t>ثاني</a:t>
            </a:r>
            <a:r>
              <a:rPr kumimoji="0" lang="ar-JO" sz="4000" b="1" i="0" strike="noStrike" normalizeH="0" baseline="0" dirty="0" smtClean="0">
                <a:ln/>
                <a:solidFill>
                  <a:schemeClr val="accent3"/>
                </a:solidFill>
                <a:latin typeface="Traditional Arabic" pitchFamily="18" charset="-78"/>
                <a:ea typeface="Times New Roman" pitchFamily="18" charset="0"/>
                <a:cs typeface="Traditional Arabic" pitchFamily="18" charset="-78"/>
              </a:rPr>
              <a:t> </a:t>
            </a:r>
            <a:endParaRPr kumimoji="0" lang="ar-JO" sz="3600" b="1" i="0" strike="noStrike" normalizeH="0" baseline="0" dirty="0" smtClean="0">
              <a:ln/>
              <a:solidFill>
                <a:schemeClr val="accent3"/>
              </a:solidFill>
              <a:latin typeface="Arial" pitchFamily="34" charset="0"/>
              <a:cs typeface="Arial" pitchFamily="34" charset="0"/>
            </a:endParaRPr>
          </a:p>
        </p:txBody>
      </p:sp>
    </p:spTree>
    <p:extLst>
      <p:ext uri="{BB962C8B-B14F-4D97-AF65-F5344CB8AC3E}">
        <p14:creationId xmlns:p14="http://schemas.microsoft.com/office/powerpoint/2010/main" val="405731537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73756" y="847740"/>
            <a:ext cx="8305800" cy="4585871"/>
          </a:xfrm>
          <a:prstGeom prst="rect">
            <a:avLst/>
          </a:prstGeom>
          <a:gradFill>
            <a:gsLst>
              <a:gs pos="0">
                <a:schemeClr val="accent5"/>
              </a:gs>
              <a:gs pos="35000">
                <a:schemeClr val="accent5">
                  <a:tint val="37000"/>
                  <a:satMod val="300000"/>
                </a:schemeClr>
              </a:gs>
              <a:gs pos="100000">
                <a:schemeClr val="accent5">
                  <a:tint val="15000"/>
                  <a:satMod val="350000"/>
                </a:schemeClr>
              </a:gs>
            </a:gsLst>
            <a:lin ang="16200000" scaled="1"/>
          </a:gra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ar-SA" sz="3600" b="1" u="sng" dirty="0">
                <a:solidFill>
                  <a:srgbClr val="C00000"/>
                </a:solidFill>
                <a:latin typeface="Arial" pitchFamily="34" charset="0"/>
                <a:ea typeface="Times New Roman" pitchFamily="18" charset="0"/>
                <a:cs typeface="PT Bold Heading" pitchFamily="2" charset="-78"/>
              </a:rPr>
              <a:t>اليوم الثالث</a:t>
            </a:r>
            <a:r>
              <a:rPr lang="ar-SA" sz="3600" b="1" u="sng" dirty="0" smtClean="0">
                <a:solidFill>
                  <a:srgbClr val="C00000"/>
                </a:solidFill>
                <a:latin typeface="Arial" pitchFamily="34" charset="0"/>
                <a:ea typeface="Times New Roman" pitchFamily="18" charset="0"/>
                <a:cs typeface="PT Bold Heading" pitchFamily="2" charset="-78"/>
              </a:rPr>
              <a:t>:</a:t>
            </a:r>
          </a:p>
          <a:p>
            <a:pPr algn="justLow" fontAlgn="base">
              <a:spcBef>
                <a:spcPct val="0"/>
              </a:spcBef>
              <a:spcAft>
                <a:spcPct val="0"/>
              </a:spcAft>
            </a:pPr>
            <a:endParaRPr lang="en-US" sz="3600" b="1" u="sng" dirty="0">
              <a:solidFill>
                <a:srgbClr val="C00000"/>
              </a:solidFill>
              <a:latin typeface="Arial" pitchFamily="34" charset="0"/>
              <a:ea typeface="Times New Roman" pitchFamily="18" charset="0"/>
              <a:cs typeface="PT Bold Heading" pitchFamily="2" charset="-78"/>
            </a:endParaRPr>
          </a:p>
          <a:p>
            <a:pPr algn="justLow" fontAlgn="base">
              <a:spcBef>
                <a:spcPct val="0"/>
              </a:spcBef>
              <a:spcAft>
                <a:spcPct val="0"/>
              </a:spcAft>
            </a:pPr>
            <a:r>
              <a:rPr lang="ar-SA" sz="3600" b="1" u="sng" dirty="0" smtClean="0">
                <a:solidFill>
                  <a:schemeClr val="accent3"/>
                </a:solidFill>
                <a:latin typeface="Arial" pitchFamily="34" charset="0"/>
                <a:ea typeface="Times New Roman" pitchFamily="18" charset="0"/>
                <a:cs typeface="PT Bold Heading" pitchFamily="2" charset="-78"/>
              </a:rPr>
              <a:t>عنوان الجلسة الأولى:</a:t>
            </a:r>
          </a:p>
          <a:p>
            <a:pPr algn="justLow" fontAlgn="base">
              <a:spcBef>
                <a:spcPct val="0"/>
              </a:spcBef>
              <a:spcAft>
                <a:spcPct val="0"/>
              </a:spcAft>
            </a:pPr>
            <a:endParaRPr lang="ar-SA" sz="3600" b="1" u="sng" dirty="0" smtClean="0">
              <a:solidFill>
                <a:schemeClr val="accent3"/>
              </a:solidFill>
              <a:latin typeface="Arial" pitchFamily="34" charset="0"/>
              <a:ea typeface="Times New Roman" pitchFamily="18" charset="0"/>
              <a:cs typeface="PT Bold Heading" pitchFamily="2" charset="-78"/>
            </a:endParaRPr>
          </a:p>
          <a:p>
            <a:pPr algn="ctr" fontAlgn="base">
              <a:spcBef>
                <a:spcPct val="0"/>
              </a:spcBef>
              <a:spcAft>
                <a:spcPct val="0"/>
              </a:spcAft>
            </a:pPr>
            <a:r>
              <a:rPr lang="ar-SA" sz="3200" b="1" dirty="0" smtClean="0">
                <a:solidFill>
                  <a:srgbClr val="002060"/>
                </a:solidFill>
                <a:cs typeface="PT Bold Heading" pitchFamily="2" charset="-78"/>
              </a:rPr>
              <a:t>مهارات عامة في عملية الكشف عن الإساءة والإهمال </a:t>
            </a:r>
          </a:p>
          <a:p>
            <a:pPr algn="ctr" fontAlgn="base">
              <a:spcBef>
                <a:spcPct val="0"/>
              </a:spcBef>
              <a:spcAft>
                <a:spcPct val="0"/>
              </a:spcAft>
            </a:pPr>
            <a:endParaRPr lang="en-US" sz="3200" b="1" dirty="0" smtClean="0">
              <a:solidFill>
                <a:srgbClr val="002060"/>
              </a:solidFill>
              <a:cs typeface="PT Bold Heading" pitchFamily="2" charset="-78"/>
            </a:endParaRPr>
          </a:p>
          <a:p>
            <a:pPr algn="ctr" fontAlgn="base">
              <a:spcBef>
                <a:spcPct val="0"/>
              </a:spcBef>
              <a:spcAft>
                <a:spcPct val="0"/>
              </a:spcAft>
            </a:pPr>
            <a:r>
              <a:rPr lang="ar-SA" sz="2400" b="1" dirty="0" smtClean="0">
                <a:solidFill>
                  <a:schemeClr val="accent2"/>
                </a:solidFill>
                <a:cs typeface="PT Bold Heading" pitchFamily="2" charset="-78"/>
              </a:rPr>
              <a:t>أهمية النظرة المتفحصة والمنتبهة وآثارها الإيجابية على عملية ملاحظة الأطفال المعرضين للإساءة</a:t>
            </a:r>
            <a:endParaRPr lang="ar-SA" sz="2400" b="1" u="sng" dirty="0" smtClean="0">
              <a:solidFill>
                <a:schemeClr val="accent2"/>
              </a:solidFill>
              <a:latin typeface="Arial" pitchFamily="34" charset="0"/>
              <a:ea typeface="Times New Roman" pitchFamily="18" charset="0"/>
              <a:cs typeface="PT Bold Heading" pitchFamily="2" charset="-78"/>
            </a:endParaRPr>
          </a:p>
          <a:p>
            <a:pPr algn="justLow" fontAlgn="base">
              <a:spcBef>
                <a:spcPct val="0"/>
              </a:spcBef>
              <a:spcAft>
                <a:spcPct val="0"/>
              </a:spcAft>
            </a:pPr>
            <a:endParaRPr lang="en-US" sz="3600" b="1" dirty="0">
              <a:solidFill>
                <a:schemeClr val="tx2"/>
              </a:solidFill>
              <a:latin typeface="Arial" pitchFamily="34" charset="0"/>
              <a:ea typeface="Times New Roman" pitchFamily="18" charset="0"/>
              <a:cs typeface="PT Bold Heading" pitchFamily="2" charset="-78"/>
            </a:endParaRPr>
          </a:p>
        </p:txBody>
      </p:sp>
      <p:sp>
        <p:nvSpPr>
          <p:cNvPr id="6" name="عنصر نائب لرقم الشريحة 5"/>
          <p:cNvSpPr>
            <a:spLocks noGrp="1"/>
          </p:cNvSpPr>
          <p:nvPr>
            <p:ph type="sldNum" sz="quarter" idx="12"/>
          </p:nvPr>
        </p:nvSpPr>
        <p:spPr/>
        <p:txBody>
          <a:bodyPr/>
          <a:lstStyle/>
          <a:p>
            <a:fld id="{EA02323C-08E9-480C-90B1-6248B35BB7D4}" type="slidenum">
              <a:rPr lang="ar-SA" smtClean="0"/>
              <a:pPr/>
              <a:t>106</a:t>
            </a:fld>
            <a:endParaRPr lang="ar-SA" dirty="0"/>
          </a:p>
        </p:txBody>
      </p:sp>
    </p:spTree>
    <p:extLst>
      <p:ext uri="{BB962C8B-B14F-4D97-AF65-F5344CB8AC3E}">
        <p14:creationId xmlns:p14="http://schemas.microsoft.com/office/powerpoint/2010/main" val="146961020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p:cNvPicPr>
            <a:picLocks noChangeAspect="1" noChangeArrowheads="1"/>
          </p:cNvPicPr>
          <p:nvPr/>
        </p:nvPicPr>
        <p:blipFill>
          <a:blip r:embed="rId2" cstate="print"/>
          <a:srcRect b="4255"/>
          <a:stretch>
            <a:fillRect/>
          </a:stretch>
        </p:blipFill>
        <p:spPr bwMode="auto">
          <a:xfrm>
            <a:off x="1571604" y="1295400"/>
            <a:ext cx="6215106" cy="3348046"/>
          </a:xfrm>
          <a:prstGeom prst="rect">
            <a:avLst/>
          </a:prstGeom>
          <a:noFill/>
          <a:ln w="9525">
            <a:noFill/>
            <a:miter lim="800000"/>
            <a:headEnd/>
            <a:tailEnd/>
          </a:ln>
          <a:effectLst/>
        </p:spPr>
      </p:pic>
      <p:sp>
        <p:nvSpPr>
          <p:cNvPr id="5" name="مستطيل 4"/>
          <p:cNvSpPr/>
          <p:nvPr/>
        </p:nvSpPr>
        <p:spPr>
          <a:xfrm>
            <a:off x="2971800" y="609600"/>
            <a:ext cx="4191000" cy="523220"/>
          </a:xfrm>
          <a:prstGeom prst="rect">
            <a:avLst/>
          </a:prstGeom>
          <a:solidFill>
            <a:schemeClr val="accent5"/>
          </a:solidFill>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2800" b="1" dirty="0" smtClean="0">
                <a:solidFill>
                  <a:schemeClr val="bg1"/>
                </a:solidFill>
              </a:rPr>
              <a:t>نشاط </a:t>
            </a:r>
            <a:r>
              <a:rPr lang="ar-SA" sz="2800" b="1" dirty="0" smtClean="0"/>
              <a:t>1/1/3: </a:t>
            </a:r>
            <a:r>
              <a:rPr lang="ar-SA" sz="2800" b="1" dirty="0" smtClean="0">
                <a:solidFill>
                  <a:schemeClr val="bg1"/>
                </a:solidFill>
              </a:rPr>
              <a:t>اكتشف </a:t>
            </a:r>
            <a:r>
              <a:rPr lang="ar-SA" sz="2800" b="1" dirty="0">
                <a:solidFill>
                  <a:schemeClr val="bg1"/>
                </a:solidFill>
              </a:rPr>
              <a:t>الفرق</a:t>
            </a:r>
          </a:p>
        </p:txBody>
      </p:sp>
      <p:sp>
        <p:nvSpPr>
          <p:cNvPr id="7" name="عنصر نائب لرقم الشريحة 6"/>
          <p:cNvSpPr>
            <a:spLocks noGrp="1"/>
          </p:cNvSpPr>
          <p:nvPr>
            <p:ph type="sldNum" sz="quarter" idx="12"/>
          </p:nvPr>
        </p:nvSpPr>
        <p:spPr/>
        <p:txBody>
          <a:bodyPr/>
          <a:lstStyle/>
          <a:p>
            <a:fld id="{EA02323C-08E9-480C-90B1-6248B35BB7D4}" type="slidenum">
              <a:rPr lang="ar-SA" smtClean="0"/>
              <a:pPr/>
              <a:t>107</a:t>
            </a:fld>
            <a:endParaRPr lang="ar-SA" dirty="0"/>
          </a:p>
        </p:txBody>
      </p:sp>
      <p:sp>
        <p:nvSpPr>
          <p:cNvPr id="23553" name="Rectangle 1"/>
          <p:cNvSpPr>
            <a:spLocks noChangeArrowheads="1"/>
          </p:cNvSpPr>
          <p:nvPr/>
        </p:nvSpPr>
        <p:spPr bwMode="auto">
          <a:xfrm>
            <a:off x="6084168" y="5599892"/>
            <a:ext cx="2796912" cy="923330"/>
          </a:xfrm>
          <a:prstGeom prst="rect">
            <a:avLst/>
          </a:prstGeom>
          <a:solidFill>
            <a:srgbClr val="FFFF00"/>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endParaRPr lang="ar-SA" b="1" dirty="0" smtClean="0">
              <a:solidFill>
                <a:schemeClr val="bg1"/>
              </a:solidFill>
            </a:endParaRPr>
          </a:p>
          <a:p>
            <a:pPr marL="285750" indent="-285750">
              <a:buFont typeface="Arial" pitchFamily="34" charset="0"/>
              <a:buChar char="•"/>
            </a:pPr>
            <a:r>
              <a:rPr lang="ar-SA" b="1" dirty="0" smtClean="0">
                <a:solidFill>
                  <a:schemeClr val="tx1"/>
                </a:solidFill>
              </a:rPr>
              <a:t>مدة النشاط : 10 دقائق </a:t>
            </a:r>
            <a:endParaRPr lang="en-US" b="1" dirty="0" smtClean="0">
              <a:solidFill>
                <a:schemeClr val="tx1"/>
              </a:solidFill>
            </a:endParaRPr>
          </a:p>
          <a:p>
            <a:pPr marL="285750" indent="-285750">
              <a:buFont typeface="Arial" pitchFamily="34" charset="0"/>
              <a:buChar char="•"/>
            </a:pPr>
            <a:r>
              <a:rPr lang="ar-SA" b="1" dirty="0" smtClean="0">
                <a:solidFill>
                  <a:schemeClr val="tx1"/>
                </a:solidFill>
              </a:rPr>
              <a:t>طريقة التدريب : تمثيل أدوار </a:t>
            </a:r>
          </a:p>
        </p:txBody>
      </p:sp>
      <p:sp>
        <p:nvSpPr>
          <p:cNvPr id="2" name="وجه ضاحك 1"/>
          <p:cNvSpPr/>
          <p:nvPr/>
        </p:nvSpPr>
        <p:spPr>
          <a:xfrm>
            <a:off x="179512" y="5229201"/>
            <a:ext cx="5472608" cy="1380592"/>
          </a:xfrm>
          <a:prstGeom prst="smileyFac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SA" b="1" dirty="0" smtClean="0">
              <a:solidFill>
                <a:srgbClr val="3333FF"/>
              </a:solidFill>
            </a:endParaRPr>
          </a:p>
          <a:p>
            <a:pPr algn="ctr"/>
            <a:endParaRPr lang="ar-SA" b="1" dirty="0">
              <a:solidFill>
                <a:srgbClr val="3333FF"/>
              </a:solidFill>
            </a:endParaRPr>
          </a:p>
          <a:p>
            <a:pPr algn="ctr"/>
            <a:endParaRPr lang="ar-SA" b="1" dirty="0" smtClean="0">
              <a:solidFill>
                <a:srgbClr val="3333FF"/>
              </a:solidFill>
            </a:endParaRPr>
          </a:p>
          <a:p>
            <a:pPr algn="ctr"/>
            <a:r>
              <a:rPr lang="ar-SA" b="1" dirty="0" smtClean="0">
                <a:solidFill>
                  <a:srgbClr val="3333FF"/>
                </a:solidFill>
              </a:rPr>
              <a:t>يغير </a:t>
            </a:r>
            <a:r>
              <a:rPr lang="ar-SA" b="1" dirty="0">
                <a:solidFill>
                  <a:srgbClr val="3333FF"/>
                </a:solidFill>
              </a:rPr>
              <a:t>المجموعات في الهيئة </a:t>
            </a:r>
            <a:r>
              <a:rPr lang="ar-SA" b="1" dirty="0" smtClean="0">
                <a:solidFill>
                  <a:srgbClr val="3333FF"/>
                </a:solidFill>
              </a:rPr>
              <a:t>والاشكال</a:t>
            </a:r>
          </a:p>
          <a:p>
            <a:pPr algn="ctr"/>
            <a:r>
              <a:rPr lang="ar-SA" b="1" dirty="0" smtClean="0">
                <a:solidFill>
                  <a:srgbClr val="3333FF"/>
                </a:solidFill>
              </a:rPr>
              <a:t> </a:t>
            </a:r>
            <a:r>
              <a:rPr lang="ar-SA" b="1" dirty="0">
                <a:solidFill>
                  <a:srgbClr val="3333FF"/>
                </a:solidFill>
              </a:rPr>
              <a:t>لاكتشاف الفرق</a:t>
            </a:r>
            <a:endParaRPr lang="ar-SA" dirty="0"/>
          </a:p>
          <a:p>
            <a:pPr algn="ctr"/>
            <a:endParaRPr lang="ar-SA" b="1" dirty="0">
              <a:solidFill>
                <a:srgbClr val="3333FF"/>
              </a:solidFill>
            </a:endParaRPr>
          </a:p>
        </p:txBody>
      </p:sp>
    </p:spTree>
    <p:extLst>
      <p:ext uri="{BB962C8B-B14F-4D97-AF65-F5344CB8AC3E}">
        <p14:creationId xmlns:p14="http://schemas.microsoft.com/office/powerpoint/2010/main" val="151821184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785786" y="188640"/>
            <a:ext cx="7776864" cy="658835"/>
          </a:xfrm>
          <a:prstGeom prst="rect">
            <a:avLst/>
          </a:prstGeom>
          <a:solidFill>
            <a:schemeClr val="accent6">
              <a:lumMod val="40000"/>
              <a:lumOff val="60000"/>
            </a:schemeClr>
          </a:solidFill>
          <a:ln w="28575">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lnSpc>
                <a:spcPct val="150000"/>
              </a:lnSpc>
              <a:spcBef>
                <a:spcPct val="0"/>
              </a:spcBef>
              <a:spcAft>
                <a:spcPct val="0"/>
              </a:spcAft>
            </a:pPr>
            <a:r>
              <a:rPr lang="ar-SA" sz="2800" b="1" dirty="0" smtClean="0">
                <a:solidFill>
                  <a:schemeClr val="tx2"/>
                </a:solidFill>
                <a:latin typeface="Arial" pitchFamily="34" charset="0"/>
                <a:ea typeface="Times New Roman" pitchFamily="18" charset="0"/>
                <a:cs typeface="Arabic Transparent" pitchFamily="2" charset="-78"/>
              </a:rPr>
              <a:t>تحرير مفاهيم أدوات مساعدة في اكتشاف حالات الاساءة والاهمال.</a:t>
            </a:r>
            <a:endParaRPr lang="ar-SA" sz="2800" b="1" dirty="0">
              <a:solidFill>
                <a:schemeClr val="tx2"/>
              </a:solidFill>
              <a:latin typeface="Arial" pitchFamily="34" charset="0"/>
              <a:ea typeface="Times New Roman" pitchFamily="18" charset="0"/>
              <a:cs typeface="Arabic Transparent" pitchFamily="2" charset="-78"/>
            </a:endParaRPr>
          </a:p>
        </p:txBody>
      </p:sp>
      <p:graphicFrame>
        <p:nvGraphicFramePr>
          <p:cNvPr id="3" name="جدول 2"/>
          <p:cNvGraphicFramePr>
            <a:graphicFrameLocks noGrp="1"/>
          </p:cNvGraphicFramePr>
          <p:nvPr>
            <p:extLst>
              <p:ext uri="{D42A27DB-BD31-4B8C-83A1-F6EECF244321}">
                <p14:modId xmlns:p14="http://schemas.microsoft.com/office/powerpoint/2010/main" val="841813698"/>
              </p:ext>
            </p:extLst>
          </p:nvPr>
        </p:nvGraphicFramePr>
        <p:xfrm>
          <a:off x="142868" y="842649"/>
          <a:ext cx="8821620" cy="5729623"/>
        </p:xfrm>
        <a:graphic>
          <a:graphicData uri="http://schemas.openxmlformats.org/drawingml/2006/table">
            <a:tbl>
              <a:tblPr rtl="1" firstRow="1" bandRow="1">
                <a:tableStyleId>{C4B1156A-380E-4F78-BDF5-A606A8083BF9}</a:tableStyleId>
              </a:tblPr>
              <a:tblGrid>
                <a:gridCol w="916886"/>
                <a:gridCol w="4461267"/>
                <a:gridCol w="3443467"/>
              </a:tblGrid>
              <a:tr h="416150">
                <a:tc>
                  <a:txBody>
                    <a:bodyPr/>
                    <a:lstStyle/>
                    <a:p>
                      <a:pPr algn="ctr" rtl="1"/>
                      <a:endParaRPr lang="ar-SA"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b="1" dirty="0" smtClean="0">
                          <a:solidFill>
                            <a:sysClr val="windowText" lastClr="000000"/>
                          </a:solidFill>
                          <a:latin typeface="Arial" pitchFamily="34" charset="0"/>
                          <a:ea typeface="Times New Roman" pitchFamily="18" charset="0"/>
                          <a:cs typeface="Arabic Transparent" pitchFamily="2" charset="-78"/>
                        </a:rPr>
                        <a:t>المفهوم</a:t>
                      </a:r>
                      <a:endParaRPr lang="ar-SA"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dirty="0" smtClean="0">
                          <a:solidFill>
                            <a:sysClr val="windowText" lastClr="000000"/>
                          </a:solidFill>
                        </a:rPr>
                        <a:t>كيف تكتسب المهارة</a:t>
                      </a:r>
                      <a:endParaRPr lang="ar-SA"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747313">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400" u="none" strike="noStrike" cap="none" normalizeH="0" baseline="0" dirty="0" smtClean="0">
                        <a:ln>
                          <a:noFill/>
                        </a:ln>
                        <a:solidFill>
                          <a:sysClr val="windowText" lastClr="000000"/>
                        </a:solidFill>
                        <a:effectLst/>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rgbClr val="FF0000"/>
                          </a:solidFill>
                          <a:latin typeface="Arial" pitchFamily="34" charset="0"/>
                          <a:ea typeface="Times New Roman" pitchFamily="18" charset="0"/>
                          <a:cs typeface="Arabic Transparent" pitchFamily="2" charset="-78"/>
                        </a:rPr>
                        <a:t>أولاً: المهارات</a:t>
                      </a:r>
                      <a:endParaRPr lang="en-US" sz="2000" b="1" dirty="0" smtClean="0">
                        <a:solidFill>
                          <a:srgbClr val="FF0000"/>
                        </a:solidFill>
                        <a:latin typeface="Arial" pitchFamily="34" charset="0"/>
                        <a:ea typeface="Times New Roman" pitchFamily="18" charset="0"/>
                        <a:cs typeface="Arabic Transparent"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Low" fontAlgn="base">
                        <a:lnSpc>
                          <a:spcPct val="150000"/>
                        </a:lnSpc>
                        <a:spcBef>
                          <a:spcPct val="0"/>
                        </a:spcBef>
                        <a:spcAft>
                          <a:spcPct val="0"/>
                        </a:spcAft>
                      </a:pPr>
                      <a:r>
                        <a:rPr lang="ar-SA" sz="2000" b="1" dirty="0" smtClean="0">
                          <a:solidFill>
                            <a:sysClr val="windowText" lastClr="000000"/>
                          </a:solidFill>
                          <a:latin typeface="Arial" pitchFamily="34" charset="0"/>
                          <a:ea typeface="Times New Roman" pitchFamily="18" charset="0"/>
                          <a:cs typeface="Arabic Transparent" pitchFamily="2" charset="-78"/>
                        </a:rPr>
                        <a:t>إنجاز مهمة معينة بكيفية محددة ، وبدقة متناهية وسرعة في التنفيذ وفق</a:t>
                      </a:r>
                      <a:r>
                        <a:rPr lang="ar-SA" sz="2000" b="1" baseline="0" dirty="0" smtClean="0">
                          <a:solidFill>
                            <a:sysClr val="windowText" lastClr="000000"/>
                          </a:solidFill>
                          <a:latin typeface="Arial" pitchFamily="34" charset="0"/>
                          <a:ea typeface="Times New Roman" pitchFamily="18" charset="0"/>
                          <a:cs typeface="Arabic Transparent" pitchFamily="2" charset="-78"/>
                        </a:rPr>
                        <a:t> </a:t>
                      </a:r>
                      <a:r>
                        <a:rPr lang="ar-SA" sz="2000" b="1" dirty="0" smtClean="0">
                          <a:solidFill>
                            <a:sysClr val="windowText" lastClr="000000"/>
                          </a:solidFill>
                          <a:latin typeface="Arial" pitchFamily="34" charset="0"/>
                          <a:ea typeface="Times New Roman" pitchFamily="18" charset="0"/>
                          <a:cs typeface="Arabic Transparent" pitchFamily="2" charset="-78"/>
                        </a:rPr>
                        <a:t>الأساليب والإجراءات الملائمة للطريقة صحيحة .</a:t>
                      </a:r>
                      <a:endParaRPr lang="en-US" sz="2000" b="1" dirty="0" smtClean="0">
                        <a:solidFill>
                          <a:sysClr val="windowText" lastClr="000000"/>
                        </a:solidFill>
                        <a:latin typeface="Arial" pitchFamily="34" charset="0"/>
                        <a:ea typeface="Times New Roman" pitchFamily="18" charset="0"/>
                        <a:cs typeface="Arabic Transparent"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ysClr val="windowText" lastClr="000000"/>
                          </a:solidFill>
                          <a:latin typeface="Arial" pitchFamily="34" charset="0"/>
                          <a:ea typeface="Times New Roman" pitchFamily="18" charset="0"/>
                          <a:cs typeface="Arabic Transparent" pitchFamily="2" charset="-78"/>
                        </a:rPr>
                        <a:t>طريق التدريب المقصود، والممارسة المنظمة ، فالمهارة نشاط متعلم يتم تطويره من خلال ممارسة نشاط ما  تدعمه التغذية الراجعة إلى أن يصبح عادة</a:t>
                      </a:r>
                      <a:r>
                        <a:rPr lang="ar-SA" sz="2000" b="1" baseline="0" dirty="0" smtClean="0">
                          <a:solidFill>
                            <a:sysClr val="windowText" lastClr="000000"/>
                          </a:solidFill>
                          <a:latin typeface="Arial" pitchFamily="34" charset="0"/>
                          <a:ea typeface="Times New Roman" pitchFamily="18" charset="0"/>
                          <a:cs typeface="Arabic Transparent" pitchFamily="2" charset="-78"/>
                        </a:rPr>
                        <a:t> .</a:t>
                      </a:r>
                      <a:endParaRPr lang="ar-SA" sz="3200" b="1" dirty="0" smtClean="0">
                        <a:solidFill>
                          <a:sysClr val="windowText" lastClr="000000"/>
                        </a:solidFill>
                        <a:latin typeface="Arial" pitchFamily="34" charset="0"/>
                        <a:ea typeface="Times New Roman" pitchFamily="18" charset="0"/>
                        <a:cs typeface="Arabic Transparent"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56073">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400" b="1" dirty="0" smtClean="0">
                          <a:solidFill>
                            <a:srgbClr val="FF0000"/>
                          </a:solidFill>
                          <a:latin typeface="Arial" pitchFamily="34" charset="0"/>
                          <a:ea typeface="Times New Roman" pitchFamily="18" charset="0"/>
                          <a:cs typeface="Arabic Transparent" pitchFamily="2" charset="-78"/>
                        </a:rPr>
                        <a:t>ثانياً العادة</a:t>
                      </a:r>
                      <a:endParaRPr lang="ar-SA" sz="24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justLow" fontAlgn="base">
                        <a:lnSpc>
                          <a:spcPct val="150000"/>
                        </a:lnSpc>
                        <a:spcBef>
                          <a:spcPct val="0"/>
                        </a:spcBef>
                        <a:spcAft>
                          <a:spcPct val="0"/>
                        </a:spcAft>
                      </a:pPr>
                      <a:r>
                        <a:rPr lang="ar-SA" sz="3200" b="1" dirty="0" smtClean="0">
                          <a:solidFill>
                            <a:sysClr val="windowText" lastClr="000000"/>
                          </a:solidFill>
                          <a:latin typeface="Arial" pitchFamily="34" charset="0"/>
                          <a:ea typeface="Times New Roman" pitchFamily="18" charset="0"/>
                          <a:cs typeface="Arabic Transparent" pitchFamily="2" charset="-78"/>
                        </a:rPr>
                        <a:t> </a:t>
                      </a:r>
                      <a:r>
                        <a:rPr lang="ar-SA" sz="2400" b="1" dirty="0" smtClean="0">
                          <a:solidFill>
                            <a:sysClr val="windowText" lastClr="000000"/>
                          </a:solidFill>
                          <a:latin typeface="Arial" pitchFamily="34" charset="0"/>
                          <a:ea typeface="Times New Roman" pitchFamily="18" charset="0"/>
                          <a:cs typeface="Arabic Transparent" pitchFamily="2" charset="-78"/>
                        </a:rPr>
                        <a:t>شكل من أشكال النشاط يخضع في بادئ الأمر للإرادة والشعور، ومع دقة وجودة التعلم لهذا النشاط يصبح تكراره آليا، ويتحول إلى عادة، ومع احتمل بقاء العادة مستمرة بعد أن يختفي الهدف من النشاط الأصلي.</a:t>
                      </a:r>
                      <a:r>
                        <a:rPr lang="ar-SA" sz="1800" b="1" dirty="0" smtClean="0">
                          <a:solidFill>
                            <a:sysClr val="windowText" lastClr="000000"/>
                          </a:solidFill>
                          <a:latin typeface="Arial" pitchFamily="34" charset="0"/>
                          <a:ea typeface="Times New Roman" pitchFamily="18" charset="0"/>
                          <a:cs typeface="Arabic Transparent" pitchFamily="2" charset="-78"/>
                        </a:rPr>
                        <a:t> </a:t>
                      </a:r>
                      <a:endParaRPr lang="en-US" sz="1800" b="1" dirty="0" smtClean="0">
                        <a:solidFill>
                          <a:sysClr val="windowText" lastClr="000000"/>
                        </a:solidFill>
                        <a:latin typeface="Arial" pitchFamily="34" charset="0"/>
                        <a:ea typeface="Times New Roman" pitchFamily="18" charset="0"/>
                        <a:cs typeface="Arabic Transparent"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400" b="1" dirty="0" smtClean="0">
                          <a:solidFill>
                            <a:sysClr val="windowText" lastClr="000000"/>
                          </a:solidFill>
                          <a:latin typeface="Arial" pitchFamily="34" charset="0"/>
                          <a:ea typeface="Times New Roman" pitchFamily="18" charset="0"/>
                          <a:cs typeface="Arabic Transparent" pitchFamily="2" charset="-78"/>
                        </a:rPr>
                        <a:t> نوع من أنواع السلوك المكتسب يتكرر في المواقف المتشابهة".</a:t>
                      </a:r>
                      <a:endParaRPr lang="en-US" sz="2400" b="1" dirty="0" smtClean="0">
                        <a:solidFill>
                          <a:sysClr val="windowText" lastClr="000000"/>
                        </a:solidFill>
                        <a:latin typeface="Arial" pitchFamily="34" charset="0"/>
                        <a:ea typeface="Times New Roman" pitchFamily="18" charset="0"/>
                        <a:cs typeface="Arabic Transparent" pitchFamily="2" charset="-78"/>
                      </a:endParaRPr>
                    </a:p>
                    <a:p>
                      <a:pPr rtl="1"/>
                      <a:endParaRPr lang="ar-SA" sz="1600" b="1"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spTree>
    <p:extLst>
      <p:ext uri="{BB962C8B-B14F-4D97-AF65-F5344CB8AC3E}">
        <p14:creationId xmlns:p14="http://schemas.microsoft.com/office/powerpoint/2010/main" val="233302522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3599671445"/>
              </p:ext>
            </p:extLst>
          </p:nvPr>
        </p:nvGraphicFramePr>
        <p:xfrm>
          <a:off x="467544" y="937610"/>
          <a:ext cx="8487303" cy="5839646"/>
        </p:xfrm>
        <a:graphic>
          <a:graphicData uri="http://schemas.openxmlformats.org/drawingml/2006/table">
            <a:tbl>
              <a:tblPr rtl="1">
                <a:tableStyleId>{35758FB7-9AC5-4552-8A53-C91805E547FA}</a:tableStyleId>
              </a:tblPr>
              <a:tblGrid>
                <a:gridCol w="1145107"/>
                <a:gridCol w="1258778"/>
                <a:gridCol w="3041709"/>
                <a:gridCol w="3041709"/>
              </a:tblGrid>
              <a:tr h="475166">
                <a:tc>
                  <a:txBody>
                    <a:bodyPr/>
                    <a:lstStyle/>
                    <a:p>
                      <a:pPr marL="0" marR="0" algn="ctr" rtl="1">
                        <a:spcBef>
                          <a:spcPts val="0"/>
                        </a:spcBef>
                        <a:spcAft>
                          <a:spcPts val="0"/>
                        </a:spcAft>
                      </a:pPr>
                      <a:r>
                        <a:rPr lang="ar-SA" sz="2000" b="1" dirty="0" smtClean="0">
                          <a:solidFill>
                            <a:srgbClr val="00B050"/>
                          </a:solidFill>
                          <a:effectLst>
                            <a:outerShdw blurRad="38100" dist="38100" dir="2700000" algn="tl">
                              <a:srgbClr val="000000">
                                <a:alpha val="43137"/>
                              </a:srgbClr>
                            </a:outerShdw>
                          </a:effectLst>
                          <a:cs typeface="+mn-cs"/>
                        </a:rPr>
                        <a:t>تعريفها</a:t>
                      </a:r>
                      <a:endParaRPr lang="en-US" sz="2000" b="1" dirty="0">
                        <a:solidFill>
                          <a:srgbClr val="00B050"/>
                        </a:solidFill>
                        <a:effectLst>
                          <a:outerShdw blurRad="38100" dist="38100" dir="2700000" algn="tl">
                            <a:srgbClr val="000000">
                              <a:alpha val="43137"/>
                            </a:srgbClr>
                          </a:outerShdw>
                        </a:effectLst>
                        <a:latin typeface="Times New Roman"/>
                        <a:ea typeface="Times New Roman"/>
                        <a:cs typeface="+mn-cs"/>
                      </a:endParaRPr>
                    </a:p>
                  </a:txBody>
                  <a:tcPr marL="65738" marR="65738" marT="0" marB="0"/>
                </a:tc>
                <a:tc>
                  <a:txBody>
                    <a:bodyPr/>
                    <a:lstStyle/>
                    <a:p>
                      <a:pPr marL="0" marR="0" algn="ctr" rtl="1">
                        <a:spcBef>
                          <a:spcPts val="0"/>
                        </a:spcBef>
                        <a:spcAft>
                          <a:spcPts val="0"/>
                        </a:spcAft>
                      </a:pPr>
                      <a:r>
                        <a:rPr lang="ar-SA" sz="2000" b="1" dirty="0">
                          <a:solidFill>
                            <a:srgbClr val="00B050"/>
                          </a:solidFill>
                          <a:effectLst>
                            <a:outerShdw blurRad="38100" dist="38100" dir="2700000" algn="tl">
                              <a:srgbClr val="000000">
                                <a:alpha val="43137"/>
                              </a:srgbClr>
                            </a:outerShdw>
                          </a:effectLst>
                          <a:cs typeface="+mn-cs"/>
                        </a:rPr>
                        <a:t>الأهمية</a:t>
                      </a:r>
                      <a:endParaRPr lang="en-US" sz="2000" b="1" dirty="0">
                        <a:solidFill>
                          <a:srgbClr val="00B050"/>
                        </a:solidFill>
                        <a:effectLst>
                          <a:outerShdw blurRad="38100" dist="38100" dir="2700000" algn="tl">
                            <a:srgbClr val="000000">
                              <a:alpha val="43137"/>
                            </a:srgbClr>
                          </a:outerShdw>
                        </a:effectLst>
                        <a:latin typeface="Times New Roman"/>
                        <a:ea typeface="Times New Roman"/>
                        <a:cs typeface="+mn-cs"/>
                      </a:endParaRPr>
                    </a:p>
                  </a:txBody>
                  <a:tcPr marL="65738" marR="65738" marT="0" marB="0"/>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000" b="1" spc="50" dirty="0" smtClean="0">
                          <a:ln w="11430"/>
                          <a:solidFill>
                            <a:srgbClr val="00B050"/>
                          </a:solidFill>
                          <a:effectLst>
                            <a:outerShdw blurRad="38100" dist="38100" dir="2700000" algn="tl">
                              <a:srgbClr val="000000">
                                <a:alpha val="43137"/>
                              </a:srgbClr>
                            </a:outerShdw>
                          </a:effectLst>
                          <a:cs typeface="+mn-cs"/>
                        </a:rPr>
                        <a:t>كيف تطبق مهارة المشاهدة؟</a:t>
                      </a:r>
                    </a:p>
                  </a:txBody>
                  <a:tcPr marL="65738" marR="65738" marT="0" marB="0"/>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000" b="1" spc="50" dirty="0" smtClean="0">
                          <a:ln w="11430"/>
                          <a:solidFill>
                            <a:srgbClr val="00B050"/>
                          </a:solidFill>
                          <a:effectLst>
                            <a:outerShdw blurRad="38100" dist="38100" dir="2700000" algn="tl">
                              <a:srgbClr val="000000">
                                <a:alpha val="43137"/>
                              </a:srgbClr>
                            </a:outerShdw>
                          </a:effectLst>
                          <a:cs typeface="+mn-cs"/>
                        </a:rPr>
                        <a:t>أهداف المشاهدة</a:t>
                      </a:r>
                    </a:p>
                  </a:txBody>
                  <a:tcPr marL="65738" marR="65738" marT="0" marB="0"/>
                </a:tc>
              </a:tr>
              <a:tr h="4616423">
                <a:tc>
                  <a:txBody>
                    <a:bodyPr/>
                    <a:lstStyle/>
                    <a:p>
                      <a:pPr marL="0" marR="0" algn="r" rtl="1">
                        <a:spcBef>
                          <a:spcPts val="0"/>
                        </a:spcBef>
                        <a:spcAft>
                          <a:spcPts val="0"/>
                        </a:spcAft>
                      </a:pPr>
                      <a:r>
                        <a:rPr lang="ar-SA" sz="2000" b="1" dirty="0" smtClean="0">
                          <a:solidFill>
                            <a:srgbClr val="FF0000"/>
                          </a:solidFill>
                        </a:rPr>
                        <a:t>هي</a:t>
                      </a:r>
                      <a:r>
                        <a:rPr lang="ar-SA" sz="2000" b="1" baseline="0" dirty="0" smtClean="0">
                          <a:solidFill>
                            <a:srgbClr val="FF0000"/>
                          </a:solidFill>
                        </a:rPr>
                        <a:t> </a:t>
                      </a:r>
                      <a:r>
                        <a:rPr lang="ar-SA" sz="2000" b="1" dirty="0" smtClean="0">
                          <a:solidFill>
                            <a:srgbClr val="FF0000"/>
                          </a:solidFill>
                        </a:rPr>
                        <a:t>نظرة </a:t>
                      </a:r>
                      <a:r>
                        <a:rPr lang="ar-SA" sz="2000" b="1" dirty="0">
                          <a:solidFill>
                            <a:srgbClr val="FF0000"/>
                          </a:solidFill>
                        </a:rPr>
                        <a:t>واعية متفحصة ومنتبهة</a:t>
                      </a:r>
                      <a:endParaRPr lang="en-US" sz="2000" b="1" dirty="0">
                        <a:solidFill>
                          <a:srgbClr val="FF0000"/>
                        </a:solidFill>
                        <a:latin typeface="Times New Roman"/>
                        <a:ea typeface="Times New Roman"/>
                      </a:endParaRPr>
                    </a:p>
                  </a:txBody>
                  <a:tcPr marL="65738" marR="65738" marT="0" marB="0"/>
                </a:tc>
                <a:tc>
                  <a:txBody>
                    <a:bodyPr/>
                    <a:lstStyle/>
                    <a:p>
                      <a:pPr marL="0" marR="0" algn="r" rtl="1">
                        <a:spcBef>
                          <a:spcPts val="0"/>
                        </a:spcBef>
                        <a:spcAft>
                          <a:spcPts val="0"/>
                        </a:spcAft>
                      </a:pPr>
                      <a:r>
                        <a:rPr lang="ar-SA" sz="2000" b="1" dirty="0">
                          <a:solidFill>
                            <a:srgbClr val="3333FF"/>
                          </a:solidFill>
                        </a:rPr>
                        <a:t>أولى خطوات الملاحظة واكتشاف </a:t>
                      </a:r>
                      <a:r>
                        <a:rPr lang="ar-SA" sz="2000" b="1" dirty="0" smtClean="0">
                          <a:solidFill>
                            <a:srgbClr val="3333FF"/>
                          </a:solidFill>
                        </a:rPr>
                        <a:t>الحالة </a:t>
                      </a:r>
                      <a:r>
                        <a:rPr lang="ar-SA" sz="2000" b="1" dirty="0">
                          <a:solidFill>
                            <a:srgbClr val="3333FF"/>
                          </a:solidFill>
                        </a:rPr>
                        <a:t>بالنظر إلى الطفل وإدراك احتياجه للمساعدة ومن ثم إعداد خطة للبدء </a:t>
                      </a:r>
                      <a:r>
                        <a:rPr lang="ar-SA" sz="2000" b="1" dirty="0" smtClean="0">
                          <a:solidFill>
                            <a:srgbClr val="3333FF"/>
                          </a:solidFill>
                        </a:rPr>
                        <a:t>بالملاحظة</a:t>
                      </a:r>
                      <a:r>
                        <a:rPr lang="ar-SA" sz="2000" dirty="0">
                          <a:solidFill>
                            <a:schemeClr val="tx2"/>
                          </a:solidFill>
                        </a:rPr>
                        <a:t>.</a:t>
                      </a:r>
                      <a:endParaRPr lang="en-US" sz="2000" dirty="0">
                        <a:solidFill>
                          <a:schemeClr val="tx2"/>
                        </a:solidFill>
                        <a:latin typeface="Times New Roman"/>
                        <a:ea typeface="Times New Roman"/>
                      </a:endParaRPr>
                    </a:p>
                  </a:txBody>
                  <a:tcPr marL="65738" marR="65738" marT="0" marB="0"/>
                </a:tc>
                <a:tc>
                  <a:txBody>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النظر لكل طفل في إطار الصف أو خارجه وتفحص المظهر الخارجي، وسلوك وأداء الطفل، لاكتشاف أي مظاهر غير طبيعية أو تغيرات يمر بها الأطفال وتكون دليلاً لوجود مؤشر يجب الانتباه له"</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وتعتمد هذه المهارة على الحرص والرغبة الداخلية للمعلم والتركيز وقوة الانتباه.</a:t>
                      </a:r>
                    </a:p>
                    <a:p>
                      <a:pPr marL="0" marR="0" lvl="0" indent="0" algn="justLow" defTabSz="914400" rtl="1" eaLnBrk="0" fontAlgn="base" latinLnBrk="0" hangingPunct="0">
                        <a:lnSpc>
                          <a:spcPct val="100000"/>
                        </a:lnSpc>
                        <a:spcBef>
                          <a:spcPct val="0"/>
                        </a:spcBef>
                        <a:spcAft>
                          <a:spcPct val="0"/>
                        </a:spcAft>
                        <a:buClrTx/>
                        <a:buSzTx/>
                        <a:buFontTx/>
                        <a:buNone/>
                        <a:tabLst/>
                      </a:pPr>
                      <a:endParaRPr kumimoji="0" lang="ar-SA" sz="20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smtClean="0">
                          <a:ln>
                            <a:noFill/>
                          </a:ln>
                          <a:solidFill>
                            <a:srgbClr val="FF0000"/>
                          </a:solidFill>
                          <a:effectLst/>
                          <a:latin typeface="Arial" pitchFamily="34" charset="0"/>
                          <a:ea typeface="Times New Roman" pitchFamily="18" charset="0"/>
                          <a:cs typeface="Arabic Transparent" pitchFamily="2" charset="-78"/>
                        </a:rPr>
                        <a:t>وتتم في عدة مواقع:</a:t>
                      </a:r>
                      <a:endParaRPr kumimoji="0" lang="en-US" sz="1800" b="1" i="0" u="none" strike="noStrike" cap="none" normalizeH="0" baseline="0" dirty="0" smtClean="0">
                        <a:ln>
                          <a:noFill/>
                        </a:ln>
                        <a:solidFill>
                          <a:srgbClr val="FF0000"/>
                        </a:solidFill>
                        <a:effectLst/>
                        <a:latin typeface="Arial" pitchFamily="34" charset="0"/>
                        <a:cs typeface="Arial" pitchFamily="34" charset="0"/>
                      </a:endParaRPr>
                    </a:p>
                    <a:p>
                      <a:pPr marL="342900" marR="0" lvl="0" indent="-342900" algn="justLow" defTabSz="914400" rtl="1" eaLnBrk="0" fontAlgn="base" latinLnBrk="0" hangingPunct="0">
                        <a:lnSpc>
                          <a:spcPct val="100000"/>
                        </a:lnSpc>
                        <a:spcBef>
                          <a:spcPct val="0"/>
                        </a:spcBef>
                        <a:spcAft>
                          <a:spcPct val="0"/>
                        </a:spcAft>
                        <a:buClrTx/>
                        <a:buSzTx/>
                        <a:buBlip>
                          <a:blip r:embed="rId2"/>
                        </a:buBlip>
                        <a:tabLst/>
                      </a:pPr>
                      <a:r>
                        <a:rPr kumimoji="0" lang="ar-SA" sz="1800" b="1" i="0" u="none" strike="noStrike" cap="none" normalizeH="0" baseline="0" dirty="0" smtClean="0">
                          <a:ln>
                            <a:noFill/>
                          </a:ln>
                          <a:solidFill>
                            <a:srgbClr val="C00000"/>
                          </a:solidFill>
                          <a:effectLst/>
                          <a:latin typeface="Arial" pitchFamily="34" charset="0"/>
                          <a:ea typeface="Times New Roman" pitchFamily="18" charset="0"/>
                          <a:cs typeface="Arabic Transparent" pitchFamily="2" charset="-78"/>
                        </a:rPr>
                        <a:t>قاعة الصف الدراسي.</a:t>
                      </a:r>
                      <a:endParaRPr kumimoji="0" lang="en-US" sz="1800" b="1" i="0" u="none" strike="noStrike" cap="none" normalizeH="0" baseline="0" dirty="0" smtClean="0">
                        <a:ln>
                          <a:noFill/>
                        </a:ln>
                        <a:solidFill>
                          <a:srgbClr val="C00000"/>
                        </a:solidFill>
                        <a:effectLst/>
                        <a:latin typeface="Arial" pitchFamily="34" charset="0"/>
                        <a:cs typeface="Arial" pitchFamily="34" charset="0"/>
                      </a:endParaRPr>
                    </a:p>
                    <a:p>
                      <a:pPr marL="342900" marR="0" lvl="0" indent="-342900" algn="justLow" defTabSz="914400" rtl="1" eaLnBrk="0" fontAlgn="base" latinLnBrk="0" hangingPunct="0">
                        <a:lnSpc>
                          <a:spcPct val="100000"/>
                        </a:lnSpc>
                        <a:spcBef>
                          <a:spcPct val="0"/>
                        </a:spcBef>
                        <a:spcAft>
                          <a:spcPct val="0"/>
                        </a:spcAft>
                        <a:buClrTx/>
                        <a:buSzTx/>
                        <a:buBlip>
                          <a:blip r:embed="rId2"/>
                        </a:buBlip>
                        <a:tabLst/>
                      </a:pPr>
                      <a:r>
                        <a:rPr kumimoji="0" lang="ar-SA" sz="1800" b="1" i="0" u="none" strike="noStrike" cap="none" normalizeH="0" baseline="0" dirty="0" smtClean="0">
                          <a:ln>
                            <a:noFill/>
                          </a:ln>
                          <a:solidFill>
                            <a:srgbClr val="C00000"/>
                          </a:solidFill>
                          <a:effectLst/>
                          <a:latin typeface="Arial" pitchFamily="34" charset="0"/>
                          <a:ea typeface="Times New Roman" pitchFamily="18" charset="0"/>
                          <a:cs typeface="Arabic Transparent" pitchFamily="2" charset="-78"/>
                        </a:rPr>
                        <a:t>غرفة التربية الفنية.</a:t>
                      </a:r>
                      <a:endParaRPr kumimoji="0" lang="en-US" sz="1800" b="1" i="0" u="none" strike="noStrike" cap="none" normalizeH="0" baseline="0" dirty="0" smtClean="0">
                        <a:ln>
                          <a:noFill/>
                        </a:ln>
                        <a:solidFill>
                          <a:srgbClr val="C00000"/>
                        </a:solidFill>
                        <a:effectLst/>
                        <a:latin typeface="Arial" pitchFamily="34" charset="0"/>
                        <a:cs typeface="Arial" pitchFamily="34" charset="0"/>
                      </a:endParaRPr>
                    </a:p>
                    <a:p>
                      <a:pPr marL="342900" marR="0" lvl="0" indent="-342900" algn="justLow" defTabSz="914400" rtl="1" eaLnBrk="0" fontAlgn="base" latinLnBrk="0" hangingPunct="0">
                        <a:lnSpc>
                          <a:spcPct val="100000"/>
                        </a:lnSpc>
                        <a:spcBef>
                          <a:spcPct val="0"/>
                        </a:spcBef>
                        <a:spcAft>
                          <a:spcPct val="0"/>
                        </a:spcAft>
                        <a:buClrTx/>
                        <a:buSzTx/>
                        <a:buBlip>
                          <a:blip r:embed="rId2"/>
                        </a:buBlip>
                        <a:tabLst/>
                      </a:pPr>
                      <a:r>
                        <a:rPr kumimoji="0" lang="ar-SA" sz="1800" b="1" i="0" u="none" strike="noStrike" cap="none" normalizeH="0" baseline="0" dirty="0" smtClean="0">
                          <a:ln>
                            <a:noFill/>
                          </a:ln>
                          <a:solidFill>
                            <a:srgbClr val="C00000"/>
                          </a:solidFill>
                          <a:effectLst/>
                          <a:latin typeface="Arial" pitchFamily="34" charset="0"/>
                          <a:ea typeface="Times New Roman" pitchFamily="18" charset="0"/>
                          <a:cs typeface="Arabic Transparent" pitchFamily="2" charset="-78"/>
                        </a:rPr>
                        <a:t>الساحة الخارجية.</a:t>
                      </a:r>
                      <a:endParaRPr kumimoji="0" lang="en-US" sz="1800" b="1" i="0" u="none" strike="noStrike" cap="none" normalizeH="0" baseline="0" dirty="0" smtClean="0">
                        <a:ln>
                          <a:noFill/>
                        </a:ln>
                        <a:solidFill>
                          <a:srgbClr val="C00000"/>
                        </a:solidFill>
                        <a:effectLst/>
                        <a:latin typeface="Arial" pitchFamily="34" charset="0"/>
                        <a:cs typeface="Arial" pitchFamily="34" charset="0"/>
                      </a:endParaRPr>
                    </a:p>
                    <a:p>
                      <a:pPr marL="342900" marR="0" lvl="0" indent="-342900" algn="justLow" defTabSz="914400" rtl="1" eaLnBrk="0" fontAlgn="base" latinLnBrk="0" hangingPunct="0">
                        <a:lnSpc>
                          <a:spcPct val="100000"/>
                        </a:lnSpc>
                        <a:spcBef>
                          <a:spcPct val="0"/>
                        </a:spcBef>
                        <a:spcAft>
                          <a:spcPct val="0"/>
                        </a:spcAft>
                        <a:buClrTx/>
                        <a:buSzTx/>
                        <a:buBlip>
                          <a:blip r:embed="rId2"/>
                        </a:buBlip>
                        <a:tabLst/>
                      </a:pPr>
                      <a:r>
                        <a:rPr kumimoji="0" lang="ar-SA" sz="1800" b="1" i="0" u="none" strike="noStrike" cap="none" normalizeH="0" baseline="0" dirty="0" smtClean="0">
                          <a:ln>
                            <a:noFill/>
                          </a:ln>
                          <a:solidFill>
                            <a:srgbClr val="C00000"/>
                          </a:solidFill>
                          <a:effectLst/>
                          <a:latin typeface="Arial" pitchFamily="34" charset="0"/>
                          <a:ea typeface="Times New Roman" pitchFamily="18" charset="0"/>
                          <a:cs typeface="Arabic Transparent" pitchFamily="2" charset="-78"/>
                        </a:rPr>
                        <a:t>المعامل.</a:t>
                      </a:r>
                    </a:p>
                    <a:p>
                      <a:pPr marL="342900" marR="0" lvl="0" indent="-342900" algn="justLow" defTabSz="914400" rtl="1" eaLnBrk="0" fontAlgn="base" latinLnBrk="0" hangingPunct="0">
                        <a:lnSpc>
                          <a:spcPct val="100000"/>
                        </a:lnSpc>
                        <a:spcBef>
                          <a:spcPct val="0"/>
                        </a:spcBef>
                        <a:spcAft>
                          <a:spcPct val="0"/>
                        </a:spcAft>
                        <a:buClrTx/>
                        <a:buSzTx/>
                        <a:buBlip>
                          <a:blip r:embed="rId2"/>
                        </a:buBlip>
                        <a:tabLst/>
                      </a:pPr>
                      <a:r>
                        <a:rPr kumimoji="0" lang="ar-SA" sz="1800" b="1" i="0" u="none" strike="noStrike" cap="none" normalizeH="0" baseline="0" dirty="0" smtClean="0">
                          <a:ln>
                            <a:noFill/>
                          </a:ln>
                          <a:solidFill>
                            <a:srgbClr val="C00000"/>
                          </a:solidFill>
                          <a:effectLst/>
                          <a:latin typeface="Arial" pitchFamily="34" charset="0"/>
                          <a:cs typeface="Arabic Transparent" pitchFamily="2" charset="-78"/>
                        </a:rPr>
                        <a:t>أثناء الدخول والخروج من المدرسة .</a:t>
                      </a:r>
                    </a:p>
                    <a:p>
                      <a:pPr marL="342900" marR="0" lvl="0" indent="-342900" algn="justLow" defTabSz="914400" rtl="1" eaLnBrk="0" fontAlgn="base" latinLnBrk="0" hangingPunct="0">
                        <a:lnSpc>
                          <a:spcPct val="100000"/>
                        </a:lnSpc>
                        <a:spcBef>
                          <a:spcPct val="0"/>
                        </a:spcBef>
                        <a:spcAft>
                          <a:spcPct val="0"/>
                        </a:spcAft>
                        <a:buClrTx/>
                        <a:buSzTx/>
                        <a:buBlip>
                          <a:blip r:embed="rId2"/>
                        </a:buBlip>
                        <a:tabLst/>
                      </a:pPr>
                      <a:r>
                        <a:rPr kumimoji="0" lang="ar-SA" sz="1800" b="1" i="0" u="none" strike="noStrike" cap="none" normalizeH="0" baseline="0" dirty="0" smtClean="0">
                          <a:ln>
                            <a:noFill/>
                          </a:ln>
                          <a:solidFill>
                            <a:srgbClr val="C00000"/>
                          </a:solidFill>
                          <a:effectLst/>
                          <a:latin typeface="Arial" pitchFamily="34" charset="0"/>
                          <a:cs typeface="Arabic Transparent" pitchFamily="2" charset="-78"/>
                        </a:rPr>
                        <a:t>وقت الفسحة وغيره</a:t>
                      </a:r>
                      <a:endParaRPr kumimoji="0" lang="ar-SA" sz="1800" b="1" i="0" u="none" strike="noStrike" cap="none" normalizeH="0" baseline="0" dirty="0" smtClean="0">
                        <a:ln>
                          <a:noFill/>
                        </a:ln>
                        <a:solidFill>
                          <a:srgbClr val="C00000"/>
                        </a:solidFill>
                        <a:effectLst/>
                        <a:latin typeface="Arial" pitchFamily="34" charset="0"/>
                        <a:cs typeface="Arial" pitchFamily="34" charset="0"/>
                      </a:endParaRPr>
                    </a:p>
                    <a:p>
                      <a:pPr marL="0" marR="0" algn="r" rtl="1">
                        <a:spcBef>
                          <a:spcPts val="0"/>
                        </a:spcBef>
                        <a:spcAft>
                          <a:spcPts val="0"/>
                        </a:spcAft>
                      </a:pPr>
                      <a:endParaRPr lang="en-US" sz="2000" dirty="0">
                        <a:solidFill>
                          <a:schemeClr val="tx2"/>
                        </a:solidFill>
                        <a:latin typeface="Times New Roman"/>
                        <a:ea typeface="Times New Roman"/>
                      </a:endParaRPr>
                    </a:p>
                  </a:txBody>
                  <a:tcPr marL="65738" marR="65738" marT="0" marB="0"/>
                </a:tc>
                <a:tc>
                  <a:txBody>
                    <a:bodyPr/>
                    <a:lstStyle/>
                    <a:p>
                      <a:pPr algn="justLow" eaLnBrk="0" fontAlgn="base" hangingPunct="0">
                        <a:spcBef>
                          <a:spcPct val="0"/>
                        </a:spcBef>
                        <a:spcAft>
                          <a:spcPct val="0"/>
                        </a:spcAft>
                      </a:pPr>
                      <a:r>
                        <a:rPr lang="ar-SA" sz="2400" b="1" dirty="0" smtClean="0">
                          <a:solidFill>
                            <a:srgbClr val="FF0000"/>
                          </a:solidFill>
                          <a:latin typeface="Arial" pitchFamily="34" charset="0"/>
                          <a:ea typeface="Times New Roman" pitchFamily="18" charset="0"/>
                          <a:cs typeface="Arabic Transparent" pitchFamily="2" charset="-78"/>
                        </a:rPr>
                        <a:t>1-</a:t>
                      </a:r>
                      <a:r>
                        <a:rPr lang="ar-SA" sz="2400" b="1" dirty="0" smtClean="0">
                          <a:solidFill>
                            <a:schemeClr val="tx2"/>
                          </a:solidFill>
                          <a:latin typeface="Arial" pitchFamily="34" charset="0"/>
                          <a:ea typeface="Times New Roman" pitchFamily="18" charset="0"/>
                          <a:cs typeface="Arabic Transparent" pitchFamily="2" charset="-78"/>
                        </a:rPr>
                        <a:t> </a:t>
                      </a:r>
                      <a:r>
                        <a:rPr lang="ar-SA" sz="2000" b="1" dirty="0" smtClean="0">
                          <a:solidFill>
                            <a:srgbClr val="FF0000"/>
                          </a:solidFill>
                          <a:latin typeface="Arial" pitchFamily="34" charset="0"/>
                          <a:ea typeface="Times New Roman" pitchFamily="18" charset="0"/>
                          <a:cs typeface="Arabic Transparent" pitchFamily="2" charset="-78"/>
                        </a:rPr>
                        <a:t>المتابعة اليومية الواعية للأطفال واكتشاف التغيرات التي قد تطرأ عليهم داخل الصف وخارجه.</a:t>
                      </a:r>
                      <a:endParaRPr lang="en-US" sz="2000" b="1" dirty="0" smtClean="0">
                        <a:solidFill>
                          <a:srgbClr val="FF0000"/>
                        </a:solidFill>
                        <a:latin typeface="Arial" pitchFamily="34" charset="0"/>
                        <a:ea typeface="Times New Roman" pitchFamily="18" charset="0"/>
                        <a:cs typeface="Arabic Transparent" pitchFamily="2" charset="-78"/>
                      </a:endParaRPr>
                    </a:p>
                    <a:p>
                      <a:pPr algn="justLow" eaLnBrk="0" fontAlgn="base" hangingPunct="0">
                        <a:spcBef>
                          <a:spcPct val="0"/>
                        </a:spcBef>
                        <a:spcAft>
                          <a:spcPct val="0"/>
                        </a:spcAft>
                      </a:pPr>
                      <a:r>
                        <a:rPr lang="ar-SA" sz="2000" b="1" dirty="0" smtClean="0">
                          <a:solidFill>
                            <a:srgbClr val="7030A0"/>
                          </a:solidFill>
                          <a:latin typeface="Arial" pitchFamily="34" charset="0"/>
                          <a:ea typeface="Times New Roman" pitchFamily="18" charset="0"/>
                          <a:cs typeface="Arabic Transparent" pitchFamily="2" charset="-78"/>
                        </a:rPr>
                        <a:t>2-</a:t>
                      </a:r>
                      <a:r>
                        <a:rPr lang="ar-SA" sz="2000" b="1" dirty="0" smtClean="0">
                          <a:solidFill>
                            <a:srgbClr val="FF0000"/>
                          </a:solidFill>
                          <a:latin typeface="Arial" pitchFamily="34" charset="0"/>
                          <a:ea typeface="Times New Roman" pitchFamily="18" charset="0"/>
                          <a:cs typeface="Arabic Transparent" pitchFamily="2" charset="-78"/>
                        </a:rPr>
                        <a:t> </a:t>
                      </a:r>
                      <a:r>
                        <a:rPr lang="ar-SA" sz="2000" b="1" dirty="0" smtClean="0">
                          <a:solidFill>
                            <a:srgbClr val="7030A0"/>
                          </a:solidFill>
                          <a:latin typeface="Arial" pitchFamily="34" charset="0"/>
                          <a:ea typeface="Times New Roman" pitchFamily="18" charset="0"/>
                          <a:cs typeface="Arabic Transparent" pitchFamily="2" charset="-78"/>
                        </a:rPr>
                        <a:t>عقد المقارنات والربط بين المشاهدات المتشابهة في المواقع المختلفة</a:t>
                      </a:r>
                      <a:r>
                        <a:rPr lang="ar-SA" sz="2000" b="1" dirty="0" smtClean="0">
                          <a:solidFill>
                            <a:srgbClr val="FF0000"/>
                          </a:solidFill>
                          <a:latin typeface="Arial" pitchFamily="34" charset="0"/>
                          <a:ea typeface="Times New Roman" pitchFamily="18" charset="0"/>
                          <a:cs typeface="Arabic Transparent" pitchFamily="2" charset="-78"/>
                        </a:rPr>
                        <a:t>.</a:t>
                      </a:r>
                      <a:endParaRPr lang="en-US" sz="2000" b="1" dirty="0" smtClean="0">
                        <a:solidFill>
                          <a:srgbClr val="FF0000"/>
                        </a:solidFill>
                        <a:latin typeface="Arial" pitchFamily="34" charset="0"/>
                        <a:ea typeface="Times New Roman" pitchFamily="18" charset="0"/>
                        <a:cs typeface="Arabic Transparent" pitchFamily="2" charset="-78"/>
                      </a:endParaRPr>
                    </a:p>
                    <a:p>
                      <a:pPr algn="justLow" eaLnBrk="0" fontAlgn="base" hangingPunct="0">
                        <a:spcBef>
                          <a:spcPct val="0"/>
                        </a:spcBef>
                        <a:spcAft>
                          <a:spcPct val="0"/>
                        </a:spcAft>
                      </a:pPr>
                      <a:r>
                        <a:rPr lang="ar-SA" sz="2000" b="1" dirty="0" smtClean="0">
                          <a:solidFill>
                            <a:srgbClr val="FF0000"/>
                          </a:solidFill>
                          <a:latin typeface="Arial" pitchFamily="34" charset="0"/>
                          <a:ea typeface="Times New Roman" pitchFamily="18" charset="0"/>
                          <a:cs typeface="Arabic Transparent" pitchFamily="2" charset="-78"/>
                        </a:rPr>
                        <a:t>3- حل المشكلات الطارئة التي يشاهدها المعلم خلال متابعته اليومية.</a:t>
                      </a:r>
                      <a:endParaRPr lang="en-US" sz="2000" b="1" dirty="0" smtClean="0">
                        <a:solidFill>
                          <a:srgbClr val="FF0000"/>
                        </a:solidFill>
                        <a:latin typeface="Arial" pitchFamily="34" charset="0"/>
                        <a:ea typeface="Times New Roman" pitchFamily="18" charset="0"/>
                        <a:cs typeface="Arabic Transparent" pitchFamily="2" charset="-78"/>
                      </a:endParaRPr>
                    </a:p>
                    <a:p>
                      <a:pPr algn="justLow" eaLnBrk="0" fontAlgn="base" hangingPunct="0">
                        <a:spcBef>
                          <a:spcPct val="0"/>
                        </a:spcBef>
                        <a:spcAft>
                          <a:spcPct val="0"/>
                        </a:spcAft>
                      </a:pPr>
                      <a:r>
                        <a:rPr lang="ar-SA" sz="2000" b="1" dirty="0" smtClean="0">
                          <a:solidFill>
                            <a:srgbClr val="7030A0"/>
                          </a:solidFill>
                          <a:latin typeface="Arial" pitchFamily="34" charset="0"/>
                          <a:ea typeface="Times New Roman" pitchFamily="18" charset="0"/>
                          <a:cs typeface="Arabic Transparent" pitchFamily="2" charset="-78"/>
                        </a:rPr>
                        <a:t>4- التدخل وتحويل بعض الحالات المرئية للمرشد الطلابي أو لإدارة المدرسة</a:t>
                      </a:r>
                      <a:r>
                        <a:rPr lang="ar-SA" sz="2000" b="1" dirty="0" smtClean="0">
                          <a:solidFill>
                            <a:srgbClr val="FF0000"/>
                          </a:solidFill>
                          <a:latin typeface="Arial" pitchFamily="34" charset="0"/>
                          <a:ea typeface="Times New Roman" pitchFamily="18" charset="0"/>
                          <a:cs typeface="Arabic Transparent" pitchFamily="2" charset="-78"/>
                        </a:rPr>
                        <a:t>.</a:t>
                      </a:r>
                      <a:endParaRPr lang="en-US" sz="2000" b="1" dirty="0" smtClean="0">
                        <a:solidFill>
                          <a:srgbClr val="FF0000"/>
                        </a:solidFill>
                        <a:latin typeface="Arial" pitchFamily="34" charset="0"/>
                        <a:ea typeface="Times New Roman" pitchFamily="18" charset="0"/>
                        <a:cs typeface="Arabic Transparent" pitchFamily="2" charset="-78"/>
                      </a:endParaRPr>
                    </a:p>
                    <a:p>
                      <a:pPr algn="justLow" eaLnBrk="0" fontAlgn="base" hangingPunct="0">
                        <a:spcBef>
                          <a:spcPct val="0"/>
                        </a:spcBef>
                        <a:spcAft>
                          <a:spcPct val="0"/>
                        </a:spcAft>
                      </a:pPr>
                      <a:r>
                        <a:rPr lang="ar-SA" sz="2000" b="1" dirty="0" smtClean="0">
                          <a:solidFill>
                            <a:srgbClr val="FF0000"/>
                          </a:solidFill>
                          <a:latin typeface="Arial" pitchFamily="34" charset="0"/>
                          <a:ea typeface="Times New Roman" pitchFamily="18" charset="0"/>
                          <a:cs typeface="Arabic Transparent" pitchFamily="2" charset="-78"/>
                        </a:rPr>
                        <a:t>5- متابعة أداء الأطفال واندماجهم مع أقرانهم ومدى نشاطهم وتفاعلهم</a:t>
                      </a:r>
                      <a:r>
                        <a:rPr lang="ar-SA" sz="2000" b="1" dirty="0" smtClean="0">
                          <a:solidFill>
                            <a:schemeClr val="tx2"/>
                          </a:solidFill>
                          <a:latin typeface="Arial" pitchFamily="34" charset="0"/>
                          <a:ea typeface="Times New Roman" pitchFamily="18" charset="0"/>
                          <a:cs typeface="Arabic Transparent" pitchFamily="2" charset="-78"/>
                        </a:rPr>
                        <a:t>.</a:t>
                      </a:r>
                    </a:p>
                    <a:p>
                      <a:pPr marL="0" marR="0" algn="r" rtl="1">
                        <a:spcBef>
                          <a:spcPts val="0"/>
                        </a:spcBef>
                        <a:spcAft>
                          <a:spcPts val="0"/>
                        </a:spcAft>
                      </a:pPr>
                      <a:endParaRPr lang="en-US" sz="1800" dirty="0">
                        <a:solidFill>
                          <a:schemeClr val="tx2"/>
                        </a:solidFill>
                        <a:latin typeface="Times New Roman"/>
                        <a:ea typeface="Times New Roman"/>
                      </a:endParaRPr>
                    </a:p>
                  </a:txBody>
                  <a:tcPr marL="65738" marR="65738" marT="0" marB="0"/>
                </a:tc>
              </a:tr>
            </a:tbl>
          </a:graphicData>
        </a:graphic>
      </p:graphicFrame>
      <p:sp>
        <p:nvSpPr>
          <p:cNvPr id="4" name="مستطيل 3"/>
          <p:cNvSpPr/>
          <p:nvPr/>
        </p:nvSpPr>
        <p:spPr>
          <a:xfrm>
            <a:off x="1691680" y="228600"/>
            <a:ext cx="6079731"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smtClean="0">
                <a:ln w="11430"/>
                <a:effectLst>
                  <a:outerShdw blurRad="76200" dist="50800" dir="5400000" algn="tl" rotWithShape="0">
                    <a:srgbClr val="000000">
                      <a:alpha val="65000"/>
                    </a:srgbClr>
                  </a:outerShdw>
                </a:effectLst>
              </a:rPr>
              <a:t>المهارة الأولى : المشاهدة</a:t>
            </a:r>
            <a:endParaRPr lang="ar-SA" sz="4000" b="1" spc="50" dirty="0">
              <a:ln w="11430"/>
              <a:effectLst>
                <a:outerShdw blurRad="76200" dist="50800" dir="5400000" algn="tl" rotWithShape="0">
                  <a:srgbClr val="000000">
                    <a:alpha val="65000"/>
                  </a:srgbClr>
                </a:outerShdw>
              </a:effectLst>
            </a:endParaRPr>
          </a:p>
        </p:txBody>
      </p:sp>
      <p:sp>
        <p:nvSpPr>
          <p:cNvPr id="6" name="عنصر نائب لرقم الشريحة 5"/>
          <p:cNvSpPr>
            <a:spLocks noGrp="1"/>
          </p:cNvSpPr>
          <p:nvPr>
            <p:ph type="sldNum" sz="quarter" idx="12"/>
          </p:nvPr>
        </p:nvSpPr>
        <p:spPr/>
        <p:txBody>
          <a:bodyPr/>
          <a:lstStyle/>
          <a:p>
            <a:fld id="{EA02323C-08E9-480C-90B1-6248B35BB7D4}" type="slidenum">
              <a:rPr lang="ar-SA" smtClean="0"/>
              <a:pPr/>
              <a:t>109</a:t>
            </a:fld>
            <a:endParaRPr lang="ar-SA" dirty="0"/>
          </a:p>
        </p:txBody>
      </p:sp>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37116">
            <a:off x="6661751" y="4931303"/>
            <a:ext cx="2219321" cy="1549741"/>
          </a:xfrm>
          <a:prstGeom prst="ellipse">
            <a:avLst/>
          </a:prstGeom>
          <a:ln>
            <a:noFill/>
          </a:ln>
          <a:effectLst>
            <a:softEdge rad="112500"/>
          </a:effectLst>
        </p:spPr>
      </p:pic>
    </p:spTree>
    <p:extLst>
      <p:ext uri="{BB962C8B-B14F-4D97-AF65-F5344CB8AC3E}">
        <p14:creationId xmlns:p14="http://schemas.microsoft.com/office/powerpoint/2010/main" val="1316931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843808" y="44624"/>
            <a:ext cx="3762805" cy="584775"/>
          </a:xfrm>
          <a:prstGeom prst="rect">
            <a:avLst/>
          </a:prstGeom>
          <a:solidFill>
            <a:schemeClr val="accent5">
              <a:lumMod val="20000"/>
              <a:lumOff val="80000"/>
            </a:schemeClr>
          </a:solidFill>
          <a:ln w="19050">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200" b="1" spc="50" dirty="0" smtClean="0">
                <a:ln w="11430"/>
                <a:solidFill>
                  <a:srgbClr val="FF0000"/>
                </a:solidFill>
                <a:effectLst>
                  <a:outerShdw blurRad="76200" dist="50800" dir="5400000" algn="tl" rotWithShape="0">
                    <a:srgbClr val="000000">
                      <a:alpha val="65000"/>
                    </a:srgbClr>
                  </a:outerShdw>
                </a:effectLst>
              </a:rPr>
              <a:t>نبذة عن البرنامج</a:t>
            </a:r>
            <a:endParaRPr lang="ar-SA" sz="3200" b="1" spc="50" dirty="0">
              <a:ln w="11430"/>
              <a:solidFill>
                <a:srgbClr val="FF0000"/>
              </a:solidFill>
              <a:effectLst>
                <a:outerShdw blurRad="76200" dist="50800" dir="5400000" algn="tl" rotWithShape="0">
                  <a:srgbClr val="000000">
                    <a:alpha val="65000"/>
                  </a:srgbClr>
                </a:outerShdw>
              </a:effectLst>
            </a:endParaRPr>
          </a:p>
        </p:txBody>
      </p:sp>
      <p:pic>
        <p:nvPicPr>
          <p:cNvPr id="4" name="Picture 2" descr="http://t1.gstatic.com/images?q=tbn:ANd9GcTN6flfSKhBCE03RdZsthDCFAN6nmgV4guGjHwb6LMVkp-HcB3_"/>
          <p:cNvPicPr>
            <a:picLocks noChangeAspect="1" noChangeArrowheads="1"/>
          </p:cNvPicPr>
          <p:nvPr/>
        </p:nvPicPr>
        <p:blipFill>
          <a:blip r:embed="rId2" cstate="print"/>
          <a:srcRect/>
          <a:stretch>
            <a:fillRect/>
          </a:stretch>
        </p:blipFill>
        <p:spPr bwMode="auto">
          <a:xfrm>
            <a:off x="107505" y="44624"/>
            <a:ext cx="1728192" cy="1152128"/>
          </a:xfrm>
          <a:prstGeom prst="rect">
            <a:avLst/>
          </a:prstGeom>
          <a:noFill/>
        </p:spPr>
      </p:pic>
      <p:sp>
        <p:nvSpPr>
          <p:cNvPr id="7" name="مستطيل 6"/>
          <p:cNvSpPr/>
          <p:nvPr/>
        </p:nvSpPr>
        <p:spPr>
          <a:xfrm>
            <a:off x="225557" y="692696"/>
            <a:ext cx="8352927" cy="6048672"/>
          </a:xfrm>
          <a:prstGeom prst="rect">
            <a:avLst/>
          </a:prstGeom>
          <a:ln/>
        </p:spPr>
        <p:style>
          <a:lnRef idx="1">
            <a:schemeClr val="accent3"/>
          </a:lnRef>
          <a:fillRef idx="2">
            <a:schemeClr val="accent3"/>
          </a:fillRef>
          <a:effectRef idx="1">
            <a:schemeClr val="accent3"/>
          </a:effectRef>
          <a:fontRef idx="minor">
            <a:schemeClr val="dk1"/>
          </a:fontRef>
        </p:style>
        <p:txBody>
          <a:bodyPr rtlCol="1" anchor="ctr"/>
          <a:lstStyle/>
          <a:p>
            <a:r>
              <a:rPr lang="ar-SA" sz="2400" b="1" dirty="0" smtClean="0">
                <a:solidFill>
                  <a:srgbClr val="FF0000"/>
                </a:solidFill>
              </a:rPr>
              <a:t>مبررات البرنامج : </a:t>
            </a:r>
            <a:endParaRPr lang="ar-SA" b="1" dirty="0" smtClean="0">
              <a:solidFill>
                <a:schemeClr val="tx1"/>
              </a:solidFill>
            </a:endParaRPr>
          </a:p>
          <a:p>
            <a:pPr algn="ctr"/>
            <a:r>
              <a:rPr lang="ar-SA" b="1" dirty="0" smtClean="0">
                <a:solidFill>
                  <a:schemeClr val="tx1"/>
                </a:solidFill>
              </a:rPr>
              <a:t>1- </a:t>
            </a:r>
            <a:r>
              <a:rPr lang="ar-SA" sz="2000" b="1" dirty="0" smtClean="0">
                <a:solidFill>
                  <a:schemeClr val="tx1"/>
                </a:solidFill>
              </a:rPr>
              <a:t>ظهور مؤشرات مثيرة للقلق للعنف الموجه للطفل بجميع اشكاله وأنواعه وهذا يتعارض مع القيم الإسلامية والأنظمة الوطنية والاتفاقيات الدولية مما يترتب عليه عواقب وأثار سلبية متعددة . </a:t>
            </a:r>
          </a:p>
          <a:p>
            <a:pPr algn="ctr"/>
            <a:endParaRPr lang="ar-SA" sz="2000" b="1" dirty="0" smtClean="0">
              <a:solidFill>
                <a:schemeClr val="tx1"/>
              </a:solidFill>
            </a:endParaRPr>
          </a:p>
          <a:p>
            <a:pPr algn="ctr"/>
            <a:r>
              <a:rPr lang="ar-SA" sz="2000" b="1" dirty="0" smtClean="0">
                <a:solidFill>
                  <a:schemeClr val="tx1"/>
                </a:solidFill>
              </a:rPr>
              <a:t>2- اثبتت الدراسات الميدانية في المجتمع السعودي حاجة العاملين بالقطاع التعليمي الى تطوير معلوماتهم ومهاراتهم واتجاهاتهم بالممارسات النمائية الصحيحة مع الأطفال وتقليل عوامل الخطورة التي تؤدي للإساءة والإهمال كان منها : </a:t>
            </a:r>
          </a:p>
          <a:p>
            <a:pPr algn="ctr"/>
            <a:endParaRPr lang="ar-SA" sz="2000" b="1" dirty="0" smtClean="0">
              <a:solidFill>
                <a:schemeClr val="tx1"/>
              </a:solidFill>
            </a:endParaRPr>
          </a:p>
          <a:p>
            <a:pPr algn="ctr"/>
            <a:r>
              <a:rPr lang="ar-SA" sz="2000" b="1" dirty="0" smtClean="0">
                <a:solidFill>
                  <a:srgbClr val="FF0000"/>
                </a:solidFill>
              </a:rPr>
              <a:t>أ : </a:t>
            </a:r>
            <a:r>
              <a:rPr lang="ar-SA" sz="2000" b="1" dirty="0" smtClean="0">
                <a:solidFill>
                  <a:srgbClr val="0066FF"/>
                </a:solidFill>
              </a:rPr>
              <a:t>نتائج ورشة العمل نظمتها اللجنة الوطنية للطفولة عام 1430هـ  </a:t>
            </a:r>
            <a:r>
              <a:rPr lang="ar-SA" sz="2000" b="1" dirty="0">
                <a:solidFill>
                  <a:srgbClr val="0066FF"/>
                </a:solidFill>
              </a:rPr>
              <a:t>2011 م </a:t>
            </a:r>
            <a:r>
              <a:rPr lang="ar-SA" sz="2000" b="1" dirty="0" smtClean="0">
                <a:solidFill>
                  <a:srgbClr val="0066FF"/>
                </a:solidFill>
              </a:rPr>
              <a:t>مع معلمي ومعلمات بمنطقتي الرياض وجدة.</a:t>
            </a:r>
          </a:p>
          <a:p>
            <a:pPr algn="ctr"/>
            <a:r>
              <a:rPr lang="ar-SA" sz="2000" b="1" dirty="0" smtClean="0">
                <a:solidFill>
                  <a:srgbClr val="FF0000"/>
                </a:solidFill>
              </a:rPr>
              <a:t>ب: </a:t>
            </a:r>
            <a:r>
              <a:rPr lang="ar-SA" sz="2000" b="1" dirty="0" smtClean="0">
                <a:solidFill>
                  <a:srgbClr val="0066FF"/>
                </a:solidFill>
              </a:rPr>
              <a:t>تأكيد هذه الحاجة في الدورات التدريبية التجريبية في عام1433هـ  2013م لعدد 50 مشرف ومشرفة من إدارة تعليم الرياض </a:t>
            </a:r>
          </a:p>
          <a:p>
            <a:pPr algn="ctr"/>
            <a:r>
              <a:rPr lang="ar-SA" sz="2000" b="1" dirty="0" smtClean="0">
                <a:solidFill>
                  <a:srgbClr val="FF0000"/>
                </a:solidFill>
              </a:rPr>
              <a:t>ج-</a:t>
            </a:r>
            <a:r>
              <a:rPr lang="ar-SA" sz="2000" b="1" dirty="0" smtClean="0">
                <a:solidFill>
                  <a:srgbClr val="0066FF"/>
                </a:solidFill>
              </a:rPr>
              <a:t> عدم ملائمة المواد التدريبية بهذا الشأن التي تقدم  بالميدان </a:t>
            </a:r>
            <a:r>
              <a:rPr lang="ar-SA" sz="2000" b="1" dirty="0" err="1" smtClean="0">
                <a:solidFill>
                  <a:srgbClr val="0066FF"/>
                </a:solidFill>
              </a:rPr>
              <a:t>التعليمى</a:t>
            </a:r>
            <a:r>
              <a:rPr lang="ar-SA" sz="2000" b="1" dirty="0" smtClean="0">
                <a:solidFill>
                  <a:srgbClr val="0066FF"/>
                </a:solidFill>
              </a:rPr>
              <a:t> على مستوى المملكة كان نتاج مناقشة أوراق عمل لـ (  45 إدارة تعليمية ).</a:t>
            </a:r>
          </a:p>
          <a:p>
            <a:pPr algn="ctr"/>
            <a:endParaRPr lang="ar-SA" sz="2000" b="1" dirty="0" smtClean="0">
              <a:solidFill>
                <a:srgbClr val="0066FF"/>
              </a:solidFill>
            </a:endParaRPr>
          </a:p>
          <a:p>
            <a:pPr algn="ctr"/>
            <a:r>
              <a:rPr lang="ar-SA" sz="2000" b="1" dirty="0" smtClean="0">
                <a:solidFill>
                  <a:schemeClr val="tx1"/>
                </a:solidFill>
              </a:rPr>
              <a:t>3- قلة البرامج التدريبة التوعوية المتاحة بشكل منهجي شمولي لمختلف الفئات المعنية بموضوع حماية الأطفال من العنف بشكل عام على مستوى المملكة. </a:t>
            </a:r>
            <a:endParaRPr lang="ar-SA" sz="2000" b="1" dirty="0">
              <a:solidFill>
                <a:schemeClr val="tx1"/>
              </a:solidFill>
            </a:endParaRPr>
          </a:p>
        </p:txBody>
      </p:sp>
    </p:spTree>
    <p:extLst>
      <p:ext uri="{BB962C8B-B14F-4D97-AF65-F5344CB8AC3E}">
        <p14:creationId xmlns:p14="http://schemas.microsoft.com/office/powerpoint/2010/main" val="329713482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110</a:t>
            </a:fld>
            <a:endParaRPr lang="ar-SA" dirty="0"/>
          </a:p>
        </p:txBody>
      </p:sp>
      <p:sp>
        <p:nvSpPr>
          <p:cNvPr id="7" name="مستطيل 6"/>
          <p:cNvSpPr/>
          <p:nvPr/>
        </p:nvSpPr>
        <p:spPr>
          <a:xfrm>
            <a:off x="2644137" y="637309"/>
            <a:ext cx="4679032" cy="523220"/>
          </a:xfrm>
          <a:prstGeom prst="rect">
            <a:avLst/>
          </a:prstGeom>
          <a:solidFill>
            <a:schemeClr val="accent5"/>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2800" b="1" dirty="0" smtClean="0">
                <a:solidFill>
                  <a:schemeClr val="bg1"/>
                </a:solidFill>
              </a:rPr>
              <a:t>نشاط </a:t>
            </a:r>
            <a:r>
              <a:rPr lang="ar-SA" sz="2800" b="1" dirty="0" smtClean="0"/>
              <a:t>2/1/3: </a:t>
            </a:r>
            <a:r>
              <a:rPr lang="ar-SA" sz="2800" b="1" dirty="0" smtClean="0">
                <a:solidFill>
                  <a:schemeClr val="bg1"/>
                </a:solidFill>
              </a:rPr>
              <a:t>ما وراء ذلك ( 1 ) ؟</a:t>
            </a:r>
            <a:endParaRPr lang="ar-SA" sz="2800" b="1" dirty="0">
              <a:solidFill>
                <a:schemeClr val="bg1"/>
              </a:solidFill>
            </a:endParaRPr>
          </a:p>
        </p:txBody>
      </p:sp>
      <p:sp>
        <p:nvSpPr>
          <p:cNvPr id="8" name="Rectangle 1"/>
          <p:cNvSpPr>
            <a:spLocks noChangeArrowheads="1"/>
          </p:cNvSpPr>
          <p:nvPr/>
        </p:nvSpPr>
        <p:spPr bwMode="auto">
          <a:xfrm>
            <a:off x="6744018" y="5762873"/>
            <a:ext cx="2198668" cy="923330"/>
          </a:xfrm>
          <a:prstGeom prst="rect">
            <a:avLst/>
          </a:prstGeom>
          <a:solidFill>
            <a:srgbClr val="FFFF5B"/>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r>
              <a:rPr lang="ar-SA" b="1" dirty="0" smtClean="0">
                <a:solidFill>
                  <a:schemeClr val="tx1"/>
                </a:solidFill>
              </a:rPr>
              <a:t>مدة النشاط:10 دقيقة</a:t>
            </a:r>
          </a:p>
          <a:p>
            <a:pPr marL="285750" indent="-285750">
              <a:buFont typeface="Arial" pitchFamily="34" charset="0"/>
              <a:buChar char="•"/>
            </a:pPr>
            <a:r>
              <a:rPr lang="ar-SA" b="1" dirty="0" smtClean="0">
                <a:solidFill>
                  <a:schemeClr val="tx1"/>
                </a:solidFill>
              </a:rPr>
              <a:t>طريقة التدريب:</a:t>
            </a:r>
          </a:p>
          <a:p>
            <a:pPr marL="285750" indent="-285750">
              <a:buFont typeface="Arial" pitchFamily="34" charset="0"/>
              <a:buChar char="•"/>
            </a:pPr>
            <a:r>
              <a:rPr lang="ar-SA" b="1" dirty="0" smtClean="0">
                <a:solidFill>
                  <a:schemeClr val="tx1"/>
                </a:solidFill>
              </a:rPr>
              <a:t>دراسة حالة</a:t>
            </a:r>
          </a:p>
        </p:txBody>
      </p:sp>
      <p:pic>
        <p:nvPicPr>
          <p:cNvPr id="67587" name="Picture 3" descr="C:\Users\hthemairy\Desktop\عروض نهائية\ملاجظة.jpg"/>
          <p:cNvPicPr>
            <a:picLocks noChangeAspect="1" noChangeArrowheads="1"/>
          </p:cNvPicPr>
          <p:nvPr/>
        </p:nvPicPr>
        <p:blipFill>
          <a:blip r:embed="rId2" cstate="print"/>
          <a:srcRect/>
          <a:stretch>
            <a:fillRect/>
          </a:stretch>
        </p:blipFill>
        <p:spPr bwMode="auto">
          <a:xfrm>
            <a:off x="444711" y="93729"/>
            <a:ext cx="2143125" cy="2133600"/>
          </a:xfrm>
          <a:prstGeom prst="rect">
            <a:avLst/>
          </a:prstGeom>
          <a:noFill/>
        </p:spPr>
      </p:pic>
      <p:sp>
        <p:nvSpPr>
          <p:cNvPr id="9" name="مستطيل 8"/>
          <p:cNvSpPr/>
          <p:nvPr/>
        </p:nvSpPr>
        <p:spPr>
          <a:xfrm>
            <a:off x="2699792" y="1772816"/>
            <a:ext cx="4679032" cy="523220"/>
          </a:xfrm>
          <a:prstGeom prst="rect">
            <a:avLst/>
          </a:prstGeom>
          <a:solidFill>
            <a:schemeClr val="accent6">
              <a:lumMod val="40000"/>
              <a:lumOff val="60000"/>
            </a:schemeClr>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2800" b="1" dirty="0" smtClean="0">
                <a:solidFill>
                  <a:schemeClr val="tx1"/>
                </a:solidFill>
              </a:rPr>
              <a:t>قصة هناء</a:t>
            </a:r>
            <a:endParaRPr lang="ar-SA" sz="2800" b="1" dirty="0">
              <a:solidFill>
                <a:schemeClr val="tx1"/>
              </a:solidFill>
            </a:endParaRPr>
          </a:p>
        </p:txBody>
      </p:sp>
      <p:sp>
        <p:nvSpPr>
          <p:cNvPr id="10" name="مستطيل 9"/>
          <p:cNvSpPr/>
          <p:nvPr/>
        </p:nvSpPr>
        <p:spPr>
          <a:xfrm>
            <a:off x="827584" y="2996952"/>
            <a:ext cx="7231792" cy="954107"/>
          </a:xfrm>
          <a:prstGeom prst="rect">
            <a:avLst/>
          </a:prstGeom>
          <a:ln w="28575">
            <a:solidFill>
              <a:schemeClr val="tx1"/>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ar-SA" sz="2800" b="1" dirty="0" smtClean="0">
                <a:solidFill>
                  <a:srgbClr val="FF0000"/>
                </a:solidFill>
              </a:rPr>
              <a:t>س: ماهي الأشياء التي كان يجب على المعلمة الانتباه لها في حالة الطالبة  </a:t>
            </a:r>
          </a:p>
        </p:txBody>
      </p:sp>
      <p:sp>
        <p:nvSpPr>
          <p:cNvPr id="12" name="شكل بيضاوي 11"/>
          <p:cNvSpPr/>
          <p:nvPr/>
        </p:nvSpPr>
        <p:spPr>
          <a:xfrm>
            <a:off x="1000100" y="6021288"/>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mtClean="0">
                <a:solidFill>
                  <a:schemeClr val="tx1"/>
                </a:solidFill>
              </a:rPr>
              <a:t>21ص</a:t>
            </a:r>
            <a:endParaRPr lang="ar-SA" dirty="0">
              <a:solidFill>
                <a:schemeClr val="tx1"/>
              </a:solidFill>
            </a:endParaRPr>
          </a:p>
        </p:txBody>
      </p:sp>
    </p:spTree>
    <p:extLst>
      <p:ext uri="{BB962C8B-B14F-4D97-AF65-F5344CB8AC3E}">
        <p14:creationId xmlns:p14="http://schemas.microsoft.com/office/powerpoint/2010/main" val="25281857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111</a:t>
            </a:fld>
            <a:endParaRPr lang="ar-SA" dirty="0"/>
          </a:p>
        </p:txBody>
      </p:sp>
      <p:sp>
        <p:nvSpPr>
          <p:cNvPr id="7" name="مستطيل 6"/>
          <p:cNvSpPr/>
          <p:nvPr/>
        </p:nvSpPr>
        <p:spPr>
          <a:xfrm>
            <a:off x="2644137" y="637309"/>
            <a:ext cx="4679032" cy="523220"/>
          </a:xfrm>
          <a:prstGeom prst="rect">
            <a:avLst/>
          </a:prstGeom>
          <a:solidFill>
            <a:schemeClr val="accent5"/>
          </a:solidFill>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2800" b="1" dirty="0" smtClean="0">
                <a:solidFill>
                  <a:schemeClr val="bg1"/>
                </a:solidFill>
              </a:rPr>
              <a:t>نشاط </a:t>
            </a:r>
            <a:r>
              <a:rPr lang="ar-SA" sz="2800" b="1" dirty="0" smtClean="0"/>
              <a:t>2/1/3: </a:t>
            </a:r>
            <a:r>
              <a:rPr lang="ar-SA" sz="2800" b="1" dirty="0" smtClean="0">
                <a:solidFill>
                  <a:schemeClr val="bg1"/>
                </a:solidFill>
              </a:rPr>
              <a:t>ما وراء ذلك ( 1 ) ؟</a:t>
            </a:r>
            <a:endParaRPr lang="ar-SA" sz="2800" b="1" dirty="0">
              <a:solidFill>
                <a:schemeClr val="bg1"/>
              </a:solidFill>
            </a:endParaRPr>
          </a:p>
        </p:txBody>
      </p:sp>
      <p:sp>
        <p:nvSpPr>
          <p:cNvPr id="8" name="Rectangle 1"/>
          <p:cNvSpPr>
            <a:spLocks noChangeArrowheads="1"/>
          </p:cNvSpPr>
          <p:nvPr/>
        </p:nvSpPr>
        <p:spPr bwMode="auto">
          <a:xfrm>
            <a:off x="6876256" y="5993939"/>
            <a:ext cx="2198668" cy="646331"/>
          </a:xfrm>
          <a:prstGeom prst="rect">
            <a:avLst/>
          </a:prstGeom>
          <a:solidFill>
            <a:srgbClr val="FFFF5B"/>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r>
              <a:rPr lang="ar-SA" b="1" dirty="0" smtClean="0">
                <a:solidFill>
                  <a:schemeClr val="tx1"/>
                </a:solidFill>
              </a:rPr>
              <a:t>مدة النشاط:10 دقيقة</a:t>
            </a:r>
          </a:p>
          <a:p>
            <a:pPr marL="285750" indent="-285750">
              <a:buFont typeface="Arial" pitchFamily="34" charset="0"/>
              <a:buChar char="•"/>
            </a:pPr>
            <a:r>
              <a:rPr lang="ar-SA" b="1" dirty="0" smtClean="0">
                <a:solidFill>
                  <a:schemeClr val="tx1"/>
                </a:solidFill>
              </a:rPr>
              <a:t>نقاش لنشاط + عصف</a:t>
            </a:r>
          </a:p>
        </p:txBody>
      </p:sp>
      <p:pic>
        <p:nvPicPr>
          <p:cNvPr id="67587" name="Picture 3" descr="C:\Users\hthemairy\Desktop\عروض نهائية\ملاجظة.jpg"/>
          <p:cNvPicPr>
            <a:picLocks noChangeAspect="1" noChangeArrowheads="1"/>
          </p:cNvPicPr>
          <p:nvPr/>
        </p:nvPicPr>
        <p:blipFill>
          <a:blip r:embed="rId2" cstate="print"/>
          <a:srcRect/>
          <a:stretch>
            <a:fillRect/>
          </a:stretch>
        </p:blipFill>
        <p:spPr bwMode="auto">
          <a:xfrm>
            <a:off x="444711" y="93729"/>
            <a:ext cx="2143125" cy="2133600"/>
          </a:xfrm>
          <a:prstGeom prst="rect">
            <a:avLst/>
          </a:prstGeom>
          <a:noFill/>
        </p:spPr>
      </p:pic>
      <p:graphicFrame>
        <p:nvGraphicFramePr>
          <p:cNvPr id="11" name="جدول 10"/>
          <p:cNvGraphicFramePr>
            <a:graphicFrameLocks noGrp="1"/>
          </p:cNvGraphicFramePr>
          <p:nvPr>
            <p:extLst>
              <p:ext uri="{D42A27DB-BD31-4B8C-83A1-F6EECF244321}">
                <p14:modId xmlns:p14="http://schemas.microsoft.com/office/powerpoint/2010/main" val="1581049921"/>
              </p:ext>
            </p:extLst>
          </p:nvPr>
        </p:nvGraphicFramePr>
        <p:xfrm>
          <a:off x="1318683" y="3573016"/>
          <a:ext cx="6074585" cy="2216777"/>
        </p:xfrm>
        <a:graphic>
          <a:graphicData uri="http://schemas.openxmlformats.org/drawingml/2006/table">
            <a:tbl>
              <a:tblPr rtl="1"/>
              <a:tblGrid>
                <a:gridCol w="832304"/>
                <a:gridCol w="832891"/>
                <a:gridCol w="995594"/>
                <a:gridCol w="915709"/>
                <a:gridCol w="1248749"/>
                <a:gridCol w="1249338"/>
              </a:tblGrid>
              <a:tr h="350326">
                <a:tc>
                  <a:txBody>
                    <a:bodyPr/>
                    <a:lstStyle/>
                    <a:p>
                      <a:pPr algn="ctr" rtl="1">
                        <a:lnSpc>
                          <a:spcPct val="150000"/>
                        </a:lnSpc>
                        <a:spcAft>
                          <a:spcPts val="0"/>
                        </a:spcAft>
                      </a:pPr>
                      <a:r>
                        <a:rPr lang="ar-SA" sz="2800" b="1" dirty="0">
                          <a:solidFill>
                            <a:srgbClr val="002060"/>
                          </a:solidFill>
                          <a:latin typeface="Arial"/>
                          <a:ea typeface="Times New Roman"/>
                          <a:cs typeface="Traditional Arabic"/>
                        </a:rPr>
                        <a:t>قاعة الصف</a:t>
                      </a:r>
                      <a:endParaRPr lang="en-US" sz="2800" b="1" dirty="0">
                        <a:solidFill>
                          <a:srgbClr val="002060"/>
                        </a:solidFill>
                        <a:latin typeface="Calibri"/>
                        <a:ea typeface="Times New Roman"/>
                        <a:cs typeface="Arial"/>
                      </a:endParaRPr>
                    </a:p>
                  </a:txBody>
                  <a:tcPr marL="48611" marR="48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rtl="1">
                        <a:lnSpc>
                          <a:spcPct val="150000"/>
                        </a:lnSpc>
                        <a:spcAft>
                          <a:spcPts val="0"/>
                        </a:spcAft>
                      </a:pPr>
                      <a:r>
                        <a:rPr lang="ar-SA" sz="2800" b="1" dirty="0">
                          <a:solidFill>
                            <a:srgbClr val="002060"/>
                          </a:solidFill>
                          <a:latin typeface="Arial"/>
                          <a:ea typeface="Times New Roman"/>
                          <a:cs typeface="Traditional Arabic"/>
                        </a:rPr>
                        <a:t>ساحة المدرسة</a:t>
                      </a:r>
                      <a:endParaRPr lang="en-US" sz="2800" b="1" dirty="0">
                        <a:solidFill>
                          <a:srgbClr val="002060"/>
                        </a:solidFill>
                        <a:latin typeface="Calibri"/>
                        <a:ea typeface="Times New Roman"/>
                        <a:cs typeface="Arial"/>
                      </a:endParaRPr>
                    </a:p>
                  </a:txBody>
                  <a:tcPr marL="48611" marR="48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rtl="1">
                        <a:lnSpc>
                          <a:spcPct val="150000"/>
                        </a:lnSpc>
                        <a:spcAft>
                          <a:spcPts val="0"/>
                        </a:spcAft>
                      </a:pPr>
                      <a:r>
                        <a:rPr lang="ar-SA" sz="2800" b="1" dirty="0">
                          <a:solidFill>
                            <a:srgbClr val="002060"/>
                          </a:solidFill>
                          <a:latin typeface="Arial"/>
                          <a:ea typeface="Times New Roman"/>
                          <a:cs typeface="Traditional Arabic"/>
                        </a:rPr>
                        <a:t>المعمل</a:t>
                      </a:r>
                      <a:endParaRPr lang="en-US" sz="2800" b="1" dirty="0">
                        <a:solidFill>
                          <a:srgbClr val="002060"/>
                        </a:solidFill>
                        <a:latin typeface="Calibri"/>
                        <a:ea typeface="Times New Roman"/>
                        <a:cs typeface="Arial"/>
                      </a:endParaRPr>
                    </a:p>
                  </a:txBody>
                  <a:tcPr marL="48611" marR="48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rtl="1">
                        <a:lnSpc>
                          <a:spcPct val="150000"/>
                        </a:lnSpc>
                        <a:spcAft>
                          <a:spcPts val="0"/>
                        </a:spcAft>
                      </a:pPr>
                      <a:r>
                        <a:rPr lang="ar-SA" sz="2800" b="1" dirty="0">
                          <a:solidFill>
                            <a:srgbClr val="002060"/>
                          </a:solidFill>
                          <a:latin typeface="Arial"/>
                          <a:ea typeface="Times New Roman"/>
                          <a:cs typeface="Traditional Arabic"/>
                        </a:rPr>
                        <a:t>التربية الفنية</a:t>
                      </a:r>
                      <a:endParaRPr lang="en-US" sz="2800" b="1" dirty="0">
                        <a:solidFill>
                          <a:srgbClr val="002060"/>
                        </a:solidFill>
                        <a:latin typeface="Calibri"/>
                        <a:ea typeface="Times New Roman"/>
                        <a:cs typeface="Arial"/>
                      </a:endParaRPr>
                    </a:p>
                  </a:txBody>
                  <a:tcPr marL="48611" marR="48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rtl="1">
                        <a:lnSpc>
                          <a:spcPct val="150000"/>
                        </a:lnSpc>
                        <a:spcAft>
                          <a:spcPts val="0"/>
                        </a:spcAft>
                      </a:pPr>
                      <a:r>
                        <a:rPr lang="ar-SA" sz="2400" b="1" dirty="0">
                          <a:solidFill>
                            <a:srgbClr val="002060"/>
                          </a:solidFill>
                          <a:latin typeface="Arial"/>
                          <a:ea typeface="Times New Roman"/>
                          <a:cs typeface="Traditional Arabic"/>
                        </a:rPr>
                        <a:t>حصة التربية البدنية</a:t>
                      </a:r>
                      <a:endParaRPr lang="en-US" sz="2400" b="1" dirty="0">
                        <a:solidFill>
                          <a:srgbClr val="002060"/>
                        </a:solidFill>
                        <a:latin typeface="Calibri"/>
                        <a:ea typeface="Times New Roman"/>
                        <a:cs typeface="Arial"/>
                      </a:endParaRPr>
                    </a:p>
                  </a:txBody>
                  <a:tcPr marL="48611" marR="48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rtl="1">
                        <a:lnSpc>
                          <a:spcPct val="150000"/>
                        </a:lnSpc>
                        <a:spcAft>
                          <a:spcPts val="0"/>
                        </a:spcAft>
                      </a:pPr>
                      <a:r>
                        <a:rPr lang="ar-SA" sz="2800" b="1" dirty="0">
                          <a:solidFill>
                            <a:srgbClr val="002060"/>
                          </a:solidFill>
                          <a:latin typeface="Arial"/>
                          <a:ea typeface="Times New Roman"/>
                          <a:cs typeface="Traditional Arabic"/>
                        </a:rPr>
                        <a:t>التربية الأسرية</a:t>
                      </a:r>
                      <a:endParaRPr lang="en-US" sz="2800" b="1" dirty="0">
                        <a:solidFill>
                          <a:srgbClr val="002060"/>
                        </a:solidFill>
                        <a:latin typeface="Calibri"/>
                        <a:ea typeface="Times New Roman"/>
                        <a:cs typeface="Arial"/>
                      </a:endParaRPr>
                    </a:p>
                  </a:txBody>
                  <a:tcPr marL="48611" marR="48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936617">
                <a:tc>
                  <a:txBody>
                    <a:bodyPr/>
                    <a:lstStyle/>
                    <a:p>
                      <a:pPr algn="r" rtl="1">
                        <a:lnSpc>
                          <a:spcPct val="150000"/>
                        </a:lnSpc>
                        <a:spcAft>
                          <a:spcPts val="0"/>
                        </a:spcAft>
                      </a:pPr>
                      <a:endParaRPr lang="ar-SA" sz="1100">
                        <a:latin typeface="Arial"/>
                        <a:ea typeface="Times New Roman"/>
                        <a:cs typeface="Traditional Arabic"/>
                      </a:endParaRPr>
                    </a:p>
                  </a:txBody>
                  <a:tcPr marL="48611" marR="48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50000"/>
                        </a:lnSpc>
                        <a:spcAft>
                          <a:spcPts val="0"/>
                        </a:spcAft>
                      </a:pPr>
                      <a:endParaRPr lang="ar-SA" sz="1100" dirty="0">
                        <a:latin typeface="Arial"/>
                        <a:ea typeface="Times New Roman"/>
                        <a:cs typeface="Traditional Arabic"/>
                      </a:endParaRPr>
                    </a:p>
                  </a:txBody>
                  <a:tcPr marL="48611" marR="48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50000"/>
                        </a:lnSpc>
                        <a:spcAft>
                          <a:spcPts val="0"/>
                        </a:spcAft>
                      </a:pPr>
                      <a:endParaRPr lang="ar-SA" sz="1100" dirty="0">
                        <a:latin typeface="Arial"/>
                        <a:ea typeface="Times New Roman"/>
                        <a:cs typeface="Traditional Arabic"/>
                      </a:endParaRPr>
                    </a:p>
                  </a:txBody>
                  <a:tcPr marL="48611" marR="48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50000"/>
                        </a:lnSpc>
                        <a:spcAft>
                          <a:spcPts val="0"/>
                        </a:spcAft>
                      </a:pPr>
                      <a:endParaRPr lang="ar-SA" sz="1100" dirty="0">
                        <a:latin typeface="Arial"/>
                        <a:ea typeface="Times New Roman"/>
                        <a:cs typeface="Traditional Arabic"/>
                      </a:endParaRPr>
                    </a:p>
                  </a:txBody>
                  <a:tcPr marL="48611" marR="48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50000"/>
                        </a:lnSpc>
                        <a:spcAft>
                          <a:spcPts val="0"/>
                        </a:spcAft>
                      </a:pPr>
                      <a:endParaRPr lang="ar-SA" sz="1100">
                        <a:latin typeface="Arial"/>
                        <a:ea typeface="Times New Roman"/>
                        <a:cs typeface="Traditional Arabic"/>
                      </a:endParaRPr>
                    </a:p>
                  </a:txBody>
                  <a:tcPr marL="48611" marR="48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50000"/>
                        </a:lnSpc>
                        <a:spcAft>
                          <a:spcPts val="0"/>
                        </a:spcAft>
                      </a:pPr>
                      <a:endParaRPr lang="ar-SA" sz="1100" dirty="0">
                        <a:latin typeface="Arial"/>
                        <a:ea typeface="Times New Roman"/>
                        <a:cs typeface="Traditional Arabic"/>
                      </a:endParaRPr>
                    </a:p>
                  </a:txBody>
                  <a:tcPr marL="48611" marR="48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شكل بيضاوي 11"/>
          <p:cNvSpPr/>
          <p:nvPr/>
        </p:nvSpPr>
        <p:spPr>
          <a:xfrm>
            <a:off x="1000100" y="6021288"/>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solidFill>
                  <a:schemeClr val="tx1"/>
                </a:solidFill>
              </a:rPr>
              <a:t>ص22</a:t>
            </a:r>
            <a:endParaRPr lang="ar-SA" dirty="0">
              <a:solidFill>
                <a:schemeClr val="tx1"/>
              </a:solidFill>
            </a:endParaRPr>
          </a:p>
        </p:txBody>
      </p:sp>
      <p:sp>
        <p:nvSpPr>
          <p:cNvPr id="4" name="مستطيل مستدير الزوايا 3"/>
          <p:cNvSpPr/>
          <p:nvPr/>
        </p:nvSpPr>
        <p:spPr>
          <a:xfrm>
            <a:off x="251520" y="1628800"/>
            <a:ext cx="8208912" cy="180020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dirty="0" smtClean="0">
                <a:solidFill>
                  <a:srgbClr val="C00000"/>
                </a:solidFill>
              </a:rPr>
              <a:t>من وجهة نظرك </a:t>
            </a:r>
          </a:p>
          <a:p>
            <a:pPr algn="ctr"/>
            <a:r>
              <a:rPr lang="ar-SA" sz="2400" b="1" dirty="0" smtClean="0">
                <a:solidFill>
                  <a:srgbClr val="3333FF"/>
                </a:solidFill>
              </a:rPr>
              <a:t>س : ما المؤشرات التي يجب أن ينتبه اليها المعلم يومياً لمساعدته على اكتشاف حالات الإساءة في المواقع الواردة في الكشف المرفق  رقم ( 2  )</a:t>
            </a:r>
            <a:endParaRPr lang="ar-SA" sz="2400" b="1" dirty="0">
              <a:solidFill>
                <a:srgbClr val="3333FF"/>
              </a:solidFill>
            </a:endParaRPr>
          </a:p>
        </p:txBody>
      </p:sp>
    </p:spTree>
    <p:extLst>
      <p:ext uri="{BB962C8B-B14F-4D97-AF65-F5344CB8AC3E}">
        <p14:creationId xmlns:p14="http://schemas.microsoft.com/office/powerpoint/2010/main" val="136647683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112</a:t>
            </a:fld>
            <a:endParaRPr lang="ar-SA" dirty="0"/>
          </a:p>
        </p:txBody>
      </p:sp>
      <p:sp>
        <p:nvSpPr>
          <p:cNvPr id="4" name="مستطيل 3"/>
          <p:cNvSpPr/>
          <p:nvPr/>
        </p:nvSpPr>
        <p:spPr>
          <a:xfrm>
            <a:off x="1000100" y="1749747"/>
            <a:ext cx="7344816" cy="1571636"/>
          </a:xfrm>
          <a:prstGeom prst="rect">
            <a:avLst/>
          </a:prstGeom>
          <a:effectLst>
            <a:glow rad="1397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rtlCol="1" anchor="ctr"/>
          <a:lstStyle/>
          <a:p>
            <a:pPr lvl="0" algn="ctr"/>
            <a:endParaRPr lang="ar-SA" sz="2800" b="1" dirty="0" smtClean="0">
              <a:solidFill>
                <a:srgbClr val="002060"/>
              </a:solidFill>
            </a:endParaRPr>
          </a:p>
          <a:p>
            <a:pPr lvl="0"/>
            <a:r>
              <a:rPr lang="ar-SA" sz="2800" b="1" dirty="0" smtClean="0">
                <a:solidFill>
                  <a:schemeClr val="accent6">
                    <a:lumMod val="50000"/>
                  </a:schemeClr>
                </a:solidFill>
              </a:rPr>
              <a:t>المطلوب: </a:t>
            </a:r>
          </a:p>
          <a:p>
            <a:pPr lvl="0" algn="ctr"/>
            <a:r>
              <a:rPr lang="ar-SA" sz="2800" b="1" dirty="0" smtClean="0">
                <a:solidFill>
                  <a:srgbClr val="002060"/>
                </a:solidFill>
              </a:rPr>
              <a:t>سجل ملاحظاتك عن الحالة وتفسيرك لتلك المظاهر والمؤشرات ودلالاتها في المرفق رقم (4) للنشاط.</a:t>
            </a:r>
            <a:endParaRPr lang="en-US" sz="2800" b="1" dirty="0" smtClean="0">
              <a:solidFill>
                <a:srgbClr val="002060"/>
              </a:solidFill>
            </a:endParaRPr>
          </a:p>
          <a:p>
            <a:pPr algn="ctr"/>
            <a:endParaRPr lang="en-US" sz="2800" dirty="0" smtClean="0">
              <a:solidFill>
                <a:srgbClr val="C00000"/>
              </a:solidFill>
              <a:latin typeface="Arial" pitchFamily="34" charset="0"/>
              <a:cs typeface="Arial" pitchFamily="34" charset="0"/>
            </a:endParaRPr>
          </a:p>
        </p:txBody>
      </p:sp>
      <p:graphicFrame>
        <p:nvGraphicFramePr>
          <p:cNvPr id="5" name="جدول 4"/>
          <p:cNvGraphicFramePr>
            <a:graphicFrameLocks noGrp="1"/>
          </p:cNvGraphicFramePr>
          <p:nvPr>
            <p:extLst>
              <p:ext uri="{D42A27DB-BD31-4B8C-83A1-F6EECF244321}">
                <p14:modId xmlns:p14="http://schemas.microsoft.com/office/powerpoint/2010/main" val="908025118"/>
              </p:ext>
            </p:extLst>
          </p:nvPr>
        </p:nvGraphicFramePr>
        <p:xfrm>
          <a:off x="1966773" y="3504995"/>
          <a:ext cx="5411470" cy="1682496"/>
        </p:xfrm>
        <a:graphic>
          <a:graphicData uri="http://schemas.openxmlformats.org/drawingml/2006/table">
            <a:tbl>
              <a:tblPr rtl="1"/>
              <a:tblGrid>
                <a:gridCol w="2705735"/>
                <a:gridCol w="2705735"/>
              </a:tblGrid>
              <a:tr h="0">
                <a:tc gridSpan="2">
                  <a:txBody>
                    <a:bodyPr/>
                    <a:lstStyle/>
                    <a:p>
                      <a:pPr algn="ctr" rtl="1">
                        <a:lnSpc>
                          <a:spcPct val="115000"/>
                        </a:lnSpc>
                        <a:spcAft>
                          <a:spcPts val="0"/>
                        </a:spcAft>
                      </a:pPr>
                      <a:r>
                        <a:rPr lang="ar-SA" sz="2400" b="1" dirty="0" smtClean="0">
                          <a:solidFill>
                            <a:srgbClr val="C00000"/>
                          </a:solidFill>
                          <a:latin typeface="Simplified Arabic" pitchFamily="18" charset="-78"/>
                          <a:ea typeface="Times New Roman"/>
                          <a:cs typeface="Simplified Arabic" pitchFamily="18" charset="-78"/>
                        </a:rPr>
                        <a:t>الحالة</a:t>
                      </a:r>
                      <a:endParaRPr lang="en-US" sz="2400" dirty="0">
                        <a:solidFill>
                          <a:srgbClr val="C00000"/>
                        </a:solidFill>
                        <a:latin typeface="Simplified Arabic" pitchFamily="18" charset="-78"/>
                        <a:ea typeface="Times New Roman"/>
                        <a:cs typeface="Simplified Arabic" pitchFamily="18"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hMerge="1">
                  <a:txBody>
                    <a:bodyPr/>
                    <a:lstStyle/>
                    <a:p>
                      <a:pPr rtl="1"/>
                      <a:endParaRPr lang="ar-SA"/>
                    </a:p>
                  </a:txBody>
                  <a:tcPr/>
                </a:tc>
              </a:tr>
              <a:tr h="0">
                <a:tc>
                  <a:txBody>
                    <a:bodyPr/>
                    <a:lstStyle/>
                    <a:p>
                      <a:pPr algn="ctr" rtl="1">
                        <a:lnSpc>
                          <a:spcPct val="115000"/>
                        </a:lnSpc>
                        <a:spcAft>
                          <a:spcPts val="0"/>
                        </a:spcAft>
                      </a:pPr>
                      <a:r>
                        <a:rPr lang="ar-SA" sz="2400" b="1" dirty="0">
                          <a:solidFill>
                            <a:srgbClr val="C00000"/>
                          </a:solidFill>
                          <a:latin typeface="Simplified Arabic" pitchFamily="18" charset="-78"/>
                          <a:ea typeface="Times New Roman"/>
                          <a:cs typeface="Simplified Arabic" pitchFamily="18" charset="-78"/>
                        </a:rPr>
                        <a:t>المظاهر والمؤشرات</a:t>
                      </a:r>
                      <a:endParaRPr lang="en-US" sz="2400" dirty="0">
                        <a:solidFill>
                          <a:srgbClr val="C00000"/>
                        </a:solidFill>
                        <a:latin typeface="Simplified Arabic" pitchFamily="18" charset="-78"/>
                        <a:ea typeface="Times New Roman"/>
                        <a:cs typeface="Simplified Arabic" pitchFamily="18"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1">
                        <a:lnSpc>
                          <a:spcPct val="115000"/>
                        </a:lnSpc>
                        <a:spcAft>
                          <a:spcPts val="0"/>
                        </a:spcAft>
                      </a:pPr>
                      <a:r>
                        <a:rPr lang="ar-SA" sz="2400" b="1" dirty="0">
                          <a:solidFill>
                            <a:srgbClr val="C00000"/>
                          </a:solidFill>
                          <a:latin typeface="Simplified Arabic" pitchFamily="18" charset="-78"/>
                          <a:ea typeface="Times New Roman"/>
                          <a:cs typeface="Simplified Arabic" pitchFamily="18" charset="-78"/>
                        </a:rPr>
                        <a:t>التفسير</a:t>
                      </a:r>
                      <a:endParaRPr lang="en-US" sz="2400" dirty="0">
                        <a:solidFill>
                          <a:srgbClr val="C00000"/>
                        </a:solidFill>
                        <a:latin typeface="Simplified Arabic" pitchFamily="18" charset="-78"/>
                        <a:ea typeface="Times New Roman"/>
                        <a:cs typeface="Simplified Arabic" pitchFamily="18"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0">
                <a:tc>
                  <a:txBody>
                    <a:bodyPr/>
                    <a:lstStyle/>
                    <a:p>
                      <a:pPr algn="r" rtl="1">
                        <a:lnSpc>
                          <a:spcPct val="115000"/>
                        </a:lnSpc>
                        <a:spcAft>
                          <a:spcPts val="0"/>
                        </a:spcAft>
                      </a:pPr>
                      <a:endParaRPr lang="ar-SA" sz="2400" dirty="0">
                        <a:latin typeface="Arial"/>
                        <a:ea typeface="Times New Roman"/>
                        <a:cs typeface="Traditional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endParaRPr lang="ar-SA" sz="2400">
                        <a:latin typeface="Arial"/>
                        <a:ea typeface="Times New Roman"/>
                        <a:cs typeface="Traditional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r" rtl="1">
                        <a:lnSpc>
                          <a:spcPct val="115000"/>
                        </a:lnSpc>
                        <a:spcAft>
                          <a:spcPts val="0"/>
                        </a:spcAft>
                      </a:pPr>
                      <a:endParaRPr lang="ar-SA" sz="2400" dirty="0">
                        <a:latin typeface="Arial"/>
                        <a:ea typeface="Times New Roman"/>
                        <a:cs typeface="Traditional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endParaRPr lang="ar-SA" sz="2400" dirty="0">
                        <a:latin typeface="Arial"/>
                        <a:ea typeface="Times New Roman"/>
                        <a:cs typeface="Traditional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6429388" y="5471178"/>
            <a:ext cx="2237948" cy="923330"/>
          </a:xfrm>
          <a:prstGeom prst="rect">
            <a:avLst/>
          </a:prstGeom>
          <a:solidFill>
            <a:srgbClr val="FFFF5B"/>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r>
              <a:rPr lang="ar-SA" b="1" dirty="0" smtClean="0">
                <a:solidFill>
                  <a:schemeClr val="tx1"/>
                </a:solidFill>
              </a:rPr>
              <a:t>مدة النشاط:10 دقيقة</a:t>
            </a:r>
          </a:p>
          <a:p>
            <a:pPr marL="285750" indent="-285750">
              <a:buFont typeface="Arial" pitchFamily="34" charset="0"/>
              <a:buChar char="•"/>
            </a:pPr>
            <a:r>
              <a:rPr lang="ar-SA" b="1" dirty="0" smtClean="0">
                <a:solidFill>
                  <a:schemeClr val="tx1"/>
                </a:solidFill>
              </a:rPr>
              <a:t>طريقة التدريب:</a:t>
            </a:r>
          </a:p>
          <a:p>
            <a:pPr marL="285750" indent="-285750">
              <a:buFont typeface="Arial" pitchFamily="34" charset="0"/>
              <a:buChar char="•"/>
            </a:pPr>
            <a:r>
              <a:rPr lang="ar-SA" b="1" dirty="0" smtClean="0">
                <a:solidFill>
                  <a:schemeClr val="tx1"/>
                </a:solidFill>
              </a:rPr>
              <a:t>دراسة حالة</a:t>
            </a:r>
          </a:p>
        </p:txBody>
      </p:sp>
      <p:sp>
        <p:nvSpPr>
          <p:cNvPr id="7" name="مستطيل 6"/>
          <p:cNvSpPr/>
          <p:nvPr/>
        </p:nvSpPr>
        <p:spPr>
          <a:xfrm>
            <a:off x="2123728" y="404664"/>
            <a:ext cx="5011858" cy="523220"/>
          </a:xfrm>
          <a:prstGeom prst="rect">
            <a:avLst/>
          </a:prstGeom>
          <a:solidFill>
            <a:schemeClr val="accent5"/>
          </a:solidFill>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2800" b="1" dirty="0" smtClean="0">
                <a:solidFill>
                  <a:schemeClr val="bg1"/>
                </a:solidFill>
              </a:rPr>
              <a:t>نشاط </a:t>
            </a:r>
            <a:r>
              <a:rPr lang="ar-SA" sz="2800" b="1" dirty="0" smtClean="0"/>
              <a:t>2/1/3: </a:t>
            </a:r>
            <a:r>
              <a:rPr lang="ar-SA" sz="2800" b="1" dirty="0" smtClean="0">
                <a:solidFill>
                  <a:schemeClr val="bg1"/>
                </a:solidFill>
              </a:rPr>
              <a:t>ما وراء ذلك ( 2 ) ؟</a:t>
            </a:r>
            <a:endParaRPr lang="ar-SA" sz="2800" b="1" dirty="0">
              <a:solidFill>
                <a:schemeClr val="bg1"/>
              </a:solidFill>
            </a:endParaRPr>
          </a:p>
        </p:txBody>
      </p:sp>
      <p:sp>
        <p:nvSpPr>
          <p:cNvPr id="8" name="مستطيل 7"/>
          <p:cNvSpPr/>
          <p:nvPr/>
        </p:nvSpPr>
        <p:spPr>
          <a:xfrm>
            <a:off x="2577008" y="1080284"/>
            <a:ext cx="4191000" cy="523220"/>
          </a:xfrm>
          <a:prstGeom prst="rect">
            <a:avLst/>
          </a:prstGeom>
          <a:solidFill>
            <a:schemeClr val="accent6">
              <a:lumMod val="40000"/>
              <a:lumOff val="60000"/>
            </a:schemeClr>
          </a:solidFill>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2800" b="1" dirty="0" smtClean="0">
                <a:solidFill>
                  <a:schemeClr val="tx1"/>
                </a:solidFill>
              </a:rPr>
              <a:t>قصة هنادي و رنا</a:t>
            </a:r>
            <a:endParaRPr lang="ar-SA" sz="2800" b="1" dirty="0">
              <a:solidFill>
                <a:schemeClr val="tx1"/>
              </a:solidFill>
            </a:endParaRPr>
          </a:p>
        </p:txBody>
      </p:sp>
      <p:sp>
        <p:nvSpPr>
          <p:cNvPr id="3" name="شكل بيضاوي 2"/>
          <p:cNvSpPr/>
          <p:nvPr/>
        </p:nvSpPr>
        <p:spPr>
          <a:xfrm>
            <a:off x="1000100" y="6021288"/>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solidFill>
                  <a:schemeClr val="tx1"/>
                </a:solidFill>
              </a:rPr>
              <a:t>23ص</a:t>
            </a:r>
            <a:endParaRPr lang="ar-SA" dirty="0">
              <a:solidFill>
                <a:schemeClr val="tx1"/>
              </a:solidFill>
            </a:endParaRPr>
          </a:p>
        </p:txBody>
      </p:sp>
    </p:spTree>
    <p:extLst>
      <p:ext uri="{BB962C8B-B14F-4D97-AF65-F5344CB8AC3E}">
        <p14:creationId xmlns:p14="http://schemas.microsoft.com/office/powerpoint/2010/main" val="33074851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3121517782"/>
              </p:ext>
            </p:extLst>
          </p:nvPr>
        </p:nvGraphicFramePr>
        <p:xfrm>
          <a:off x="395536" y="517816"/>
          <a:ext cx="8487303" cy="5982881"/>
        </p:xfrm>
        <a:graphic>
          <a:graphicData uri="http://schemas.openxmlformats.org/drawingml/2006/table">
            <a:tbl>
              <a:tblPr rtl="1">
                <a:tableStyleId>{35758FB7-9AC5-4552-8A53-C91805E547FA}</a:tableStyleId>
              </a:tblPr>
              <a:tblGrid>
                <a:gridCol w="3266715"/>
                <a:gridCol w="5220588"/>
              </a:tblGrid>
              <a:tr h="770801">
                <a:tc>
                  <a:txBody>
                    <a:bodyPr/>
                    <a:lstStyle/>
                    <a:p>
                      <a:pPr marL="0" marR="0" algn="ctr" rtl="1">
                        <a:spcBef>
                          <a:spcPts val="0"/>
                        </a:spcBef>
                        <a:spcAft>
                          <a:spcPts val="0"/>
                        </a:spcAft>
                      </a:pPr>
                      <a:r>
                        <a:rPr lang="ar-SA" sz="2400" dirty="0" smtClean="0">
                          <a:solidFill>
                            <a:srgbClr val="FF0000"/>
                          </a:solidFill>
                          <a:effectLst>
                            <a:outerShdw blurRad="38100" dist="38100" dir="2700000" algn="tl">
                              <a:srgbClr val="000000">
                                <a:alpha val="43137"/>
                              </a:srgbClr>
                            </a:outerShdw>
                          </a:effectLst>
                          <a:cs typeface="+mn-cs"/>
                        </a:rPr>
                        <a:t>تعريفها</a:t>
                      </a:r>
                      <a:endParaRPr lang="en-US" sz="2400" dirty="0">
                        <a:solidFill>
                          <a:srgbClr val="FF0000"/>
                        </a:solidFill>
                        <a:effectLst>
                          <a:outerShdw blurRad="38100" dist="38100" dir="2700000" algn="tl">
                            <a:srgbClr val="000000">
                              <a:alpha val="43137"/>
                            </a:srgbClr>
                          </a:outerShdw>
                        </a:effectLst>
                        <a:latin typeface="Times New Roman"/>
                        <a:ea typeface="Times New Roman"/>
                        <a:cs typeface="+mn-cs"/>
                      </a:endParaRPr>
                    </a:p>
                    <a:p>
                      <a:pPr marL="0" marR="0" algn="ctr" rtl="1">
                        <a:spcBef>
                          <a:spcPts val="0"/>
                        </a:spcBef>
                        <a:spcAft>
                          <a:spcPts val="0"/>
                        </a:spcAft>
                      </a:pPr>
                      <a:r>
                        <a:rPr lang="ar-SA" sz="2400" dirty="0" smtClean="0">
                          <a:solidFill>
                            <a:srgbClr val="FF0000"/>
                          </a:solidFill>
                          <a:effectLst>
                            <a:outerShdw blurRad="38100" dist="38100" dir="2700000" algn="tl">
                              <a:srgbClr val="000000">
                                <a:alpha val="43137"/>
                              </a:srgbClr>
                            </a:outerShdw>
                          </a:effectLst>
                          <a:cs typeface="+mn-cs"/>
                        </a:rPr>
                        <a:t>وأهميتها</a:t>
                      </a:r>
                      <a:endParaRPr lang="en-US" sz="2400" dirty="0">
                        <a:solidFill>
                          <a:srgbClr val="FF0000"/>
                        </a:solidFill>
                        <a:effectLst>
                          <a:outerShdw blurRad="38100" dist="38100" dir="2700000" algn="tl">
                            <a:srgbClr val="000000">
                              <a:alpha val="43137"/>
                            </a:srgbClr>
                          </a:outerShdw>
                        </a:effectLst>
                        <a:latin typeface="Times New Roman"/>
                        <a:ea typeface="Times New Roman"/>
                        <a:cs typeface="+mn-cs"/>
                      </a:endParaRPr>
                    </a:p>
                  </a:txBody>
                  <a:tcPr marL="65738" marR="65738" marT="0" marB="0"/>
                </a:tc>
                <a:tc>
                  <a:txBody>
                    <a:bodyPr/>
                    <a:lstStyle/>
                    <a:p>
                      <a:pPr marL="0" marR="0" algn="ctr" rtl="1">
                        <a:spcBef>
                          <a:spcPts val="0"/>
                        </a:spcBef>
                        <a:spcAft>
                          <a:spcPts val="0"/>
                        </a:spcAft>
                      </a:pPr>
                      <a:endParaRPr lang="ar-SA" sz="2000" b="1" kern="1200" dirty="0" smtClean="0">
                        <a:solidFill>
                          <a:schemeClr val="dk1"/>
                        </a:solidFill>
                        <a:effectLst/>
                        <a:latin typeface="+mn-lt"/>
                        <a:ea typeface="+mn-ea"/>
                        <a:cs typeface="+mn-cs"/>
                      </a:endParaRPr>
                    </a:p>
                    <a:p>
                      <a:pPr algn="ctr" rtl="1"/>
                      <a:r>
                        <a:rPr lang="ar-SA" sz="2400" b="1" u="none" kern="1200" dirty="0" smtClean="0">
                          <a:solidFill>
                            <a:srgbClr val="FF0000"/>
                          </a:solidFill>
                          <a:effectLst/>
                          <a:latin typeface="+mn-lt"/>
                          <a:ea typeface="+mn-ea"/>
                          <a:cs typeface="+mn-cs"/>
                        </a:rPr>
                        <a:t>أنواع وأساليب الملاحظة</a:t>
                      </a:r>
                      <a:endParaRPr lang="en-US" sz="2400" u="none" kern="1200" dirty="0" smtClean="0">
                        <a:solidFill>
                          <a:srgbClr val="FF0000"/>
                        </a:solidFill>
                        <a:effectLst/>
                        <a:latin typeface="+mn-lt"/>
                        <a:ea typeface="+mn-ea"/>
                        <a:cs typeface="+mn-cs"/>
                      </a:endParaRPr>
                    </a:p>
                  </a:txBody>
                  <a:tcPr marL="65738" marR="65738" marT="0" marB="0"/>
                </a:tc>
              </a:tr>
              <a:tr h="4616423">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ar-SA" sz="2000" b="1" dirty="0" smtClean="0">
                        <a:solidFill>
                          <a:srgbClr val="3333FF"/>
                        </a:solidFill>
                        <a:latin typeface="Times New Roman"/>
                        <a:ea typeface="Times New Roman"/>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ar-SA" sz="2000" b="1" dirty="0" smtClean="0">
                        <a:solidFill>
                          <a:srgbClr val="3333FF"/>
                        </a:solidFill>
                        <a:latin typeface="Times New Roman"/>
                        <a:ea typeface="Times New Roman"/>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rgbClr val="3333FF"/>
                          </a:solidFill>
                          <a:latin typeface="Times New Roman"/>
                          <a:ea typeface="Times New Roman"/>
                        </a:rPr>
                        <a:t>هي</a:t>
                      </a:r>
                      <a:r>
                        <a:rPr lang="ar-SA" sz="2000" b="1" baseline="0" dirty="0" smtClean="0">
                          <a:solidFill>
                            <a:srgbClr val="3333FF"/>
                          </a:solidFill>
                          <a:latin typeface="Times New Roman"/>
                          <a:ea typeface="Times New Roman"/>
                        </a:rPr>
                        <a:t> </a:t>
                      </a:r>
                      <a:r>
                        <a:rPr lang="ar-SA" sz="2000" b="1" dirty="0" smtClean="0">
                          <a:solidFill>
                            <a:srgbClr val="3333FF"/>
                          </a:solidFill>
                          <a:latin typeface="Times New Roman"/>
                          <a:ea typeface="Times New Roman"/>
                        </a:rPr>
                        <a:t>أداة ل</a:t>
                      </a:r>
                      <a:r>
                        <a:rPr lang="ar-SA" sz="2000" b="1" baseline="0" dirty="0" smtClean="0">
                          <a:solidFill>
                            <a:srgbClr val="3333FF"/>
                          </a:solidFill>
                          <a:latin typeface="Times New Roman"/>
                          <a:ea typeface="Times New Roman"/>
                        </a:rPr>
                        <a:t>جمع المعلومات لتشخيص الحالة المراد دراستها  </a:t>
                      </a:r>
                      <a:r>
                        <a:rPr lang="ar-SA" sz="2000" b="1" dirty="0" smtClean="0">
                          <a:solidFill>
                            <a:srgbClr val="3333FF"/>
                          </a:solidFill>
                          <a:latin typeface="Times New Roman"/>
                          <a:ea typeface="Times New Roman"/>
                        </a:rPr>
                        <a:t>من خلال المشاهدة الحية </a:t>
                      </a:r>
                      <a:r>
                        <a:rPr lang="ar-SA" sz="2000" b="1" baseline="0" dirty="0" smtClean="0">
                          <a:solidFill>
                            <a:srgbClr val="3333FF"/>
                          </a:solidFill>
                          <a:latin typeface="Times New Roman"/>
                          <a:ea typeface="Times New Roman"/>
                        </a:rPr>
                        <a:t>وتدوين سلوك وردود افعال الحالة في مواقف الحياة اليومية المختلفة </a:t>
                      </a:r>
                      <a:r>
                        <a:rPr lang="ar-SA" sz="2000" b="1" kern="1200" dirty="0" smtClean="0">
                          <a:solidFill>
                            <a:srgbClr val="3333FF"/>
                          </a:solidFill>
                          <a:effectLst/>
                          <a:latin typeface="+mn-lt"/>
                          <a:ea typeface="+mn-ea"/>
                          <a:cs typeface="+mn-cs"/>
                        </a:rPr>
                        <a:t>وربط المواقف</a:t>
                      </a:r>
                      <a:r>
                        <a:rPr lang="ar-SA" sz="2000" b="1" kern="1200" baseline="0" dirty="0" smtClean="0">
                          <a:solidFill>
                            <a:srgbClr val="3333FF"/>
                          </a:solidFill>
                          <a:effectLst/>
                          <a:latin typeface="+mn-lt"/>
                          <a:ea typeface="+mn-ea"/>
                          <a:cs typeface="+mn-cs"/>
                        </a:rPr>
                        <a:t> </a:t>
                      </a:r>
                      <a:r>
                        <a:rPr lang="ar-SA" sz="2000" b="1" kern="1200" dirty="0" smtClean="0">
                          <a:solidFill>
                            <a:srgbClr val="3333FF"/>
                          </a:solidFill>
                          <a:effectLst/>
                          <a:latin typeface="+mn-lt"/>
                          <a:ea typeface="+mn-ea"/>
                          <a:cs typeface="+mn-cs"/>
                        </a:rPr>
                        <a:t>المختلفة وتفسير نتائجها، بغرض تكوين صورة متكاملة عن الشخص و المشكلة وأبعادها تمهيداً لتحديد التدخل المناسب أو إحالة الطالب</a:t>
                      </a:r>
                      <a:r>
                        <a:rPr lang="ar-SA" sz="2000" b="1" baseline="0" dirty="0" smtClean="0">
                          <a:solidFill>
                            <a:srgbClr val="3333FF"/>
                          </a:solidFill>
                          <a:latin typeface="Times New Roman"/>
                          <a:ea typeface="Times New Roman"/>
                        </a:rPr>
                        <a:t> لجهات متخصصة  .</a:t>
                      </a:r>
                      <a:endParaRPr lang="en-US" sz="2000" b="1" dirty="0">
                        <a:solidFill>
                          <a:srgbClr val="3333FF"/>
                        </a:solidFill>
                        <a:latin typeface="Times New Roman"/>
                        <a:ea typeface="Times New Roman"/>
                      </a:endParaRPr>
                    </a:p>
                  </a:txBody>
                  <a:tcPr marL="65738" marR="65738" marT="0" marB="0"/>
                </a:tc>
                <a:tc>
                  <a:txBody>
                    <a:bodyPr/>
                    <a:lstStyle/>
                    <a:p>
                      <a:pPr lvl="0" rtl="1"/>
                      <a:r>
                        <a:rPr lang="ar-SA" sz="1800" b="1" kern="1200" dirty="0" smtClean="0">
                          <a:solidFill>
                            <a:srgbClr val="FF0000"/>
                          </a:solidFill>
                          <a:effectLst/>
                          <a:latin typeface="+mn-lt"/>
                          <a:ea typeface="+mn-ea"/>
                          <a:cs typeface="+mn-cs"/>
                        </a:rPr>
                        <a:t>الملاحظة العامة البسيطة :</a:t>
                      </a:r>
                      <a:r>
                        <a:rPr lang="ar-SA" sz="1800" kern="1200" dirty="0" smtClean="0">
                          <a:solidFill>
                            <a:srgbClr val="FF0000"/>
                          </a:solidFill>
                          <a:effectLst/>
                          <a:latin typeface="+mn-lt"/>
                          <a:ea typeface="+mn-ea"/>
                          <a:cs typeface="+mn-cs"/>
                        </a:rPr>
                        <a:t> </a:t>
                      </a:r>
                      <a:r>
                        <a:rPr lang="ar-SA" sz="1800" b="1" kern="1200" dirty="0" smtClean="0">
                          <a:solidFill>
                            <a:schemeClr val="dk1"/>
                          </a:solidFill>
                          <a:effectLst/>
                          <a:latin typeface="+mn-lt"/>
                          <a:ea typeface="+mn-ea"/>
                          <a:cs typeface="+mn-cs"/>
                        </a:rPr>
                        <a:t>وهي الملاحظة اليومية الواعية للطلاب داخل الصف والاهتمام بهم كأفراد والتنبه لأي تغيرات أو مظاهر قد تطرأ عليهم، ووضع خانة ملاحظات في سجل المتابعة اليومي، وتدوين تلك الملاحظة عن أي طالب حتى لا ينساها</a:t>
                      </a:r>
                      <a:r>
                        <a:rPr lang="ar-SA" sz="1800" kern="1200" dirty="0" smtClean="0">
                          <a:solidFill>
                            <a:schemeClr val="dk1"/>
                          </a:solidFill>
                          <a:effectLst/>
                          <a:latin typeface="+mn-lt"/>
                          <a:ea typeface="+mn-ea"/>
                          <a:cs typeface="+mn-cs"/>
                        </a:rPr>
                        <a:t>.</a:t>
                      </a:r>
                    </a:p>
                    <a:p>
                      <a:pPr lvl="0" rtl="1"/>
                      <a:endParaRPr lang="en-US" sz="1800" kern="1200" dirty="0" smtClean="0">
                        <a:solidFill>
                          <a:schemeClr val="dk1"/>
                        </a:solidFill>
                        <a:effectLst/>
                        <a:latin typeface="+mn-lt"/>
                        <a:ea typeface="+mn-ea"/>
                        <a:cs typeface="+mn-cs"/>
                      </a:endParaRPr>
                    </a:p>
                    <a:p>
                      <a:pPr lvl="0" rtl="1"/>
                      <a:r>
                        <a:rPr lang="ar-SA" sz="1800" b="1" kern="1200" dirty="0" smtClean="0">
                          <a:solidFill>
                            <a:srgbClr val="FF0000"/>
                          </a:solidFill>
                          <a:effectLst/>
                          <a:latin typeface="+mn-lt"/>
                          <a:ea typeface="+mn-ea"/>
                          <a:cs typeface="+mn-cs"/>
                        </a:rPr>
                        <a:t>ملاحظة الصدفة:</a:t>
                      </a:r>
                      <a:r>
                        <a:rPr lang="ar-SA" sz="1800" kern="1200" dirty="0" smtClean="0">
                          <a:solidFill>
                            <a:srgbClr val="FF0000"/>
                          </a:solidFill>
                          <a:effectLst/>
                          <a:latin typeface="+mn-lt"/>
                          <a:ea typeface="+mn-ea"/>
                          <a:cs typeface="+mn-cs"/>
                        </a:rPr>
                        <a:t> </a:t>
                      </a:r>
                      <a:r>
                        <a:rPr lang="ar-SA" sz="1800" b="1" kern="1200" dirty="0" smtClean="0">
                          <a:solidFill>
                            <a:srgbClr val="3333FF"/>
                          </a:solidFill>
                          <a:effectLst/>
                          <a:latin typeface="+mn-lt"/>
                          <a:ea typeface="+mn-ea"/>
                          <a:cs typeface="+mn-cs"/>
                        </a:rPr>
                        <a:t>هناك بعض المواقف تتكرر أمام المعلم بالصدفة دون تخطيط وتكون لها مؤشرات معينة، </a:t>
                      </a:r>
                      <a:r>
                        <a:rPr lang="ar-SA" sz="1800" b="1" kern="1200" dirty="0" smtClean="0">
                          <a:solidFill>
                            <a:srgbClr val="FF0000"/>
                          </a:solidFill>
                          <a:effectLst/>
                          <a:latin typeface="+mn-lt"/>
                          <a:ea typeface="+mn-ea"/>
                          <a:cs typeface="+mn-cs"/>
                        </a:rPr>
                        <a:t>مثل</a:t>
                      </a:r>
                      <a:r>
                        <a:rPr lang="ar-SA" sz="1800" b="1" kern="1200" dirty="0" smtClean="0">
                          <a:solidFill>
                            <a:srgbClr val="3333FF"/>
                          </a:solidFill>
                          <a:effectLst/>
                          <a:latin typeface="+mn-lt"/>
                          <a:ea typeface="+mn-ea"/>
                          <a:cs typeface="+mn-cs"/>
                        </a:rPr>
                        <a:t> </a:t>
                      </a:r>
                      <a:r>
                        <a:rPr lang="ar-SA" sz="1800" b="1" kern="1200" dirty="0" smtClean="0">
                          <a:solidFill>
                            <a:srgbClr val="00B050"/>
                          </a:solidFill>
                          <a:effectLst/>
                          <a:latin typeface="+mn-lt"/>
                          <a:ea typeface="+mn-ea"/>
                          <a:cs typeface="+mn-cs"/>
                        </a:rPr>
                        <a:t>أخوين تعرضا لحوادث متشابهة وفي فترات متقاربة، أو طفل كانت هناك كدمة في عينه، وبعد يومين كسرت يده، يجب ألا تمر تلك الملاحظات دون أن يربط بينها المعلم ويبحث في أسبابها. </a:t>
                      </a:r>
                    </a:p>
                    <a:p>
                      <a:pPr lvl="0" rtl="1"/>
                      <a:endParaRPr lang="en-US" sz="1800" kern="1200" dirty="0" smtClean="0">
                        <a:solidFill>
                          <a:srgbClr val="3333FF"/>
                        </a:solidFill>
                        <a:effectLst/>
                        <a:latin typeface="+mn-lt"/>
                        <a:ea typeface="+mn-ea"/>
                        <a:cs typeface="+mn-cs"/>
                      </a:endParaRPr>
                    </a:p>
                    <a:p>
                      <a:pPr lvl="0" rtl="1"/>
                      <a:r>
                        <a:rPr lang="ar-SA" sz="1800" b="1" kern="1200" dirty="0" smtClean="0">
                          <a:solidFill>
                            <a:srgbClr val="FF0000"/>
                          </a:solidFill>
                          <a:effectLst/>
                          <a:latin typeface="+mn-lt"/>
                          <a:ea typeface="+mn-ea"/>
                          <a:cs typeface="+mn-cs"/>
                        </a:rPr>
                        <a:t>ملاحظة موضوعية:</a:t>
                      </a:r>
                      <a:r>
                        <a:rPr lang="ar-SA" sz="1800" kern="1200" dirty="0" smtClean="0">
                          <a:solidFill>
                            <a:srgbClr val="FF0000"/>
                          </a:solidFill>
                          <a:effectLst/>
                          <a:latin typeface="+mn-lt"/>
                          <a:ea typeface="+mn-ea"/>
                          <a:cs typeface="+mn-cs"/>
                        </a:rPr>
                        <a:t> </a:t>
                      </a:r>
                      <a:r>
                        <a:rPr lang="ar-SA" sz="1800" b="1" kern="1200" dirty="0" smtClean="0">
                          <a:solidFill>
                            <a:schemeClr val="dk1"/>
                          </a:solidFill>
                          <a:effectLst/>
                          <a:latin typeface="+mn-lt"/>
                          <a:ea typeface="+mn-ea"/>
                          <a:cs typeface="+mn-cs"/>
                        </a:rPr>
                        <a:t>متابعة موضوعات معينة مرتبطة بالموقف أو الحالة التي انتبه لها، وملاحظتها في مواقف ومواقع مختلفة تحت تأثيرات متعددة للتأكد من تعرّض الطفل للإساءة، ومدى تأثيرها عليه.</a:t>
                      </a:r>
                    </a:p>
                    <a:p>
                      <a:pPr lvl="0" rtl="1"/>
                      <a:endParaRPr lang="en-US" sz="1800" kern="1200" dirty="0" smtClean="0">
                        <a:solidFill>
                          <a:schemeClr val="dk1"/>
                        </a:solidFill>
                        <a:effectLst/>
                        <a:latin typeface="+mn-lt"/>
                        <a:ea typeface="+mn-ea"/>
                        <a:cs typeface="+mn-cs"/>
                      </a:endParaRPr>
                    </a:p>
                    <a:p>
                      <a:r>
                        <a:rPr lang="ar-SA" sz="1800" b="1" kern="1200" dirty="0" smtClean="0">
                          <a:solidFill>
                            <a:srgbClr val="FF0000"/>
                          </a:solidFill>
                          <a:effectLst/>
                          <a:latin typeface="+mn-lt"/>
                          <a:ea typeface="+mn-ea"/>
                          <a:cs typeface="+mn-cs"/>
                        </a:rPr>
                        <a:t>الملاحظة المنظمة:</a:t>
                      </a:r>
                      <a:r>
                        <a:rPr lang="ar-SA" sz="1800" kern="1200" dirty="0" smtClean="0">
                          <a:solidFill>
                            <a:srgbClr val="FF0000"/>
                          </a:solidFill>
                          <a:effectLst/>
                          <a:latin typeface="+mn-lt"/>
                          <a:ea typeface="+mn-ea"/>
                          <a:cs typeface="+mn-cs"/>
                        </a:rPr>
                        <a:t> </a:t>
                      </a:r>
                      <a:r>
                        <a:rPr lang="ar-SA" sz="1800" b="1" kern="1200" dirty="0" smtClean="0">
                          <a:solidFill>
                            <a:srgbClr val="3333FF"/>
                          </a:solidFill>
                          <a:effectLst/>
                          <a:latin typeface="+mn-lt"/>
                          <a:ea typeface="+mn-ea"/>
                          <a:cs typeface="+mn-cs"/>
                        </a:rPr>
                        <a:t>وهي ملاحظة موضوعية دقيقة ومستمرة، تبدأ من دخول الطفل إلى المدرسة ومتابعته في جميع حركاته وفي جميع المواقع للتأكد من تعرض الطفل للإساءة، ومدى تأثيرها عليه، للبدء بالتدخل المهني المناسب.</a:t>
                      </a:r>
                      <a:endParaRPr lang="en-US" sz="2000" b="1" dirty="0">
                        <a:solidFill>
                          <a:srgbClr val="3333FF"/>
                        </a:solidFill>
                        <a:latin typeface="Times New Roman"/>
                        <a:ea typeface="Times New Roman"/>
                      </a:endParaRPr>
                    </a:p>
                  </a:txBody>
                  <a:tcPr marL="65738" marR="65738" marT="0" marB="0"/>
                </a:tc>
              </a:tr>
            </a:tbl>
          </a:graphicData>
        </a:graphic>
      </p:graphicFrame>
      <p:sp>
        <p:nvSpPr>
          <p:cNvPr id="4" name="مستطيل 3"/>
          <p:cNvSpPr/>
          <p:nvPr/>
        </p:nvSpPr>
        <p:spPr>
          <a:xfrm>
            <a:off x="2411760" y="44624"/>
            <a:ext cx="4248472" cy="46166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2400" b="1" spc="50" dirty="0" smtClean="0">
                <a:ln w="11430"/>
                <a:effectLst>
                  <a:outerShdw blurRad="76200" dist="50800" dir="5400000" algn="tl" rotWithShape="0">
                    <a:srgbClr val="000000">
                      <a:alpha val="65000"/>
                    </a:srgbClr>
                  </a:outerShdw>
                </a:effectLst>
              </a:rPr>
              <a:t>المهارة الثانية :  الملاحظة</a:t>
            </a:r>
            <a:endParaRPr lang="ar-SA" sz="2400" b="1" spc="50" dirty="0">
              <a:ln w="11430"/>
              <a:effectLst>
                <a:outerShdw blurRad="76200" dist="50800" dir="5400000" algn="tl" rotWithShape="0">
                  <a:srgbClr val="000000">
                    <a:alpha val="65000"/>
                  </a:srgbClr>
                </a:outerShdw>
              </a:effectLst>
            </a:endParaRPr>
          </a:p>
        </p:txBody>
      </p:sp>
      <p:pic>
        <p:nvPicPr>
          <p:cNvPr id="114689" name="Picture 1"/>
          <p:cNvPicPr>
            <a:picLocks noChangeAspect="1" noChangeArrowheads="1"/>
          </p:cNvPicPr>
          <p:nvPr/>
        </p:nvPicPr>
        <p:blipFill>
          <a:blip r:embed="rId2" cstate="print"/>
          <a:srcRect b="8966"/>
          <a:stretch>
            <a:fillRect/>
          </a:stretch>
        </p:blipFill>
        <p:spPr bwMode="auto">
          <a:xfrm rot="20800819">
            <a:off x="8077291" y="104742"/>
            <a:ext cx="995270" cy="736384"/>
          </a:xfrm>
          <a:prstGeom prst="rect">
            <a:avLst/>
          </a:prstGeom>
          <a:noFill/>
          <a:ln w="9525">
            <a:noFill/>
            <a:miter lim="800000"/>
            <a:headEnd/>
            <a:tailEnd/>
          </a:ln>
          <a:effectLst/>
        </p:spPr>
      </p:pic>
      <p:sp>
        <p:nvSpPr>
          <p:cNvPr id="6" name="عنصر نائب لرقم الشريحة 5"/>
          <p:cNvSpPr>
            <a:spLocks noGrp="1"/>
          </p:cNvSpPr>
          <p:nvPr>
            <p:ph type="sldNum" sz="quarter" idx="12"/>
          </p:nvPr>
        </p:nvSpPr>
        <p:spPr/>
        <p:txBody>
          <a:bodyPr/>
          <a:lstStyle/>
          <a:p>
            <a:fld id="{EA02323C-08E9-480C-90B1-6248B35BB7D4}" type="slidenum">
              <a:rPr lang="ar-SA" smtClean="0"/>
              <a:pPr/>
              <a:t>113</a:t>
            </a:fld>
            <a:endParaRPr lang="ar-SA" dirty="0"/>
          </a:p>
        </p:txBody>
      </p:sp>
    </p:spTree>
    <p:extLst>
      <p:ext uri="{BB962C8B-B14F-4D97-AF65-F5344CB8AC3E}">
        <p14:creationId xmlns:p14="http://schemas.microsoft.com/office/powerpoint/2010/main" val="399633318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1181527565"/>
              </p:ext>
            </p:extLst>
          </p:nvPr>
        </p:nvGraphicFramePr>
        <p:xfrm>
          <a:off x="395536" y="1124744"/>
          <a:ext cx="8487303" cy="4678823"/>
        </p:xfrm>
        <a:graphic>
          <a:graphicData uri="http://schemas.openxmlformats.org/drawingml/2006/table">
            <a:tbl>
              <a:tblPr rtl="1">
                <a:tableStyleId>{35758FB7-9AC5-4552-8A53-C91805E547FA}</a:tableStyleId>
              </a:tblPr>
              <a:tblGrid>
                <a:gridCol w="6755417"/>
                <a:gridCol w="1731886"/>
              </a:tblGrid>
              <a:tr h="899303">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800" b="1" spc="50" dirty="0" smtClean="0">
                          <a:ln w="11430"/>
                          <a:solidFill>
                            <a:srgbClr val="FF0000"/>
                          </a:solidFill>
                          <a:effectLst>
                            <a:outerShdw blurRad="38100" dist="38100" dir="2700000" algn="tl">
                              <a:srgbClr val="000000">
                                <a:alpha val="43137"/>
                              </a:srgbClr>
                            </a:outerShdw>
                          </a:effectLst>
                          <a:cs typeface="+mn-cs"/>
                        </a:rPr>
                        <a:t>كيف تطبق مهارة المشاهدة ؟</a:t>
                      </a:r>
                    </a:p>
                    <a:p>
                      <a:pPr marL="0" marR="0" indent="0" algn="ctr" defTabSz="914400" rtl="1" eaLnBrk="1" fontAlgn="auto" latinLnBrk="0" hangingPunct="1">
                        <a:lnSpc>
                          <a:spcPct val="100000"/>
                        </a:lnSpc>
                        <a:spcBef>
                          <a:spcPts val="0"/>
                        </a:spcBef>
                        <a:spcAft>
                          <a:spcPts val="0"/>
                        </a:spcAft>
                        <a:buClrTx/>
                        <a:buSzTx/>
                        <a:buFontTx/>
                        <a:buNone/>
                        <a:tabLst/>
                        <a:defRPr/>
                      </a:pPr>
                      <a:r>
                        <a:rPr lang="ar-SA" sz="2800" b="1" spc="50" dirty="0" smtClean="0">
                          <a:ln w="11430"/>
                          <a:solidFill>
                            <a:srgbClr val="FF0000"/>
                          </a:solidFill>
                          <a:effectLst>
                            <a:outerShdw blurRad="38100" dist="38100" dir="2700000" algn="tl">
                              <a:srgbClr val="000000">
                                <a:alpha val="43137"/>
                              </a:srgbClr>
                            </a:outerShdw>
                          </a:effectLst>
                          <a:cs typeface="+mn-cs"/>
                        </a:rPr>
                        <a:t>أو (ماذا يلاحظ المرشد ، المعلم .....)</a:t>
                      </a:r>
                    </a:p>
                  </a:txBody>
                  <a:tcPr marL="65738" marR="65738" marT="0" marB="0"/>
                </a:tc>
                <a:tc>
                  <a:txBody>
                    <a:bodyPr/>
                    <a:lstStyle/>
                    <a:p>
                      <a:pPr marL="0" marR="0" algn="ctr" rtl="1">
                        <a:spcBef>
                          <a:spcPts val="0"/>
                        </a:spcBef>
                        <a:spcAft>
                          <a:spcPts val="0"/>
                        </a:spcAft>
                      </a:pPr>
                      <a:endParaRPr lang="ar-SA" sz="2000" dirty="0" smtClean="0">
                        <a:solidFill>
                          <a:srgbClr val="FF0000"/>
                        </a:solidFill>
                        <a:effectLst>
                          <a:outerShdw blurRad="38100" dist="38100" dir="2700000" algn="tl">
                            <a:srgbClr val="000000">
                              <a:alpha val="43137"/>
                            </a:srgbClr>
                          </a:outerShdw>
                        </a:effectLst>
                        <a:latin typeface="Times New Roman"/>
                        <a:ea typeface="Times New Roman"/>
                        <a:cs typeface="+mn-cs"/>
                      </a:endParaRPr>
                    </a:p>
                    <a:p>
                      <a:pPr marL="0" marR="0" algn="ctr" rtl="1">
                        <a:spcBef>
                          <a:spcPts val="0"/>
                        </a:spcBef>
                        <a:spcAft>
                          <a:spcPts val="0"/>
                        </a:spcAft>
                      </a:pPr>
                      <a:r>
                        <a:rPr lang="ar-SA" sz="2000" dirty="0" smtClean="0">
                          <a:solidFill>
                            <a:srgbClr val="FF0000"/>
                          </a:solidFill>
                          <a:effectLst>
                            <a:outerShdw blurRad="38100" dist="38100" dir="2700000" algn="tl">
                              <a:srgbClr val="000000">
                                <a:alpha val="43137"/>
                              </a:srgbClr>
                            </a:outerShdw>
                          </a:effectLst>
                          <a:latin typeface="Times New Roman"/>
                          <a:ea typeface="Times New Roman"/>
                          <a:cs typeface="+mn-cs"/>
                        </a:rPr>
                        <a:t>تدوين الملاحظات</a:t>
                      </a:r>
                      <a:endParaRPr lang="en-US" sz="2000" dirty="0">
                        <a:solidFill>
                          <a:srgbClr val="FF0000"/>
                        </a:solidFill>
                        <a:effectLst>
                          <a:outerShdw blurRad="38100" dist="38100" dir="2700000" algn="tl">
                            <a:srgbClr val="000000">
                              <a:alpha val="43137"/>
                            </a:srgbClr>
                          </a:outerShdw>
                        </a:effectLst>
                        <a:latin typeface="Times New Roman"/>
                        <a:ea typeface="Times New Roman"/>
                        <a:cs typeface="+mn-cs"/>
                      </a:endParaRPr>
                    </a:p>
                  </a:txBody>
                  <a:tcPr marL="65738" marR="65738" marT="0" marB="0"/>
                </a:tc>
              </a:tr>
              <a:tr h="3510136">
                <a:tc>
                  <a:txBody>
                    <a:bodyPr/>
                    <a:lstStyle/>
                    <a:p>
                      <a:pPr marL="0" marR="0" algn="r" rtl="1">
                        <a:spcBef>
                          <a:spcPts val="0"/>
                        </a:spcBef>
                        <a:spcAft>
                          <a:spcPts val="0"/>
                        </a:spcAft>
                      </a:pPr>
                      <a:endParaRPr lang="ar-SA" sz="1600" b="1" dirty="0" smtClean="0">
                        <a:solidFill>
                          <a:schemeClr val="tx2"/>
                        </a:solidFill>
                        <a:latin typeface="Times New Roman"/>
                        <a:ea typeface="Times New Roman"/>
                      </a:endParaRPr>
                    </a:p>
                    <a:p>
                      <a:pPr marL="0" marR="0" algn="r" rtl="1">
                        <a:spcBef>
                          <a:spcPts val="0"/>
                        </a:spcBef>
                        <a:spcAft>
                          <a:spcPts val="0"/>
                        </a:spcAft>
                      </a:pPr>
                      <a:r>
                        <a:rPr lang="ar-SA" sz="1800" b="1" dirty="0" smtClean="0">
                          <a:solidFill>
                            <a:schemeClr val="tx2"/>
                          </a:solidFill>
                          <a:latin typeface="Times New Roman"/>
                          <a:ea typeface="Times New Roman"/>
                        </a:rPr>
                        <a:t>1- </a:t>
                      </a:r>
                      <a:r>
                        <a:rPr lang="ar-SA" sz="1800" b="1" dirty="0" smtClean="0">
                          <a:solidFill>
                            <a:schemeClr val="tx1"/>
                          </a:solidFill>
                          <a:latin typeface="Times New Roman"/>
                          <a:ea typeface="Times New Roman"/>
                        </a:rPr>
                        <a:t>السلوكيات الصادرة من الطفل وما مدى تكرارها وارتباطها بمظاهر الاساءة التي تم التعرف</a:t>
                      </a:r>
                      <a:r>
                        <a:rPr lang="ar-SA" sz="1800" b="1" baseline="0" dirty="0" smtClean="0">
                          <a:solidFill>
                            <a:schemeClr val="tx1"/>
                          </a:solidFill>
                          <a:latin typeface="Times New Roman"/>
                          <a:ea typeface="Times New Roman"/>
                        </a:rPr>
                        <a:t> عليها في الجلسات السابقة .</a:t>
                      </a:r>
                    </a:p>
                    <a:p>
                      <a:pPr marL="0" marR="0" algn="r" rtl="1">
                        <a:spcBef>
                          <a:spcPts val="0"/>
                        </a:spcBef>
                        <a:spcAft>
                          <a:spcPts val="0"/>
                        </a:spcAft>
                      </a:pPr>
                      <a:endParaRPr lang="ar-SA" sz="1800" b="1" baseline="0" dirty="0" smtClean="0">
                        <a:solidFill>
                          <a:schemeClr val="tx1"/>
                        </a:solidFill>
                        <a:latin typeface="Times New Roman"/>
                        <a:ea typeface="Times New Roman"/>
                      </a:endParaRPr>
                    </a:p>
                    <a:p>
                      <a:pPr marL="0" marR="0" algn="r" rtl="1">
                        <a:spcBef>
                          <a:spcPts val="0"/>
                        </a:spcBef>
                        <a:spcAft>
                          <a:spcPts val="0"/>
                        </a:spcAft>
                      </a:pPr>
                      <a:r>
                        <a:rPr lang="ar-SA" sz="1800" b="1" baseline="0" dirty="0" smtClean="0">
                          <a:solidFill>
                            <a:schemeClr val="tx1"/>
                          </a:solidFill>
                          <a:latin typeface="Times New Roman"/>
                          <a:ea typeface="Times New Roman"/>
                        </a:rPr>
                        <a:t>2- التعبيرات اللفظية وغير اللفظية إذ أن كل تعبير منها يمكن أن يتضمن شيئاً قد يستفيد منه المرشد او المعلم في دراسة وتقييم الوضع .</a:t>
                      </a:r>
                    </a:p>
                    <a:p>
                      <a:pPr marL="0" marR="0" algn="r" rtl="1">
                        <a:spcBef>
                          <a:spcPts val="0"/>
                        </a:spcBef>
                        <a:spcAft>
                          <a:spcPts val="0"/>
                        </a:spcAft>
                      </a:pPr>
                      <a:endParaRPr lang="ar-SA" sz="1800" b="1" baseline="0" dirty="0" smtClean="0">
                        <a:solidFill>
                          <a:schemeClr val="tx1"/>
                        </a:solidFill>
                        <a:latin typeface="Times New Roman"/>
                        <a:ea typeface="Times New Roman"/>
                      </a:endParaRPr>
                    </a:p>
                    <a:p>
                      <a:pPr marL="0" marR="0" algn="r" rtl="1">
                        <a:spcBef>
                          <a:spcPts val="0"/>
                        </a:spcBef>
                        <a:spcAft>
                          <a:spcPts val="0"/>
                        </a:spcAft>
                      </a:pPr>
                      <a:r>
                        <a:rPr lang="ar-SA" sz="1800" b="1" baseline="0" dirty="0" smtClean="0">
                          <a:solidFill>
                            <a:schemeClr val="tx1"/>
                          </a:solidFill>
                          <a:latin typeface="Times New Roman"/>
                          <a:ea typeface="Times New Roman"/>
                        </a:rPr>
                        <a:t>3- العلاقات الاجتماعية بين الحالة واقرانه ومعلميه فهي تعطي دلالات لتقدير المشكلة .</a:t>
                      </a:r>
                    </a:p>
                    <a:p>
                      <a:pPr marL="0" marR="0" algn="r" rtl="1">
                        <a:spcBef>
                          <a:spcPts val="0"/>
                        </a:spcBef>
                        <a:spcAft>
                          <a:spcPts val="0"/>
                        </a:spcAft>
                      </a:pPr>
                      <a:endParaRPr lang="ar-SA" sz="1800" b="1" baseline="0" dirty="0" smtClean="0">
                        <a:solidFill>
                          <a:schemeClr val="tx1"/>
                        </a:solidFill>
                        <a:latin typeface="Times New Roman"/>
                        <a:ea typeface="Times New Roman"/>
                      </a:endParaRPr>
                    </a:p>
                    <a:p>
                      <a:pPr marL="0" marR="0" algn="r" rtl="1">
                        <a:spcBef>
                          <a:spcPts val="0"/>
                        </a:spcBef>
                        <a:spcAft>
                          <a:spcPts val="0"/>
                        </a:spcAft>
                      </a:pPr>
                      <a:r>
                        <a:rPr lang="ar-SA" sz="1800" b="1" baseline="0" dirty="0" smtClean="0">
                          <a:solidFill>
                            <a:schemeClr val="tx1"/>
                          </a:solidFill>
                          <a:latin typeface="Times New Roman"/>
                          <a:ea typeface="Times New Roman"/>
                        </a:rPr>
                        <a:t>4- الحالة الصحية والمظهر العام : يعطي ايضا دلالات مثل الملابس الرثة تمزيق الملابس ، التعب وبعض علامات الأعياء وضعف البنية الجسمية .. الخ .</a:t>
                      </a:r>
                    </a:p>
                    <a:p>
                      <a:pPr marL="0" marR="0" algn="r" rtl="1">
                        <a:spcBef>
                          <a:spcPts val="0"/>
                        </a:spcBef>
                        <a:spcAft>
                          <a:spcPts val="0"/>
                        </a:spcAft>
                      </a:pPr>
                      <a:endParaRPr lang="ar-SA" sz="1800" b="1" baseline="0" dirty="0" smtClean="0">
                        <a:solidFill>
                          <a:schemeClr val="tx1"/>
                        </a:solidFill>
                        <a:latin typeface="Times New Roman"/>
                        <a:ea typeface="Times New Roman"/>
                      </a:endParaRPr>
                    </a:p>
                    <a:p>
                      <a:pPr marL="0" marR="0" algn="r" rtl="1">
                        <a:spcBef>
                          <a:spcPts val="0"/>
                        </a:spcBef>
                        <a:spcAft>
                          <a:spcPts val="0"/>
                        </a:spcAft>
                      </a:pPr>
                      <a:r>
                        <a:rPr lang="ar-SA" sz="1800" b="1" baseline="0" dirty="0" smtClean="0">
                          <a:solidFill>
                            <a:schemeClr val="tx1"/>
                          </a:solidFill>
                          <a:latin typeface="Times New Roman"/>
                          <a:ea typeface="Times New Roman"/>
                        </a:rPr>
                        <a:t>5- الحالة النفسية والمزاج </a:t>
                      </a:r>
                      <a:r>
                        <a:rPr lang="ar-SA" sz="1800" b="1" baseline="0" dirty="0" smtClean="0">
                          <a:solidFill>
                            <a:schemeClr val="tx2"/>
                          </a:solidFill>
                          <a:latin typeface="Times New Roman"/>
                          <a:ea typeface="Times New Roman"/>
                        </a:rPr>
                        <a:t>.</a:t>
                      </a:r>
                      <a:endParaRPr lang="en-US" sz="1800" b="1" dirty="0" smtClean="0">
                        <a:solidFill>
                          <a:schemeClr val="tx2"/>
                        </a:solidFill>
                        <a:latin typeface="Times New Roman"/>
                        <a:ea typeface="Times New Roman"/>
                      </a:endParaRPr>
                    </a:p>
                    <a:p>
                      <a:pPr marL="0" marR="0" indent="0" algn="just" defTabSz="914400" rtl="1" eaLnBrk="1" fontAlgn="auto" latinLnBrk="0" hangingPunct="1">
                        <a:lnSpc>
                          <a:spcPct val="100000"/>
                        </a:lnSpc>
                        <a:spcBef>
                          <a:spcPts val="0"/>
                        </a:spcBef>
                        <a:spcAft>
                          <a:spcPts val="0"/>
                        </a:spcAft>
                        <a:buClrTx/>
                        <a:buSzTx/>
                        <a:buFontTx/>
                        <a:buNone/>
                        <a:tabLst/>
                        <a:defRPr/>
                      </a:pPr>
                      <a:endParaRPr lang="en-US" sz="1600" b="1" dirty="0">
                        <a:solidFill>
                          <a:srgbClr val="FF0000"/>
                        </a:solidFill>
                        <a:latin typeface="Times New Roman"/>
                        <a:ea typeface="Times New Roman"/>
                      </a:endParaRPr>
                    </a:p>
                  </a:txBody>
                  <a:tcPr marL="65738" marR="65738" marT="0" marB="0"/>
                </a:tc>
                <a:tc>
                  <a:txBody>
                    <a:bodyPr/>
                    <a:lstStyle/>
                    <a:p>
                      <a:pPr marL="0" marR="0" algn="justLow" rtl="1">
                        <a:spcBef>
                          <a:spcPts val="0"/>
                        </a:spcBef>
                        <a:spcAft>
                          <a:spcPts val="0"/>
                        </a:spcAft>
                      </a:pPr>
                      <a:r>
                        <a:rPr lang="ar-SA" sz="2000" b="1" kern="1200" dirty="0" smtClean="0">
                          <a:solidFill>
                            <a:srgbClr val="3333FF"/>
                          </a:solidFill>
                          <a:effectLst/>
                          <a:latin typeface="+mn-lt"/>
                          <a:ea typeface="+mn-ea"/>
                          <a:cs typeface="+mn-cs"/>
                        </a:rPr>
                        <a:t>يجب</a:t>
                      </a:r>
                      <a:r>
                        <a:rPr lang="ar-SA" sz="2000" b="1" kern="1200" baseline="0" dirty="0" smtClean="0">
                          <a:solidFill>
                            <a:srgbClr val="3333FF"/>
                          </a:solidFill>
                          <a:effectLst/>
                          <a:latin typeface="+mn-lt"/>
                          <a:ea typeface="+mn-ea"/>
                          <a:cs typeface="+mn-cs"/>
                        </a:rPr>
                        <a:t> </a:t>
                      </a:r>
                      <a:r>
                        <a:rPr lang="ar-SA" sz="2000" b="1" kern="1200" dirty="0" smtClean="0">
                          <a:solidFill>
                            <a:srgbClr val="3333FF"/>
                          </a:solidFill>
                          <a:effectLst/>
                          <a:latin typeface="+mn-lt"/>
                          <a:ea typeface="+mn-ea"/>
                          <a:cs typeface="+mn-cs"/>
                        </a:rPr>
                        <a:t>التسجيل الفوري لما</a:t>
                      </a:r>
                      <a:r>
                        <a:rPr lang="ar-SA" sz="2000" b="1" kern="1200" baseline="0" dirty="0" smtClean="0">
                          <a:solidFill>
                            <a:srgbClr val="3333FF"/>
                          </a:solidFill>
                          <a:effectLst/>
                          <a:latin typeface="+mn-lt"/>
                          <a:ea typeface="+mn-ea"/>
                          <a:cs typeface="+mn-cs"/>
                        </a:rPr>
                        <a:t> تم ملاحظته على الحالة </a:t>
                      </a:r>
                      <a:r>
                        <a:rPr lang="ar-SA" sz="2000" b="1" kern="1200" dirty="0" smtClean="0">
                          <a:solidFill>
                            <a:srgbClr val="3333FF"/>
                          </a:solidFill>
                          <a:effectLst/>
                          <a:latin typeface="+mn-lt"/>
                          <a:ea typeface="+mn-ea"/>
                          <a:cs typeface="+mn-cs"/>
                        </a:rPr>
                        <a:t>قبل نسيانه، بعد تنظيم وتصنيف هذه المعلومات على وربطها ببعضها </a:t>
                      </a:r>
                      <a:r>
                        <a:rPr lang="ar-SA" sz="2000" b="1" kern="1200" baseline="0" dirty="0" smtClean="0">
                          <a:solidFill>
                            <a:srgbClr val="3333FF"/>
                          </a:solidFill>
                          <a:effectLst/>
                          <a:latin typeface="+mn-lt"/>
                          <a:ea typeface="+mn-ea"/>
                          <a:cs typeface="+mn-cs"/>
                        </a:rPr>
                        <a:t>للخروج بتشخيص دقيق عن الحالة بغرض تقديم التدخل المناسب</a:t>
                      </a:r>
                      <a:r>
                        <a:rPr lang="ar-SA" sz="2000" b="1" kern="1200" baseline="0" dirty="0" smtClean="0">
                          <a:solidFill>
                            <a:schemeClr val="dk1"/>
                          </a:solidFill>
                          <a:effectLst/>
                          <a:latin typeface="+mn-lt"/>
                          <a:ea typeface="+mn-ea"/>
                          <a:cs typeface="+mn-cs"/>
                        </a:rPr>
                        <a:t> </a:t>
                      </a:r>
                      <a:r>
                        <a:rPr lang="ar-SA" sz="2000" b="1" kern="1200" baseline="0" dirty="0" smtClean="0">
                          <a:solidFill>
                            <a:srgbClr val="3333FF"/>
                          </a:solidFill>
                          <a:effectLst/>
                          <a:latin typeface="+mn-lt"/>
                          <a:ea typeface="+mn-ea"/>
                          <a:cs typeface="+mn-cs"/>
                        </a:rPr>
                        <a:t>و المعالجة الدقيقة .</a:t>
                      </a:r>
                      <a:endParaRPr lang="en-US" sz="2400" b="1" dirty="0">
                        <a:solidFill>
                          <a:srgbClr val="3333FF"/>
                        </a:solidFill>
                        <a:latin typeface="Times New Roman"/>
                        <a:ea typeface="Times New Roman"/>
                      </a:endParaRPr>
                    </a:p>
                  </a:txBody>
                  <a:tcPr marL="65738" marR="65738" marT="0" marB="0"/>
                </a:tc>
              </a:tr>
            </a:tbl>
          </a:graphicData>
        </a:graphic>
      </p:graphicFrame>
      <p:sp>
        <p:nvSpPr>
          <p:cNvPr id="4" name="مستطيل 3"/>
          <p:cNvSpPr/>
          <p:nvPr/>
        </p:nvSpPr>
        <p:spPr>
          <a:xfrm>
            <a:off x="3059832" y="290184"/>
            <a:ext cx="2848857"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a:ln w="11430"/>
                <a:effectLst>
                  <a:outerShdw blurRad="76200" dist="50800" dir="5400000" algn="tl" rotWithShape="0">
                    <a:srgbClr val="000000">
                      <a:alpha val="65000"/>
                    </a:srgbClr>
                  </a:outerShdw>
                </a:effectLst>
              </a:rPr>
              <a:t>مهارة </a:t>
            </a:r>
            <a:r>
              <a:rPr lang="ar-SA" sz="4000" b="1" spc="50" dirty="0" smtClean="0">
                <a:ln w="11430"/>
                <a:effectLst>
                  <a:outerShdw blurRad="76200" dist="50800" dir="5400000" algn="tl" rotWithShape="0">
                    <a:srgbClr val="000000">
                      <a:alpha val="65000"/>
                    </a:srgbClr>
                  </a:outerShdw>
                </a:effectLst>
              </a:rPr>
              <a:t>الملاحظة</a:t>
            </a:r>
            <a:endParaRPr lang="ar-SA" sz="4000" b="1" spc="50" dirty="0">
              <a:ln w="11430"/>
              <a:effectLst>
                <a:outerShdw blurRad="76200" dist="50800" dir="5400000" algn="tl" rotWithShape="0">
                  <a:srgbClr val="000000">
                    <a:alpha val="65000"/>
                  </a:srgbClr>
                </a:outerShdw>
              </a:effectLst>
            </a:endParaRPr>
          </a:p>
        </p:txBody>
      </p:sp>
      <p:pic>
        <p:nvPicPr>
          <p:cNvPr id="114689" name="Picture 1"/>
          <p:cNvPicPr>
            <a:picLocks noChangeAspect="1" noChangeArrowheads="1"/>
          </p:cNvPicPr>
          <p:nvPr/>
        </p:nvPicPr>
        <p:blipFill>
          <a:blip r:embed="rId2" cstate="print"/>
          <a:srcRect b="8966"/>
          <a:stretch>
            <a:fillRect/>
          </a:stretch>
        </p:blipFill>
        <p:spPr bwMode="auto">
          <a:xfrm rot="20800819">
            <a:off x="8144833" y="96856"/>
            <a:ext cx="995270" cy="1322732"/>
          </a:xfrm>
          <a:prstGeom prst="rect">
            <a:avLst/>
          </a:prstGeom>
          <a:noFill/>
          <a:ln w="9525">
            <a:noFill/>
            <a:miter lim="800000"/>
            <a:headEnd/>
            <a:tailEnd/>
          </a:ln>
          <a:effectLst/>
        </p:spPr>
      </p:pic>
      <p:sp>
        <p:nvSpPr>
          <p:cNvPr id="6" name="عنصر نائب لرقم الشريحة 5"/>
          <p:cNvSpPr>
            <a:spLocks noGrp="1"/>
          </p:cNvSpPr>
          <p:nvPr>
            <p:ph type="sldNum" sz="quarter" idx="12"/>
          </p:nvPr>
        </p:nvSpPr>
        <p:spPr/>
        <p:txBody>
          <a:bodyPr/>
          <a:lstStyle/>
          <a:p>
            <a:fld id="{EA02323C-08E9-480C-90B1-6248B35BB7D4}" type="slidenum">
              <a:rPr lang="ar-SA" smtClean="0"/>
              <a:pPr/>
              <a:t>114</a:t>
            </a:fld>
            <a:endParaRPr lang="ar-SA" dirty="0"/>
          </a:p>
        </p:txBody>
      </p:sp>
    </p:spTree>
    <p:extLst>
      <p:ext uri="{BB962C8B-B14F-4D97-AF65-F5344CB8AC3E}">
        <p14:creationId xmlns:p14="http://schemas.microsoft.com/office/powerpoint/2010/main" val="244880674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365075843"/>
              </p:ext>
            </p:extLst>
          </p:nvPr>
        </p:nvGraphicFramePr>
        <p:xfrm>
          <a:off x="395536" y="908720"/>
          <a:ext cx="8487303" cy="5387224"/>
        </p:xfrm>
        <a:graphic>
          <a:graphicData uri="http://schemas.openxmlformats.org/drawingml/2006/table">
            <a:tbl>
              <a:tblPr rtl="1">
                <a:tableStyleId>{35758FB7-9AC5-4552-8A53-C91805E547FA}</a:tableStyleId>
              </a:tblPr>
              <a:tblGrid>
                <a:gridCol w="3266715"/>
                <a:gridCol w="5220588"/>
              </a:tblGrid>
              <a:tr h="770801">
                <a:tc>
                  <a:txBody>
                    <a:bodyPr/>
                    <a:lstStyle/>
                    <a:p>
                      <a:pPr marL="0" marR="0" algn="ctr" rtl="1">
                        <a:spcBef>
                          <a:spcPts val="0"/>
                        </a:spcBef>
                        <a:spcAft>
                          <a:spcPts val="0"/>
                        </a:spcAft>
                      </a:pPr>
                      <a:r>
                        <a:rPr lang="ar-SA" sz="2400" dirty="0" smtClean="0">
                          <a:solidFill>
                            <a:srgbClr val="FF0000"/>
                          </a:solidFill>
                          <a:effectLst>
                            <a:outerShdw blurRad="38100" dist="38100" dir="2700000" algn="tl">
                              <a:srgbClr val="000000">
                                <a:alpha val="43137"/>
                              </a:srgbClr>
                            </a:outerShdw>
                          </a:effectLst>
                          <a:cs typeface="+mn-cs"/>
                        </a:rPr>
                        <a:t>تعريفها</a:t>
                      </a:r>
                      <a:endParaRPr lang="en-US" sz="2400" dirty="0">
                        <a:solidFill>
                          <a:srgbClr val="FF0000"/>
                        </a:solidFill>
                        <a:effectLst>
                          <a:outerShdw blurRad="38100" dist="38100" dir="2700000" algn="tl">
                            <a:srgbClr val="000000">
                              <a:alpha val="43137"/>
                            </a:srgbClr>
                          </a:outerShdw>
                        </a:effectLst>
                        <a:latin typeface="Times New Roman"/>
                        <a:ea typeface="Times New Roman"/>
                        <a:cs typeface="+mn-cs"/>
                      </a:endParaRPr>
                    </a:p>
                    <a:p>
                      <a:pPr marL="0" marR="0" algn="ctr" rtl="1">
                        <a:spcBef>
                          <a:spcPts val="0"/>
                        </a:spcBef>
                        <a:spcAft>
                          <a:spcPts val="0"/>
                        </a:spcAft>
                      </a:pPr>
                      <a:r>
                        <a:rPr lang="ar-SA" sz="2400" dirty="0" smtClean="0">
                          <a:solidFill>
                            <a:srgbClr val="FF0000"/>
                          </a:solidFill>
                          <a:effectLst>
                            <a:outerShdw blurRad="38100" dist="38100" dir="2700000" algn="tl">
                              <a:srgbClr val="000000">
                                <a:alpha val="43137"/>
                              </a:srgbClr>
                            </a:outerShdw>
                          </a:effectLst>
                          <a:cs typeface="+mn-cs"/>
                        </a:rPr>
                        <a:t>وأهميتها</a:t>
                      </a:r>
                      <a:endParaRPr lang="en-US" sz="2400" dirty="0">
                        <a:solidFill>
                          <a:srgbClr val="FF0000"/>
                        </a:solidFill>
                        <a:effectLst>
                          <a:outerShdw blurRad="38100" dist="38100" dir="2700000" algn="tl">
                            <a:srgbClr val="000000">
                              <a:alpha val="43137"/>
                            </a:srgbClr>
                          </a:outerShdw>
                        </a:effectLst>
                        <a:latin typeface="Times New Roman"/>
                        <a:ea typeface="Times New Roman"/>
                        <a:cs typeface="+mn-cs"/>
                      </a:endParaRPr>
                    </a:p>
                  </a:txBody>
                  <a:tcPr marL="65738" marR="65738" marT="0" marB="0"/>
                </a:tc>
                <a:tc>
                  <a:txBody>
                    <a:bodyPr/>
                    <a:lstStyle/>
                    <a:p>
                      <a:pPr marL="0" marR="0" algn="ctr" rtl="1">
                        <a:spcBef>
                          <a:spcPts val="0"/>
                        </a:spcBef>
                        <a:spcAft>
                          <a:spcPts val="0"/>
                        </a:spcAft>
                      </a:pPr>
                      <a:endParaRPr lang="ar-SA" sz="2000" b="1" kern="1200" dirty="0" smtClean="0">
                        <a:solidFill>
                          <a:schemeClr val="dk1"/>
                        </a:solidFill>
                        <a:effectLst/>
                        <a:latin typeface="+mn-lt"/>
                        <a:ea typeface="+mn-ea"/>
                        <a:cs typeface="+mn-cs"/>
                      </a:endParaRPr>
                    </a:p>
                    <a:p>
                      <a:pPr algn="ctr" rtl="1"/>
                      <a:r>
                        <a:rPr lang="ar-SA" sz="2400" b="1" u="none" kern="1200" dirty="0" smtClean="0">
                          <a:solidFill>
                            <a:srgbClr val="FF0000"/>
                          </a:solidFill>
                          <a:effectLst/>
                          <a:latin typeface="+mn-lt"/>
                          <a:ea typeface="+mn-ea"/>
                          <a:cs typeface="+mn-cs"/>
                        </a:rPr>
                        <a:t>خطوات تفسير وتقدير المشكلة </a:t>
                      </a:r>
                      <a:endParaRPr lang="en-US" sz="2400" u="none" kern="1200" dirty="0" smtClean="0">
                        <a:solidFill>
                          <a:srgbClr val="FF0000"/>
                        </a:solidFill>
                        <a:effectLst/>
                        <a:latin typeface="+mn-lt"/>
                        <a:ea typeface="+mn-ea"/>
                        <a:cs typeface="+mn-cs"/>
                      </a:endParaRPr>
                    </a:p>
                  </a:txBody>
                  <a:tcPr marL="65738" marR="65738" marT="0" marB="0"/>
                </a:tc>
              </a:tr>
              <a:tr h="4616423">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ar-SA" sz="1800" b="1" kern="1200" dirty="0" smtClean="0">
                        <a:solidFill>
                          <a:schemeClr val="dk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800" b="1" kern="1200" dirty="0" smtClean="0">
                          <a:solidFill>
                            <a:schemeClr val="dk1"/>
                          </a:solidFill>
                          <a:effectLst/>
                          <a:latin typeface="+mn-lt"/>
                          <a:ea typeface="+mn-ea"/>
                          <a:cs typeface="+mn-cs"/>
                        </a:rPr>
                        <a:t>هي القدرة على تجميع المعلومات وتمييز الصائب من الخاطئ منها، والأكثر تأثيراً في حدوث المشكلة من الأقل تأثيراً .</a:t>
                      </a:r>
                    </a:p>
                    <a:p>
                      <a:pPr marL="0" marR="0" indent="0" algn="r" defTabSz="914400" rtl="1" eaLnBrk="1" fontAlgn="auto" latinLnBrk="0" hangingPunct="1">
                        <a:lnSpc>
                          <a:spcPct val="100000"/>
                        </a:lnSpc>
                        <a:spcBef>
                          <a:spcPts val="0"/>
                        </a:spcBef>
                        <a:spcAft>
                          <a:spcPts val="0"/>
                        </a:spcAft>
                        <a:buClrTx/>
                        <a:buSzTx/>
                        <a:buFontTx/>
                        <a:buNone/>
                        <a:tabLst/>
                        <a:defRPr/>
                      </a:pPr>
                      <a:endParaRPr lang="ar-SA" sz="1800" b="1" kern="1200" dirty="0" smtClean="0">
                        <a:solidFill>
                          <a:schemeClr val="dk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800" b="1" kern="1200" dirty="0" smtClean="0">
                          <a:solidFill>
                            <a:schemeClr val="dk1"/>
                          </a:solidFill>
                          <a:effectLst/>
                          <a:latin typeface="+mn-lt"/>
                          <a:ea typeface="+mn-ea"/>
                          <a:cs typeface="+mn-cs"/>
                        </a:rPr>
                        <a:t> وتحتاج إلى مهارة و قدرة عالية على تفسير المشكلة تفسيراً منطقياً</a:t>
                      </a:r>
                      <a:r>
                        <a:rPr lang="ar-SA" sz="1800" b="1" kern="1200" baseline="0" dirty="0" smtClean="0">
                          <a:solidFill>
                            <a:schemeClr val="dk1"/>
                          </a:solidFill>
                          <a:effectLst/>
                          <a:latin typeface="+mn-lt"/>
                          <a:ea typeface="+mn-ea"/>
                          <a:cs typeface="+mn-cs"/>
                        </a:rPr>
                        <a:t> مبني</a:t>
                      </a:r>
                      <a:r>
                        <a:rPr lang="ar-SA" sz="1800" b="1" kern="1200" dirty="0" smtClean="0">
                          <a:solidFill>
                            <a:schemeClr val="dk1"/>
                          </a:solidFill>
                          <a:effectLst/>
                          <a:latin typeface="+mn-lt"/>
                          <a:ea typeface="+mn-ea"/>
                          <a:cs typeface="+mn-cs"/>
                        </a:rPr>
                        <a:t> على الاستنتاج السليم والربط المتسق والمنطقي للمظاهر  والسلوكيات التي تظهر على الطفل كافة .</a:t>
                      </a:r>
                    </a:p>
                    <a:p>
                      <a:pPr marL="0" marR="0" indent="0" algn="r" defTabSz="914400" rtl="1" eaLnBrk="1" fontAlgn="auto" latinLnBrk="0" hangingPunct="1">
                        <a:lnSpc>
                          <a:spcPct val="100000"/>
                        </a:lnSpc>
                        <a:spcBef>
                          <a:spcPts val="0"/>
                        </a:spcBef>
                        <a:spcAft>
                          <a:spcPts val="0"/>
                        </a:spcAft>
                        <a:buClrTx/>
                        <a:buSzTx/>
                        <a:buFontTx/>
                        <a:buNone/>
                        <a:tabLst/>
                        <a:defRPr/>
                      </a:pPr>
                      <a:endParaRPr lang="ar-SA" sz="1800" b="1" kern="1200" dirty="0" smtClean="0">
                        <a:solidFill>
                          <a:schemeClr val="dk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800" b="1" kern="1200" dirty="0" smtClean="0">
                          <a:solidFill>
                            <a:schemeClr val="dk1"/>
                          </a:solidFill>
                          <a:effectLst/>
                          <a:latin typeface="+mn-lt"/>
                          <a:ea typeface="+mn-ea"/>
                          <a:cs typeface="+mn-cs"/>
                        </a:rPr>
                        <a:t> </a:t>
                      </a:r>
                      <a:endParaRPr lang="ar-SA" sz="2000" b="1" dirty="0" smtClean="0">
                        <a:solidFill>
                          <a:srgbClr val="3333FF"/>
                        </a:solidFill>
                        <a:latin typeface="Times New Roman"/>
                        <a:ea typeface="Times New Roman"/>
                      </a:endParaRPr>
                    </a:p>
                  </a:txBody>
                  <a:tcPr marL="65738" marR="65738" marT="0" marB="0"/>
                </a:tc>
                <a:tc>
                  <a:txBody>
                    <a:bodyPr/>
                    <a:lstStyle/>
                    <a:p>
                      <a:pPr lvl="0" rtl="1"/>
                      <a:endParaRPr lang="ar-SA" sz="2000" b="1" dirty="0" smtClean="0">
                        <a:solidFill>
                          <a:srgbClr val="3333FF"/>
                        </a:solidFill>
                        <a:latin typeface="Times New Roman"/>
                        <a:ea typeface="Times New Roman"/>
                      </a:endParaRPr>
                    </a:p>
                    <a:p>
                      <a:pPr rtl="1"/>
                      <a:r>
                        <a:rPr lang="ar-SA" sz="2000" b="1" kern="1200" dirty="0" err="1" smtClean="0">
                          <a:solidFill>
                            <a:srgbClr val="FF0000"/>
                          </a:solidFill>
                          <a:effectLst/>
                          <a:latin typeface="+mn-lt"/>
                          <a:ea typeface="+mn-ea"/>
                          <a:cs typeface="+mn-cs"/>
                        </a:rPr>
                        <a:t>أ‌.الترتيب</a:t>
                      </a:r>
                      <a:r>
                        <a:rPr lang="ar-SA" sz="2000" b="1" kern="1200" dirty="0" smtClean="0">
                          <a:solidFill>
                            <a:srgbClr val="FF0000"/>
                          </a:solidFill>
                          <a:effectLst/>
                          <a:latin typeface="+mn-lt"/>
                          <a:ea typeface="+mn-ea"/>
                          <a:cs typeface="+mn-cs"/>
                        </a:rPr>
                        <a:t> </a:t>
                      </a:r>
                      <a:r>
                        <a:rPr lang="ar-SA" sz="2000" b="1" kern="1200" dirty="0" smtClean="0">
                          <a:solidFill>
                            <a:schemeClr val="dk1"/>
                          </a:solidFill>
                          <a:effectLst/>
                          <a:latin typeface="+mn-lt"/>
                          <a:ea typeface="+mn-ea"/>
                          <a:cs typeface="+mn-cs"/>
                        </a:rPr>
                        <a:t>: ترتيب المعلومات التي تم جمعها  تبعاً لارتباطها بالمشكلة من حيث الأهمية فيضع الأكثر أهمية ، ثم يليها الأقل أهمية.</a:t>
                      </a:r>
                    </a:p>
                    <a:p>
                      <a:pPr rtl="1"/>
                      <a:endParaRPr lang="en-US" sz="2000" b="1" kern="1200" dirty="0" smtClean="0">
                        <a:solidFill>
                          <a:schemeClr val="dk1"/>
                        </a:solidFill>
                        <a:effectLst/>
                        <a:latin typeface="+mn-lt"/>
                        <a:ea typeface="+mn-ea"/>
                        <a:cs typeface="+mn-cs"/>
                      </a:endParaRPr>
                    </a:p>
                    <a:p>
                      <a:pPr rtl="1"/>
                      <a:r>
                        <a:rPr lang="ar-SA" sz="2000" b="1" kern="1200" dirty="0" err="1" smtClean="0">
                          <a:solidFill>
                            <a:srgbClr val="FF0000"/>
                          </a:solidFill>
                          <a:effectLst/>
                          <a:latin typeface="+mn-lt"/>
                          <a:ea typeface="+mn-ea"/>
                          <a:cs typeface="+mn-cs"/>
                        </a:rPr>
                        <a:t>ب‌.تفسير</a:t>
                      </a:r>
                      <a:r>
                        <a:rPr lang="ar-SA" sz="2000" b="1" kern="1200" dirty="0" smtClean="0">
                          <a:solidFill>
                            <a:srgbClr val="FF0000"/>
                          </a:solidFill>
                          <a:effectLst/>
                          <a:latin typeface="+mn-lt"/>
                          <a:ea typeface="+mn-ea"/>
                          <a:cs typeface="+mn-cs"/>
                        </a:rPr>
                        <a:t> العلاقات</a:t>
                      </a:r>
                      <a:r>
                        <a:rPr lang="ar-SA" sz="2000" b="1" kern="1200" dirty="0" smtClean="0">
                          <a:solidFill>
                            <a:schemeClr val="dk1"/>
                          </a:solidFill>
                          <a:effectLst/>
                          <a:latin typeface="+mn-lt"/>
                          <a:ea typeface="+mn-ea"/>
                          <a:cs typeface="+mn-cs"/>
                        </a:rPr>
                        <a:t>: بين المعلومات وربطها بالعوامل المختلفة، ومن ثمّ تحديد أثرها في حدوث المشكلة .</a:t>
                      </a:r>
                    </a:p>
                    <a:p>
                      <a:pPr rtl="1"/>
                      <a:endParaRPr lang="en-US" sz="2000" b="1" kern="1200" dirty="0" smtClean="0">
                        <a:solidFill>
                          <a:schemeClr val="dk1"/>
                        </a:solidFill>
                        <a:effectLst/>
                        <a:latin typeface="+mn-lt"/>
                        <a:ea typeface="+mn-ea"/>
                        <a:cs typeface="+mn-cs"/>
                      </a:endParaRPr>
                    </a:p>
                    <a:p>
                      <a:pPr rtl="1"/>
                      <a:r>
                        <a:rPr lang="ar-SA" sz="2000" b="1" kern="1200" dirty="0" err="1" smtClean="0">
                          <a:solidFill>
                            <a:srgbClr val="FF0000"/>
                          </a:solidFill>
                          <a:effectLst/>
                          <a:latin typeface="+mn-lt"/>
                          <a:ea typeface="+mn-ea"/>
                          <a:cs typeface="+mn-cs"/>
                        </a:rPr>
                        <a:t>ج‌.تحديد</a:t>
                      </a:r>
                      <a:r>
                        <a:rPr lang="ar-SA" sz="2000" b="1" kern="1200" dirty="0" smtClean="0">
                          <a:solidFill>
                            <a:srgbClr val="FF0000"/>
                          </a:solidFill>
                          <a:effectLst/>
                          <a:latin typeface="+mn-lt"/>
                          <a:ea typeface="+mn-ea"/>
                          <a:cs typeface="+mn-cs"/>
                        </a:rPr>
                        <a:t> المشكلة: </a:t>
                      </a:r>
                      <a:r>
                        <a:rPr lang="ar-SA" sz="2000" b="1" kern="1200" dirty="0" smtClean="0">
                          <a:solidFill>
                            <a:schemeClr val="dk1"/>
                          </a:solidFill>
                          <a:effectLst/>
                          <a:latin typeface="+mn-lt"/>
                          <a:ea typeface="+mn-ea"/>
                          <a:cs typeface="+mn-cs"/>
                        </a:rPr>
                        <a:t>بعد أن يقوم المعلم بترتيب معلوماته، وتفسيرها، عليه أن يمتلك القدرة على الاستفادة من ذلك في تحديد المشكلة، ويتطلب ذلك أن يكون لدى المعلم معرفة ودراية بطبيعة مشكلات الإساءة للأطفال وتصنيفها ومظاهرها حتى يصل إلى تحديد دقيق للمشكلة.</a:t>
                      </a:r>
                      <a:endParaRPr lang="en-US" sz="2000" b="1" kern="1200" dirty="0" smtClean="0">
                        <a:solidFill>
                          <a:schemeClr val="dk1"/>
                        </a:solidFill>
                        <a:effectLst/>
                        <a:latin typeface="+mn-lt"/>
                        <a:ea typeface="+mn-ea"/>
                        <a:cs typeface="+mn-cs"/>
                      </a:endParaRPr>
                    </a:p>
                    <a:p>
                      <a:pPr lvl="0" rtl="1"/>
                      <a:endParaRPr lang="en-US" sz="2000" b="1" dirty="0">
                        <a:solidFill>
                          <a:srgbClr val="3333FF"/>
                        </a:solidFill>
                        <a:latin typeface="Times New Roman"/>
                        <a:ea typeface="Times New Roman"/>
                      </a:endParaRPr>
                    </a:p>
                  </a:txBody>
                  <a:tcPr marL="65738" marR="65738" marT="0" marB="0"/>
                </a:tc>
              </a:tr>
            </a:tbl>
          </a:graphicData>
        </a:graphic>
      </p:graphicFrame>
      <p:sp>
        <p:nvSpPr>
          <p:cNvPr id="4" name="مستطيل 3"/>
          <p:cNvSpPr/>
          <p:nvPr/>
        </p:nvSpPr>
        <p:spPr>
          <a:xfrm>
            <a:off x="1691680" y="186780"/>
            <a:ext cx="6333932" cy="58477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200" b="1" spc="50" dirty="0" smtClean="0">
                <a:ln w="11430"/>
                <a:effectLst>
                  <a:outerShdw blurRad="76200" dist="50800" dir="5400000" algn="tl" rotWithShape="0">
                    <a:srgbClr val="000000">
                      <a:alpha val="65000"/>
                    </a:srgbClr>
                  </a:outerShdw>
                </a:effectLst>
              </a:rPr>
              <a:t>المهارة الثالثة :  التفسير وتقدير المشكلة</a:t>
            </a:r>
            <a:endParaRPr lang="ar-SA" sz="3200" b="1" spc="50" dirty="0">
              <a:ln w="11430"/>
              <a:effectLst>
                <a:outerShdw blurRad="76200" dist="50800" dir="5400000" algn="tl" rotWithShape="0">
                  <a:srgbClr val="000000">
                    <a:alpha val="65000"/>
                  </a:srgbClr>
                </a:outerShdw>
              </a:effectLst>
            </a:endParaRPr>
          </a:p>
        </p:txBody>
      </p:sp>
      <p:sp>
        <p:nvSpPr>
          <p:cNvPr id="6" name="عنصر نائب لرقم الشريحة 5"/>
          <p:cNvSpPr>
            <a:spLocks noGrp="1"/>
          </p:cNvSpPr>
          <p:nvPr>
            <p:ph type="sldNum" sz="quarter" idx="12"/>
          </p:nvPr>
        </p:nvSpPr>
        <p:spPr/>
        <p:txBody>
          <a:bodyPr/>
          <a:lstStyle/>
          <a:p>
            <a:fld id="{EA02323C-08E9-480C-90B1-6248B35BB7D4}" type="slidenum">
              <a:rPr lang="ar-SA" smtClean="0"/>
              <a:pPr/>
              <a:t>115</a:t>
            </a:fld>
            <a:endParaRPr lang="ar-SA" dirty="0"/>
          </a:p>
        </p:txBody>
      </p:sp>
    </p:spTree>
    <p:extLst>
      <p:ext uri="{BB962C8B-B14F-4D97-AF65-F5344CB8AC3E}">
        <p14:creationId xmlns:p14="http://schemas.microsoft.com/office/powerpoint/2010/main" val="33192436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116</a:t>
            </a:fld>
            <a:endParaRPr lang="ar-SA" dirty="0"/>
          </a:p>
        </p:txBody>
      </p:sp>
      <p:sp>
        <p:nvSpPr>
          <p:cNvPr id="3" name="مستطيل 2"/>
          <p:cNvSpPr/>
          <p:nvPr/>
        </p:nvSpPr>
        <p:spPr>
          <a:xfrm>
            <a:off x="971600" y="836712"/>
            <a:ext cx="7288337" cy="646331"/>
          </a:xfrm>
          <a:prstGeom prst="rect">
            <a:avLst/>
          </a:prstGeom>
          <a:solidFill>
            <a:schemeClr val="tx2">
              <a:lumMod val="20000"/>
              <a:lumOff val="80000"/>
            </a:schemeClr>
          </a:solidFill>
          <a:ln w="19050">
            <a:solidFill>
              <a:schemeClr val="tx1"/>
            </a:solidFill>
          </a:ln>
        </p:spPr>
        <p:txBody>
          <a:bodyPr wrap="square">
            <a:spAutoFit/>
          </a:bodyPr>
          <a:lstStyle/>
          <a:p>
            <a:pPr algn="ctr"/>
            <a:r>
              <a:rPr lang="ar-SA" sz="3600" b="1" spc="50" dirty="0" smtClean="0">
                <a:ln w="11430"/>
                <a:solidFill>
                  <a:srgbClr val="FF0000"/>
                </a:solidFill>
                <a:effectLst>
                  <a:outerShdw blurRad="76200" dist="50800" dir="5400000" algn="tl" rotWithShape="0">
                    <a:srgbClr val="000000">
                      <a:alpha val="65000"/>
                    </a:srgbClr>
                  </a:outerShdw>
                </a:effectLst>
                <a:latin typeface="Arial" pitchFamily="34" charset="0"/>
                <a:cs typeface="Arabic Transparent" pitchFamily="2" charset="-78"/>
              </a:rPr>
              <a:t>وقفه</a:t>
            </a:r>
            <a:endParaRPr lang="ar-SA" sz="3600" b="1" dirty="0">
              <a:ln w="19050">
                <a:solidFill>
                  <a:schemeClr val="tx2">
                    <a:tint val="1000"/>
                  </a:schemeClr>
                </a:solidFill>
                <a:prstDash val="solid"/>
              </a:ln>
            </a:endParaRPr>
          </a:p>
        </p:txBody>
      </p:sp>
      <p:pic>
        <p:nvPicPr>
          <p:cNvPr id="4" name="Picture 2"/>
          <p:cNvPicPr>
            <a:picLocks noChangeAspect="1" noChangeArrowheads="1"/>
          </p:cNvPicPr>
          <p:nvPr/>
        </p:nvPicPr>
        <p:blipFill>
          <a:blip r:embed="rId2" cstate="print"/>
          <a:srcRect/>
          <a:stretch>
            <a:fillRect/>
          </a:stretch>
        </p:blipFill>
        <p:spPr bwMode="auto">
          <a:xfrm>
            <a:off x="212566" y="3429372"/>
            <a:ext cx="1166252" cy="3312368"/>
          </a:xfrm>
          <a:prstGeom prst="rect">
            <a:avLst/>
          </a:prstGeom>
          <a:noFill/>
          <a:ln w="9525">
            <a:noFill/>
            <a:miter lim="800000"/>
            <a:headEnd/>
            <a:tailEnd/>
          </a:ln>
        </p:spPr>
      </p:pic>
      <p:sp>
        <p:nvSpPr>
          <p:cNvPr id="5" name="مستطيل 4"/>
          <p:cNvSpPr/>
          <p:nvPr/>
        </p:nvSpPr>
        <p:spPr>
          <a:xfrm>
            <a:off x="1509101" y="1582167"/>
            <a:ext cx="6286544" cy="3694409"/>
          </a:xfrm>
          <a:prstGeom prst="rect">
            <a:avLst/>
          </a:prstGeom>
          <a:solidFill>
            <a:srgbClr val="FFFF57"/>
          </a:solidFill>
          <a:effectLst>
            <a:glow rad="1397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Low" fontAlgn="base">
              <a:lnSpc>
                <a:spcPct val="150000"/>
              </a:lnSpc>
              <a:spcBef>
                <a:spcPct val="0"/>
              </a:spcBef>
              <a:spcAft>
                <a:spcPct val="0"/>
              </a:spcAft>
            </a:pPr>
            <a:r>
              <a:rPr lang="ar-SA" sz="3200" b="1" dirty="0" smtClean="0">
                <a:solidFill>
                  <a:schemeClr val="tx2"/>
                </a:solidFill>
                <a:latin typeface="Arial" pitchFamily="34" charset="0"/>
                <a:ea typeface="Times New Roman" pitchFamily="18" charset="0"/>
              </a:rPr>
              <a:t>ماذا لو أحضرت طفل أو طالب في أول مرة تراه وأجلسته أمامك وبدأت تسأله عن أسباب مشكلته ، وأنه يجب أن يتكلم، وأنك ستساعده على التخلص من مشكلته ماذا تتوقع أن تكون النتائج .</a:t>
            </a:r>
            <a:endParaRPr lang="en-US" sz="3200" b="1" dirty="0" smtClean="0">
              <a:solidFill>
                <a:schemeClr val="tx2"/>
              </a:solidFill>
              <a:latin typeface="Arial" pitchFamily="34" charset="0"/>
              <a:ea typeface="Times New Roman" pitchFamily="18" charset="0"/>
            </a:endParaRPr>
          </a:p>
        </p:txBody>
      </p:sp>
      <p:sp>
        <p:nvSpPr>
          <p:cNvPr id="6" name="مستطيل 5"/>
          <p:cNvSpPr/>
          <p:nvPr/>
        </p:nvSpPr>
        <p:spPr>
          <a:xfrm>
            <a:off x="1691680" y="128826"/>
            <a:ext cx="6079731"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smtClean="0">
                <a:ln w="11430"/>
                <a:effectLst>
                  <a:outerShdw blurRad="76200" dist="50800" dir="5400000" algn="tl" rotWithShape="0">
                    <a:srgbClr val="000000">
                      <a:alpha val="65000"/>
                    </a:srgbClr>
                  </a:outerShdw>
                </a:effectLst>
              </a:rPr>
              <a:t>المهارة الربعة  : المقابلة </a:t>
            </a:r>
            <a:endParaRPr lang="ar-SA" sz="40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73922574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117</a:t>
            </a:fld>
            <a:endParaRPr lang="ar-SA" dirty="0"/>
          </a:p>
        </p:txBody>
      </p:sp>
      <p:pic>
        <p:nvPicPr>
          <p:cNvPr id="4" name="Picture 2"/>
          <p:cNvPicPr>
            <a:picLocks noChangeAspect="1" noChangeArrowheads="1"/>
          </p:cNvPicPr>
          <p:nvPr/>
        </p:nvPicPr>
        <p:blipFill>
          <a:blip r:embed="rId2" cstate="print"/>
          <a:srcRect/>
          <a:stretch>
            <a:fillRect/>
          </a:stretch>
        </p:blipFill>
        <p:spPr bwMode="auto">
          <a:xfrm>
            <a:off x="0" y="1412776"/>
            <a:ext cx="735246" cy="4608512"/>
          </a:xfrm>
          <a:prstGeom prst="rect">
            <a:avLst/>
          </a:prstGeom>
          <a:noFill/>
          <a:ln w="9525">
            <a:noFill/>
            <a:miter lim="800000"/>
            <a:headEnd/>
            <a:tailEnd/>
          </a:ln>
        </p:spPr>
      </p:pic>
      <p:sp>
        <p:nvSpPr>
          <p:cNvPr id="5" name="مستطيل 4"/>
          <p:cNvSpPr/>
          <p:nvPr/>
        </p:nvSpPr>
        <p:spPr>
          <a:xfrm>
            <a:off x="1115616" y="1484784"/>
            <a:ext cx="7814672" cy="3970318"/>
          </a:xfrm>
          <a:prstGeom prst="rect">
            <a:avLst/>
          </a:prstGeom>
          <a:solidFill>
            <a:srgbClr val="FFFF57"/>
          </a:solidFill>
          <a:effectLst>
            <a:glow rad="1397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Low" fontAlgn="base">
              <a:lnSpc>
                <a:spcPct val="150000"/>
              </a:lnSpc>
              <a:spcBef>
                <a:spcPct val="0"/>
              </a:spcBef>
              <a:spcAft>
                <a:spcPct val="0"/>
              </a:spcAft>
            </a:pPr>
            <a:r>
              <a:rPr lang="ar-SA" sz="2800" b="1" dirty="0" smtClean="0">
                <a:solidFill>
                  <a:schemeClr val="tx2"/>
                </a:solidFill>
                <a:latin typeface="Arial" pitchFamily="34" charset="0"/>
                <a:ea typeface="Times New Roman" pitchFamily="18" charset="0"/>
              </a:rPr>
              <a:t>إن المقابلة الأولى وما يتبعها من جلسات  مع الطفل أو الطالب يُعتمد عليها كثيراً في بناء العلاقة المهنية معه وكسب ثقته ليتم بحث وتشخيص مشكلته بالطرق العلمية السليمة فهي لا تتم </a:t>
            </a:r>
            <a:r>
              <a:rPr lang="ar-SA" sz="2800" b="1" dirty="0" err="1" smtClean="0">
                <a:solidFill>
                  <a:schemeClr val="tx2"/>
                </a:solidFill>
                <a:latin typeface="Arial" pitchFamily="34" charset="0"/>
                <a:ea typeface="Times New Roman" pitchFamily="18" charset="0"/>
              </a:rPr>
              <a:t>إعتباطاً</a:t>
            </a:r>
            <a:r>
              <a:rPr lang="ar-SA" sz="2800" b="1" dirty="0" smtClean="0">
                <a:solidFill>
                  <a:schemeClr val="tx2"/>
                </a:solidFill>
                <a:latin typeface="Arial" pitchFamily="34" charset="0"/>
                <a:ea typeface="Times New Roman" pitchFamily="18" charset="0"/>
              </a:rPr>
              <a:t> وانما تتم وفق عناصر ومهارات خاصة </a:t>
            </a:r>
          </a:p>
          <a:p>
            <a:pPr algn="justLow" fontAlgn="base">
              <a:lnSpc>
                <a:spcPct val="150000"/>
              </a:lnSpc>
              <a:spcBef>
                <a:spcPct val="0"/>
              </a:spcBef>
              <a:spcAft>
                <a:spcPct val="0"/>
              </a:spcAft>
            </a:pPr>
            <a:r>
              <a:rPr lang="ar-SA" sz="2800" b="1" dirty="0" smtClean="0">
                <a:solidFill>
                  <a:schemeClr val="tx2"/>
                </a:solidFill>
                <a:latin typeface="Arial" pitchFamily="34" charset="0"/>
                <a:ea typeface="Times New Roman" pitchFamily="18" charset="0"/>
              </a:rPr>
              <a:t> لذا على المعلم والمرشد  أهمية التعرف عليها ليتم تطبيقها بمهنية عالية  .</a:t>
            </a:r>
            <a:endParaRPr lang="ar-SA" sz="2400" b="1" dirty="0">
              <a:solidFill>
                <a:schemeClr val="tx2"/>
              </a:solidFill>
              <a:latin typeface="Arial" pitchFamily="34" charset="0"/>
              <a:ea typeface="Times New Roman" pitchFamily="18" charset="0"/>
            </a:endParaRPr>
          </a:p>
        </p:txBody>
      </p:sp>
      <p:sp>
        <p:nvSpPr>
          <p:cNvPr id="6" name="مستطيل 5"/>
          <p:cNvSpPr/>
          <p:nvPr/>
        </p:nvSpPr>
        <p:spPr>
          <a:xfrm>
            <a:off x="1691680" y="128826"/>
            <a:ext cx="6079731"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smtClean="0">
                <a:ln w="11430"/>
                <a:effectLst>
                  <a:outerShdw blurRad="76200" dist="50800" dir="5400000" algn="tl" rotWithShape="0">
                    <a:srgbClr val="000000">
                      <a:alpha val="65000"/>
                    </a:srgbClr>
                  </a:outerShdw>
                </a:effectLst>
              </a:rPr>
              <a:t>المهارة الربعة  : المقابلة </a:t>
            </a:r>
            <a:endParaRPr lang="ar-SA" sz="40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77461233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118</a:t>
            </a:fld>
            <a:endParaRPr lang="ar-SA" dirty="0"/>
          </a:p>
        </p:txBody>
      </p:sp>
      <p:sp>
        <p:nvSpPr>
          <p:cNvPr id="4" name="مستطيل 3"/>
          <p:cNvSpPr/>
          <p:nvPr/>
        </p:nvSpPr>
        <p:spPr>
          <a:xfrm>
            <a:off x="1763688" y="620688"/>
            <a:ext cx="5400599" cy="523220"/>
          </a:xfrm>
          <a:prstGeom prst="rect">
            <a:avLst/>
          </a:prstGeom>
          <a:solidFill>
            <a:schemeClr val="accent5"/>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r>
              <a:rPr lang="ar-SA" sz="2800" b="1" dirty="0">
                <a:solidFill>
                  <a:schemeClr val="tx1"/>
                </a:solidFill>
              </a:rPr>
              <a:t>نشاط </a:t>
            </a:r>
            <a:r>
              <a:rPr lang="ar-SA" sz="2800" b="1" dirty="0" smtClean="0">
                <a:solidFill>
                  <a:schemeClr val="tx1"/>
                </a:solidFill>
              </a:rPr>
              <a:t>1 /2/3    : في قفص الاتهام ؟</a:t>
            </a:r>
            <a:endParaRPr lang="en-US" sz="2800" b="1" dirty="0">
              <a:solidFill>
                <a:schemeClr val="tx1"/>
              </a:solidFill>
            </a:endParaRPr>
          </a:p>
        </p:txBody>
      </p:sp>
      <p:sp>
        <p:nvSpPr>
          <p:cNvPr id="6" name="مستطيل 5"/>
          <p:cNvSpPr/>
          <p:nvPr/>
        </p:nvSpPr>
        <p:spPr>
          <a:xfrm>
            <a:off x="755576" y="1700808"/>
            <a:ext cx="7692316" cy="1754326"/>
          </a:xfrm>
          <a:prstGeom prst="rect">
            <a:avLst/>
          </a:prstGeom>
          <a:effectLst>
            <a:glow rad="1397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r>
              <a:rPr lang="ar-SA" dirty="0" smtClean="0">
                <a:solidFill>
                  <a:srgbClr val="C00000"/>
                </a:solidFill>
                <a:cs typeface="PT Bold Heading" pitchFamily="2" charset="-78"/>
              </a:rPr>
              <a:t>المطلوب:</a:t>
            </a:r>
          </a:p>
          <a:p>
            <a:endParaRPr lang="ar-SA" dirty="0" smtClean="0">
              <a:solidFill>
                <a:srgbClr val="C00000"/>
              </a:solidFill>
              <a:cs typeface="PT Bold Heading" pitchFamily="2" charset="-78"/>
            </a:endParaRPr>
          </a:p>
          <a:p>
            <a:pPr algn="ctr"/>
            <a:r>
              <a:rPr lang="ar-SA" sz="3600" b="1" dirty="0" smtClean="0">
                <a:solidFill>
                  <a:srgbClr val="002060"/>
                </a:solidFill>
              </a:rPr>
              <a:t>تكوين دائرة في المكان الواسع من القاعة</a:t>
            </a:r>
          </a:p>
          <a:p>
            <a:pPr algn="ctr"/>
            <a:r>
              <a:rPr lang="ar-SA" sz="3600" b="1" dirty="0" smtClean="0">
                <a:solidFill>
                  <a:srgbClr val="002060"/>
                </a:solidFill>
              </a:rPr>
              <a:t> </a:t>
            </a:r>
            <a:endParaRPr lang="ar-SA" sz="3200" b="1" dirty="0">
              <a:solidFill>
                <a:srgbClr val="002060"/>
              </a:solidFill>
            </a:endParaRPr>
          </a:p>
        </p:txBody>
      </p:sp>
      <p:sp>
        <p:nvSpPr>
          <p:cNvPr id="8" name="Rectangle 1"/>
          <p:cNvSpPr>
            <a:spLocks noChangeArrowheads="1"/>
          </p:cNvSpPr>
          <p:nvPr/>
        </p:nvSpPr>
        <p:spPr bwMode="auto">
          <a:xfrm>
            <a:off x="6444208" y="5805264"/>
            <a:ext cx="2315209" cy="800219"/>
          </a:xfrm>
          <a:prstGeom prst="rect">
            <a:avLst/>
          </a:prstGeom>
          <a:solidFill>
            <a:srgbClr val="FFFF5B"/>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r>
              <a:rPr lang="ar-SA" b="1" dirty="0" smtClean="0">
                <a:solidFill>
                  <a:schemeClr val="tx1"/>
                </a:solidFill>
              </a:rPr>
              <a:t>مدة النشاط:10 دقيقة</a:t>
            </a:r>
          </a:p>
          <a:p>
            <a:pPr marL="285750" indent="-285750">
              <a:buFont typeface="Arial" pitchFamily="34" charset="0"/>
              <a:buChar char="•"/>
            </a:pPr>
            <a:r>
              <a:rPr lang="ar-SA" sz="1400" b="1" dirty="0" smtClean="0">
                <a:solidFill>
                  <a:schemeClr val="tx1"/>
                </a:solidFill>
              </a:rPr>
              <a:t>طريقة التدريب: </a:t>
            </a:r>
          </a:p>
          <a:p>
            <a:pPr marL="285750" indent="-285750">
              <a:buFont typeface="Arial" pitchFamily="34" charset="0"/>
              <a:buChar char="•"/>
            </a:pPr>
            <a:r>
              <a:rPr lang="ar-SA" sz="1400" b="1" dirty="0" smtClean="0">
                <a:solidFill>
                  <a:schemeClr val="tx1"/>
                </a:solidFill>
                <a:latin typeface="Arial" pitchFamily="34" charset="0"/>
                <a:ea typeface="Times New Roman" pitchFamily="18" charset="0"/>
              </a:rPr>
              <a:t>اللعب + المناقشة  الجماعية </a:t>
            </a:r>
            <a:endParaRPr lang="ar-SA" b="1" dirty="0" smtClean="0">
              <a:solidFill>
                <a:schemeClr val="tx1"/>
              </a:solidFill>
            </a:endParaRPr>
          </a:p>
        </p:txBody>
      </p:sp>
      <p:pic>
        <p:nvPicPr>
          <p:cNvPr id="4098" name="صورة 5" descr="الوصف: C:\Documents and Settings\ts\Desktop\صورة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3717031"/>
            <a:ext cx="2469237" cy="248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مستطيل مستدير الزوايا 2"/>
          <p:cNvSpPr/>
          <p:nvPr/>
        </p:nvSpPr>
        <p:spPr>
          <a:xfrm>
            <a:off x="3131840" y="3933056"/>
            <a:ext cx="5184576" cy="1584176"/>
          </a:xfrm>
          <a:prstGeom prst="roundRect">
            <a:avLst/>
          </a:prstGeom>
          <a:ln w="28575">
            <a:solidFill>
              <a:schemeClr val="tx1"/>
            </a:solidFill>
          </a:ln>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3200" b="1" dirty="0" smtClean="0"/>
              <a:t>أذكر لنا الموقف الذي حصل لك </a:t>
            </a:r>
            <a:endParaRPr lang="ar-SA" sz="3200" b="1" dirty="0"/>
          </a:p>
        </p:txBody>
      </p:sp>
    </p:spTree>
    <p:extLst>
      <p:ext uri="{BB962C8B-B14F-4D97-AF65-F5344CB8AC3E}">
        <p14:creationId xmlns:p14="http://schemas.microsoft.com/office/powerpoint/2010/main" val="125607733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119</a:t>
            </a:fld>
            <a:endParaRPr lang="ar-SA" dirty="0"/>
          </a:p>
        </p:txBody>
      </p:sp>
      <p:sp>
        <p:nvSpPr>
          <p:cNvPr id="6" name="مستطيل 5"/>
          <p:cNvSpPr/>
          <p:nvPr/>
        </p:nvSpPr>
        <p:spPr>
          <a:xfrm>
            <a:off x="2987824" y="29377"/>
            <a:ext cx="4680521"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600" b="1" spc="50" dirty="0" smtClean="0">
                <a:ln w="11430"/>
                <a:effectLst>
                  <a:outerShdw blurRad="76200" dist="50800" dir="5400000" algn="tl" rotWithShape="0">
                    <a:srgbClr val="000000">
                      <a:alpha val="65000"/>
                    </a:srgbClr>
                  </a:outerShdw>
                </a:effectLst>
              </a:rPr>
              <a:t>المهارة الربعة  : المقابلة </a:t>
            </a:r>
            <a:endParaRPr lang="ar-SA" sz="3600" b="1" spc="50" dirty="0">
              <a:ln w="11430"/>
              <a:effectLst>
                <a:outerShdw blurRad="76200" dist="50800" dir="5400000" algn="tl" rotWithShape="0">
                  <a:srgbClr val="000000">
                    <a:alpha val="65000"/>
                  </a:srgbClr>
                </a:outerShdw>
              </a:effectLst>
            </a:endParaRPr>
          </a:p>
        </p:txBody>
      </p:sp>
      <p:graphicFrame>
        <p:nvGraphicFramePr>
          <p:cNvPr id="8" name="جدول 7"/>
          <p:cNvGraphicFramePr>
            <a:graphicFrameLocks noGrp="1"/>
          </p:cNvGraphicFramePr>
          <p:nvPr>
            <p:extLst>
              <p:ext uri="{D42A27DB-BD31-4B8C-83A1-F6EECF244321}">
                <p14:modId xmlns:p14="http://schemas.microsoft.com/office/powerpoint/2010/main" val="2143431595"/>
              </p:ext>
            </p:extLst>
          </p:nvPr>
        </p:nvGraphicFramePr>
        <p:xfrm>
          <a:off x="395536" y="692696"/>
          <a:ext cx="8487303" cy="5791200"/>
        </p:xfrm>
        <a:graphic>
          <a:graphicData uri="http://schemas.openxmlformats.org/drawingml/2006/table">
            <a:tbl>
              <a:tblPr rtl="1">
                <a:tableStyleId>{35758FB7-9AC5-4552-8A53-C91805E547FA}</a:tableStyleId>
              </a:tblPr>
              <a:tblGrid>
                <a:gridCol w="5057829"/>
                <a:gridCol w="3429474"/>
              </a:tblGrid>
              <a:tr h="360040">
                <a:tc>
                  <a:txBody>
                    <a:bodyPr/>
                    <a:lstStyle/>
                    <a:p>
                      <a:pPr marL="0" marR="0" algn="ctr" rtl="1">
                        <a:spcBef>
                          <a:spcPts val="0"/>
                        </a:spcBef>
                        <a:spcAft>
                          <a:spcPts val="0"/>
                        </a:spcAft>
                      </a:pPr>
                      <a:r>
                        <a:rPr lang="ar-SA" sz="2000" dirty="0" smtClean="0">
                          <a:solidFill>
                            <a:srgbClr val="FF0000"/>
                          </a:solidFill>
                          <a:effectLst>
                            <a:outerShdw blurRad="38100" dist="38100" dir="2700000" algn="tl">
                              <a:srgbClr val="000000">
                                <a:alpha val="43137"/>
                              </a:srgbClr>
                            </a:outerShdw>
                          </a:effectLst>
                          <a:cs typeface="+mn-cs"/>
                        </a:rPr>
                        <a:t>تعريفها</a:t>
                      </a:r>
                      <a:r>
                        <a:rPr lang="ar-SA" sz="2000" baseline="0" dirty="0">
                          <a:solidFill>
                            <a:srgbClr val="FF0000"/>
                          </a:solidFill>
                          <a:effectLst>
                            <a:outerShdw blurRad="38100" dist="38100" dir="2700000" algn="tl">
                              <a:srgbClr val="000000">
                                <a:alpha val="43137"/>
                              </a:srgbClr>
                            </a:outerShdw>
                          </a:effectLst>
                          <a:latin typeface="Times New Roman"/>
                          <a:cs typeface="+mn-cs"/>
                        </a:rPr>
                        <a:t> </a:t>
                      </a:r>
                      <a:r>
                        <a:rPr lang="ar-SA" sz="2000" dirty="0" smtClean="0">
                          <a:solidFill>
                            <a:srgbClr val="FF0000"/>
                          </a:solidFill>
                          <a:effectLst>
                            <a:outerShdw blurRad="38100" dist="38100" dir="2700000" algn="tl">
                              <a:srgbClr val="000000">
                                <a:alpha val="43137"/>
                              </a:srgbClr>
                            </a:outerShdw>
                          </a:effectLst>
                          <a:cs typeface="+mn-cs"/>
                        </a:rPr>
                        <a:t>وأهدافها </a:t>
                      </a:r>
                      <a:endParaRPr lang="en-US" sz="2000" dirty="0">
                        <a:solidFill>
                          <a:srgbClr val="FF0000"/>
                        </a:solidFill>
                        <a:effectLst>
                          <a:outerShdw blurRad="38100" dist="38100" dir="2700000" algn="tl">
                            <a:srgbClr val="000000">
                              <a:alpha val="43137"/>
                            </a:srgbClr>
                          </a:outerShdw>
                        </a:effectLst>
                        <a:latin typeface="Times New Roman"/>
                        <a:ea typeface="Times New Roman"/>
                        <a:cs typeface="+mn-cs"/>
                      </a:endParaRPr>
                    </a:p>
                  </a:txBody>
                  <a:tcPr marL="65738" marR="65738" marT="0" marB="0"/>
                </a:tc>
                <a:tc>
                  <a:txBody>
                    <a:bodyPr/>
                    <a:lstStyle/>
                    <a:p>
                      <a:pPr marL="0" marR="0" algn="ctr" rtl="1">
                        <a:spcBef>
                          <a:spcPts val="0"/>
                        </a:spcBef>
                        <a:spcAft>
                          <a:spcPts val="0"/>
                        </a:spcAft>
                      </a:pPr>
                      <a:r>
                        <a:rPr lang="ar-SA" sz="3200" dirty="0" smtClean="0">
                          <a:solidFill>
                            <a:schemeClr val="accent2"/>
                          </a:solidFill>
                          <a:effectLst/>
                        </a:rPr>
                        <a:t>نتائجها</a:t>
                      </a:r>
                      <a:endParaRPr lang="ar-SA" sz="3200" b="1" kern="1200" dirty="0" smtClean="0">
                        <a:solidFill>
                          <a:schemeClr val="accent2"/>
                        </a:solidFill>
                        <a:effectLst/>
                        <a:latin typeface="+mn-lt"/>
                        <a:ea typeface="+mn-ea"/>
                        <a:cs typeface="+mn-cs"/>
                      </a:endParaRPr>
                    </a:p>
                  </a:txBody>
                  <a:tcPr marL="65738" marR="65738" marT="0" marB="0"/>
                </a:tc>
              </a:tr>
              <a:tr h="4912919">
                <a:tc>
                  <a:txBody>
                    <a:bodyPr/>
                    <a:lstStyle/>
                    <a:p>
                      <a:pPr algn="ctr" eaLnBrk="0" hangingPunct="0">
                        <a:defRPr/>
                      </a:pPr>
                      <a:r>
                        <a:rPr lang="ar-SA" sz="2400" b="1" dirty="0" smtClean="0"/>
                        <a:t>هي علاقة </a:t>
                      </a:r>
                      <a:r>
                        <a:rPr lang="ar-SA" sz="2400" b="1" dirty="0" smtClean="0">
                          <a:solidFill>
                            <a:srgbClr val="000000"/>
                          </a:solidFill>
                        </a:rPr>
                        <a:t>مهنية </a:t>
                      </a:r>
                      <a:r>
                        <a:rPr lang="ar-SA" sz="2400" b="1" dirty="0" smtClean="0"/>
                        <a:t>اجتماعية ديناميكية لفظية فنية </a:t>
                      </a:r>
                    </a:p>
                    <a:p>
                      <a:pPr algn="ctr" eaLnBrk="0" hangingPunct="0">
                        <a:defRPr/>
                      </a:pPr>
                      <a:r>
                        <a:rPr lang="ar-SA" sz="2400" b="1" dirty="0" smtClean="0"/>
                        <a:t>تتم وجهاً لوجه بين المرشد </a:t>
                      </a:r>
                    </a:p>
                    <a:p>
                      <a:pPr algn="ctr" eaLnBrk="0" hangingPunct="0">
                        <a:defRPr/>
                      </a:pPr>
                      <a:r>
                        <a:rPr lang="ar-SA" sz="2400" b="1" dirty="0" smtClean="0"/>
                        <a:t>وأحد الطلاب أو أكثر</a:t>
                      </a:r>
                    </a:p>
                    <a:p>
                      <a:pPr algn="ctr" eaLnBrk="0" hangingPunct="0">
                        <a:defRPr/>
                      </a:pPr>
                      <a:r>
                        <a:rPr lang="ar-SA" sz="2400" b="1" dirty="0" smtClean="0"/>
                        <a:t>، للحصول على بيانات ومعلومات هادفة </a:t>
                      </a:r>
                    </a:p>
                    <a:p>
                      <a:pPr algn="ctr" eaLnBrk="0" hangingPunct="0">
                        <a:defRPr/>
                      </a:pPr>
                      <a:r>
                        <a:rPr lang="ar-SA" sz="2400" b="1" dirty="0" smtClean="0"/>
                        <a:t>بهدف تقديم المساعدة لهم </a:t>
                      </a:r>
                    </a:p>
                    <a:p>
                      <a:pPr algn="ctr" eaLnBrk="0" hangingPunct="0">
                        <a:defRPr/>
                      </a:pPr>
                      <a:r>
                        <a:rPr lang="ar-SA" sz="2400" b="1" dirty="0" smtClean="0"/>
                        <a:t>،تنفذ وفق أسلوب علمي دقيق مخطط له </a:t>
                      </a:r>
                    </a:p>
                    <a:p>
                      <a:pPr algn="ctr" eaLnBrk="0" hangingPunct="0">
                        <a:defRPr/>
                      </a:pPr>
                      <a:r>
                        <a:rPr lang="ar-SA" sz="2400" b="1" dirty="0" smtClean="0"/>
                        <a:t> في جو يسوده الثقة المتبادلة .</a:t>
                      </a:r>
                    </a:p>
                    <a:p>
                      <a:pPr marL="0" marR="0" indent="0" algn="r" defTabSz="914400" rtl="1" eaLnBrk="1" fontAlgn="auto" latinLnBrk="0" hangingPunct="1">
                        <a:lnSpc>
                          <a:spcPct val="100000"/>
                        </a:lnSpc>
                        <a:spcBef>
                          <a:spcPts val="0"/>
                        </a:spcBef>
                        <a:spcAft>
                          <a:spcPts val="0"/>
                        </a:spcAft>
                        <a:buClrTx/>
                        <a:buSzTx/>
                        <a:buFontTx/>
                        <a:buNone/>
                        <a:tabLst/>
                        <a:defRPr/>
                      </a:pPr>
                      <a:endParaRPr lang="ar-SA" sz="1800" dirty="0" smtClean="0">
                        <a:solidFill>
                          <a:srgbClr val="C00000"/>
                        </a:solidFill>
                        <a:latin typeface="Arial" pitchFamily="34" charset="0"/>
                        <a:ea typeface="Times New Roman" pitchFamily="18" charset="0"/>
                        <a:cs typeface="PT Bold Heading"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ar-SA" sz="1800" dirty="0" smtClean="0">
                        <a:solidFill>
                          <a:srgbClr val="C00000"/>
                        </a:solidFill>
                        <a:latin typeface="Arial" pitchFamily="34" charset="0"/>
                        <a:ea typeface="Times New Roman" pitchFamily="18" charset="0"/>
                        <a:cs typeface="PT Bold Heading"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ar-SA" sz="1800" dirty="0" smtClean="0">
                        <a:solidFill>
                          <a:srgbClr val="C00000"/>
                        </a:solidFill>
                        <a:latin typeface="Arial" pitchFamily="34" charset="0"/>
                        <a:ea typeface="Times New Roman" pitchFamily="18" charset="0"/>
                        <a:cs typeface="PT Bold Heading"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ar-SA" sz="1800" dirty="0" smtClean="0">
                        <a:solidFill>
                          <a:srgbClr val="C00000"/>
                        </a:solidFill>
                        <a:latin typeface="Arial" pitchFamily="34" charset="0"/>
                        <a:ea typeface="Times New Roman" pitchFamily="18" charset="0"/>
                        <a:cs typeface="PT Bold Heading"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800" dirty="0" smtClean="0">
                          <a:solidFill>
                            <a:srgbClr val="C00000"/>
                          </a:solidFill>
                          <a:latin typeface="Arial" pitchFamily="34" charset="0"/>
                          <a:ea typeface="Times New Roman" pitchFamily="18" charset="0"/>
                          <a:cs typeface="PT Bold Heading" pitchFamily="2" charset="-78"/>
                        </a:rPr>
                        <a:t>أهداف المقابلة الأولى: </a:t>
                      </a:r>
                      <a:endParaRPr lang="ar-SA" sz="1800" b="1" kern="1200" dirty="0" smtClean="0">
                        <a:solidFill>
                          <a:schemeClr val="dk1"/>
                        </a:solidFill>
                        <a:effectLst/>
                        <a:latin typeface="+mn-lt"/>
                        <a:ea typeface="+mn-ea"/>
                        <a:cs typeface="+mn-cs"/>
                      </a:endParaRPr>
                    </a:p>
                    <a:p>
                      <a:pPr marL="342900" indent="-342900" algn="justLow" fontAlgn="base">
                        <a:spcBef>
                          <a:spcPct val="0"/>
                        </a:spcBef>
                        <a:spcAft>
                          <a:spcPct val="0"/>
                        </a:spcAft>
                        <a:buBlip>
                          <a:blip r:embed="rId2"/>
                        </a:buBlip>
                      </a:pPr>
                      <a:r>
                        <a:rPr lang="ar-SA" sz="1800" dirty="0" smtClean="0">
                          <a:solidFill>
                            <a:schemeClr val="tx2"/>
                          </a:solidFill>
                          <a:latin typeface="Arial" pitchFamily="34" charset="0"/>
                          <a:ea typeface="Times New Roman" pitchFamily="18" charset="0"/>
                          <a:cs typeface="PT Bold Heading" pitchFamily="2" charset="-78"/>
                        </a:rPr>
                        <a:t>تكوين العلاقة المهنية وكسب ثقة الطفل </a:t>
                      </a:r>
                      <a:endParaRPr lang="en-US" sz="1800" dirty="0" smtClean="0">
                        <a:solidFill>
                          <a:schemeClr val="tx2"/>
                        </a:solidFill>
                        <a:latin typeface="Arial" pitchFamily="34" charset="0"/>
                        <a:ea typeface="Times New Roman" pitchFamily="18" charset="0"/>
                        <a:cs typeface="PT Bold Heading" pitchFamily="2" charset="-78"/>
                      </a:endParaRPr>
                    </a:p>
                    <a:p>
                      <a:pPr marL="342900" indent="-342900" algn="justLow" fontAlgn="base">
                        <a:spcBef>
                          <a:spcPct val="0"/>
                        </a:spcBef>
                        <a:spcAft>
                          <a:spcPct val="0"/>
                        </a:spcAft>
                        <a:buBlip>
                          <a:blip r:embed="rId2"/>
                        </a:buBlip>
                      </a:pPr>
                      <a:r>
                        <a:rPr lang="ar-SA" sz="1800" dirty="0" smtClean="0">
                          <a:solidFill>
                            <a:schemeClr val="tx2"/>
                          </a:solidFill>
                          <a:latin typeface="Arial" pitchFamily="34" charset="0"/>
                          <a:ea typeface="Times New Roman" pitchFamily="18" charset="0"/>
                          <a:cs typeface="PT Bold Heading" pitchFamily="2" charset="-78"/>
                        </a:rPr>
                        <a:t>التعرف على شخصية الطفل وسماته.</a:t>
                      </a:r>
                      <a:endParaRPr lang="en-US" sz="1800" dirty="0" smtClean="0">
                        <a:solidFill>
                          <a:schemeClr val="tx2"/>
                        </a:solidFill>
                        <a:latin typeface="Arial" pitchFamily="34" charset="0"/>
                        <a:ea typeface="Times New Roman" pitchFamily="18" charset="0"/>
                        <a:cs typeface="PT Bold Heading" pitchFamily="2" charset="-78"/>
                      </a:endParaRPr>
                    </a:p>
                    <a:p>
                      <a:pPr marL="342900" indent="-342900" algn="justLow" fontAlgn="base">
                        <a:spcBef>
                          <a:spcPct val="0"/>
                        </a:spcBef>
                        <a:spcAft>
                          <a:spcPct val="0"/>
                        </a:spcAft>
                        <a:buBlip>
                          <a:blip r:embed="rId2"/>
                        </a:buBlip>
                      </a:pPr>
                      <a:r>
                        <a:rPr lang="ar-SA" sz="1800" dirty="0" smtClean="0">
                          <a:solidFill>
                            <a:schemeClr val="tx2"/>
                          </a:solidFill>
                          <a:latin typeface="Arial" pitchFamily="34" charset="0"/>
                          <a:ea typeface="Times New Roman" pitchFamily="18" charset="0"/>
                          <a:cs typeface="PT Bold Heading" pitchFamily="2" charset="-78"/>
                        </a:rPr>
                        <a:t>التعرف على جوانب المشكلة.</a:t>
                      </a:r>
                    </a:p>
                    <a:p>
                      <a:pPr marL="0" marR="0" indent="0" algn="r" defTabSz="914400" rtl="1" eaLnBrk="1" fontAlgn="auto" latinLnBrk="0" hangingPunct="1">
                        <a:lnSpc>
                          <a:spcPct val="100000"/>
                        </a:lnSpc>
                        <a:spcBef>
                          <a:spcPts val="0"/>
                        </a:spcBef>
                        <a:spcAft>
                          <a:spcPts val="0"/>
                        </a:spcAft>
                        <a:buClrTx/>
                        <a:buSzTx/>
                        <a:buFontTx/>
                        <a:buNone/>
                        <a:tabLst/>
                        <a:defRPr/>
                      </a:pPr>
                      <a:endParaRPr lang="ar-SA" sz="1800" b="1" kern="1200" dirty="0" smtClean="0">
                        <a:solidFill>
                          <a:schemeClr val="dk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800" b="1" kern="1200" dirty="0" smtClean="0">
                          <a:solidFill>
                            <a:schemeClr val="dk1"/>
                          </a:solidFill>
                          <a:effectLst/>
                          <a:latin typeface="+mn-lt"/>
                          <a:ea typeface="+mn-ea"/>
                          <a:cs typeface="+mn-cs"/>
                        </a:rPr>
                        <a:t> </a:t>
                      </a:r>
                      <a:endParaRPr lang="ar-SA" sz="2000" b="1" dirty="0" smtClean="0">
                        <a:solidFill>
                          <a:srgbClr val="3333FF"/>
                        </a:solidFill>
                        <a:latin typeface="Times New Roman"/>
                        <a:ea typeface="Times New Roman"/>
                      </a:endParaRPr>
                    </a:p>
                  </a:txBody>
                  <a:tcPr marL="65738" marR="65738" marT="0" marB="0"/>
                </a:tc>
                <a:tc>
                  <a:txBody>
                    <a:bodyPr/>
                    <a:lstStyle/>
                    <a:p>
                      <a:pPr lvl="0" rtl="1"/>
                      <a:endParaRPr lang="ar-SA" sz="2000" b="1" dirty="0" smtClean="0">
                        <a:solidFill>
                          <a:srgbClr val="3333FF"/>
                        </a:solidFill>
                        <a:latin typeface="Times New Roman"/>
                        <a:ea typeface="Times New Roman"/>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2400" b="1" dirty="0" smtClean="0">
                          <a:effectLst/>
                        </a:rPr>
                        <a:t>الوقوف على أسباب المشكلة والنتائج التي أدت إليها تمهيداً لتشخيصها وتحديد خطة العلاج المناسبة ، أو إحالة الطفل للشخص أو الجهة التي يمكن أن تقدم له المساعدة المناسبة. </a:t>
                      </a:r>
                      <a:endParaRPr lang="en-US" sz="1400" b="1" dirty="0" smtClean="0">
                        <a:effectLst/>
                        <a:latin typeface="+mn-lt"/>
                      </a:endParaRPr>
                    </a:p>
                    <a:p>
                      <a:pPr lvl="0" rtl="1"/>
                      <a:endParaRPr lang="ar-SA" sz="2000" b="1" dirty="0" smtClean="0">
                        <a:solidFill>
                          <a:srgbClr val="3333FF"/>
                        </a:solidFill>
                        <a:latin typeface="Times New Roman"/>
                        <a:ea typeface="Times New Roman"/>
                      </a:endParaRPr>
                    </a:p>
                  </a:txBody>
                  <a:tcPr marL="65738" marR="65738" marT="0" marB="0"/>
                </a:tc>
              </a:tr>
            </a:tbl>
          </a:graphicData>
        </a:graphic>
      </p:graphicFrame>
      <p:pic>
        <p:nvPicPr>
          <p:cNvPr id="9" name="Picture 3"/>
          <p:cNvPicPr>
            <a:picLocks noChangeAspect="1" noChangeArrowheads="1"/>
          </p:cNvPicPr>
          <p:nvPr/>
        </p:nvPicPr>
        <p:blipFill>
          <a:blip r:embed="rId3" cstate="print"/>
          <a:srcRect/>
          <a:stretch>
            <a:fillRect/>
          </a:stretch>
        </p:blipFill>
        <p:spPr bwMode="auto">
          <a:xfrm>
            <a:off x="251520" y="44624"/>
            <a:ext cx="1440160" cy="10081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4"/>
          <p:cNvPicPr>
            <a:picLocks noChangeAspect="1" noChangeArrowheads="1"/>
          </p:cNvPicPr>
          <p:nvPr/>
        </p:nvPicPr>
        <p:blipFill>
          <a:blip r:embed="rId4" cstate="print"/>
          <a:srcRect/>
          <a:stretch>
            <a:fillRect/>
          </a:stretch>
        </p:blipFill>
        <p:spPr bwMode="auto">
          <a:xfrm>
            <a:off x="395536" y="4581128"/>
            <a:ext cx="1872208" cy="2028371"/>
          </a:xfrm>
          <a:prstGeom prst="rect">
            <a:avLst/>
          </a:prstGeom>
          <a:noFill/>
          <a:ln w="9525">
            <a:noFill/>
            <a:miter lim="800000"/>
            <a:headEnd/>
            <a:tailEnd/>
          </a:ln>
        </p:spPr>
      </p:pic>
    </p:spTree>
    <p:extLst>
      <p:ext uri="{BB962C8B-B14F-4D97-AF65-F5344CB8AC3E}">
        <p14:creationId xmlns:p14="http://schemas.microsoft.com/office/powerpoint/2010/main" val="3573544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843808" y="44624"/>
            <a:ext cx="3762805"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smtClean="0">
                <a:ln w="11430"/>
                <a:solidFill>
                  <a:schemeClr val="accent3"/>
                </a:solidFill>
                <a:effectLst>
                  <a:outerShdw blurRad="76200" dist="50800" dir="5400000" algn="tl" rotWithShape="0">
                    <a:srgbClr val="000000">
                      <a:alpha val="65000"/>
                    </a:srgbClr>
                  </a:outerShdw>
                </a:effectLst>
              </a:rPr>
              <a:t>نبذة عن البرنامج</a:t>
            </a:r>
            <a:endParaRPr lang="ar-SA" sz="4000" b="1" spc="50" dirty="0">
              <a:ln w="11430"/>
              <a:solidFill>
                <a:schemeClr val="accent3"/>
              </a:solidFill>
              <a:effectLst>
                <a:outerShdw blurRad="76200" dist="50800" dir="5400000" algn="tl" rotWithShape="0">
                  <a:srgbClr val="000000">
                    <a:alpha val="65000"/>
                  </a:srgbClr>
                </a:outerShdw>
              </a:effectLst>
            </a:endParaRPr>
          </a:p>
        </p:txBody>
      </p:sp>
      <p:pic>
        <p:nvPicPr>
          <p:cNvPr id="4" name="Picture 2" descr="http://t1.gstatic.com/images?q=tbn:ANd9GcTN6flfSKhBCE03RdZsthDCFAN6nmgV4guGjHwb6LMVkp-HcB3_"/>
          <p:cNvPicPr>
            <a:picLocks noChangeAspect="1" noChangeArrowheads="1"/>
          </p:cNvPicPr>
          <p:nvPr/>
        </p:nvPicPr>
        <p:blipFill>
          <a:blip r:embed="rId2" cstate="print"/>
          <a:srcRect/>
          <a:stretch>
            <a:fillRect/>
          </a:stretch>
        </p:blipFill>
        <p:spPr bwMode="auto">
          <a:xfrm>
            <a:off x="107505" y="44624"/>
            <a:ext cx="1728192" cy="1152128"/>
          </a:xfrm>
          <a:prstGeom prst="rect">
            <a:avLst/>
          </a:prstGeom>
          <a:noFill/>
        </p:spPr>
      </p:pic>
      <p:sp>
        <p:nvSpPr>
          <p:cNvPr id="6" name="مستطيل مستدير الزوايا 5"/>
          <p:cNvSpPr/>
          <p:nvPr/>
        </p:nvSpPr>
        <p:spPr>
          <a:xfrm>
            <a:off x="278026" y="1052736"/>
            <a:ext cx="8481056" cy="2016224"/>
          </a:xfrm>
          <a:prstGeom prst="roundRect">
            <a:avLst/>
          </a:prstGeom>
          <a:ln w="38100">
            <a:solidFill>
              <a:schemeClr val="tx1"/>
            </a:solidFill>
          </a:ln>
        </p:spPr>
        <p:style>
          <a:lnRef idx="1">
            <a:schemeClr val="accent5"/>
          </a:lnRef>
          <a:fillRef idx="2">
            <a:schemeClr val="accent5"/>
          </a:fillRef>
          <a:effectRef idx="1">
            <a:schemeClr val="accent5"/>
          </a:effectRef>
          <a:fontRef idx="minor">
            <a:schemeClr val="dk1"/>
          </a:fontRef>
        </p:style>
        <p:txBody>
          <a:bodyPr rtlCol="1" anchor="ctr"/>
          <a:lstStyle/>
          <a:p>
            <a:r>
              <a:rPr lang="ar-SA" sz="3200" b="1" dirty="0" smtClean="0"/>
              <a:t>* </a:t>
            </a:r>
            <a:r>
              <a:rPr lang="ar-SA" sz="2400" b="1" dirty="0" smtClean="0"/>
              <a:t>الفئات المستهدفة : </a:t>
            </a:r>
          </a:p>
          <a:p>
            <a:r>
              <a:rPr lang="ar-SA" sz="2400" b="1" dirty="0" smtClean="0"/>
              <a:t>1- مشرفي ومشرفات ( التوجيه والارشاد + الصفوف الأولية ) .</a:t>
            </a:r>
          </a:p>
          <a:p>
            <a:r>
              <a:rPr lang="ar-SA" sz="2400" b="1" dirty="0" smtClean="0"/>
              <a:t> 2- مرشدي ومرشدات طلاب وطالبات المرحلة الابتدائية . </a:t>
            </a:r>
            <a:endParaRPr lang="ar-SA" sz="2400" b="1" dirty="0"/>
          </a:p>
          <a:p>
            <a:r>
              <a:rPr lang="ar-SA" sz="2400" b="1" dirty="0" smtClean="0"/>
              <a:t>  3- مديري ومديرات ووكيلي </a:t>
            </a:r>
            <a:r>
              <a:rPr lang="ar-SA" sz="2400" b="1" dirty="0" err="1" smtClean="0"/>
              <a:t>ووكيلات</a:t>
            </a:r>
            <a:r>
              <a:rPr lang="ar-SA" sz="2400" b="1" dirty="0" smtClean="0"/>
              <a:t> ومعلمي ومعلمات المرحلة الابتدائية .</a:t>
            </a:r>
          </a:p>
        </p:txBody>
      </p:sp>
      <p:sp>
        <p:nvSpPr>
          <p:cNvPr id="2" name="مستطيل 1"/>
          <p:cNvSpPr/>
          <p:nvPr/>
        </p:nvSpPr>
        <p:spPr>
          <a:xfrm>
            <a:off x="306086" y="3284984"/>
            <a:ext cx="8424936" cy="2448272"/>
          </a:xfrm>
          <a:prstGeom prst="rect">
            <a:avLst/>
          </a:prstGeom>
          <a:ln w="28575">
            <a:solidFill>
              <a:schemeClr val="tx1"/>
            </a:solidFill>
          </a:ln>
        </p:spPr>
        <p:style>
          <a:lnRef idx="1">
            <a:schemeClr val="accent2"/>
          </a:lnRef>
          <a:fillRef idx="2">
            <a:schemeClr val="accent2"/>
          </a:fillRef>
          <a:effectRef idx="1">
            <a:schemeClr val="accent2"/>
          </a:effectRef>
          <a:fontRef idx="minor">
            <a:schemeClr val="dk1"/>
          </a:fontRef>
        </p:style>
        <p:txBody>
          <a:bodyPr rtlCol="1" anchor="ctr"/>
          <a:lstStyle/>
          <a:p>
            <a:r>
              <a:rPr lang="ar-SA" sz="2400" b="1" dirty="0" smtClean="0"/>
              <a:t>* مدة الدورة</a:t>
            </a:r>
          </a:p>
          <a:p>
            <a:pPr algn="ctr"/>
            <a:r>
              <a:rPr lang="ar-SA" sz="2400" b="1" dirty="0" smtClean="0"/>
              <a:t> 1- ( 4 )أيام تدريبية ،بواقع (5 ساعات) يومياً للمتخصصين من الفئات المستهدفة .</a:t>
            </a:r>
          </a:p>
          <a:p>
            <a:pPr algn="ctr"/>
            <a:r>
              <a:rPr lang="ar-SA" sz="2400" b="1" dirty="0" smtClean="0"/>
              <a:t>2-  يومي تدريب بواقع ( 10 ساعات ) لغير المتخصصين من الفئات المستهدفة </a:t>
            </a:r>
          </a:p>
          <a:p>
            <a:pPr algn="ctr"/>
            <a:r>
              <a:rPr lang="ar-SA" sz="2400" b="1" dirty="0" smtClean="0"/>
              <a:t> </a:t>
            </a:r>
            <a:endParaRPr lang="ar-SA" sz="2400" b="1" dirty="0"/>
          </a:p>
        </p:txBody>
      </p:sp>
    </p:spTree>
    <p:extLst>
      <p:ext uri="{BB962C8B-B14F-4D97-AF65-F5344CB8AC3E}">
        <p14:creationId xmlns:p14="http://schemas.microsoft.com/office/powerpoint/2010/main" val="215487627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120</a:t>
            </a:fld>
            <a:endParaRPr lang="ar-SA" dirty="0"/>
          </a:p>
        </p:txBody>
      </p:sp>
      <p:sp>
        <p:nvSpPr>
          <p:cNvPr id="4" name="مستطيل 3"/>
          <p:cNvSpPr/>
          <p:nvPr/>
        </p:nvSpPr>
        <p:spPr>
          <a:xfrm>
            <a:off x="3229801" y="0"/>
            <a:ext cx="3334566" cy="523220"/>
          </a:xfrm>
          <a:prstGeom prst="rect">
            <a:avLst/>
          </a:prstGeom>
          <a:solidFill>
            <a:schemeClr val="accent5"/>
          </a:solidFill>
        </p:spPr>
        <p:style>
          <a:lnRef idx="3">
            <a:schemeClr val="lt1"/>
          </a:lnRef>
          <a:fillRef idx="1">
            <a:schemeClr val="accent2"/>
          </a:fillRef>
          <a:effectRef idx="1">
            <a:schemeClr val="accent2"/>
          </a:effectRef>
          <a:fontRef idx="minor">
            <a:schemeClr val="lt1"/>
          </a:fontRef>
        </p:style>
        <p:txBody>
          <a:bodyPr wrap="none">
            <a:spAutoFit/>
          </a:bodyPr>
          <a:lstStyle/>
          <a:p>
            <a:r>
              <a:rPr lang="ar-SA" sz="2800" b="1" dirty="0">
                <a:solidFill>
                  <a:schemeClr val="bg1"/>
                </a:solidFill>
              </a:rPr>
              <a:t>نشاط </a:t>
            </a:r>
            <a:r>
              <a:rPr lang="ar-SA" sz="2800" b="1" dirty="0" smtClean="0">
                <a:solidFill>
                  <a:schemeClr val="bg1"/>
                </a:solidFill>
              </a:rPr>
              <a:t>3/1/3: </a:t>
            </a:r>
            <a:r>
              <a:rPr lang="ar-SA" sz="2800" b="1" dirty="0">
                <a:solidFill>
                  <a:schemeClr val="bg1"/>
                </a:solidFill>
              </a:rPr>
              <a:t>من أين نبدأ</a:t>
            </a:r>
            <a:r>
              <a:rPr lang="ar-SA" sz="2800" b="1" dirty="0" smtClean="0">
                <a:solidFill>
                  <a:schemeClr val="bg1"/>
                </a:solidFill>
              </a:rPr>
              <a:t>؟</a:t>
            </a:r>
            <a:endParaRPr lang="en-US" sz="2800" b="1" dirty="0">
              <a:solidFill>
                <a:schemeClr val="bg1"/>
              </a:solidFill>
            </a:endParaRPr>
          </a:p>
        </p:txBody>
      </p:sp>
      <p:sp>
        <p:nvSpPr>
          <p:cNvPr id="6" name="مستطيل 5"/>
          <p:cNvSpPr/>
          <p:nvPr/>
        </p:nvSpPr>
        <p:spPr>
          <a:xfrm>
            <a:off x="179512" y="1052736"/>
            <a:ext cx="8964488" cy="1046440"/>
          </a:xfrm>
          <a:prstGeom prst="rect">
            <a:avLst/>
          </a:prstGeom>
          <a:effectLst>
            <a:glow rad="1397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r>
              <a:rPr lang="ar-SA" dirty="0" smtClean="0">
                <a:solidFill>
                  <a:srgbClr val="C00000"/>
                </a:solidFill>
                <a:cs typeface="PT Bold Heading" pitchFamily="2" charset="-78"/>
              </a:rPr>
              <a:t>المطلوب:</a:t>
            </a:r>
          </a:p>
          <a:p>
            <a:pPr algn="ctr"/>
            <a:r>
              <a:rPr lang="ar-SA" sz="2400" b="1" dirty="0" smtClean="0">
                <a:solidFill>
                  <a:srgbClr val="002060"/>
                </a:solidFill>
              </a:rPr>
              <a:t>قراءة وتحليل الحالة الدراسية بحيث يتم التركيز على</a:t>
            </a:r>
            <a:endParaRPr lang="ar-SA" sz="2000" b="1" dirty="0">
              <a:solidFill>
                <a:srgbClr val="002060"/>
              </a:solidFill>
            </a:endParaRPr>
          </a:p>
          <a:p>
            <a:pPr algn="ctr"/>
            <a:r>
              <a:rPr lang="ar-SA" sz="2000" b="1" dirty="0" smtClean="0">
                <a:solidFill>
                  <a:srgbClr val="002060"/>
                </a:solidFill>
              </a:rPr>
              <a:t>(  </a:t>
            </a:r>
            <a:r>
              <a:rPr lang="ar-SA" sz="2000" b="1" dirty="0" smtClean="0">
                <a:solidFill>
                  <a:srgbClr val="FF0000"/>
                </a:solidFill>
              </a:rPr>
              <a:t>تحديد الأخطاء التي وقع فيها المعلم أحمد أثناء مقابلته الطالب ياسر وزملائه في ساحة المدرسة </a:t>
            </a:r>
            <a:r>
              <a:rPr lang="ar-SA" sz="2000" b="1" dirty="0" smtClean="0">
                <a:solidFill>
                  <a:srgbClr val="002060"/>
                </a:solidFill>
              </a:rPr>
              <a:t>) </a:t>
            </a:r>
            <a:endParaRPr lang="ar-SA" sz="2000" b="1" dirty="0">
              <a:solidFill>
                <a:srgbClr val="002060"/>
              </a:solidFill>
            </a:endParaRPr>
          </a:p>
        </p:txBody>
      </p:sp>
      <p:sp>
        <p:nvSpPr>
          <p:cNvPr id="8" name="Rectangle 1"/>
          <p:cNvSpPr>
            <a:spLocks noChangeArrowheads="1"/>
          </p:cNvSpPr>
          <p:nvPr/>
        </p:nvSpPr>
        <p:spPr bwMode="auto">
          <a:xfrm>
            <a:off x="6804248" y="4941168"/>
            <a:ext cx="2315209" cy="1415772"/>
          </a:xfrm>
          <a:prstGeom prst="rect">
            <a:avLst/>
          </a:prstGeom>
          <a:solidFill>
            <a:srgbClr val="FFFF5B"/>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r>
              <a:rPr lang="ar-SA" b="1" dirty="0" smtClean="0">
                <a:solidFill>
                  <a:schemeClr val="tx1"/>
                </a:solidFill>
              </a:rPr>
              <a:t>مدة النشاط:10 دقيقة</a:t>
            </a:r>
          </a:p>
          <a:p>
            <a:pPr marL="285750" indent="-285750">
              <a:buFont typeface="Arial" pitchFamily="34" charset="0"/>
              <a:buChar char="•"/>
            </a:pPr>
            <a:r>
              <a:rPr lang="ar-SA" sz="1400" b="1" dirty="0" smtClean="0">
                <a:solidFill>
                  <a:schemeClr val="tx1"/>
                </a:solidFill>
              </a:rPr>
              <a:t>طريقة التدريب: 3 مجموعات</a:t>
            </a:r>
          </a:p>
          <a:p>
            <a:pPr marL="285750" indent="-285750">
              <a:buFont typeface="Arial" pitchFamily="34" charset="0"/>
              <a:buChar char="•"/>
            </a:pPr>
            <a:r>
              <a:rPr lang="ar-SA" b="1" dirty="0" smtClean="0">
                <a:solidFill>
                  <a:schemeClr val="tx1"/>
                </a:solidFill>
              </a:rPr>
              <a:t>دراسة حالة</a:t>
            </a:r>
          </a:p>
          <a:p>
            <a:pPr marL="285750" indent="-285750">
              <a:buFont typeface="Arial" pitchFamily="34" charset="0"/>
              <a:buChar char="•"/>
            </a:pPr>
            <a:r>
              <a:rPr lang="ar-SA" b="1" dirty="0" smtClean="0">
                <a:solidFill>
                  <a:schemeClr val="tx1"/>
                </a:solidFill>
                <a:latin typeface="Arial" pitchFamily="34" charset="0"/>
                <a:ea typeface="Times New Roman" pitchFamily="18" charset="0"/>
              </a:rPr>
              <a:t>مناقشة جماعية + تدوين جماعي</a:t>
            </a:r>
            <a:endParaRPr lang="ar-SA" b="1" dirty="0" smtClean="0">
              <a:solidFill>
                <a:schemeClr val="tx1"/>
              </a:solidFill>
            </a:endParaRPr>
          </a:p>
        </p:txBody>
      </p:sp>
      <p:sp>
        <p:nvSpPr>
          <p:cNvPr id="7" name="مستطيل 6"/>
          <p:cNvSpPr/>
          <p:nvPr/>
        </p:nvSpPr>
        <p:spPr>
          <a:xfrm>
            <a:off x="2268610" y="523220"/>
            <a:ext cx="5254964" cy="461665"/>
          </a:xfrm>
          <a:prstGeom prst="rect">
            <a:avLst/>
          </a:prstGeom>
          <a:solidFill>
            <a:schemeClr val="accent6">
              <a:lumMod val="40000"/>
              <a:lumOff val="60000"/>
            </a:schemeClr>
          </a:solidFill>
        </p:spPr>
        <p:style>
          <a:lnRef idx="3">
            <a:schemeClr val="lt1"/>
          </a:lnRef>
          <a:fillRef idx="1">
            <a:schemeClr val="accent2"/>
          </a:fillRef>
          <a:effectRef idx="1">
            <a:schemeClr val="accent2"/>
          </a:effectRef>
          <a:fontRef idx="minor">
            <a:schemeClr val="lt1"/>
          </a:fontRef>
        </p:style>
        <p:txBody>
          <a:bodyPr wrap="none">
            <a:spAutoFit/>
          </a:bodyPr>
          <a:lstStyle/>
          <a:p>
            <a:r>
              <a:rPr lang="ar-SA" sz="2400" b="1" dirty="0" smtClean="0">
                <a:solidFill>
                  <a:schemeClr val="tx1"/>
                </a:solidFill>
              </a:rPr>
              <a:t>قصة المعلم أحمد والطالب ياسر في ساحة المدرسة </a:t>
            </a:r>
            <a:endParaRPr lang="en-US" sz="2400" b="1" dirty="0">
              <a:solidFill>
                <a:schemeClr val="tx1"/>
              </a:solidFill>
            </a:endParaRPr>
          </a:p>
        </p:txBody>
      </p:sp>
      <p:sp>
        <p:nvSpPr>
          <p:cNvPr id="9" name="شكل بيضاوي 8"/>
          <p:cNvSpPr/>
          <p:nvPr/>
        </p:nvSpPr>
        <p:spPr>
          <a:xfrm>
            <a:off x="0" y="6093296"/>
            <a:ext cx="1368152"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25،24ص</a:t>
            </a:r>
            <a:endParaRPr lang="ar-SA" dirty="0">
              <a:solidFill>
                <a:schemeClr val="tx1"/>
              </a:solidFill>
            </a:endParaRPr>
          </a:p>
        </p:txBody>
      </p:sp>
      <p:graphicFrame>
        <p:nvGraphicFramePr>
          <p:cNvPr id="10" name="جدول 9"/>
          <p:cNvGraphicFramePr>
            <a:graphicFrameLocks noGrp="1"/>
          </p:cNvGraphicFramePr>
          <p:nvPr>
            <p:extLst>
              <p:ext uri="{D42A27DB-BD31-4B8C-83A1-F6EECF244321}">
                <p14:modId xmlns:p14="http://schemas.microsoft.com/office/powerpoint/2010/main" val="1196295822"/>
              </p:ext>
            </p:extLst>
          </p:nvPr>
        </p:nvGraphicFramePr>
        <p:xfrm>
          <a:off x="1654254" y="2348880"/>
          <a:ext cx="5869320" cy="1645920"/>
        </p:xfrm>
        <a:graphic>
          <a:graphicData uri="http://schemas.openxmlformats.org/drawingml/2006/table">
            <a:tbl>
              <a:tblPr rtl="1">
                <a:tableStyleId>{35758FB7-9AC5-4552-8A53-C91805E547FA}</a:tableStyleId>
              </a:tblPr>
              <a:tblGrid>
                <a:gridCol w="2934348"/>
                <a:gridCol w="2934972"/>
              </a:tblGrid>
              <a:tr h="373898">
                <a:tc>
                  <a:txBody>
                    <a:bodyPr/>
                    <a:lstStyle/>
                    <a:p>
                      <a:pPr marL="0" marR="0" algn="ctr" rtl="1">
                        <a:lnSpc>
                          <a:spcPct val="150000"/>
                        </a:lnSpc>
                        <a:spcBef>
                          <a:spcPts val="0"/>
                        </a:spcBef>
                        <a:spcAft>
                          <a:spcPts val="0"/>
                        </a:spcAft>
                      </a:pPr>
                      <a:r>
                        <a:rPr lang="ar-SA" sz="2400" b="1" dirty="0">
                          <a:solidFill>
                            <a:srgbClr val="C00000"/>
                          </a:solidFill>
                        </a:rPr>
                        <a:t>أخطاء المقابلة</a:t>
                      </a:r>
                      <a:endParaRPr lang="en-US" sz="1800" b="1" dirty="0">
                        <a:solidFill>
                          <a:srgbClr val="C00000"/>
                        </a:solidFill>
                        <a:latin typeface="Times New Roman"/>
                        <a:ea typeface="Times New Roman"/>
                      </a:endParaRPr>
                    </a:p>
                  </a:txBody>
                  <a:tcPr marL="67442" marR="67442" marT="0" marB="0" anchor="ctr"/>
                </a:tc>
                <a:tc>
                  <a:txBody>
                    <a:bodyPr/>
                    <a:lstStyle/>
                    <a:p>
                      <a:pPr marL="0" marR="0" algn="ctr" rtl="1">
                        <a:lnSpc>
                          <a:spcPct val="150000"/>
                        </a:lnSpc>
                        <a:spcBef>
                          <a:spcPts val="0"/>
                        </a:spcBef>
                        <a:spcAft>
                          <a:spcPts val="0"/>
                        </a:spcAft>
                      </a:pPr>
                      <a:r>
                        <a:rPr lang="ar-SA" sz="2400" b="1" dirty="0">
                          <a:solidFill>
                            <a:srgbClr val="C00000"/>
                          </a:solidFill>
                        </a:rPr>
                        <a:t>عوامل لنجاح المقابلة</a:t>
                      </a:r>
                      <a:endParaRPr lang="en-US" sz="1800" b="1" dirty="0">
                        <a:solidFill>
                          <a:srgbClr val="C00000"/>
                        </a:solidFill>
                        <a:latin typeface="Times New Roman"/>
                        <a:ea typeface="Times New Roman"/>
                      </a:endParaRPr>
                    </a:p>
                  </a:txBody>
                  <a:tcPr marL="67442" marR="67442" marT="0" marB="0" anchor="ctr"/>
                </a:tc>
              </a:tr>
              <a:tr h="425119">
                <a:tc>
                  <a:txBody>
                    <a:bodyPr/>
                    <a:lstStyle/>
                    <a:p>
                      <a:pPr marL="0" marR="0" algn="just" rtl="1">
                        <a:lnSpc>
                          <a:spcPct val="150000"/>
                        </a:lnSpc>
                        <a:spcBef>
                          <a:spcPts val="0"/>
                        </a:spcBef>
                        <a:spcAft>
                          <a:spcPts val="0"/>
                        </a:spcAft>
                      </a:pPr>
                      <a:endParaRPr lang="ar-SA" sz="2400" b="1" dirty="0">
                        <a:latin typeface="Times New Roman"/>
                        <a:ea typeface="Times New Roman"/>
                        <a:cs typeface="Arabic Transparent"/>
                      </a:endParaRPr>
                    </a:p>
                  </a:txBody>
                  <a:tcPr marL="67442" marR="67442" marT="0" marB="0" anchor="ctr">
                    <a:solidFill>
                      <a:schemeClr val="accent5">
                        <a:lumMod val="20000"/>
                        <a:lumOff val="80000"/>
                      </a:schemeClr>
                    </a:solidFill>
                  </a:tcPr>
                </a:tc>
                <a:tc>
                  <a:txBody>
                    <a:bodyPr/>
                    <a:lstStyle/>
                    <a:p>
                      <a:pPr marL="0" marR="0" algn="ctr" rtl="1">
                        <a:lnSpc>
                          <a:spcPct val="150000"/>
                        </a:lnSpc>
                        <a:spcBef>
                          <a:spcPts val="0"/>
                        </a:spcBef>
                        <a:spcAft>
                          <a:spcPts val="0"/>
                        </a:spcAft>
                      </a:pPr>
                      <a:endParaRPr lang="ar-SA" sz="2400" b="1" dirty="0">
                        <a:latin typeface="Times New Roman"/>
                        <a:ea typeface="Times New Roman"/>
                        <a:cs typeface="Arabic Transparent"/>
                      </a:endParaRPr>
                    </a:p>
                  </a:txBody>
                  <a:tcPr marL="67442" marR="67442" marT="0" marB="0" anchor="ctr">
                    <a:solidFill>
                      <a:schemeClr val="accent5">
                        <a:lumMod val="20000"/>
                        <a:lumOff val="80000"/>
                      </a:schemeClr>
                    </a:solidFill>
                  </a:tcPr>
                </a:tc>
              </a:tr>
              <a:tr h="425119">
                <a:tc>
                  <a:txBody>
                    <a:bodyPr/>
                    <a:lstStyle/>
                    <a:p>
                      <a:pPr marL="0" marR="0" algn="just" rtl="1">
                        <a:lnSpc>
                          <a:spcPct val="150000"/>
                        </a:lnSpc>
                        <a:spcBef>
                          <a:spcPts val="0"/>
                        </a:spcBef>
                        <a:spcAft>
                          <a:spcPts val="0"/>
                        </a:spcAft>
                      </a:pPr>
                      <a:endParaRPr lang="ar-SA" sz="2400" b="1" dirty="0">
                        <a:latin typeface="Times New Roman"/>
                        <a:ea typeface="Times New Roman"/>
                        <a:cs typeface="Arabic Transparent"/>
                      </a:endParaRPr>
                    </a:p>
                  </a:txBody>
                  <a:tcPr marL="67442" marR="67442" marT="0" marB="0" anchor="ctr">
                    <a:solidFill>
                      <a:schemeClr val="accent5">
                        <a:lumMod val="20000"/>
                        <a:lumOff val="80000"/>
                      </a:schemeClr>
                    </a:solidFill>
                  </a:tcPr>
                </a:tc>
                <a:tc>
                  <a:txBody>
                    <a:bodyPr/>
                    <a:lstStyle/>
                    <a:p>
                      <a:pPr marL="0" marR="0" algn="ctr" rtl="1">
                        <a:lnSpc>
                          <a:spcPct val="150000"/>
                        </a:lnSpc>
                        <a:spcBef>
                          <a:spcPts val="0"/>
                        </a:spcBef>
                        <a:spcAft>
                          <a:spcPts val="0"/>
                        </a:spcAft>
                      </a:pPr>
                      <a:endParaRPr lang="ar-SA" sz="2400" b="1" dirty="0">
                        <a:latin typeface="Times New Roman"/>
                        <a:ea typeface="Times New Roman"/>
                        <a:cs typeface="Arabic Transparent"/>
                      </a:endParaRPr>
                    </a:p>
                  </a:txBody>
                  <a:tcPr marL="67442" marR="67442" marT="0" marB="0" anchor="ctr">
                    <a:solidFill>
                      <a:schemeClr val="accent5">
                        <a:lumMod val="20000"/>
                        <a:lumOff val="80000"/>
                      </a:schemeClr>
                    </a:solidFill>
                  </a:tcPr>
                </a:tc>
              </a:tr>
            </a:tbl>
          </a:graphicData>
        </a:graphic>
      </p:graphicFrame>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4270412"/>
            <a:ext cx="5407596"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24160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121</a:t>
            </a:fld>
            <a:endParaRPr lang="ar-SA" dirty="0"/>
          </a:p>
        </p:txBody>
      </p:sp>
      <p:sp>
        <p:nvSpPr>
          <p:cNvPr id="4" name="Rectangle 1"/>
          <p:cNvSpPr>
            <a:spLocks noChangeArrowheads="1"/>
          </p:cNvSpPr>
          <p:nvPr/>
        </p:nvSpPr>
        <p:spPr bwMode="auto">
          <a:xfrm>
            <a:off x="899592" y="847745"/>
            <a:ext cx="7933284" cy="2462213"/>
          </a:xfrm>
          <a:prstGeom prst="rect">
            <a:avLst/>
          </a:prstGeom>
          <a:solidFill>
            <a:srgbClr val="FFFFB3"/>
          </a:soli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marL="36000" algn="justLow" fontAlgn="base">
              <a:spcBef>
                <a:spcPct val="0"/>
              </a:spcBef>
              <a:spcAft>
                <a:spcPct val="0"/>
              </a:spcAft>
            </a:pPr>
            <a:r>
              <a:rPr lang="ar-SA" dirty="0">
                <a:solidFill>
                  <a:srgbClr val="C00000"/>
                </a:solidFill>
                <a:latin typeface="Arial" pitchFamily="34" charset="0"/>
                <a:ea typeface="Times New Roman" pitchFamily="18" charset="0"/>
                <a:cs typeface="PT Bold Heading" pitchFamily="2" charset="-78"/>
              </a:rPr>
              <a:t>1- موعد المقابلة</a:t>
            </a:r>
            <a:r>
              <a:rPr lang="ar-SA" dirty="0" smtClean="0">
                <a:solidFill>
                  <a:srgbClr val="C00000"/>
                </a:solidFill>
                <a:latin typeface="Arial" pitchFamily="34" charset="0"/>
                <a:ea typeface="Times New Roman" pitchFamily="18" charset="0"/>
                <a:cs typeface="PT Bold Heading" pitchFamily="2" charset="-78"/>
              </a:rPr>
              <a:t>: </a:t>
            </a:r>
          </a:p>
          <a:p>
            <a:pPr marL="36000" algn="justLow" fontAlgn="base">
              <a:spcBef>
                <a:spcPct val="0"/>
              </a:spcBef>
              <a:spcAft>
                <a:spcPct val="0"/>
              </a:spcAft>
            </a:pPr>
            <a:endParaRPr lang="ar-SA" sz="2000" b="1" dirty="0">
              <a:solidFill>
                <a:srgbClr val="C00000"/>
              </a:solidFill>
              <a:latin typeface="Arial" pitchFamily="34" charset="0"/>
              <a:ea typeface="Times New Roman" pitchFamily="18" charset="0"/>
              <a:cs typeface="PT Bold Heading" pitchFamily="2" charset="-78"/>
            </a:endParaRPr>
          </a:p>
          <a:p>
            <a:pPr marL="36000" algn="justLow" fontAlgn="base">
              <a:spcBef>
                <a:spcPct val="0"/>
              </a:spcBef>
              <a:spcAft>
                <a:spcPct val="0"/>
              </a:spcAft>
            </a:pPr>
            <a:r>
              <a:rPr lang="ar-SA" sz="2400" b="1" dirty="0" smtClean="0">
                <a:solidFill>
                  <a:schemeClr val="tx1"/>
                </a:solidFill>
                <a:latin typeface="Arial" pitchFamily="34" charset="0"/>
                <a:ea typeface="Times New Roman" pitchFamily="18" charset="0"/>
              </a:rPr>
              <a:t>يجب أن يحدد </a:t>
            </a:r>
            <a:r>
              <a:rPr lang="ar-SA" sz="2400" b="1" dirty="0">
                <a:solidFill>
                  <a:schemeClr val="tx1"/>
                </a:solidFill>
                <a:latin typeface="Arial" pitchFamily="34" charset="0"/>
                <a:ea typeface="Times New Roman" pitchFamily="18" charset="0"/>
              </a:rPr>
              <a:t>المعلم موعدا لمقابلة الطالب ويطلب منه ذلك بطريقة مريحة تظهر الاهتمام والحب ولا تسبب له التوتر والخوف ،حيث أن الانطباع الأول لدى الطالب له </a:t>
            </a:r>
            <a:r>
              <a:rPr lang="ar-SA" sz="2400" b="1" dirty="0" smtClean="0">
                <a:solidFill>
                  <a:schemeClr val="tx1"/>
                </a:solidFill>
                <a:latin typeface="Arial" pitchFamily="34" charset="0"/>
                <a:ea typeface="Times New Roman" pitchFamily="18" charset="0"/>
              </a:rPr>
              <a:t>دور كبير </a:t>
            </a:r>
            <a:r>
              <a:rPr lang="ar-SA" sz="2400" b="1" dirty="0">
                <a:solidFill>
                  <a:schemeClr val="tx1"/>
                </a:solidFill>
                <a:latin typeface="Arial" pitchFamily="34" charset="0"/>
                <a:ea typeface="Times New Roman" pitchFamily="18" charset="0"/>
              </a:rPr>
              <a:t>في نجاح العلاقة بينه وبين المعلم وكسب </a:t>
            </a:r>
            <a:r>
              <a:rPr lang="ar-SA" sz="2400" b="1" dirty="0" smtClean="0">
                <a:solidFill>
                  <a:schemeClr val="tx1"/>
                </a:solidFill>
                <a:latin typeface="Arial" pitchFamily="34" charset="0"/>
                <a:ea typeface="Times New Roman" pitchFamily="18" charset="0"/>
              </a:rPr>
              <a:t>ثقته </a:t>
            </a:r>
            <a:r>
              <a:rPr lang="ar-SA" sz="2400" b="1" dirty="0" err="1" smtClean="0">
                <a:solidFill>
                  <a:schemeClr val="tx1"/>
                </a:solidFill>
                <a:latin typeface="Arial" pitchFamily="34" charset="0"/>
                <a:ea typeface="Times New Roman" pitchFamily="18" charset="0"/>
              </a:rPr>
              <a:t>يالاضافة</a:t>
            </a:r>
            <a:r>
              <a:rPr lang="ar-SA" sz="2400" b="1" dirty="0" smtClean="0">
                <a:solidFill>
                  <a:schemeClr val="tx1"/>
                </a:solidFill>
                <a:latin typeface="Arial" pitchFamily="34" charset="0"/>
                <a:ea typeface="Times New Roman" pitchFamily="18" charset="0"/>
              </a:rPr>
              <a:t> الى عدم حضور الطالب في وقت </a:t>
            </a:r>
            <a:r>
              <a:rPr lang="ar-SA" sz="2400" b="1" dirty="0" err="1" smtClean="0">
                <a:solidFill>
                  <a:schemeClr val="tx1"/>
                </a:solidFill>
                <a:latin typeface="Arial" pitchFamily="34" charset="0"/>
                <a:ea typeface="Times New Roman" pitchFamily="18" charset="0"/>
              </a:rPr>
              <a:t>أنشغال</a:t>
            </a:r>
            <a:r>
              <a:rPr lang="ar-SA" sz="2400" b="1" dirty="0" smtClean="0">
                <a:solidFill>
                  <a:schemeClr val="tx1"/>
                </a:solidFill>
                <a:latin typeface="Arial" pitchFamily="34" charset="0"/>
                <a:ea typeface="Times New Roman" pitchFamily="18" charset="0"/>
              </a:rPr>
              <a:t> المعلم او المرشد </a:t>
            </a:r>
            <a:r>
              <a:rPr lang="ar-SA" sz="4400" b="1" dirty="0" smtClean="0">
                <a:solidFill>
                  <a:schemeClr val="tx1"/>
                </a:solidFill>
                <a:latin typeface="Arial" pitchFamily="34" charset="0"/>
                <a:ea typeface="Times New Roman" pitchFamily="18" charset="0"/>
              </a:rPr>
              <a:t>. </a:t>
            </a:r>
            <a:endParaRPr lang="ar-SA" sz="4000" b="1" dirty="0">
              <a:solidFill>
                <a:schemeClr val="tx1"/>
              </a:solidFill>
              <a:latin typeface="Arial" pitchFamily="34" charset="0"/>
              <a:ea typeface="Times New Roman" pitchFamily="18" charset="0"/>
            </a:endParaRPr>
          </a:p>
        </p:txBody>
      </p:sp>
      <p:sp>
        <p:nvSpPr>
          <p:cNvPr id="6" name="Rectangle 1"/>
          <p:cNvSpPr>
            <a:spLocks noChangeArrowheads="1"/>
          </p:cNvSpPr>
          <p:nvPr/>
        </p:nvSpPr>
        <p:spPr bwMode="auto">
          <a:xfrm>
            <a:off x="883568" y="3312028"/>
            <a:ext cx="7900458" cy="3185487"/>
          </a:xfrm>
          <a:prstGeom prst="rect">
            <a:avLst/>
          </a:prstGeom>
          <a:solidFill>
            <a:schemeClr val="accent6">
              <a:lumMod val="40000"/>
              <a:lumOff val="60000"/>
            </a:schemeClr>
          </a:soli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dirty="0" smtClean="0">
                <a:solidFill>
                  <a:srgbClr val="C00000"/>
                </a:solidFill>
                <a:latin typeface="Arial" pitchFamily="34" charset="0"/>
                <a:ea typeface="Times New Roman" pitchFamily="18" charset="0"/>
                <a:cs typeface="PT Bold Heading" pitchFamily="2" charset="-78"/>
              </a:rPr>
              <a:t>2-التحضير </a:t>
            </a:r>
            <a:r>
              <a:rPr lang="ar-SA" dirty="0">
                <a:solidFill>
                  <a:srgbClr val="C00000"/>
                </a:solidFill>
                <a:latin typeface="Arial" pitchFamily="34" charset="0"/>
                <a:ea typeface="Times New Roman" pitchFamily="18" charset="0"/>
                <a:cs typeface="PT Bold Heading" pitchFamily="2" charset="-78"/>
              </a:rPr>
              <a:t>للمقابلة:</a:t>
            </a:r>
            <a:endParaRPr lang="en-US" dirty="0">
              <a:solidFill>
                <a:srgbClr val="C00000"/>
              </a:solidFill>
              <a:latin typeface="Arial" pitchFamily="34" charset="0"/>
              <a:ea typeface="Times New Roman" pitchFamily="18" charset="0"/>
              <a:cs typeface="PT Bold Heading" pitchFamily="2" charset="-78"/>
            </a:endParaRPr>
          </a:p>
          <a:p>
            <a:pPr algn="justLow" fontAlgn="base">
              <a:lnSpc>
                <a:spcPct val="150000"/>
              </a:lnSpc>
              <a:spcBef>
                <a:spcPct val="0"/>
              </a:spcBef>
              <a:spcAft>
                <a:spcPct val="0"/>
              </a:spcAft>
            </a:pPr>
            <a:r>
              <a:rPr lang="ar-SA" sz="1600" dirty="0">
                <a:solidFill>
                  <a:srgbClr val="C00000"/>
                </a:solidFill>
                <a:latin typeface="Arial" pitchFamily="34" charset="0"/>
                <a:ea typeface="Times New Roman" pitchFamily="18" charset="0"/>
                <a:cs typeface="PT Bold Heading" pitchFamily="2" charset="-78"/>
              </a:rPr>
              <a:t>   </a:t>
            </a:r>
            <a:r>
              <a:rPr lang="ar-SA" dirty="0" smtClean="0">
                <a:solidFill>
                  <a:schemeClr val="tx1"/>
                </a:solidFill>
                <a:latin typeface="Arial" pitchFamily="34" charset="0"/>
                <a:ea typeface="Times New Roman" pitchFamily="18" charset="0"/>
                <a:cs typeface="PT Bold Heading" pitchFamily="2" charset="-78"/>
              </a:rPr>
              <a:t>1</a:t>
            </a:r>
            <a:r>
              <a:rPr lang="ar-SA" sz="1600" dirty="0" smtClean="0">
                <a:solidFill>
                  <a:srgbClr val="C00000"/>
                </a:solidFill>
                <a:latin typeface="Arial" pitchFamily="34" charset="0"/>
                <a:ea typeface="Times New Roman" pitchFamily="18" charset="0"/>
                <a:cs typeface="PT Bold Heading" pitchFamily="2" charset="-78"/>
              </a:rPr>
              <a:t>-   </a:t>
            </a:r>
            <a:r>
              <a:rPr lang="ar-SA" sz="2400" b="1" dirty="0" smtClean="0">
                <a:solidFill>
                  <a:schemeClr val="tx1"/>
                </a:solidFill>
                <a:latin typeface="Arial" pitchFamily="34" charset="0"/>
                <a:ea typeface="Times New Roman" pitchFamily="18" charset="0"/>
              </a:rPr>
              <a:t>يجب تحديد (</a:t>
            </a:r>
            <a:r>
              <a:rPr lang="ar-SA" sz="2400" b="1" dirty="0" smtClean="0">
                <a:solidFill>
                  <a:srgbClr val="C00000"/>
                </a:solidFill>
                <a:latin typeface="Arial" pitchFamily="34" charset="0"/>
                <a:ea typeface="Times New Roman" pitchFamily="18" charset="0"/>
              </a:rPr>
              <a:t>هدف </a:t>
            </a:r>
            <a:r>
              <a:rPr lang="ar-SA" sz="2400" b="1" dirty="0">
                <a:solidFill>
                  <a:srgbClr val="C00000"/>
                </a:solidFill>
                <a:latin typeface="Arial" pitchFamily="34" charset="0"/>
                <a:ea typeface="Times New Roman" pitchFamily="18" charset="0"/>
              </a:rPr>
              <a:t>للمقابلة </a:t>
            </a:r>
            <a:r>
              <a:rPr lang="ar-SA" sz="2400" b="1" dirty="0" smtClean="0">
                <a:solidFill>
                  <a:srgbClr val="C00000"/>
                </a:solidFill>
                <a:latin typeface="Arial" pitchFamily="34" charset="0"/>
                <a:ea typeface="Times New Roman" pitchFamily="18" charset="0"/>
              </a:rPr>
              <a:t>) </a:t>
            </a:r>
            <a:r>
              <a:rPr lang="ar-SA" sz="2400" b="1" dirty="0" smtClean="0">
                <a:solidFill>
                  <a:schemeClr val="tx1"/>
                </a:solidFill>
                <a:latin typeface="Arial" pitchFamily="34" charset="0"/>
                <a:ea typeface="Times New Roman" pitchFamily="18" charset="0"/>
              </a:rPr>
              <a:t>والتركيز عليه ولا تترك المقابلة بدونه.</a:t>
            </a:r>
          </a:p>
          <a:p>
            <a:pPr algn="justLow" fontAlgn="base">
              <a:lnSpc>
                <a:spcPct val="150000"/>
              </a:lnSpc>
              <a:spcBef>
                <a:spcPct val="0"/>
              </a:spcBef>
              <a:spcAft>
                <a:spcPct val="0"/>
              </a:spcAft>
            </a:pPr>
            <a:r>
              <a:rPr lang="ar-SA" sz="2400" b="1" dirty="0" smtClean="0">
                <a:solidFill>
                  <a:schemeClr val="tx1"/>
                </a:solidFill>
                <a:latin typeface="Arial" pitchFamily="34" charset="0"/>
                <a:ea typeface="Times New Roman" pitchFamily="18" charset="0"/>
              </a:rPr>
              <a:t> 2- الاستعداد للمقابلة ( </a:t>
            </a:r>
            <a:r>
              <a:rPr lang="ar-SA" sz="2400" b="1" dirty="0" smtClean="0">
                <a:solidFill>
                  <a:srgbClr val="C00000"/>
                </a:solidFill>
                <a:latin typeface="Arial" pitchFamily="34" charset="0"/>
                <a:ea typeface="Times New Roman" pitchFamily="18" charset="0"/>
              </a:rPr>
              <a:t>بجمع </a:t>
            </a:r>
            <a:r>
              <a:rPr lang="ar-SA" sz="2400" b="1" dirty="0">
                <a:solidFill>
                  <a:srgbClr val="C00000"/>
                </a:solidFill>
                <a:latin typeface="Arial" pitchFamily="34" charset="0"/>
                <a:ea typeface="Times New Roman" pitchFamily="18" charset="0"/>
              </a:rPr>
              <a:t>معلومات </a:t>
            </a:r>
            <a:r>
              <a:rPr lang="ar-SA" sz="2400" b="1" dirty="0" smtClean="0">
                <a:solidFill>
                  <a:srgbClr val="C00000"/>
                </a:solidFill>
                <a:latin typeface="Arial" pitchFamily="34" charset="0"/>
                <a:ea typeface="Times New Roman" pitchFamily="18" charset="0"/>
              </a:rPr>
              <a:t>)</a:t>
            </a:r>
            <a:r>
              <a:rPr lang="ar-SA" sz="2400" b="1" dirty="0" smtClean="0">
                <a:solidFill>
                  <a:schemeClr val="tx1"/>
                </a:solidFill>
                <a:latin typeface="Arial" pitchFamily="34" charset="0"/>
                <a:ea typeface="Times New Roman" pitchFamily="18" charset="0"/>
              </a:rPr>
              <a:t>عن </a:t>
            </a:r>
            <a:r>
              <a:rPr lang="ar-SA" sz="2400" b="1" dirty="0">
                <a:solidFill>
                  <a:schemeClr val="tx1"/>
                </a:solidFill>
                <a:latin typeface="Arial" pitchFamily="34" charset="0"/>
                <a:ea typeface="Times New Roman" pitchFamily="18" charset="0"/>
              </a:rPr>
              <a:t>الطفل من خلال ملفه والتعرف على حالته الاجتماعية، ومع من يعيش، والمستوى المادي للأسرة، وقد يظهر له من ملف الطفل معلومات قد تفيد في عملية </a:t>
            </a:r>
            <a:r>
              <a:rPr lang="ar-SA" sz="2000" b="1" dirty="0" smtClean="0">
                <a:solidFill>
                  <a:schemeClr val="tx1"/>
                </a:solidFill>
                <a:latin typeface="Arial" pitchFamily="34" charset="0"/>
                <a:ea typeface="Times New Roman" pitchFamily="18" charset="0"/>
              </a:rPr>
              <a:t>التدخل او في المقابلات السابقة ملاحظات تحتاج الى إيضاح  </a:t>
            </a:r>
            <a:r>
              <a:rPr lang="ar-SA" dirty="0" smtClean="0">
                <a:solidFill>
                  <a:schemeClr val="tx1"/>
                </a:solidFill>
                <a:latin typeface="Arial" pitchFamily="34" charset="0"/>
                <a:ea typeface="Times New Roman" pitchFamily="18" charset="0"/>
              </a:rPr>
              <a:t>. </a:t>
            </a:r>
            <a:endParaRPr lang="ar-SA" sz="2000" dirty="0">
              <a:solidFill>
                <a:schemeClr val="tx1"/>
              </a:solidFill>
              <a:latin typeface="Arial" pitchFamily="34" charset="0"/>
              <a:ea typeface="Times New Roman" pitchFamily="18" charset="0"/>
            </a:endParaRPr>
          </a:p>
        </p:txBody>
      </p:sp>
      <p:sp>
        <p:nvSpPr>
          <p:cNvPr id="7" name="Rectangle 2"/>
          <p:cNvSpPr>
            <a:spLocks noChangeArrowheads="1"/>
          </p:cNvSpPr>
          <p:nvPr/>
        </p:nvSpPr>
        <p:spPr bwMode="auto">
          <a:xfrm>
            <a:off x="2483768" y="189383"/>
            <a:ext cx="4320480" cy="461665"/>
          </a:xfrm>
          <a:prstGeom prst="rect">
            <a:avLst/>
          </a:prstGeom>
          <a:gradFill>
            <a:gsLst>
              <a:gs pos="0">
                <a:schemeClr val="accent5"/>
              </a:gs>
              <a:gs pos="35000">
                <a:schemeClr val="accent5">
                  <a:tint val="37000"/>
                  <a:satMod val="300000"/>
                </a:schemeClr>
              </a:gs>
              <a:gs pos="100000">
                <a:schemeClr val="accent5">
                  <a:tint val="15000"/>
                  <a:satMod val="350000"/>
                </a:schemeClr>
              </a:gs>
            </a:gsLst>
            <a:lin ang="16200000" scaled="1"/>
          </a:gra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ar-SA" sz="2400" b="1" dirty="0" smtClean="0">
                <a:solidFill>
                  <a:schemeClr val="tx2"/>
                </a:solidFill>
                <a:latin typeface="Arial" pitchFamily="34" charset="0"/>
                <a:ea typeface="Times New Roman" pitchFamily="18" charset="0"/>
                <a:cs typeface="PT Bold Heading" pitchFamily="2" charset="-78"/>
              </a:rPr>
              <a:t>عناصر المقابلة الناجحة</a:t>
            </a:r>
            <a:endParaRPr lang="ar-SA" sz="2400" b="1" dirty="0">
              <a:solidFill>
                <a:schemeClr val="tx2"/>
              </a:solidFill>
              <a:latin typeface="Arial" pitchFamily="34" charset="0"/>
              <a:ea typeface="Times New Roman" pitchFamily="18" charset="0"/>
              <a:cs typeface="PT Bold Heading" pitchFamily="2" charset="-78"/>
            </a:endParaRPr>
          </a:p>
        </p:txBody>
      </p:sp>
    </p:spTree>
    <p:extLst>
      <p:ext uri="{BB962C8B-B14F-4D97-AF65-F5344CB8AC3E}">
        <p14:creationId xmlns:p14="http://schemas.microsoft.com/office/powerpoint/2010/main" val="325601143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122</a:t>
            </a:fld>
            <a:endParaRPr lang="ar-SA" dirty="0"/>
          </a:p>
        </p:txBody>
      </p:sp>
      <p:sp>
        <p:nvSpPr>
          <p:cNvPr id="5" name="Rectangle 1"/>
          <p:cNvSpPr>
            <a:spLocks noChangeArrowheads="1"/>
          </p:cNvSpPr>
          <p:nvPr/>
        </p:nvSpPr>
        <p:spPr bwMode="auto">
          <a:xfrm>
            <a:off x="694421" y="1804174"/>
            <a:ext cx="7848600" cy="4647426"/>
          </a:xfrm>
          <a:prstGeom prst="rect">
            <a:avLst/>
          </a:prstGeom>
          <a:solidFill>
            <a:schemeClr val="accent2">
              <a:lumMod val="20000"/>
              <a:lumOff val="80000"/>
            </a:schemeClr>
          </a:soli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ar-SA" sz="2000" dirty="0" smtClean="0">
                <a:solidFill>
                  <a:srgbClr val="C00000"/>
                </a:solidFill>
                <a:latin typeface="Arial" pitchFamily="34" charset="0"/>
                <a:ea typeface="Times New Roman" pitchFamily="18" charset="0"/>
                <a:cs typeface="PT Bold Heading" pitchFamily="2" charset="-78"/>
              </a:rPr>
              <a:t>3- </a:t>
            </a:r>
            <a:r>
              <a:rPr lang="ar-SA" sz="2000" dirty="0">
                <a:solidFill>
                  <a:srgbClr val="C00000"/>
                </a:solidFill>
                <a:latin typeface="Arial" pitchFamily="34" charset="0"/>
                <a:ea typeface="Times New Roman" pitchFamily="18" charset="0"/>
                <a:cs typeface="PT Bold Heading" pitchFamily="2" charset="-78"/>
              </a:rPr>
              <a:t>مكان المقابلة</a:t>
            </a:r>
            <a:r>
              <a:rPr lang="ar-SA" sz="2000" dirty="0" smtClean="0">
                <a:solidFill>
                  <a:srgbClr val="C00000"/>
                </a:solidFill>
                <a:latin typeface="Arial" pitchFamily="34" charset="0"/>
                <a:ea typeface="Times New Roman" pitchFamily="18" charset="0"/>
                <a:cs typeface="PT Bold Heading" pitchFamily="2" charset="-78"/>
              </a:rPr>
              <a:t>:</a:t>
            </a:r>
            <a:r>
              <a:rPr lang="ar-SA" sz="1400" dirty="0" smtClean="0">
                <a:solidFill>
                  <a:schemeClr val="tx2"/>
                </a:solidFill>
                <a:latin typeface="Arial" pitchFamily="34" charset="0"/>
                <a:ea typeface="Times New Roman" pitchFamily="18" charset="0"/>
                <a:cs typeface="PT Bold Heading" pitchFamily="2" charset="-78"/>
              </a:rPr>
              <a:t> </a:t>
            </a:r>
          </a:p>
          <a:p>
            <a:pPr algn="justLow" fontAlgn="base">
              <a:spcBef>
                <a:spcPct val="0"/>
              </a:spcBef>
              <a:spcAft>
                <a:spcPct val="0"/>
              </a:spcAft>
            </a:pPr>
            <a:endParaRPr lang="ar-SA" b="1" dirty="0" smtClean="0">
              <a:solidFill>
                <a:schemeClr val="tx1"/>
              </a:solidFill>
              <a:latin typeface="Arial" pitchFamily="34" charset="0"/>
              <a:ea typeface="Times New Roman" pitchFamily="18" charset="0"/>
            </a:endParaRPr>
          </a:p>
          <a:p>
            <a:pPr algn="justLow" fontAlgn="base">
              <a:spcBef>
                <a:spcPct val="0"/>
              </a:spcBef>
              <a:spcAft>
                <a:spcPct val="0"/>
              </a:spcAft>
            </a:pPr>
            <a:r>
              <a:rPr lang="ar-SA" b="1" dirty="0" smtClean="0">
                <a:solidFill>
                  <a:schemeClr val="tx1"/>
                </a:solidFill>
                <a:latin typeface="Arial" pitchFamily="34" charset="0"/>
                <a:ea typeface="Times New Roman" pitchFamily="18" charset="0"/>
              </a:rPr>
              <a:t>يفضل أن </a:t>
            </a:r>
            <a:r>
              <a:rPr lang="ar-SA" b="1" dirty="0">
                <a:solidFill>
                  <a:schemeClr val="tx1"/>
                </a:solidFill>
                <a:latin typeface="Arial" pitchFamily="34" charset="0"/>
                <a:ea typeface="Times New Roman" pitchFamily="18" charset="0"/>
              </a:rPr>
              <a:t>يختار المعلم </a:t>
            </a:r>
            <a:r>
              <a:rPr lang="ar-SA" b="1" dirty="0">
                <a:solidFill>
                  <a:srgbClr val="C00000"/>
                </a:solidFill>
                <a:latin typeface="Arial" pitchFamily="34" charset="0"/>
                <a:ea typeface="Times New Roman" pitchFamily="18" charset="0"/>
              </a:rPr>
              <a:t>المكان المناسب </a:t>
            </a:r>
            <a:r>
              <a:rPr lang="ar-SA" b="1" dirty="0">
                <a:solidFill>
                  <a:schemeClr val="tx1"/>
                </a:solidFill>
                <a:latin typeface="Arial" pitchFamily="34" charset="0"/>
                <a:ea typeface="Times New Roman" pitchFamily="18" charset="0"/>
              </a:rPr>
              <a:t>للالتقاء بالطالب </a:t>
            </a:r>
            <a:r>
              <a:rPr lang="ar-SA" b="1" dirty="0" smtClean="0">
                <a:solidFill>
                  <a:schemeClr val="tx1"/>
                </a:solidFill>
                <a:latin typeface="Arial" pitchFamily="34" charset="0"/>
                <a:ea typeface="Times New Roman" pitchFamily="18" charset="0"/>
              </a:rPr>
              <a:t>وفق </a:t>
            </a:r>
            <a:r>
              <a:rPr lang="ar-SA" b="1" dirty="0" err="1" smtClean="0">
                <a:solidFill>
                  <a:schemeClr val="tx1"/>
                </a:solidFill>
                <a:latin typeface="Arial" pitchFamily="34" charset="0"/>
                <a:ea typeface="Times New Roman" pitchFamily="18" charset="0"/>
              </a:rPr>
              <a:t>مايلي</a:t>
            </a:r>
            <a:r>
              <a:rPr lang="ar-SA" b="1" dirty="0" smtClean="0">
                <a:solidFill>
                  <a:schemeClr val="tx1"/>
                </a:solidFill>
                <a:latin typeface="Arial" pitchFamily="34" charset="0"/>
                <a:ea typeface="Times New Roman" pitchFamily="18" charset="0"/>
              </a:rPr>
              <a:t> :</a:t>
            </a:r>
          </a:p>
          <a:p>
            <a:pPr algn="justLow" fontAlgn="base">
              <a:spcBef>
                <a:spcPct val="0"/>
              </a:spcBef>
              <a:spcAft>
                <a:spcPct val="0"/>
              </a:spcAft>
            </a:pPr>
            <a:endParaRPr lang="ar-SA" b="1" dirty="0" smtClean="0">
              <a:solidFill>
                <a:schemeClr val="tx1"/>
              </a:solidFill>
              <a:latin typeface="Arial" pitchFamily="34" charset="0"/>
              <a:ea typeface="Times New Roman" pitchFamily="18" charset="0"/>
            </a:endParaRPr>
          </a:p>
          <a:p>
            <a:pPr algn="justLow" fontAlgn="base">
              <a:spcBef>
                <a:spcPct val="0"/>
              </a:spcBef>
              <a:spcAft>
                <a:spcPct val="0"/>
              </a:spcAft>
            </a:pPr>
            <a:r>
              <a:rPr lang="ar-SA" b="1" dirty="0" smtClean="0">
                <a:solidFill>
                  <a:schemeClr val="tx1"/>
                </a:solidFill>
                <a:latin typeface="Arial" pitchFamily="34" charset="0"/>
                <a:ea typeface="Times New Roman" pitchFamily="18" charset="0"/>
              </a:rPr>
              <a:t>1- مكاناً </a:t>
            </a:r>
            <a:r>
              <a:rPr lang="ar-SA" b="1" dirty="0">
                <a:solidFill>
                  <a:schemeClr val="tx1"/>
                </a:solidFill>
                <a:latin typeface="Arial" pitchFamily="34" charset="0"/>
                <a:ea typeface="Times New Roman" pitchFamily="18" charset="0"/>
              </a:rPr>
              <a:t>هادئاً يوفر الاطمئنان والأمان، </a:t>
            </a:r>
            <a:endParaRPr lang="ar-SA" b="1" dirty="0" smtClean="0">
              <a:solidFill>
                <a:schemeClr val="tx1"/>
              </a:solidFill>
              <a:latin typeface="Arial" pitchFamily="34" charset="0"/>
              <a:ea typeface="Times New Roman" pitchFamily="18" charset="0"/>
            </a:endParaRPr>
          </a:p>
          <a:p>
            <a:pPr algn="justLow" fontAlgn="base">
              <a:spcBef>
                <a:spcPct val="0"/>
              </a:spcBef>
              <a:spcAft>
                <a:spcPct val="0"/>
              </a:spcAft>
            </a:pPr>
            <a:endParaRPr lang="ar-SA" b="1" dirty="0" smtClean="0">
              <a:solidFill>
                <a:schemeClr val="tx1"/>
              </a:solidFill>
              <a:latin typeface="Arial" pitchFamily="34" charset="0"/>
              <a:ea typeface="Times New Roman" pitchFamily="18" charset="0"/>
            </a:endParaRPr>
          </a:p>
          <a:p>
            <a:pPr algn="justLow" fontAlgn="base">
              <a:spcBef>
                <a:spcPct val="0"/>
              </a:spcBef>
              <a:spcAft>
                <a:spcPct val="0"/>
              </a:spcAft>
            </a:pPr>
            <a:r>
              <a:rPr lang="ar-SA" b="1" dirty="0" smtClean="0">
                <a:solidFill>
                  <a:schemeClr val="tx1"/>
                </a:solidFill>
                <a:latin typeface="Arial" pitchFamily="34" charset="0"/>
                <a:ea typeface="Times New Roman" pitchFamily="18" charset="0"/>
              </a:rPr>
              <a:t>2- لا تكون </a:t>
            </a:r>
            <a:r>
              <a:rPr lang="ar-SA" b="1" dirty="0">
                <a:solidFill>
                  <a:schemeClr val="tx1"/>
                </a:solidFill>
                <a:latin typeface="Arial" pitchFamily="34" charset="0"/>
                <a:ea typeface="Times New Roman" pitchFamily="18" charset="0"/>
              </a:rPr>
              <a:t>هناك مقاطعة أثناء المقابلة بدخول أشخاص إلى الغرفة فإن ذلك يشتت ذهن الطفل ولا يشعره </a:t>
            </a:r>
            <a:r>
              <a:rPr lang="ar-SA" b="1" dirty="0" smtClean="0">
                <a:solidFill>
                  <a:schemeClr val="tx1"/>
                </a:solidFill>
                <a:latin typeface="Arial" pitchFamily="34" charset="0"/>
                <a:ea typeface="Times New Roman" pitchFamily="18" charset="0"/>
              </a:rPr>
              <a:t>بالخصوصية.</a:t>
            </a:r>
          </a:p>
          <a:p>
            <a:pPr algn="justLow" fontAlgn="base">
              <a:spcBef>
                <a:spcPct val="0"/>
              </a:spcBef>
              <a:spcAft>
                <a:spcPct val="0"/>
              </a:spcAft>
            </a:pPr>
            <a:endParaRPr lang="ar-SA" b="1" dirty="0" smtClean="0">
              <a:solidFill>
                <a:schemeClr val="tx1"/>
              </a:solidFill>
              <a:latin typeface="Arial" pitchFamily="34" charset="0"/>
              <a:ea typeface="Times New Roman" pitchFamily="18" charset="0"/>
            </a:endParaRPr>
          </a:p>
          <a:p>
            <a:pPr algn="justLow" fontAlgn="base">
              <a:spcBef>
                <a:spcPct val="0"/>
              </a:spcBef>
              <a:spcAft>
                <a:spcPct val="0"/>
              </a:spcAft>
            </a:pPr>
            <a:r>
              <a:rPr lang="ar-SA" b="1" dirty="0" smtClean="0">
                <a:solidFill>
                  <a:schemeClr val="tx1"/>
                </a:solidFill>
                <a:latin typeface="Arial" pitchFamily="34" charset="0"/>
                <a:ea typeface="Times New Roman" pitchFamily="18" charset="0"/>
              </a:rPr>
              <a:t>3- عدم </a:t>
            </a:r>
            <a:r>
              <a:rPr lang="ar-SA" b="1" dirty="0">
                <a:solidFill>
                  <a:schemeClr val="tx1"/>
                </a:solidFill>
                <a:latin typeface="Arial" pitchFamily="34" charset="0"/>
                <a:ea typeface="Times New Roman" pitchFamily="18" charset="0"/>
              </a:rPr>
              <a:t>إقفال الباب أثناء المقابلة حيث يشعر أكثر الأطفال المعنفين بالخوف من إقفال الأبواب مما يعزز شعور الخوف داخلهم من شخص المعلم خاصة في المقابلة </a:t>
            </a:r>
            <a:r>
              <a:rPr lang="ar-SA" b="1" dirty="0" smtClean="0">
                <a:solidFill>
                  <a:schemeClr val="tx1"/>
                </a:solidFill>
                <a:latin typeface="Arial" pitchFamily="34" charset="0"/>
                <a:ea typeface="Times New Roman" pitchFamily="18" charset="0"/>
              </a:rPr>
              <a:t>الأولى.</a:t>
            </a:r>
          </a:p>
          <a:p>
            <a:pPr algn="justLow" fontAlgn="base">
              <a:spcBef>
                <a:spcPct val="0"/>
              </a:spcBef>
              <a:spcAft>
                <a:spcPct val="0"/>
              </a:spcAft>
            </a:pPr>
            <a:endParaRPr lang="ar-SA" b="1" dirty="0" smtClean="0">
              <a:solidFill>
                <a:schemeClr val="tx1"/>
              </a:solidFill>
              <a:latin typeface="Arial" pitchFamily="34" charset="0"/>
              <a:ea typeface="Times New Roman" pitchFamily="18" charset="0"/>
            </a:endParaRPr>
          </a:p>
          <a:p>
            <a:pPr algn="justLow" fontAlgn="base">
              <a:spcBef>
                <a:spcPct val="0"/>
              </a:spcBef>
              <a:spcAft>
                <a:spcPct val="0"/>
              </a:spcAft>
            </a:pPr>
            <a:r>
              <a:rPr lang="ar-SA" b="1" dirty="0" smtClean="0">
                <a:solidFill>
                  <a:schemeClr val="tx1"/>
                </a:solidFill>
                <a:latin typeface="Arial" pitchFamily="34" charset="0"/>
                <a:ea typeface="Times New Roman" pitchFamily="18" charset="0"/>
              </a:rPr>
              <a:t>4-  المسافة </a:t>
            </a:r>
            <a:r>
              <a:rPr lang="ar-SA" b="1" dirty="0">
                <a:solidFill>
                  <a:schemeClr val="tx1"/>
                </a:solidFill>
                <a:latin typeface="Arial" pitchFamily="34" charset="0"/>
                <a:ea typeface="Times New Roman" pitchFamily="18" charset="0"/>
              </a:rPr>
              <a:t>التي يجلس فيها المعلم مع الطفل حيث يراعى في ذلك أن تكون الجلسة غير رسمية فلا يجلس على مكتب والطفل على كرسي أمام المكتب، ولا تكون المسافة بعيدة بينهما ولا قريبة جداً مما يشعر الطفل بعدم </a:t>
            </a:r>
            <a:r>
              <a:rPr lang="ar-SA" b="1" dirty="0" smtClean="0">
                <a:solidFill>
                  <a:schemeClr val="tx1"/>
                </a:solidFill>
                <a:latin typeface="Arial" pitchFamily="34" charset="0"/>
                <a:ea typeface="Times New Roman" pitchFamily="18" charset="0"/>
              </a:rPr>
              <a:t>الارتياح . </a:t>
            </a:r>
          </a:p>
          <a:p>
            <a:pPr algn="justLow" fontAlgn="base">
              <a:spcBef>
                <a:spcPct val="0"/>
              </a:spcBef>
              <a:spcAft>
                <a:spcPct val="0"/>
              </a:spcAft>
            </a:pPr>
            <a:r>
              <a:rPr lang="ar-SA" sz="2400" b="1" dirty="0" smtClean="0">
                <a:solidFill>
                  <a:schemeClr val="tx1"/>
                </a:solidFill>
                <a:latin typeface="Arial" pitchFamily="34" charset="0"/>
                <a:ea typeface="Times New Roman" pitchFamily="18" charset="0"/>
              </a:rPr>
              <a:t>5- لا يوجد مشتتات ( صوتية ، صورية )</a:t>
            </a:r>
            <a:endParaRPr lang="ar-SA" sz="2400" b="1" dirty="0">
              <a:solidFill>
                <a:schemeClr val="tx1"/>
              </a:solidFill>
              <a:latin typeface="Arial" pitchFamily="34" charset="0"/>
              <a:ea typeface="Times New Roman" pitchFamily="18" charset="0"/>
            </a:endParaRPr>
          </a:p>
        </p:txBody>
      </p:sp>
      <p:sp>
        <p:nvSpPr>
          <p:cNvPr id="7" name="Rectangle 2"/>
          <p:cNvSpPr>
            <a:spLocks noChangeArrowheads="1"/>
          </p:cNvSpPr>
          <p:nvPr/>
        </p:nvSpPr>
        <p:spPr bwMode="auto">
          <a:xfrm>
            <a:off x="2483768" y="189383"/>
            <a:ext cx="4320480" cy="461665"/>
          </a:xfrm>
          <a:prstGeom prst="rect">
            <a:avLst/>
          </a:prstGeom>
          <a:gradFill>
            <a:gsLst>
              <a:gs pos="0">
                <a:schemeClr val="accent5"/>
              </a:gs>
              <a:gs pos="35000">
                <a:schemeClr val="accent5">
                  <a:tint val="37000"/>
                  <a:satMod val="300000"/>
                </a:schemeClr>
              </a:gs>
              <a:gs pos="100000">
                <a:schemeClr val="accent5">
                  <a:tint val="15000"/>
                  <a:satMod val="350000"/>
                </a:schemeClr>
              </a:gs>
            </a:gsLst>
            <a:lin ang="16200000" scaled="1"/>
          </a:gra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ar-SA" sz="2400" b="1" dirty="0" smtClean="0">
                <a:solidFill>
                  <a:schemeClr val="tx2"/>
                </a:solidFill>
                <a:latin typeface="Arial" pitchFamily="34" charset="0"/>
                <a:ea typeface="Times New Roman" pitchFamily="18" charset="0"/>
                <a:cs typeface="PT Bold Heading" pitchFamily="2" charset="-78"/>
              </a:rPr>
              <a:t>عناصر المقابلة الناجحة</a:t>
            </a:r>
            <a:endParaRPr lang="ar-SA" sz="2400" b="1" dirty="0">
              <a:solidFill>
                <a:schemeClr val="tx2"/>
              </a:solidFill>
              <a:latin typeface="Arial" pitchFamily="34" charset="0"/>
              <a:ea typeface="Times New Roman" pitchFamily="18" charset="0"/>
              <a:cs typeface="PT Bold Heading" pitchFamily="2" charset="-78"/>
            </a:endParaRPr>
          </a:p>
        </p:txBody>
      </p:sp>
      <p:pic>
        <p:nvPicPr>
          <p:cNvPr id="8" name="Picture 5" descr="C:\Users\HomE C O\Desktop\صورة مكتب المرشد.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793" y="519506"/>
            <a:ext cx="2804055" cy="2941877"/>
          </a:xfrm>
          <a:prstGeom prst="roundRect">
            <a:avLst>
              <a:gd name="adj" fmla="val 16667"/>
            </a:avLst>
          </a:prstGeom>
          <a:ln w="76200">
            <a:solidFill>
              <a:srgbClr val="3333FF"/>
            </a:solidFill>
            <a:miter lim="800000"/>
            <a:headEnd/>
            <a:tailEnd/>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91028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123</a:t>
            </a:fld>
            <a:endParaRPr lang="ar-SA" dirty="0"/>
          </a:p>
        </p:txBody>
      </p:sp>
      <p:sp>
        <p:nvSpPr>
          <p:cNvPr id="4" name="Rectangle 1"/>
          <p:cNvSpPr>
            <a:spLocks noChangeArrowheads="1"/>
          </p:cNvSpPr>
          <p:nvPr/>
        </p:nvSpPr>
        <p:spPr bwMode="auto">
          <a:xfrm>
            <a:off x="500034" y="764704"/>
            <a:ext cx="8077200" cy="3093154"/>
          </a:xfrm>
          <a:prstGeom prst="rect">
            <a:avLst/>
          </a:prstGeom>
          <a:solidFill>
            <a:schemeClr val="accent3">
              <a:lumMod val="40000"/>
              <a:lumOff val="60000"/>
            </a:schemeClr>
          </a:soli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000" dirty="0">
                <a:solidFill>
                  <a:srgbClr val="C00000"/>
                </a:solidFill>
                <a:latin typeface="Arial" pitchFamily="34" charset="0"/>
                <a:ea typeface="Times New Roman" pitchFamily="18" charset="0"/>
                <a:cs typeface="PT Bold Heading" pitchFamily="2" charset="-78"/>
              </a:rPr>
              <a:t>4- استقبال الطفل :  </a:t>
            </a:r>
            <a:endParaRPr lang="en-US" sz="2000" dirty="0">
              <a:solidFill>
                <a:srgbClr val="C00000"/>
              </a:solidFill>
              <a:latin typeface="Arial" pitchFamily="34" charset="0"/>
              <a:ea typeface="Times New Roman" pitchFamily="18" charset="0"/>
              <a:cs typeface="PT Bold Heading" pitchFamily="2" charset="-78"/>
            </a:endParaRPr>
          </a:p>
          <a:p>
            <a:pPr algn="justLow" fontAlgn="base">
              <a:lnSpc>
                <a:spcPct val="150000"/>
              </a:lnSpc>
              <a:spcBef>
                <a:spcPct val="0"/>
              </a:spcBef>
              <a:spcAft>
                <a:spcPct val="0"/>
              </a:spcAft>
            </a:pPr>
            <a:r>
              <a:rPr lang="ar-SA" b="1" dirty="0" smtClean="0">
                <a:solidFill>
                  <a:schemeClr val="tx1"/>
                </a:solidFill>
                <a:latin typeface="Arial" pitchFamily="34" charset="0"/>
                <a:ea typeface="Times New Roman" pitchFamily="18" charset="0"/>
              </a:rPr>
              <a:t>1- التركيز </a:t>
            </a:r>
            <a:r>
              <a:rPr lang="ar-SA" b="1" dirty="0">
                <a:solidFill>
                  <a:schemeClr val="tx1"/>
                </a:solidFill>
                <a:latin typeface="Arial" pitchFamily="34" charset="0"/>
                <a:ea typeface="Times New Roman" pitchFamily="18" charset="0"/>
              </a:rPr>
              <a:t>عند استقبال الطفل </a:t>
            </a:r>
            <a:r>
              <a:rPr lang="ar-SA" b="1" dirty="0" smtClean="0">
                <a:solidFill>
                  <a:schemeClr val="tx1"/>
                </a:solidFill>
                <a:latin typeface="Arial" pitchFamily="34" charset="0"/>
                <a:ea typeface="Times New Roman" pitchFamily="18" charset="0"/>
              </a:rPr>
              <a:t>وتحيته </a:t>
            </a:r>
            <a:r>
              <a:rPr lang="ar-SA" b="1" dirty="0">
                <a:solidFill>
                  <a:schemeClr val="tx1"/>
                </a:solidFill>
                <a:latin typeface="Arial" pitchFamily="34" charset="0"/>
                <a:ea typeface="Times New Roman" pitchFamily="18" charset="0"/>
              </a:rPr>
              <a:t>والترحيب به بكلمات وعبارات </a:t>
            </a:r>
            <a:r>
              <a:rPr lang="ar-SA" b="1" dirty="0" smtClean="0">
                <a:solidFill>
                  <a:schemeClr val="tx1"/>
                </a:solidFill>
                <a:latin typeface="Arial" pitchFamily="34" charset="0"/>
                <a:ea typeface="Times New Roman" pitchFamily="18" charset="0"/>
              </a:rPr>
              <a:t>ودية. </a:t>
            </a:r>
          </a:p>
          <a:p>
            <a:pPr algn="justLow" fontAlgn="base">
              <a:lnSpc>
                <a:spcPct val="150000"/>
              </a:lnSpc>
              <a:spcBef>
                <a:spcPct val="0"/>
              </a:spcBef>
              <a:spcAft>
                <a:spcPct val="0"/>
              </a:spcAft>
            </a:pPr>
            <a:r>
              <a:rPr lang="ar-SA" b="1" dirty="0" smtClean="0">
                <a:solidFill>
                  <a:schemeClr val="tx1"/>
                </a:solidFill>
                <a:latin typeface="Arial" pitchFamily="34" charset="0"/>
                <a:ea typeface="Times New Roman" pitchFamily="18" charset="0"/>
              </a:rPr>
              <a:t>2- الاهتمام </a:t>
            </a:r>
            <a:r>
              <a:rPr lang="ar-SA" b="1" dirty="0">
                <a:solidFill>
                  <a:schemeClr val="tx1"/>
                </a:solidFill>
                <a:latin typeface="Arial" pitchFamily="34" charset="0"/>
                <a:ea typeface="Times New Roman" pitchFamily="18" charset="0"/>
              </a:rPr>
              <a:t>وعدم الانشغال </a:t>
            </a:r>
            <a:r>
              <a:rPr lang="ar-SA" b="1" dirty="0" smtClean="0">
                <a:solidFill>
                  <a:schemeClr val="tx1"/>
                </a:solidFill>
                <a:latin typeface="Arial" pitchFamily="34" charset="0"/>
                <a:ea typeface="Times New Roman" pitchFamily="18" charset="0"/>
              </a:rPr>
              <a:t>بأي </a:t>
            </a:r>
            <a:r>
              <a:rPr lang="ar-SA" b="1" dirty="0">
                <a:solidFill>
                  <a:schemeClr val="tx1"/>
                </a:solidFill>
                <a:latin typeface="Arial" pitchFamily="34" charset="0"/>
                <a:ea typeface="Times New Roman" pitchFamily="18" charset="0"/>
              </a:rPr>
              <a:t>شيء عند الاستقبال والابتسام له </a:t>
            </a:r>
            <a:r>
              <a:rPr lang="ar-SA" b="1" dirty="0" smtClean="0">
                <a:solidFill>
                  <a:schemeClr val="tx1"/>
                </a:solidFill>
                <a:latin typeface="Arial" pitchFamily="34" charset="0"/>
                <a:ea typeface="Times New Roman" pitchFamily="18" charset="0"/>
              </a:rPr>
              <a:t>ودعوته </a:t>
            </a:r>
            <a:r>
              <a:rPr lang="ar-SA" b="1" dirty="0">
                <a:solidFill>
                  <a:schemeClr val="tx1"/>
                </a:solidFill>
                <a:latin typeface="Arial" pitchFamily="34" charset="0"/>
                <a:ea typeface="Times New Roman" pitchFamily="18" charset="0"/>
              </a:rPr>
              <a:t>للجلوس في المكان المعد </a:t>
            </a:r>
            <a:r>
              <a:rPr lang="ar-SA" b="1" dirty="0" smtClean="0">
                <a:solidFill>
                  <a:schemeClr val="tx1"/>
                </a:solidFill>
                <a:latin typeface="Arial" pitchFamily="34" charset="0"/>
                <a:ea typeface="Times New Roman" pitchFamily="18" charset="0"/>
              </a:rPr>
              <a:t>.</a:t>
            </a:r>
            <a:endParaRPr lang="en-US" b="1" dirty="0">
              <a:solidFill>
                <a:schemeClr val="tx1"/>
              </a:solidFill>
              <a:latin typeface="Arial" pitchFamily="34" charset="0"/>
              <a:ea typeface="Times New Roman" pitchFamily="18" charset="0"/>
            </a:endParaRPr>
          </a:p>
          <a:p>
            <a:pPr algn="justLow" fontAlgn="base">
              <a:lnSpc>
                <a:spcPct val="150000"/>
              </a:lnSpc>
              <a:spcBef>
                <a:spcPct val="0"/>
              </a:spcBef>
              <a:spcAft>
                <a:spcPct val="0"/>
              </a:spcAft>
            </a:pPr>
            <a:r>
              <a:rPr lang="ar-SA" b="1" dirty="0" smtClean="0">
                <a:solidFill>
                  <a:schemeClr val="tx1"/>
                </a:solidFill>
                <a:latin typeface="Arial" pitchFamily="34" charset="0"/>
                <a:ea typeface="Times New Roman" pitchFamily="18" charset="0"/>
              </a:rPr>
              <a:t>3- </a:t>
            </a:r>
            <a:r>
              <a:rPr lang="ar-SA" b="1" dirty="0" err="1" smtClean="0">
                <a:solidFill>
                  <a:schemeClr val="tx1"/>
                </a:solidFill>
                <a:latin typeface="Arial" pitchFamily="34" charset="0"/>
                <a:ea typeface="Times New Roman" pitchFamily="18" charset="0"/>
              </a:rPr>
              <a:t>البدأ</a:t>
            </a:r>
            <a:r>
              <a:rPr lang="ar-SA" b="1" dirty="0" smtClean="0">
                <a:solidFill>
                  <a:schemeClr val="tx1"/>
                </a:solidFill>
                <a:latin typeface="Arial" pitchFamily="34" charset="0"/>
                <a:ea typeface="Times New Roman" pitchFamily="18" charset="0"/>
              </a:rPr>
              <a:t> بعبارات </a:t>
            </a:r>
            <a:r>
              <a:rPr lang="ar-SA" b="1" dirty="0">
                <a:solidFill>
                  <a:schemeClr val="tx1"/>
                </a:solidFill>
                <a:latin typeface="Arial" pitchFamily="34" charset="0"/>
                <a:ea typeface="Times New Roman" pitchFamily="18" charset="0"/>
              </a:rPr>
              <a:t>استهلالية والثناء على جوانب ايجابية في الطفل </a:t>
            </a:r>
            <a:r>
              <a:rPr lang="ar-SA" b="1" dirty="0" smtClean="0">
                <a:solidFill>
                  <a:schemeClr val="tx1"/>
                </a:solidFill>
                <a:latin typeface="Arial" pitchFamily="34" charset="0"/>
                <a:ea typeface="Times New Roman" pitchFamily="18" charset="0"/>
              </a:rPr>
              <a:t>على </a:t>
            </a:r>
            <a:r>
              <a:rPr lang="ar-SA" b="1" dirty="0">
                <a:solidFill>
                  <a:schemeClr val="tx1"/>
                </a:solidFill>
                <a:latin typeface="Arial" pitchFamily="34" charset="0"/>
                <a:ea typeface="Times New Roman" pitchFamily="18" charset="0"/>
              </a:rPr>
              <a:t>أن يكون صادقاً في ذلك </a:t>
            </a:r>
            <a:r>
              <a:rPr lang="ar-SA" b="1" dirty="0" smtClean="0">
                <a:solidFill>
                  <a:schemeClr val="tx1"/>
                </a:solidFill>
                <a:latin typeface="Arial" pitchFamily="34" charset="0"/>
                <a:ea typeface="Times New Roman" pitchFamily="18" charset="0"/>
              </a:rPr>
              <a:t>فيشعر </a:t>
            </a:r>
            <a:r>
              <a:rPr lang="ar-SA" b="1" dirty="0">
                <a:solidFill>
                  <a:schemeClr val="tx1"/>
                </a:solidFill>
                <a:latin typeface="Arial" pitchFamily="34" charset="0"/>
                <a:ea typeface="Times New Roman" pitchFamily="18" charset="0"/>
              </a:rPr>
              <a:t>بالارتياح والثقة بالنفس. </a:t>
            </a:r>
            <a:endParaRPr lang="en-US" b="1" dirty="0">
              <a:solidFill>
                <a:schemeClr val="tx1"/>
              </a:solidFill>
              <a:latin typeface="Arial" pitchFamily="34" charset="0"/>
              <a:ea typeface="Times New Roman" pitchFamily="18" charset="0"/>
            </a:endParaRPr>
          </a:p>
          <a:p>
            <a:pPr algn="justLow" fontAlgn="base">
              <a:lnSpc>
                <a:spcPct val="150000"/>
              </a:lnSpc>
              <a:spcBef>
                <a:spcPct val="0"/>
              </a:spcBef>
              <a:spcAft>
                <a:spcPct val="0"/>
              </a:spcAft>
            </a:pPr>
            <a:r>
              <a:rPr lang="ar-SA" b="1" dirty="0" smtClean="0">
                <a:solidFill>
                  <a:schemeClr val="tx1"/>
                </a:solidFill>
                <a:latin typeface="Arial" pitchFamily="34" charset="0"/>
                <a:ea typeface="Times New Roman" pitchFamily="18" charset="0"/>
              </a:rPr>
              <a:t>4- التحدث مع </a:t>
            </a:r>
            <a:r>
              <a:rPr lang="ar-SA" b="1" dirty="0">
                <a:solidFill>
                  <a:schemeClr val="tx1"/>
                </a:solidFill>
                <a:latin typeface="Arial" pitchFamily="34" charset="0"/>
                <a:ea typeface="Times New Roman" pitchFamily="18" charset="0"/>
              </a:rPr>
              <a:t>الطفل في موضوع جانبي لمدة خمس دقائق تقريبا لتخفيض التوتر </a:t>
            </a:r>
            <a:r>
              <a:rPr lang="ar-SA" b="1" dirty="0" smtClean="0">
                <a:solidFill>
                  <a:schemeClr val="tx1"/>
                </a:solidFill>
                <a:latin typeface="Arial" pitchFamily="34" charset="0"/>
                <a:ea typeface="Times New Roman" pitchFamily="18" charset="0"/>
              </a:rPr>
              <a:t>لديه.</a:t>
            </a:r>
          </a:p>
          <a:p>
            <a:pPr algn="ctr" fontAlgn="base">
              <a:lnSpc>
                <a:spcPct val="150000"/>
              </a:lnSpc>
              <a:spcBef>
                <a:spcPct val="0"/>
              </a:spcBef>
              <a:spcAft>
                <a:spcPct val="0"/>
              </a:spcAft>
            </a:pPr>
            <a:r>
              <a:rPr lang="ar-SA" sz="2000" b="1" dirty="0" smtClean="0">
                <a:solidFill>
                  <a:srgbClr val="3333FF"/>
                </a:solidFill>
                <a:latin typeface="Arial" pitchFamily="34" charset="0"/>
                <a:ea typeface="Times New Roman" pitchFamily="18" charset="0"/>
              </a:rPr>
              <a:t>فالطفل </a:t>
            </a:r>
            <a:r>
              <a:rPr lang="ar-SA" sz="2000" b="1" dirty="0">
                <a:solidFill>
                  <a:srgbClr val="3333FF"/>
                </a:solidFill>
                <a:latin typeface="Arial" pitchFamily="34" charset="0"/>
                <a:ea typeface="Times New Roman" pitchFamily="18" charset="0"/>
              </a:rPr>
              <a:t>إذا كسبنا ثقته استطعنا حثه على التحدث بما نريد أن نعرفه عنه</a:t>
            </a:r>
            <a:r>
              <a:rPr lang="ar-SA" sz="2000" b="1" dirty="0">
                <a:solidFill>
                  <a:srgbClr val="3333FF"/>
                </a:solidFill>
                <a:latin typeface="Arial" pitchFamily="34" charset="0"/>
                <a:ea typeface="Times New Roman" pitchFamily="18" charset="0"/>
                <a:cs typeface="PT Bold Heading" pitchFamily="2" charset="-78"/>
              </a:rPr>
              <a:t>.</a:t>
            </a:r>
          </a:p>
        </p:txBody>
      </p:sp>
      <p:sp>
        <p:nvSpPr>
          <p:cNvPr id="5" name="Rectangle 1"/>
          <p:cNvSpPr>
            <a:spLocks noChangeArrowheads="1"/>
          </p:cNvSpPr>
          <p:nvPr/>
        </p:nvSpPr>
        <p:spPr bwMode="auto">
          <a:xfrm>
            <a:off x="500034" y="4077071"/>
            <a:ext cx="8077200" cy="2696123"/>
          </a:xfrm>
          <a:prstGeom prst="rect">
            <a:avLst/>
          </a:prstGeom>
          <a:solidFill>
            <a:schemeClr val="accent5">
              <a:lumMod val="40000"/>
              <a:lumOff val="60000"/>
            </a:schemeClr>
          </a:soli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000" dirty="0">
                <a:solidFill>
                  <a:srgbClr val="C00000"/>
                </a:solidFill>
                <a:latin typeface="Arial" pitchFamily="34" charset="0"/>
                <a:ea typeface="Times New Roman" pitchFamily="18" charset="0"/>
                <a:cs typeface="PT Bold Heading" pitchFamily="2" charset="-78"/>
              </a:rPr>
              <a:t>5- مدة المقابلة :</a:t>
            </a:r>
            <a:endParaRPr lang="en-US" sz="2000" dirty="0">
              <a:solidFill>
                <a:srgbClr val="C00000"/>
              </a:solidFill>
              <a:latin typeface="Arial" pitchFamily="34" charset="0"/>
              <a:ea typeface="Times New Roman" pitchFamily="18" charset="0"/>
              <a:cs typeface="PT Bold Heading" pitchFamily="2" charset="-78"/>
            </a:endParaRPr>
          </a:p>
          <a:p>
            <a:pPr marL="609600" indent="-609600" algn="justLow">
              <a:spcBef>
                <a:spcPct val="20000"/>
              </a:spcBef>
            </a:pPr>
            <a:r>
              <a:rPr lang="ar-SA" b="1" dirty="0" smtClean="0">
                <a:solidFill>
                  <a:schemeClr val="tx1"/>
                </a:solidFill>
                <a:latin typeface="Arial" pitchFamily="34" charset="0"/>
                <a:ea typeface="Times New Roman" pitchFamily="18" charset="0"/>
              </a:rPr>
              <a:t>1- </a:t>
            </a:r>
            <a:r>
              <a:rPr lang="ar-SA" b="1" dirty="0">
                <a:solidFill>
                  <a:schemeClr val="tx1"/>
                </a:solidFill>
              </a:rPr>
              <a:t>زمن المقابلة </a:t>
            </a:r>
            <a:r>
              <a:rPr lang="ar-EG" b="1" dirty="0" smtClean="0">
                <a:solidFill>
                  <a:schemeClr val="tx1"/>
                </a:solidFill>
              </a:rPr>
              <a:t>:</a:t>
            </a:r>
            <a:r>
              <a:rPr lang="ar-SA" b="1" dirty="0" smtClean="0">
                <a:solidFill>
                  <a:schemeClr val="tx1"/>
                </a:solidFill>
              </a:rPr>
              <a:t> من  20 </a:t>
            </a:r>
            <a:r>
              <a:rPr lang="ar-SA" b="1" dirty="0">
                <a:solidFill>
                  <a:schemeClr val="tx1"/>
                </a:solidFill>
              </a:rPr>
              <a:t>– 60 دقيقة حسب عمر </a:t>
            </a:r>
            <a:r>
              <a:rPr lang="ar-SA" b="1" dirty="0" smtClean="0">
                <a:solidFill>
                  <a:schemeClr val="tx1"/>
                </a:solidFill>
              </a:rPr>
              <a:t>المسترشد  ويفضل </a:t>
            </a:r>
            <a:r>
              <a:rPr lang="ar-SA" b="1" dirty="0">
                <a:solidFill>
                  <a:schemeClr val="tx1"/>
                </a:solidFill>
              </a:rPr>
              <a:t>بأن </a:t>
            </a:r>
            <a:r>
              <a:rPr lang="ar-QA" b="1" dirty="0">
                <a:solidFill>
                  <a:schemeClr val="tx1"/>
                </a:solidFill>
              </a:rPr>
              <a:t>لا تتجاوز المقابلة الإرشاد</a:t>
            </a:r>
            <a:r>
              <a:rPr lang="ar-SA" b="1" dirty="0" err="1">
                <a:solidFill>
                  <a:schemeClr val="tx1"/>
                </a:solidFill>
              </a:rPr>
              <a:t>ية</a:t>
            </a:r>
            <a:r>
              <a:rPr lang="ar-SA" b="1" dirty="0">
                <a:solidFill>
                  <a:schemeClr val="tx1"/>
                </a:solidFill>
              </a:rPr>
              <a:t> 45 دقيقة </a:t>
            </a:r>
            <a:r>
              <a:rPr lang="ar-SA" b="1" dirty="0" smtClean="0">
                <a:solidFill>
                  <a:schemeClr val="tx1"/>
                </a:solidFill>
              </a:rPr>
              <a:t>.</a:t>
            </a:r>
          </a:p>
          <a:p>
            <a:pPr marL="609600" indent="-609600" algn="justLow">
              <a:spcBef>
                <a:spcPct val="20000"/>
              </a:spcBef>
            </a:pPr>
            <a:endParaRPr lang="ar-SA" b="1" dirty="0" smtClean="0">
              <a:solidFill>
                <a:schemeClr val="tx1"/>
              </a:solidFill>
              <a:latin typeface="Arial" pitchFamily="34" charset="0"/>
              <a:ea typeface="Times New Roman" pitchFamily="18" charset="0"/>
            </a:endParaRPr>
          </a:p>
          <a:p>
            <a:pPr algn="justLow" fontAlgn="base">
              <a:spcBef>
                <a:spcPct val="0"/>
              </a:spcBef>
              <a:spcAft>
                <a:spcPct val="0"/>
              </a:spcAft>
            </a:pPr>
            <a:r>
              <a:rPr lang="ar-SA" b="1" dirty="0" smtClean="0">
                <a:solidFill>
                  <a:schemeClr val="tx1"/>
                </a:solidFill>
                <a:latin typeface="Arial" pitchFamily="34" charset="0"/>
                <a:ea typeface="Times New Roman" pitchFamily="18" charset="0"/>
              </a:rPr>
              <a:t> 2- تحديد وقت </a:t>
            </a:r>
            <a:r>
              <a:rPr lang="ar-SA" b="1" dirty="0">
                <a:solidFill>
                  <a:schemeClr val="tx1"/>
                </a:solidFill>
                <a:latin typeface="Arial" pitchFamily="34" charset="0"/>
                <a:ea typeface="Times New Roman" pitchFamily="18" charset="0"/>
              </a:rPr>
              <a:t>المقابلة بما لا يؤثر على </a:t>
            </a:r>
            <a:r>
              <a:rPr lang="ar-SA" b="1" dirty="0" smtClean="0">
                <a:solidFill>
                  <a:schemeClr val="tx1"/>
                </a:solidFill>
                <a:latin typeface="Arial" pitchFamily="34" charset="0"/>
                <a:ea typeface="Times New Roman" pitchFamily="18" charset="0"/>
              </a:rPr>
              <a:t>استيفاء </a:t>
            </a:r>
            <a:r>
              <a:rPr lang="ar-SA" b="1" dirty="0">
                <a:solidFill>
                  <a:schemeClr val="tx1"/>
                </a:solidFill>
                <a:latin typeface="Arial" pitchFamily="34" charset="0"/>
                <a:ea typeface="Times New Roman" pitchFamily="18" charset="0"/>
              </a:rPr>
              <a:t>دروسه </a:t>
            </a:r>
            <a:r>
              <a:rPr lang="ar-SA" b="1" dirty="0" smtClean="0">
                <a:solidFill>
                  <a:schemeClr val="tx1"/>
                </a:solidFill>
                <a:latin typeface="Arial" pitchFamily="34" charset="0"/>
                <a:ea typeface="Times New Roman" pitchFamily="18" charset="0"/>
              </a:rPr>
              <a:t>.</a:t>
            </a:r>
          </a:p>
          <a:p>
            <a:pPr algn="justLow" fontAlgn="base">
              <a:spcBef>
                <a:spcPct val="0"/>
              </a:spcBef>
              <a:spcAft>
                <a:spcPct val="0"/>
              </a:spcAft>
            </a:pPr>
            <a:endParaRPr lang="ar-SA" b="1" dirty="0" smtClean="0">
              <a:solidFill>
                <a:schemeClr val="tx1"/>
              </a:solidFill>
              <a:latin typeface="Arial" pitchFamily="34" charset="0"/>
              <a:ea typeface="Times New Roman" pitchFamily="18" charset="0"/>
            </a:endParaRPr>
          </a:p>
          <a:p>
            <a:pPr algn="justLow" fontAlgn="base">
              <a:spcBef>
                <a:spcPct val="0"/>
              </a:spcBef>
              <a:spcAft>
                <a:spcPct val="0"/>
              </a:spcAft>
            </a:pPr>
            <a:r>
              <a:rPr lang="ar-SA" b="1" dirty="0" smtClean="0">
                <a:solidFill>
                  <a:schemeClr val="tx1"/>
                </a:solidFill>
                <a:latin typeface="Arial" pitchFamily="34" charset="0"/>
                <a:ea typeface="Times New Roman" pitchFamily="18" charset="0"/>
              </a:rPr>
              <a:t>3-  عدم </a:t>
            </a:r>
            <a:r>
              <a:rPr lang="ar-SA" b="1" dirty="0">
                <a:solidFill>
                  <a:schemeClr val="tx1"/>
                </a:solidFill>
                <a:latin typeface="Arial" pitchFamily="34" charset="0"/>
                <a:ea typeface="Times New Roman" pitchFamily="18" charset="0"/>
              </a:rPr>
              <a:t>إخراجه من وسط الدرس أثناء تواجد معلم </a:t>
            </a:r>
            <a:r>
              <a:rPr lang="ar-SA" b="1" dirty="0" smtClean="0">
                <a:solidFill>
                  <a:schemeClr val="tx1"/>
                </a:solidFill>
                <a:latin typeface="Arial" pitchFamily="34" charset="0"/>
                <a:ea typeface="Times New Roman" pitchFamily="18" charset="0"/>
              </a:rPr>
              <a:t>آخر </a:t>
            </a:r>
            <a:r>
              <a:rPr lang="ar-SA" b="1" dirty="0">
                <a:solidFill>
                  <a:schemeClr val="tx1"/>
                </a:solidFill>
                <a:latin typeface="Arial" pitchFamily="34" charset="0"/>
                <a:ea typeface="Times New Roman" pitchFamily="18" charset="0"/>
              </a:rPr>
              <a:t>في الصف </a:t>
            </a:r>
            <a:r>
              <a:rPr lang="ar-SA" b="1" dirty="0" smtClean="0">
                <a:solidFill>
                  <a:schemeClr val="tx1"/>
                </a:solidFill>
                <a:latin typeface="Arial" pitchFamily="34" charset="0"/>
                <a:ea typeface="Times New Roman" pitchFamily="18" charset="0"/>
              </a:rPr>
              <a:t>لتلافي لفت </a:t>
            </a:r>
            <a:r>
              <a:rPr lang="ar-SA" b="1" dirty="0">
                <a:solidFill>
                  <a:schemeClr val="tx1"/>
                </a:solidFill>
                <a:latin typeface="Arial" pitchFamily="34" charset="0"/>
                <a:ea typeface="Times New Roman" pitchFamily="18" charset="0"/>
              </a:rPr>
              <a:t>النظر إلى حالة الطفل في بداية متابعتها حتى لا تتأثر نفسيته نتيجة متابعته بالأسئلة من زملائه الطلاب أو المعلمين</a:t>
            </a:r>
            <a:r>
              <a:rPr lang="ar-SA" sz="2400" dirty="0">
                <a:solidFill>
                  <a:schemeClr val="tx1"/>
                </a:solidFill>
                <a:latin typeface="Arial" pitchFamily="34" charset="0"/>
                <a:ea typeface="Times New Roman" pitchFamily="18" charset="0"/>
                <a:cs typeface="PT Bold Heading" pitchFamily="2" charset="-78"/>
              </a:rPr>
              <a:t>.</a:t>
            </a:r>
          </a:p>
        </p:txBody>
      </p:sp>
      <p:sp>
        <p:nvSpPr>
          <p:cNvPr id="6" name="Rectangle 2"/>
          <p:cNvSpPr>
            <a:spLocks noChangeArrowheads="1"/>
          </p:cNvSpPr>
          <p:nvPr/>
        </p:nvSpPr>
        <p:spPr bwMode="auto">
          <a:xfrm>
            <a:off x="2500298" y="214290"/>
            <a:ext cx="4320480" cy="461665"/>
          </a:xfrm>
          <a:prstGeom prst="rect">
            <a:avLst/>
          </a:prstGeom>
          <a:gradFill>
            <a:gsLst>
              <a:gs pos="0">
                <a:schemeClr val="accent5"/>
              </a:gs>
              <a:gs pos="35000">
                <a:schemeClr val="accent5">
                  <a:tint val="37000"/>
                  <a:satMod val="300000"/>
                </a:schemeClr>
              </a:gs>
              <a:gs pos="100000">
                <a:schemeClr val="accent5">
                  <a:tint val="15000"/>
                  <a:satMod val="350000"/>
                </a:schemeClr>
              </a:gs>
            </a:gsLst>
            <a:lin ang="16200000" scaled="1"/>
          </a:gra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ar-SA" sz="2400" b="1" dirty="0" smtClean="0">
                <a:solidFill>
                  <a:schemeClr val="tx2"/>
                </a:solidFill>
                <a:latin typeface="Arial" pitchFamily="34" charset="0"/>
                <a:ea typeface="Times New Roman" pitchFamily="18" charset="0"/>
                <a:cs typeface="PT Bold Heading" pitchFamily="2" charset="-78"/>
              </a:rPr>
              <a:t>عناصر المقابلة الناجحة</a:t>
            </a:r>
            <a:endParaRPr lang="ar-SA" sz="2400" b="1" dirty="0">
              <a:solidFill>
                <a:schemeClr val="tx2"/>
              </a:solidFill>
              <a:latin typeface="Arial" pitchFamily="34" charset="0"/>
              <a:ea typeface="Times New Roman" pitchFamily="18" charset="0"/>
              <a:cs typeface="PT Bold Heading" pitchFamily="2" charset="-78"/>
            </a:endParaRPr>
          </a:p>
        </p:txBody>
      </p:sp>
    </p:spTree>
    <p:extLst>
      <p:ext uri="{BB962C8B-B14F-4D97-AF65-F5344CB8AC3E}">
        <p14:creationId xmlns:p14="http://schemas.microsoft.com/office/powerpoint/2010/main" val="331867163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124</a:t>
            </a:fld>
            <a:endParaRPr lang="ar-SA" dirty="0"/>
          </a:p>
        </p:txBody>
      </p:sp>
      <p:sp>
        <p:nvSpPr>
          <p:cNvPr id="5" name="Rectangle 1"/>
          <p:cNvSpPr>
            <a:spLocks noChangeArrowheads="1"/>
          </p:cNvSpPr>
          <p:nvPr/>
        </p:nvSpPr>
        <p:spPr bwMode="auto">
          <a:xfrm>
            <a:off x="611560" y="980728"/>
            <a:ext cx="7924800" cy="1523494"/>
          </a:xfrm>
          <a:prstGeom prst="rect">
            <a:avLst/>
          </a:prstGeom>
          <a:solidFill>
            <a:schemeClr val="accent3">
              <a:lumMod val="20000"/>
              <a:lumOff val="80000"/>
            </a:schemeClr>
          </a:soli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000" dirty="0" smtClean="0">
                <a:solidFill>
                  <a:srgbClr val="C00000"/>
                </a:solidFill>
                <a:latin typeface="Arial" pitchFamily="34" charset="0"/>
                <a:ea typeface="Times New Roman" pitchFamily="18" charset="0"/>
                <a:cs typeface="PT Bold Heading" pitchFamily="2" charset="-78"/>
              </a:rPr>
              <a:t>6- </a:t>
            </a:r>
            <a:r>
              <a:rPr lang="ar-SA" sz="2000" dirty="0">
                <a:solidFill>
                  <a:srgbClr val="C00000"/>
                </a:solidFill>
                <a:latin typeface="Arial" pitchFamily="34" charset="0"/>
                <a:ea typeface="Times New Roman" pitchFamily="18" charset="0"/>
                <a:cs typeface="PT Bold Heading" pitchFamily="2" charset="-78"/>
              </a:rPr>
              <a:t>تسجيل  المقابلة :</a:t>
            </a:r>
            <a:endParaRPr lang="en-US" sz="2000" dirty="0">
              <a:solidFill>
                <a:srgbClr val="C00000"/>
              </a:solidFill>
              <a:latin typeface="Arial" pitchFamily="34" charset="0"/>
              <a:ea typeface="Times New Roman" pitchFamily="18" charset="0"/>
              <a:cs typeface="PT Bold Heading" pitchFamily="2" charset="-78"/>
            </a:endParaRPr>
          </a:p>
          <a:p>
            <a:pPr algn="justLow" fontAlgn="base">
              <a:lnSpc>
                <a:spcPct val="150000"/>
              </a:lnSpc>
              <a:spcBef>
                <a:spcPct val="0"/>
              </a:spcBef>
              <a:spcAft>
                <a:spcPct val="0"/>
              </a:spcAft>
            </a:pPr>
            <a:r>
              <a:rPr lang="ar-SA" sz="1400" dirty="0">
                <a:solidFill>
                  <a:schemeClr val="tx1"/>
                </a:solidFill>
                <a:latin typeface="Arial" pitchFamily="34" charset="0"/>
                <a:ea typeface="Times New Roman" pitchFamily="18" charset="0"/>
                <a:cs typeface="PT Bold Heading" pitchFamily="2" charset="-78"/>
              </a:rPr>
              <a:t>إن عملية التسجيل مهمة للرجوع إلى ما يسجل وتحليله والإفادة منه فيما بعد حيث لا يمكن الاعتماد على الذاكرة و</a:t>
            </a:r>
            <a:r>
              <a:rPr lang="ar-SA" sz="1400" dirty="0">
                <a:solidFill>
                  <a:schemeClr val="tx2"/>
                </a:solidFill>
                <a:latin typeface="Arial" pitchFamily="34" charset="0"/>
                <a:ea typeface="Times New Roman" pitchFamily="18" charset="0"/>
                <a:cs typeface="PT Bold Heading" pitchFamily="2" charset="-78"/>
              </a:rPr>
              <a:t>خاصة </a:t>
            </a:r>
            <a:r>
              <a:rPr lang="ar-SA" sz="1400" dirty="0">
                <a:solidFill>
                  <a:schemeClr val="tx1"/>
                </a:solidFill>
                <a:latin typeface="Arial" pitchFamily="34" charset="0"/>
                <a:ea typeface="Times New Roman" pitchFamily="18" charset="0"/>
                <a:cs typeface="PT Bold Heading" pitchFamily="2" charset="-78"/>
              </a:rPr>
              <a:t>مع مضي الوقت، ولكن على المعلم أن </a:t>
            </a:r>
            <a:r>
              <a:rPr lang="ar-SA" sz="1400" dirty="0">
                <a:solidFill>
                  <a:srgbClr val="C00000"/>
                </a:solidFill>
                <a:latin typeface="Arial" pitchFamily="34" charset="0"/>
                <a:ea typeface="Times New Roman" pitchFamily="18" charset="0"/>
                <a:cs typeface="PT Bold Heading" pitchFamily="2" charset="-78"/>
              </a:rPr>
              <a:t>لا يسجل أثناء مقابلة الطفل سوى نقاطا صغيرة وملاحظات سريعة </a:t>
            </a:r>
            <a:r>
              <a:rPr lang="ar-SA" sz="1400" dirty="0">
                <a:solidFill>
                  <a:schemeClr val="tx1"/>
                </a:solidFill>
                <a:latin typeface="Arial" pitchFamily="34" charset="0"/>
                <a:ea typeface="Times New Roman" pitchFamily="18" charset="0"/>
                <a:cs typeface="PT Bold Heading" pitchFamily="2" charset="-78"/>
              </a:rPr>
              <a:t>لا تثير انتباه أو قلق الطفل أو تشعره أن كلماته يتم تسجيلها وكتابتها مما يجعله يمتنع عن الإدلاء بأي معلومات.</a:t>
            </a:r>
          </a:p>
        </p:txBody>
      </p:sp>
      <p:sp>
        <p:nvSpPr>
          <p:cNvPr id="6" name="Rectangle 1"/>
          <p:cNvSpPr>
            <a:spLocks noChangeArrowheads="1"/>
          </p:cNvSpPr>
          <p:nvPr/>
        </p:nvSpPr>
        <p:spPr bwMode="auto">
          <a:xfrm>
            <a:off x="539552" y="2708920"/>
            <a:ext cx="7924800" cy="1454244"/>
          </a:xfrm>
          <a:prstGeom prst="rect">
            <a:avLst/>
          </a:prstGeom>
          <a:solidFill>
            <a:schemeClr val="accent6">
              <a:lumMod val="40000"/>
              <a:lumOff val="60000"/>
            </a:schemeClr>
          </a:soli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000" dirty="0">
                <a:solidFill>
                  <a:srgbClr val="C00000"/>
                </a:solidFill>
                <a:latin typeface="Arial" pitchFamily="34" charset="0"/>
                <a:ea typeface="Times New Roman" pitchFamily="18" charset="0"/>
                <a:cs typeface="PT Bold Heading" pitchFamily="2" charset="-78"/>
              </a:rPr>
              <a:t>8- ما بعد المقابلة:</a:t>
            </a:r>
            <a:endParaRPr lang="en-US" sz="2000" dirty="0">
              <a:solidFill>
                <a:srgbClr val="C00000"/>
              </a:solidFill>
              <a:latin typeface="Arial" pitchFamily="34" charset="0"/>
              <a:ea typeface="Times New Roman" pitchFamily="18" charset="0"/>
              <a:cs typeface="PT Bold Heading" pitchFamily="2" charset="-78"/>
            </a:endParaRPr>
          </a:p>
          <a:p>
            <a:pPr marL="342900" indent="-342900" algn="justLow" fontAlgn="base">
              <a:lnSpc>
                <a:spcPct val="150000"/>
              </a:lnSpc>
              <a:spcBef>
                <a:spcPct val="0"/>
              </a:spcBef>
              <a:spcAft>
                <a:spcPct val="0"/>
              </a:spcAft>
              <a:buBlip>
                <a:blip r:embed="rId2"/>
              </a:buBlip>
            </a:pPr>
            <a:r>
              <a:rPr lang="ar-SA" sz="1300" dirty="0">
                <a:solidFill>
                  <a:schemeClr val="tx1"/>
                </a:solidFill>
                <a:latin typeface="Arial" pitchFamily="34" charset="0"/>
                <a:ea typeface="Times New Roman" pitchFamily="18" charset="0"/>
                <a:cs typeface="PT Bold Heading" pitchFamily="2" charset="-78"/>
              </a:rPr>
              <a:t>يقوم المعلم بتقويم ما قام </a:t>
            </a:r>
            <a:r>
              <a:rPr lang="ar-SA" sz="1300" dirty="0" err="1">
                <a:solidFill>
                  <a:schemeClr val="tx1"/>
                </a:solidFill>
                <a:latin typeface="Arial" pitchFamily="34" charset="0"/>
                <a:ea typeface="Times New Roman" pitchFamily="18" charset="0"/>
                <a:cs typeface="PT Bold Heading" pitchFamily="2" charset="-78"/>
              </a:rPr>
              <a:t>به</a:t>
            </a:r>
            <a:r>
              <a:rPr lang="ar-SA" sz="1300" dirty="0">
                <a:solidFill>
                  <a:schemeClr val="tx1"/>
                </a:solidFill>
                <a:latin typeface="Arial" pitchFamily="34" charset="0"/>
                <a:ea typeface="Times New Roman" pitchFamily="18" charset="0"/>
                <a:cs typeface="PT Bold Heading" pitchFamily="2" charset="-78"/>
              </a:rPr>
              <a:t> ومدى ما حققته المقابلة من أهداف، وهل تحققت أهدف الخطة التي وضعت قبل البدء في المقابلة.</a:t>
            </a:r>
            <a:endParaRPr lang="en-US" sz="1300" dirty="0">
              <a:solidFill>
                <a:schemeClr val="tx1"/>
              </a:solidFill>
              <a:latin typeface="Arial" pitchFamily="34" charset="0"/>
              <a:ea typeface="Times New Roman" pitchFamily="18" charset="0"/>
              <a:cs typeface="PT Bold Heading" pitchFamily="2" charset="-78"/>
            </a:endParaRPr>
          </a:p>
          <a:p>
            <a:pPr marL="342900" indent="-342900" algn="justLow" fontAlgn="base">
              <a:lnSpc>
                <a:spcPct val="150000"/>
              </a:lnSpc>
              <a:spcBef>
                <a:spcPct val="0"/>
              </a:spcBef>
              <a:spcAft>
                <a:spcPct val="0"/>
              </a:spcAft>
              <a:buBlip>
                <a:blip r:embed="rId2"/>
              </a:buBlip>
            </a:pPr>
            <a:r>
              <a:rPr lang="ar-SA" sz="1300" dirty="0">
                <a:solidFill>
                  <a:schemeClr val="tx1"/>
                </a:solidFill>
                <a:latin typeface="Arial" pitchFamily="34" charset="0"/>
                <a:ea typeface="Times New Roman" pitchFamily="18" charset="0"/>
                <a:cs typeface="PT Bold Heading" pitchFamily="2" charset="-78"/>
              </a:rPr>
              <a:t>يقوم المعلم بتسجيل المقابلة تسجيلا دقيقا بعد انتهاء المقابلة مباشرة حتى لا ينسى تفاصيلها المهمة للعودة إليها لاحقاً</a:t>
            </a:r>
            <a:r>
              <a:rPr lang="ar-SA" sz="1300" dirty="0" smtClean="0">
                <a:solidFill>
                  <a:schemeClr val="tx1"/>
                </a:solidFill>
                <a:latin typeface="Arial" pitchFamily="34" charset="0"/>
                <a:ea typeface="Times New Roman" pitchFamily="18" charset="0"/>
                <a:cs typeface="PT Bold Heading" pitchFamily="2" charset="-78"/>
              </a:rPr>
              <a:t>.</a:t>
            </a:r>
          </a:p>
          <a:p>
            <a:pPr algn="justLow" fontAlgn="base">
              <a:lnSpc>
                <a:spcPct val="150000"/>
              </a:lnSpc>
              <a:spcBef>
                <a:spcPct val="0"/>
              </a:spcBef>
              <a:spcAft>
                <a:spcPct val="0"/>
              </a:spcAft>
            </a:pPr>
            <a:endParaRPr lang="ar-SA" sz="1300" dirty="0">
              <a:solidFill>
                <a:schemeClr val="tx2"/>
              </a:solidFill>
              <a:latin typeface="Arial" pitchFamily="34" charset="0"/>
              <a:ea typeface="Times New Roman" pitchFamily="18" charset="0"/>
              <a:cs typeface="PT Bold Heading" pitchFamily="2" charset="-78"/>
            </a:endParaRPr>
          </a:p>
        </p:txBody>
      </p:sp>
      <p:sp>
        <p:nvSpPr>
          <p:cNvPr id="7" name="Rectangle 2"/>
          <p:cNvSpPr>
            <a:spLocks noChangeArrowheads="1"/>
          </p:cNvSpPr>
          <p:nvPr/>
        </p:nvSpPr>
        <p:spPr bwMode="auto">
          <a:xfrm>
            <a:off x="2500298" y="285728"/>
            <a:ext cx="4320480" cy="461665"/>
          </a:xfrm>
          <a:prstGeom prst="rect">
            <a:avLst/>
          </a:prstGeom>
          <a:gradFill>
            <a:gsLst>
              <a:gs pos="0">
                <a:schemeClr val="accent5"/>
              </a:gs>
              <a:gs pos="35000">
                <a:schemeClr val="accent5">
                  <a:tint val="37000"/>
                  <a:satMod val="300000"/>
                </a:schemeClr>
              </a:gs>
              <a:gs pos="100000">
                <a:schemeClr val="accent5">
                  <a:tint val="15000"/>
                  <a:satMod val="350000"/>
                </a:schemeClr>
              </a:gs>
            </a:gsLst>
            <a:lin ang="16200000" scaled="1"/>
          </a:gra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ar-SA" sz="2400" b="1" dirty="0" smtClean="0">
                <a:solidFill>
                  <a:schemeClr val="tx2"/>
                </a:solidFill>
                <a:latin typeface="Arial" pitchFamily="34" charset="0"/>
                <a:ea typeface="Times New Roman" pitchFamily="18" charset="0"/>
                <a:cs typeface="PT Bold Heading" pitchFamily="2" charset="-78"/>
              </a:rPr>
              <a:t>عناصر المقابلة الناجحة</a:t>
            </a:r>
            <a:endParaRPr lang="ar-SA" sz="2400" b="1" dirty="0">
              <a:solidFill>
                <a:schemeClr val="tx2"/>
              </a:solidFill>
              <a:latin typeface="Arial" pitchFamily="34" charset="0"/>
              <a:ea typeface="Times New Roman" pitchFamily="18" charset="0"/>
              <a:cs typeface="PT Bold Heading" pitchFamily="2" charset="-78"/>
            </a:endParaRPr>
          </a:p>
        </p:txBody>
      </p:sp>
    </p:spTree>
    <p:extLst>
      <p:ext uri="{BB962C8B-B14F-4D97-AF65-F5344CB8AC3E}">
        <p14:creationId xmlns:p14="http://schemas.microsoft.com/office/powerpoint/2010/main" val="8339246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25215" y="692696"/>
            <a:ext cx="8305800" cy="3785652"/>
          </a:xfrm>
          <a:prstGeom prst="rect">
            <a:avLst/>
          </a:prstGeom>
          <a:gradFill>
            <a:gsLst>
              <a:gs pos="0">
                <a:schemeClr val="accent5"/>
              </a:gs>
              <a:gs pos="35000">
                <a:schemeClr val="accent5">
                  <a:tint val="37000"/>
                  <a:satMod val="300000"/>
                </a:schemeClr>
              </a:gs>
              <a:gs pos="100000">
                <a:schemeClr val="accent5">
                  <a:tint val="15000"/>
                  <a:satMod val="350000"/>
                </a:schemeClr>
              </a:gs>
            </a:gsLst>
            <a:lin ang="16200000" scaled="1"/>
          </a:gra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endParaRPr lang="ar-SA" sz="3600" b="1" u="sng" dirty="0">
              <a:solidFill>
                <a:srgbClr val="C00000"/>
              </a:solidFill>
              <a:latin typeface="Arial" pitchFamily="34" charset="0"/>
              <a:ea typeface="Times New Roman" pitchFamily="18" charset="0"/>
              <a:cs typeface="PT Bold Heading" pitchFamily="2" charset="-78"/>
            </a:endParaRPr>
          </a:p>
          <a:p>
            <a:pPr algn="justLow" fontAlgn="base">
              <a:spcBef>
                <a:spcPct val="0"/>
              </a:spcBef>
              <a:spcAft>
                <a:spcPct val="0"/>
              </a:spcAft>
            </a:pPr>
            <a:endParaRPr lang="en-US" sz="3600" b="1" u="sng" dirty="0">
              <a:solidFill>
                <a:srgbClr val="C00000"/>
              </a:solidFill>
              <a:latin typeface="Arial" pitchFamily="34" charset="0"/>
              <a:ea typeface="Times New Roman" pitchFamily="18" charset="0"/>
              <a:cs typeface="PT Bold Heading" pitchFamily="2" charset="-78"/>
            </a:endParaRPr>
          </a:p>
          <a:p>
            <a:pPr algn="ctr" fontAlgn="base">
              <a:spcBef>
                <a:spcPct val="0"/>
              </a:spcBef>
              <a:spcAft>
                <a:spcPct val="0"/>
              </a:spcAft>
            </a:pPr>
            <a:r>
              <a:rPr lang="ar-SA" sz="9600" b="1" u="sng" dirty="0" smtClean="0">
                <a:solidFill>
                  <a:schemeClr val="tx1"/>
                </a:solidFill>
                <a:latin typeface="Arial" pitchFamily="34" charset="0"/>
                <a:ea typeface="Times New Roman" pitchFamily="18" charset="0"/>
                <a:cs typeface="PT Bold Heading" pitchFamily="2" charset="-78"/>
              </a:rPr>
              <a:t>استراحة </a:t>
            </a:r>
            <a:endParaRPr lang="ar-SA" sz="9600" b="1" dirty="0" smtClean="0">
              <a:solidFill>
                <a:schemeClr val="tx1"/>
              </a:solidFill>
              <a:latin typeface="Arial" pitchFamily="34" charset="0"/>
              <a:ea typeface="Times New Roman" pitchFamily="18" charset="0"/>
              <a:cs typeface="PT Bold Heading" pitchFamily="2" charset="-78"/>
            </a:endParaRPr>
          </a:p>
          <a:p>
            <a:pPr algn="justLow" fontAlgn="base">
              <a:spcBef>
                <a:spcPct val="0"/>
              </a:spcBef>
              <a:spcAft>
                <a:spcPct val="0"/>
              </a:spcAft>
            </a:pPr>
            <a:endParaRPr lang="ar-SA" sz="3600" b="1" dirty="0">
              <a:solidFill>
                <a:schemeClr val="tx2"/>
              </a:solidFill>
              <a:latin typeface="Arial" pitchFamily="34" charset="0"/>
              <a:ea typeface="Times New Roman" pitchFamily="18" charset="0"/>
              <a:cs typeface="PT Bold Heading" pitchFamily="2" charset="-78"/>
            </a:endParaRPr>
          </a:p>
          <a:p>
            <a:pPr algn="justLow" fontAlgn="base">
              <a:spcBef>
                <a:spcPct val="0"/>
              </a:spcBef>
              <a:spcAft>
                <a:spcPct val="0"/>
              </a:spcAft>
            </a:pPr>
            <a:endParaRPr lang="ar-SA" sz="3600" b="1" dirty="0" smtClean="0">
              <a:solidFill>
                <a:schemeClr val="tx2"/>
              </a:solidFill>
              <a:latin typeface="Arial" pitchFamily="34" charset="0"/>
              <a:ea typeface="Times New Roman" pitchFamily="18" charset="0"/>
              <a:cs typeface="PT Bold Heading" pitchFamily="2" charset="-78"/>
            </a:endParaRPr>
          </a:p>
        </p:txBody>
      </p:sp>
      <p:pic>
        <p:nvPicPr>
          <p:cNvPr id="2050" name="Picture 2" descr="http://www.shfanews.net/images/stories/shfa/6/55032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16" y="3717032"/>
            <a:ext cx="3528392" cy="26629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77130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67544" y="1094547"/>
            <a:ext cx="8305800" cy="4832092"/>
          </a:xfrm>
          <a:prstGeom prst="rect">
            <a:avLst/>
          </a:prstGeom>
          <a:gradFill>
            <a:gsLst>
              <a:gs pos="0">
                <a:schemeClr val="accent5"/>
              </a:gs>
              <a:gs pos="35000">
                <a:schemeClr val="accent5">
                  <a:tint val="37000"/>
                  <a:satMod val="300000"/>
                </a:schemeClr>
              </a:gs>
              <a:gs pos="100000">
                <a:schemeClr val="accent5">
                  <a:tint val="15000"/>
                  <a:satMod val="350000"/>
                </a:schemeClr>
              </a:gs>
            </a:gsLst>
            <a:lin ang="16200000" scaled="1"/>
          </a:gra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ar-SA" sz="3600" b="1" u="sng" dirty="0">
                <a:solidFill>
                  <a:srgbClr val="C00000"/>
                </a:solidFill>
                <a:latin typeface="Arial" pitchFamily="34" charset="0"/>
                <a:ea typeface="Times New Roman" pitchFamily="18" charset="0"/>
                <a:cs typeface="PT Bold Heading" pitchFamily="2" charset="-78"/>
              </a:rPr>
              <a:t>اليوم الثالث</a:t>
            </a:r>
            <a:r>
              <a:rPr lang="ar-SA" sz="3600" b="1" u="sng" dirty="0" smtClean="0">
                <a:solidFill>
                  <a:srgbClr val="C00000"/>
                </a:solidFill>
                <a:latin typeface="Arial" pitchFamily="34" charset="0"/>
                <a:ea typeface="Times New Roman" pitchFamily="18" charset="0"/>
                <a:cs typeface="PT Bold Heading" pitchFamily="2" charset="-78"/>
              </a:rPr>
              <a:t>:</a:t>
            </a:r>
          </a:p>
          <a:p>
            <a:pPr algn="justLow" fontAlgn="base">
              <a:spcBef>
                <a:spcPct val="0"/>
              </a:spcBef>
              <a:spcAft>
                <a:spcPct val="0"/>
              </a:spcAft>
            </a:pPr>
            <a:endParaRPr lang="en-US" sz="3600" b="1" u="sng" dirty="0">
              <a:solidFill>
                <a:srgbClr val="C00000"/>
              </a:solidFill>
              <a:latin typeface="Arial" pitchFamily="34" charset="0"/>
              <a:ea typeface="Times New Roman" pitchFamily="18" charset="0"/>
              <a:cs typeface="PT Bold Heading" pitchFamily="2" charset="-78"/>
            </a:endParaRPr>
          </a:p>
          <a:p>
            <a:pPr algn="justLow" fontAlgn="base">
              <a:spcBef>
                <a:spcPct val="0"/>
              </a:spcBef>
              <a:spcAft>
                <a:spcPct val="0"/>
              </a:spcAft>
            </a:pPr>
            <a:r>
              <a:rPr lang="ar-SA" sz="3600" b="1" u="sng" dirty="0" smtClean="0">
                <a:solidFill>
                  <a:schemeClr val="accent3"/>
                </a:solidFill>
                <a:latin typeface="Arial" pitchFamily="34" charset="0"/>
                <a:ea typeface="Times New Roman" pitchFamily="18" charset="0"/>
                <a:cs typeface="PT Bold Heading" pitchFamily="2" charset="-78"/>
              </a:rPr>
              <a:t>عنوان الجلسة الثانية:</a:t>
            </a:r>
          </a:p>
          <a:p>
            <a:pPr algn="justLow" fontAlgn="base">
              <a:spcBef>
                <a:spcPct val="0"/>
              </a:spcBef>
              <a:spcAft>
                <a:spcPct val="0"/>
              </a:spcAft>
            </a:pPr>
            <a:endParaRPr lang="ar-SA" sz="3600" b="1" u="sng" dirty="0" smtClean="0">
              <a:solidFill>
                <a:schemeClr val="accent3"/>
              </a:solidFill>
              <a:latin typeface="Arial" pitchFamily="34" charset="0"/>
              <a:ea typeface="Times New Roman" pitchFamily="18" charset="0"/>
              <a:cs typeface="PT Bold Heading" pitchFamily="2" charset="-78"/>
            </a:endParaRPr>
          </a:p>
          <a:p>
            <a:pPr algn="ctr" fontAlgn="base">
              <a:spcBef>
                <a:spcPct val="0"/>
              </a:spcBef>
              <a:spcAft>
                <a:spcPct val="0"/>
              </a:spcAft>
            </a:pPr>
            <a:r>
              <a:rPr lang="ar-SA" sz="3200" b="1" dirty="0" smtClean="0">
                <a:solidFill>
                  <a:srgbClr val="002060"/>
                </a:solidFill>
                <a:cs typeface="PT Bold Heading" pitchFamily="2" charset="-78"/>
              </a:rPr>
              <a:t>مهارات خاصة بالمقابلة</a:t>
            </a:r>
          </a:p>
          <a:p>
            <a:pPr algn="ctr" fontAlgn="base">
              <a:spcBef>
                <a:spcPct val="0"/>
              </a:spcBef>
              <a:spcAft>
                <a:spcPct val="0"/>
              </a:spcAft>
            </a:pPr>
            <a:r>
              <a:rPr lang="ar-SA" sz="3200" b="1" dirty="0" smtClean="0">
                <a:solidFill>
                  <a:srgbClr val="002060"/>
                </a:solidFill>
                <a:cs typeface="PT Bold Heading" pitchFamily="2" charset="-78"/>
              </a:rPr>
              <a:t> تساعد في دقة الكشف عن الإساءة والإهمال </a:t>
            </a:r>
          </a:p>
          <a:p>
            <a:pPr algn="ctr" fontAlgn="base">
              <a:spcBef>
                <a:spcPct val="0"/>
              </a:spcBef>
              <a:spcAft>
                <a:spcPct val="0"/>
              </a:spcAft>
            </a:pPr>
            <a:r>
              <a:rPr lang="ar-SA" sz="3200" b="1" dirty="0" smtClean="0">
                <a:solidFill>
                  <a:srgbClr val="002060"/>
                </a:solidFill>
                <a:cs typeface="PT Bold Heading" pitchFamily="2" charset="-78"/>
              </a:rPr>
              <a:t>تحت عنوان </a:t>
            </a:r>
          </a:p>
          <a:p>
            <a:pPr algn="ctr" fontAlgn="base">
              <a:spcBef>
                <a:spcPct val="0"/>
              </a:spcBef>
              <a:spcAft>
                <a:spcPct val="0"/>
              </a:spcAft>
            </a:pPr>
            <a:r>
              <a:rPr lang="ar-SA" sz="3200" b="1" dirty="0" smtClean="0">
                <a:solidFill>
                  <a:srgbClr val="002060"/>
                </a:solidFill>
                <a:cs typeface="PT Bold Heading" pitchFamily="2" charset="-78"/>
              </a:rPr>
              <a:t>(( </a:t>
            </a:r>
            <a:r>
              <a:rPr lang="ar-SA" sz="3200" b="1" dirty="0" smtClean="0">
                <a:solidFill>
                  <a:schemeClr val="accent2"/>
                </a:solidFill>
                <a:cs typeface="PT Bold Heading" pitchFamily="2" charset="-78"/>
              </a:rPr>
              <a:t>فنيات ومهارات المقابلة الارشادية الناجحة </a:t>
            </a:r>
            <a:r>
              <a:rPr lang="ar-SA" sz="3200" b="1" dirty="0" smtClean="0">
                <a:solidFill>
                  <a:srgbClr val="002060"/>
                </a:solidFill>
                <a:cs typeface="PT Bold Heading" pitchFamily="2" charset="-78"/>
              </a:rPr>
              <a:t>))</a:t>
            </a:r>
            <a:endParaRPr lang="en-US" sz="3200" b="1" dirty="0" smtClean="0">
              <a:solidFill>
                <a:srgbClr val="002060"/>
              </a:solidFill>
              <a:cs typeface="PT Bold Heading" pitchFamily="2" charset="-78"/>
            </a:endParaRPr>
          </a:p>
          <a:p>
            <a:pPr algn="justLow" fontAlgn="base">
              <a:spcBef>
                <a:spcPct val="0"/>
              </a:spcBef>
              <a:spcAft>
                <a:spcPct val="0"/>
              </a:spcAft>
            </a:pPr>
            <a:endParaRPr lang="en-US" sz="3600" b="1" dirty="0">
              <a:solidFill>
                <a:schemeClr val="tx2"/>
              </a:solidFill>
              <a:latin typeface="Arial" pitchFamily="34" charset="0"/>
              <a:ea typeface="Times New Roman" pitchFamily="18" charset="0"/>
              <a:cs typeface="PT Bold Heading" pitchFamily="2" charset="-78"/>
            </a:endParaRPr>
          </a:p>
        </p:txBody>
      </p:sp>
      <p:sp>
        <p:nvSpPr>
          <p:cNvPr id="6" name="عنصر نائب لرقم الشريحة 5"/>
          <p:cNvSpPr>
            <a:spLocks noGrp="1"/>
          </p:cNvSpPr>
          <p:nvPr>
            <p:ph type="sldNum" sz="quarter" idx="12"/>
          </p:nvPr>
        </p:nvSpPr>
        <p:spPr/>
        <p:txBody>
          <a:bodyPr/>
          <a:lstStyle/>
          <a:p>
            <a:fld id="{EA02323C-08E9-480C-90B1-6248B35BB7D4}" type="slidenum">
              <a:rPr lang="ar-SA" smtClean="0"/>
              <a:pPr/>
              <a:t>126</a:t>
            </a:fld>
            <a:endParaRPr lang="ar-SA" dirty="0"/>
          </a:p>
        </p:txBody>
      </p:sp>
    </p:spTree>
    <p:extLst>
      <p:ext uri="{BB962C8B-B14F-4D97-AF65-F5344CB8AC3E}">
        <p14:creationId xmlns:p14="http://schemas.microsoft.com/office/powerpoint/2010/main" val="319038164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127</a:t>
            </a:fld>
            <a:endParaRPr lang="ar-SA" dirty="0"/>
          </a:p>
        </p:txBody>
      </p:sp>
      <p:sp>
        <p:nvSpPr>
          <p:cNvPr id="4" name="مستطيل 3"/>
          <p:cNvSpPr/>
          <p:nvPr/>
        </p:nvSpPr>
        <p:spPr>
          <a:xfrm>
            <a:off x="3228809" y="233851"/>
            <a:ext cx="3334566" cy="523220"/>
          </a:xfrm>
          <a:prstGeom prst="rect">
            <a:avLst/>
          </a:prstGeom>
          <a:solidFill>
            <a:schemeClr val="accent5"/>
          </a:solidFill>
        </p:spPr>
        <p:style>
          <a:lnRef idx="3">
            <a:schemeClr val="lt1"/>
          </a:lnRef>
          <a:fillRef idx="1">
            <a:schemeClr val="accent2"/>
          </a:fillRef>
          <a:effectRef idx="1">
            <a:schemeClr val="accent2"/>
          </a:effectRef>
          <a:fontRef idx="minor">
            <a:schemeClr val="lt1"/>
          </a:fontRef>
        </p:style>
        <p:txBody>
          <a:bodyPr wrap="none">
            <a:spAutoFit/>
          </a:bodyPr>
          <a:lstStyle/>
          <a:p>
            <a:r>
              <a:rPr lang="ar-SA" sz="2800" b="1" dirty="0">
                <a:solidFill>
                  <a:schemeClr val="bg1"/>
                </a:solidFill>
              </a:rPr>
              <a:t>نشاط </a:t>
            </a:r>
            <a:r>
              <a:rPr lang="ar-SA" sz="2800" b="1" dirty="0" smtClean="0">
                <a:solidFill>
                  <a:schemeClr val="bg1"/>
                </a:solidFill>
              </a:rPr>
              <a:t>3/1/3: </a:t>
            </a:r>
            <a:r>
              <a:rPr lang="ar-SA" sz="2800" b="1" dirty="0">
                <a:solidFill>
                  <a:schemeClr val="bg1"/>
                </a:solidFill>
              </a:rPr>
              <a:t>من أين نبدأ</a:t>
            </a:r>
            <a:r>
              <a:rPr lang="ar-SA" sz="2800" b="1" dirty="0" smtClean="0">
                <a:solidFill>
                  <a:schemeClr val="bg1"/>
                </a:solidFill>
              </a:rPr>
              <a:t>؟</a:t>
            </a:r>
            <a:endParaRPr lang="en-US" sz="2800" b="1" dirty="0">
              <a:solidFill>
                <a:schemeClr val="bg1"/>
              </a:solidFill>
            </a:endParaRPr>
          </a:p>
        </p:txBody>
      </p:sp>
      <p:pic>
        <p:nvPicPr>
          <p:cNvPr id="5" name="Picture 2"/>
          <p:cNvPicPr>
            <a:picLocks noChangeAspect="1" noChangeArrowheads="1"/>
          </p:cNvPicPr>
          <p:nvPr/>
        </p:nvPicPr>
        <p:blipFill>
          <a:blip r:embed="rId2" cstate="print"/>
          <a:srcRect/>
          <a:stretch>
            <a:fillRect/>
          </a:stretch>
        </p:blipFill>
        <p:spPr bwMode="auto">
          <a:xfrm>
            <a:off x="-209028" y="233851"/>
            <a:ext cx="2664296" cy="1358168"/>
          </a:xfrm>
          <a:prstGeom prst="ellipse">
            <a:avLst/>
          </a:prstGeom>
          <a:ln>
            <a:noFill/>
          </a:ln>
          <a:effectLst>
            <a:softEdge rad="112500"/>
          </a:effectLst>
        </p:spPr>
      </p:pic>
      <p:sp>
        <p:nvSpPr>
          <p:cNvPr id="6" name="مستطيل 5"/>
          <p:cNvSpPr/>
          <p:nvPr/>
        </p:nvSpPr>
        <p:spPr>
          <a:xfrm>
            <a:off x="2051720" y="1521377"/>
            <a:ext cx="5544616" cy="461665"/>
          </a:xfrm>
          <a:prstGeom prst="rect">
            <a:avLst/>
          </a:prstGeom>
          <a:effectLst>
            <a:glow rad="1397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ar-SA" sz="2400" b="1" dirty="0" smtClean="0">
                <a:solidFill>
                  <a:srgbClr val="002060"/>
                </a:solidFill>
              </a:rPr>
              <a:t>أهمية تقبل الحالة  في حل مشكلته </a:t>
            </a:r>
            <a:endParaRPr lang="ar-SA" sz="2000" b="1" dirty="0">
              <a:solidFill>
                <a:srgbClr val="002060"/>
              </a:solidFill>
            </a:endParaRPr>
          </a:p>
        </p:txBody>
      </p:sp>
      <p:sp>
        <p:nvSpPr>
          <p:cNvPr id="8" name="Rectangle 1"/>
          <p:cNvSpPr>
            <a:spLocks noChangeArrowheads="1"/>
          </p:cNvSpPr>
          <p:nvPr/>
        </p:nvSpPr>
        <p:spPr bwMode="auto">
          <a:xfrm>
            <a:off x="6516216" y="5340978"/>
            <a:ext cx="2531233" cy="1415772"/>
          </a:xfrm>
          <a:prstGeom prst="rect">
            <a:avLst/>
          </a:prstGeom>
          <a:solidFill>
            <a:srgbClr val="FFFF5B"/>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r>
              <a:rPr lang="ar-SA" b="1" dirty="0" smtClean="0">
                <a:solidFill>
                  <a:schemeClr val="tx1"/>
                </a:solidFill>
              </a:rPr>
              <a:t>مدة النشاط:10 دقيقة</a:t>
            </a:r>
          </a:p>
          <a:p>
            <a:pPr marL="285750" indent="-285750">
              <a:buFont typeface="Arial" pitchFamily="34" charset="0"/>
              <a:buChar char="•"/>
            </a:pPr>
            <a:r>
              <a:rPr lang="ar-SA" sz="1400" b="1" dirty="0" smtClean="0">
                <a:solidFill>
                  <a:schemeClr val="tx1"/>
                </a:solidFill>
              </a:rPr>
              <a:t>طريقة التدريب: 3 مجموعات</a:t>
            </a:r>
          </a:p>
          <a:p>
            <a:pPr marL="285750" indent="-285750">
              <a:buFont typeface="Arial" pitchFamily="34" charset="0"/>
              <a:buChar char="•"/>
            </a:pPr>
            <a:r>
              <a:rPr lang="ar-SA" b="1" dirty="0" smtClean="0">
                <a:solidFill>
                  <a:schemeClr val="tx1"/>
                </a:solidFill>
              </a:rPr>
              <a:t>دراسة حالة</a:t>
            </a:r>
          </a:p>
          <a:p>
            <a:pPr marL="285750" indent="-285750">
              <a:buFont typeface="Arial" pitchFamily="34" charset="0"/>
              <a:buChar char="•"/>
            </a:pPr>
            <a:r>
              <a:rPr lang="ar-SA" b="1" dirty="0" smtClean="0">
                <a:solidFill>
                  <a:schemeClr val="tx1"/>
                </a:solidFill>
                <a:latin typeface="Arial" pitchFamily="34" charset="0"/>
                <a:ea typeface="Times New Roman" pitchFamily="18" charset="0"/>
              </a:rPr>
              <a:t>مناقشة جماعية + تدوين جماعي</a:t>
            </a:r>
            <a:endParaRPr lang="ar-SA" b="1" dirty="0" smtClean="0">
              <a:solidFill>
                <a:schemeClr val="tx1"/>
              </a:solidFill>
            </a:endParaRPr>
          </a:p>
        </p:txBody>
      </p:sp>
      <p:sp>
        <p:nvSpPr>
          <p:cNvPr id="7" name="مستطيل 6"/>
          <p:cNvSpPr/>
          <p:nvPr/>
        </p:nvSpPr>
        <p:spPr>
          <a:xfrm>
            <a:off x="3199819" y="871523"/>
            <a:ext cx="3363421" cy="461665"/>
          </a:xfrm>
          <a:prstGeom prst="rect">
            <a:avLst/>
          </a:prstGeom>
          <a:solidFill>
            <a:schemeClr val="accent6">
              <a:lumMod val="40000"/>
              <a:lumOff val="60000"/>
            </a:schemeClr>
          </a:solidFill>
        </p:spPr>
        <p:style>
          <a:lnRef idx="3">
            <a:schemeClr val="lt1"/>
          </a:lnRef>
          <a:fillRef idx="1">
            <a:schemeClr val="accent2"/>
          </a:fillRef>
          <a:effectRef idx="1">
            <a:schemeClr val="accent2"/>
          </a:effectRef>
          <a:fontRef idx="minor">
            <a:schemeClr val="lt1"/>
          </a:fontRef>
        </p:style>
        <p:txBody>
          <a:bodyPr wrap="none">
            <a:spAutoFit/>
          </a:bodyPr>
          <a:lstStyle/>
          <a:p>
            <a:r>
              <a:rPr lang="ar-SA" sz="2400" b="1" dirty="0" smtClean="0">
                <a:solidFill>
                  <a:schemeClr val="tx1"/>
                </a:solidFill>
              </a:rPr>
              <a:t>قصة المعلم ناصر والطالب رامي</a:t>
            </a:r>
            <a:endParaRPr lang="en-US" sz="2400" b="1" dirty="0">
              <a:solidFill>
                <a:schemeClr val="tx1"/>
              </a:solidFill>
            </a:endParaRPr>
          </a:p>
        </p:txBody>
      </p:sp>
      <p:sp>
        <p:nvSpPr>
          <p:cNvPr id="9" name="شكل بيضاوي 8"/>
          <p:cNvSpPr/>
          <p:nvPr/>
        </p:nvSpPr>
        <p:spPr>
          <a:xfrm>
            <a:off x="179512" y="6093296"/>
            <a:ext cx="1368152"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26ص</a:t>
            </a:r>
            <a:endParaRPr lang="ar-SA" dirty="0">
              <a:solidFill>
                <a:schemeClr val="tx1"/>
              </a:solidFill>
            </a:endParaRPr>
          </a:p>
        </p:txBody>
      </p:sp>
      <p:graphicFrame>
        <p:nvGraphicFramePr>
          <p:cNvPr id="10" name="جدول 9"/>
          <p:cNvGraphicFramePr>
            <a:graphicFrameLocks noGrp="1"/>
          </p:cNvGraphicFramePr>
          <p:nvPr>
            <p:extLst>
              <p:ext uri="{D42A27DB-BD31-4B8C-83A1-F6EECF244321}">
                <p14:modId xmlns:p14="http://schemas.microsoft.com/office/powerpoint/2010/main" val="2273778120"/>
              </p:ext>
            </p:extLst>
          </p:nvPr>
        </p:nvGraphicFramePr>
        <p:xfrm>
          <a:off x="596754" y="2132856"/>
          <a:ext cx="7863678" cy="1817360"/>
        </p:xfrm>
        <a:graphic>
          <a:graphicData uri="http://schemas.openxmlformats.org/drawingml/2006/table">
            <a:tbl>
              <a:tblPr rtl="1">
                <a:tableStyleId>{35758FB7-9AC5-4552-8A53-C91805E547FA}</a:tableStyleId>
              </a:tblPr>
              <a:tblGrid>
                <a:gridCol w="7863678"/>
              </a:tblGrid>
              <a:tr h="720080">
                <a:tc>
                  <a:txBody>
                    <a:bodyPr/>
                    <a:lstStyle/>
                    <a:p>
                      <a:pPr marL="0" marR="0" algn="ctr" rtl="1">
                        <a:lnSpc>
                          <a:spcPct val="150000"/>
                        </a:lnSpc>
                        <a:spcBef>
                          <a:spcPts val="0"/>
                        </a:spcBef>
                        <a:spcAft>
                          <a:spcPts val="0"/>
                        </a:spcAft>
                      </a:pPr>
                      <a:r>
                        <a:rPr lang="ar-SA" sz="2400" b="1" dirty="0" smtClean="0">
                          <a:solidFill>
                            <a:srgbClr val="C00000"/>
                          </a:solidFill>
                        </a:rPr>
                        <a:t>1- ماهي الأخطاء المهنية في التدخل ب</a:t>
                      </a:r>
                      <a:r>
                        <a:rPr lang="ar-SA" sz="2400" b="1" baseline="0" dirty="0" smtClean="0">
                          <a:solidFill>
                            <a:srgbClr val="C00000"/>
                          </a:solidFill>
                        </a:rPr>
                        <a:t>حالة الطالب رامي قبل انتباه المعلم ناصر </a:t>
                      </a:r>
                      <a:endParaRPr lang="en-US" sz="1800" b="1" dirty="0">
                        <a:solidFill>
                          <a:srgbClr val="C00000"/>
                        </a:solidFill>
                        <a:latin typeface="Times New Roman"/>
                        <a:ea typeface="Times New Roman"/>
                      </a:endParaRPr>
                    </a:p>
                  </a:txBody>
                  <a:tcPr marL="67442" marR="67442" marT="0" marB="0" anchor="ctr"/>
                </a:tc>
              </a:tr>
              <a:tr h="425119">
                <a:tc>
                  <a:txBody>
                    <a:bodyPr/>
                    <a:lstStyle/>
                    <a:p>
                      <a:pPr marL="0" marR="0" algn="just" rtl="1">
                        <a:lnSpc>
                          <a:spcPct val="150000"/>
                        </a:lnSpc>
                        <a:spcBef>
                          <a:spcPts val="0"/>
                        </a:spcBef>
                        <a:spcAft>
                          <a:spcPts val="0"/>
                        </a:spcAft>
                      </a:pPr>
                      <a:r>
                        <a:rPr lang="ar-SA" sz="2400" b="1" dirty="0" smtClean="0">
                          <a:latin typeface="Times New Roman"/>
                          <a:ea typeface="Times New Roman"/>
                          <a:cs typeface="Arabic Transparent"/>
                        </a:rPr>
                        <a:t>أ-</a:t>
                      </a:r>
                      <a:endParaRPr lang="ar-SA" sz="2400" b="1" dirty="0">
                        <a:latin typeface="Times New Roman"/>
                        <a:ea typeface="Times New Roman"/>
                        <a:cs typeface="Arabic Transparent"/>
                      </a:endParaRPr>
                    </a:p>
                  </a:txBody>
                  <a:tcPr marL="67442" marR="67442" marT="0" marB="0" anchor="ctr">
                    <a:solidFill>
                      <a:schemeClr val="accent5">
                        <a:lumMod val="20000"/>
                        <a:lumOff val="80000"/>
                      </a:schemeClr>
                    </a:solidFill>
                  </a:tcPr>
                </a:tc>
              </a:tr>
              <a:tr h="425119">
                <a:tc>
                  <a:txBody>
                    <a:bodyPr/>
                    <a:lstStyle/>
                    <a:p>
                      <a:pPr marL="0" marR="0" algn="just" rtl="1">
                        <a:lnSpc>
                          <a:spcPct val="150000"/>
                        </a:lnSpc>
                        <a:spcBef>
                          <a:spcPts val="0"/>
                        </a:spcBef>
                        <a:spcAft>
                          <a:spcPts val="0"/>
                        </a:spcAft>
                      </a:pPr>
                      <a:r>
                        <a:rPr lang="ar-SA" sz="2400" b="1" dirty="0" smtClean="0">
                          <a:latin typeface="Times New Roman"/>
                          <a:ea typeface="Times New Roman"/>
                          <a:cs typeface="Arabic Transparent"/>
                        </a:rPr>
                        <a:t>ب -</a:t>
                      </a:r>
                      <a:endParaRPr lang="ar-SA" sz="2400" b="1" dirty="0">
                        <a:latin typeface="Times New Roman"/>
                        <a:ea typeface="Times New Roman"/>
                        <a:cs typeface="Arabic Transparent"/>
                      </a:endParaRPr>
                    </a:p>
                  </a:txBody>
                  <a:tcPr marL="67442" marR="67442" marT="0" marB="0" anchor="ctr">
                    <a:solidFill>
                      <a:schemeClr val="accent5">
                        <a:lumMod val="20000"/>
                        <a:lumOff val="80000"/>
                      </a:schemeClr>
                    </a:solidFill>
                  </a:tcPr>
                </a:tc>
              </a:tr>
            </a:tbl>
          </a:graphicData>
        </a:graphic>
      </p:graphicFrame>
      <p:sp>
        <p:nvSpPr>
          <p:cNvPr id="3" name="مستطيل مستدير الزوايا 2"/>
          <p:cNvSpPr/>
          <p:nvPr/>
        </p:nvSpPr>
        <p:spPr>
          <a:xfrm>
            <a:off x="1043608" y="4077072"/>
            <a:ext cx="7200800" cy="97587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chemeClr val="accent2"/>
                </a:solidFill>
              </a:rPr>
              <a:t>2- وضع تعريف مناسب لمفهوم التقبل أو تقبل الحالة </a:t>
            </a:r>
            <a:endParaRPr lang="ar-SA" sz="2800" b="1" dirty="0">
              <a:solidFill>
                <a:schemeClr val="accent2"/>
              </a:solidFill>
            </a:endParaRPr>
          </a:p>
        </p:txBody>
      </p:sp>
    </p:spTree>
    <p:extLst>
      <p:ext uri="{BB962C8B-B14F-4D97-AF65-F5344CB8AC3E}">
        <p14:creationId xmlns:p14="http://schemas.microsoft.com/office/powerpoint/2010/main" val="195527488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160412"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2800" b="1" dirty="0">
              <a:cs typeface="Traditional Arabic" pitchFamily="18" charset="-78"/>
            </a:endParaRPr>
          </a:p>
        </p:txBody>
      </p:sp>
      <p:sp>
        <p:nvSpPr>
          <p:cNvPr id="181252" name="Rectangle 4"/>
          <p:cNvSpPr>
            <a:spLocks noChangeArrowheads="1"/>
          </p:cNvSpPr>
          <p:nvPr/>
        </p:nvSpPr>
        <p:spPr bwMode="auto">
          <a:xfrm>
            <a:off x="179388" y="1196975"/>
            <a:ext cx="8786812" cy="518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1600" b="1">
              <a:cs typeface="Traditional Arabic" pitchFamily="18" charset="-78"/>
            </a:endParaRPr>
          </a:p>
        </p:txBody>
      </p:sp>
      <p:sp>
        <p:nvSpPr>
          <p:cNvPr id="2" name="مستطيل مستدير الزوايا 1"/>
          <p:cNvSpPr/>
          <p:nvPr/>
        </p:nvSpPr>
        <p:spPr>
          <a:xfrm>
            <a:off x="467544" y="958081"/>
            <a:ext cx="8208912" cy="1966863"/>
          </a:xfrm>
          <a:prstGeom prst="roundRect">
            <a:avLst/>
          </a:prstGeom>
          <a:solidFill>
            <a:srgbClr val="9EEA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609600" indent="-609600" algn="just">
              <a:spcBef>
                <a:spcPct val="20000"/>
              </a:spcBef>
              <a:buFontTx/>
              <a:buChar char="•"/>
            </a:pPr>
            <a:r>
              <a:rPr lang="ar-SA" sz="2400" b="1" dirty="0" smtClean="0">
                <a:solidFill>
                  <a:srgbClr val="FF0000"/>
                </a:solidFill>
                <a:cs typeface="Traditional Arabic" pitchFamily="18" charset="-78"/>
              </a:rPr>
              <a:t>يقصد بها</a:t>
            </a:r>
            <a:r>
              <a:rPr lang="ar-SA" sz="2400" b="1" dirty="0">
                <a:solidFill>
                  <a:srgbClr val="FF0000"/>
                </a:solidFill>
                <a:cs typeface="Traditional Arabic" pitchFamily="18" charset="-78"/>
              </a:rPr>
              <a:t> </a:t>
            </a:r>
            <a:r>
              <a:rPr lang="ar-SA" sz="2400" b="1" dirty="0" smtClean="0">
                <a:solidFill>
                  <a:srgbClr val="FF0000"/>
                </a:solidFill>
                <a:cs typeface="Traditional Arabic" pitchFamily="18" charset="-78"/>
              </a:rPr>
              <a:t>:</a:t>
            </a:r>
          </a:p>
          <a:p>
            <a:pPr algn="just">
              <a:spcBef>
                <a:spcPct val="20000"/>
              </a:spcBef>
            </a:pPr>
            <a:r>
              <a:rPr lang="ar-SA" sz="2400" b="1" dirty="0" smtClean="0">
                <a:solidFill>
                  <a:schemeClr val="tx1"/>
                </a:solidFill>
                <a:cs typeface="Traditional Arabic" pitchFamily="18" charset="-78"/>
              </a:rPr>
              <a:t> العلاقة </a:t>
            </a:r>
            <a:r>
              <a:rPr lang="ar-SA" sz="2400" b="1" dirty="0">
                <a:solidFill>
                  <a:schemeClr val="tx1"/>
                </a:solidFill>
                <a:cs typeface="Traditional Arabic" pitchFamily="18" charset="-78"/>
              </a:rPr>
              <a:t>الإرشادية </a:t>
            </a:r>
            <a:r>
              <a:rPr lang="ar-SA" sz="2400" b="1" dirty="0" smtClean="0">
                <a:solidFill>
                  <a:schemeClr val="tx1"/>
                </a:solidFill>
                <a:cs typeface="Traditional Arabic" pitchFamily="18" charset="-78"/>
              </a:rPr>
              <a:t>الثنائية المؤقتة التي تكون </a:t>
            </a:r>
            <a:r>
              <a:rPr lang="ar-SA" sz="2400" b="1" dirty="0">
                <a:solidFill>
                  <a:schemeClr val="tx1"/>
                </a:solidFill>
                <a:cs typeface="Traditional Arabic" pitchFamily="18" charset="-78"/>
              </a:rPr>
              <a:t>بين المرشد </a:t>
            </a:r>
            <a:r>
              <a:rPr lang="ar-SA" sz="2400" b="1" dirty="0" smtClean="0">
                <a:solidFill>
                  <a:schemeClr val="tx1"/>
                </a:solidFill>
                <a:cs typeface="Traditional Arabic" pitchFamily="18" charset="-78"/>
              </a:rPr>
              <a:t>والمسترشد والتي تقوم على الانسجام والتعاطف والاحترام </a:t>
            </a:r>
            <a:r>
              <a:rPr lang="ar-SA" sz="2400" b="1" dirty="0">
                <a:solidFill>
                  <a:schemeClr val="tx1"/>
                </a:solidFill>
                <a:cs typeface="Traditional Arabic" pitchFamily="18" charset="-78"/>
              </a:rPr>
              <a:t>المتبادل </a:t>
            </a:r>
            <a:r>
              <a:rPr lang="ar-SA" sz="2400" b="1" dirty="0" smtClean="0">
                <a:solidFill>
                  <a:schemeClr val="tx1"/>
                </a:solidFill>
                <a:cs typeface="Traditional Arabic" pitchFamily="18" charset="-78"/>
              </a:rPr>
              <a:t>والصدق </a:t>
            </a:r>
            <a:r>
              <a:rPr lang="ar-SA" sz="2400" b="1" dirty="0">
                <a:solidFill>
                  <a:schemeClr val="tx1"/>
                </a:solidFill>
                <a:cs typeface="Traditional Arabic" pitchFamily="18" charset="-78"/>
              </a:rPr>
              <a:t>والواقعية </a:t>
            </a:r>
            <a:r>
              <a:rPr lang="ar-SA" sz="2400" b="1" dirty="0" smtClean="0">
                <a:solidFill>
                  <a:schemeClr val="tx1"/>
                </a:solidFill>
                <a:cs typeface="Traditional Arabic" pitchFamily="18" charset="-78"/>
              </a:rPr>
              <a:t>وتقبل الطرفين .</a:t>
            </a:r>
            <a:endParaRPr lang="ar-SA" b="1" dirty="0" smtClean="0">
              <a:solidFill>
                <a:schemeClr val="accent2"/>
              </a:solidFill>
              <a:cs typeface="Traditional Arabic" pitchFamily="18" charset="-78"/>
            </a:endParaRPr>
          </a:p>
          <a:p>
            <a:pPr algn="ctr">
              <a:spcBef>
                <a:spcPct val="20000"/>
              </a:spcBef>
            </a:pPr>
            <a:r>
              <a:rPr lang="ar-SA" sz="2400" b="1" dirty="0" smtClean="0">
                <a:solidFill>
                  <a:srgbClr val="FF0000"/>
                </a:solidFill>
                <a:cs typeface="Traditional Arabic" pitchFamily="18" charset="-78"/>
              </a:rPr>
              <a:t>(وهي من أهم فنيات المقابلة الارشادية على الاطلاق فبدونها  </a:t>
            </a:r>
            <a:r>
              <a:rPr lang="ar-SA" sz="2400" b="1" dirty="0" err="1" smtClean="0">
                <a:solidFill>
                  <a:srgbClr val="FF0000"/>
                </a:solidFill>
                <a:cs typeface="Traditional Arabic" pitchFamily="18" charset="-78"/>
              </a:rPr>
              <a:t>لايمكن</a:t>
            </a:r>
            <a:r>
              <a:rPr lang="ar-SA" sz="2400" b="1" dirty="0" smtClean="0">
                <a:solidFill>
                  <a:srgbClr val="FF0000"/>
                </a:solidFill>
                <a:cs typeface="Traditional Arabic" pitchFamily="18" charset="-78"/>
              </a:rPr>
              <a:t> أن يكتب للمقابلة النجاح)</a:t>
            </a:r>
            <a:endParaRPr lang="ar-SA" sz="2800" b="1" dirty="0">
              <a:solidFill>
                <a:srgbClr val="FF0000"/>
              </a:solidFill>
              <a:cs typeface="Traditional Arabic" pitchFamily="18" charset="-78"/>
            </a:endParaRPr>
          </a:p>
        </p:txBody>
      </p:sp>
      <p:sp>
        <p:nvSpPr>
          <p:cNvPr id="8" name="مستطيل ذو زاوية واحدة مستديرة 7"/>
          <p:cNvSpPr/>
          <p:nvPr/>
        </p:nvSpPr>
        <p:spPr>
          <a:xfrm>
            <a:off x="463724" y="3068960"/>
            <a:ext cx="6844580" cy="3188710"/>
          </a:xfrm>
          <a:prstGeom prst="round1Rect">
            <a:avLst>
              <a:gd name="adj" fmla="val 17418"/>
            </a:avLst>
          </a:prstGeom>
          <a:ln w="57150"/>
        </p:spPr>
        <p:style>
          <a:lnRef idx="2">
            <a:schemeClr val="accent6"/>
          </a:lnRef>
          <a:fillRef idx="1">
            <a:schemeClr val="lt1"/>
          </a:fillRef>
          <a:effectRef idx="0">
            <a:schemeClr val="accent6"/>
          </a:effectRef>
          <a:fontRef idx="minor">
            <a:schemeClr val="dk1"/>
          </a:fontRef>
        </p:style>
        <p:txBody>
          <a:bodyPr rtlCol="1" anchor="ctr"/>
          <a:lstStyle/>
          <a:p>
            <a:pPr marL="609600" indent="-609600" algn="just">
              <a:spcBef>
                <a:spcPct val="20000"/>
              </a:spcBef>
              <a:buFontTx/>
              <a:buChar char="•"/>
            </a:pPr>
            <a:r>
              <a:rPr lang="ar-SA" b="1" dirty="0">
                <a:solidFill>
                  <a:srgbClr val="FF0000"/>
                </a:solidFill>
                <a:cs typeface="Traditional Arabic" pitchFamily="18" charset="-78"/>
              </a:rPr>
              <a:t>1- التغذية الراجعة من المسترشد :</a:t>
            </a:r>
          </a:p>
          <a:p>
            <a:pPr marL="609600" indent="-609600" algn="just">
              <a:spcBef>
                <a:spcPct val="20000"/>
              </a:spcBef>
              <a:buFontTx/>
              <a:buChar char="•"/>
            </a:pPr>
            <a:r>
              <a:rPr lang="ar-SA" b="1" dirty="0">
                <a:cs typeface="Traditional Arabic" pitchFamily="18" charset="-78"/>
              </a:rPr>
              <a:t>وهي الانطباع الذي يكون لدى الفرد " كأن يقول جزاك الله خيراً ... احس أنني مستفيد " </a:t>
            </a:r>
            <a:r>
              <a:rPr lang="ar-SA" b="1" dirty="0" smtClean="0">
                <a:cs typeface="Traditional Arabic" pitchFamily="18" charset="-78"/>
              </a:rPr>
              <a:t>.</a:t>
            </a:r>
            <a:endParaRPr lang="ar-SA" b="1" dirty="0">
              <a:cs typeface="Traditional Arabic" pitchFamily="18" charset="-78"/>
            </a:endParaRPr>
          </a:p>
          <a:p>
            <a:pPr marL="609600" indent="-609600" algn="just">
              <a:spcBef>
                <a:spcPct val="20000"/>
              </a:spcBef>
              <a:buFontTx/>
              <a:buChar char="•"/>
            </a:pPr>
            <a:r>
              <a:rPr lang="ar-SA" b="1" dirty="0">
                <a:solidFill>
                  <a:srgbClr val="FF0000"/>
                </a:solidFill>
                <a:cs typeface="Traditional Arabic" pitchFamily="18" charset="-78"/>
              </a:rPr>
              <a:t>2- عدم وجود أي دليل للمقاومة :</a:t>
            </a:r>
          </a:p>
          <a:p>
            <a:pPr marL="609600" indent="-609600" algn="just">
              <a:spcBef>
                <a:spcPct val="20000"/>
              </a:spcBef>
              <a:buFontTx/>
              <a:buChar char="•"/>
            </a:pPr>
            <a:r>
              <a:rPr lang="ar-SA" b="1" dirty="0">
                <a:cs typeface="Traditional Arabic" pitchFamily="18" charset="-78"/>
              </a:rPr>
              <a:t>بمعنى أنه ليس هناك تأخر أو غياب أو انقطاع أو تململ أو ضجر ويبدي التعاون ويؤدي الواجبات المطلوبة منه باستمرار </a:t>
            </a:r>
            <a:r>
              <a:rPr lang="ar-SA" b="1" dirty="0" smtClean="0">
                <a:cs typeface="Traditional Arabic" pitchFamily="18" charset="-78"/>
              </a:rPr>
              <a:t>.</a:t>
            </a:r>
          </a:p>
          <a:p>
            <a:pPr marL="609600" indent="-609600" algn="just">
              <a:spcBef>
                <a:spcPct val="20000"/>
              </a:spcBef>
              <a:buFontTx/>
              <a:buChar char="•"/>
              <a:defRPr/>
            </a:pPr>
            <a:r>
              <a:rPr lang="ar-SA" sz="1600" b="1" dirty="0">
                <a:solidFill>
                  <a:srgbClr val="FF0000"/>
                </a:solidFill>
                <a:cs typeface="Traditional Arabic" pitchFamily="18" charset="-78"/>
              </a:rPr>
              <a:t>3- الانكشاف الذاتي من المسترشد :</a:t>
            </a:r>
          </a:p>
          <a:p>
            <a:pPr marL="609600" indent="-609600" algn="just">
              <a:spcBef>
                <a:spcPct val="20000"/>
              </a:spcBef>
              <a:buFontTx/>
              <a:buChar char="•"/>
              <a:defRPr/>
            </a:pPr>
            <a:r>
              <a:rPr lang="ar-SA" b="1" dirty="0" smtClean="0">
                <a:cs typeface="Traditional Arabic" pitchFamily="18" charset="-78"/>
              </a:rPr>
              <a:t>يتحدث </a:t>
            </a:r>
            <a:r>
              <a:rPr lang="ar-SA" b="1" dirty="0">
                <a:cs typeface="Traditional Arabic" pitchFamily="18" charset="-78"/>
              </a:rPr>
              <a:t>عن أمور خاصة جداً وهذا دليل على انه يستفيد وأنه مرتاح من عملية الإرشاد </a:t>
            </a:r>
            <a:r>
              <a:rPr lang="ar-SA" sz="1600" b="1" dirty="0" smtClean="0">
                <a:solidFill>
                  <a:srgbClr val="3333FF"/>
                </a:solidFill>
                <a:cs typeface="Traditional Arabic" pitchFamily="18" charset="-78"/>
              </a:rPr>
              <a:t>مثل </a:t>
            </a:r>
            <a:r>
              <a:rPr lang="ar-SA" sz="1600" b="1" dirty="0">
                <a:solidFill>
                  <a:srgbClr val="3333FF"/>
                </a:solidFill>
                <a:cs typeface="Traditional Arabic" pitchFamily="18" charset="-78"/>
              </a:rPr>
              <a:t>قوله إنه يغش في الامتحان أو يتعاطى المخدر لأسباب كذا وكذا .......... ) </a:t>
            </a:r>
            <a:r>
              <a:rPr lang="ar-SA" sz="1600" b="1" dirty="0" smtClean="0">
                <a:solidFill>
                  <a:srgbClr val="3333FF"/>
                </a:solidFill>
                <a:cs typeface="Traditional Arabic" pitchFamily="18" charset="-78"/>
              </a:rPr>
              <a:t>.</a:t>
            </a:r>
          </a:p>
          <a:p>
            <a:pPr marL="609600" indent="-609600" algn="just">
              <a:spcBef>
                <a:spcPct val="20000"/>
              </a:spcBef>
              <a:buFontTx/>
              <a:buChar char="•"/>
            </a:pPr>
            <a:endParaRPr lang="ar-SA" b="1" dirty="0">
              <a:cs typeface="Traditional Arabic" pitchFamily="18" charset="-78"/>
            </a:endParaRPr>
          </a:p>
        </p:txBody>
      </p:sp>
      <p:pic>
        <p:nvPicPr>
          <p:cNvPr id="2050" name="Picture 2" descr="http://www.socialar.com/vb/uploaded/2_qqqqqq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538" y="4440560"/>
            <a:ext cx="2017936" cy="1790021"/>
          </a:xfrm>
          <a:prstGeom prst="rect">
            <a:avLst/>
          </a:prstGeom>
          <a:noFill/>
          <a:extLst>
            <a:ext uri="{909E8E84-426E-40DD-AFC4-6F175D3DCCD1}">
              <a14:hiddenFill xmlns:a14="http://schemas.microsoft.com/office/drawing/2010/main">
                <a:solidFill>
                  <a:srgbClr val="FFFFFF"/>
                </a:solidFill>
              </a14:hiddenFill>
            </a:ext>
          </a:extLst>
        </p:spPr>
      </p:pic>
      <p:sp>
        <p:nvSpPr>
          <p:cNvPr id="9" name="قلب 8"/>
          <p:cNvSpPr/>
          <p:nvPr/>
        </p:nvSpPr>
        <p:spPr>
          <a:xfrm>
            <a:off x="7170094" y="3072408"/>
            <a:ext cx="1694656" cy="1368152"/>
          </a:xfrm>
          <a:prstGeom prst="hear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smtClean="0">
              <a:solidFill>
                <a:schemeClr val="tx1"/>
              </a:solidFill>
              <a:latin typeface="Tahoma" pitchFamily="34" charset="0"/>
              <a:cs typeface="MCS Taybah S_U slit." pitchFamily="2" charset="-78"/>
            </a:endParaRPr>
          </a:p>
          <a:p>
            <a:pPr algn="ctr"/>
            <a:r>
              <a:rPr lang="ar-SA" dirty="0" smtClean="0">
                <a:solidFill>
                  <a:schemeClr val="tx1"/>
                </a:solidFill>
                <a:latin typeface="Tahoma" pitchFamily="34" charset="0"/>
                <a:cs typeface="MCS Taybah S_U slit." pitchFamily="2" charset="-78"/>
              </a:rPr>
              <a:t>مؤشرات </a:t>
            </a:r>
            <a:r>
              <a:rPr lang="ar-SA" dirty="0">
                <a:solidFill>
                  <a:schemeClr val="tx1"/>
                </a:solidFill>
                <a:latin typeface="Tahoma" pitchFamily="34" charset="0"/>
                <a:cs typeface="MCS Taybah S_U slit." pitchFamily="2" charset="-78"/>
              </a:rPr>
              <a:t>حسن العلاقة </a:t>
            </a:r>
            <a:r>
              <a:rPr lang="ar-SA" dirty="0" smtClean="0">
                <a:solidFill>
                  <a:schemeClr val="tx1"/>
                </a:solidFill>
                <a:latin typeface="Tahoma" pitchFamily="34" charset="0"/>
                <a:cs typeface="MCS Taybah S_U slit." pitchFamily="2" charset="-78"/>
              </a:rPr>
              <a:t>الإرشادية</a:t>
            </a:r>
            <a:endParaRPr lang="en-US" dirty="0">
              <a:solidFill>
                <a:schemeClr val="tx1"/>
              </a:solidFill>
              <a:latin typeface="Tahoma" pitchFamily="34" charset="0"/>
              <a:cs typeface="MCS Taybah S_U slit." pitchFamily="2" charset="-78"/>
            </a:endParaRPr>
          </a:p>
        </p:txBody>
      </p:sp>
      <p:sp>
        <p:nvSpPr>
          <p:cNvPr id="3" name="مستطيل 2"/>
          <p:cNvSpPr/>
          <p:nvPr/>
        </p:nvSpPr>
        <p:spPr>
          <a:xfrm>
            <a:off x="2242344" y="188640"/>
            <a:ext cx="4921540" cy="769441"/>
          </a:xfrm>
          <a:prstGeom prst="rect">
            <a:avLst/>
          </a:prstGeom>
          <a:solidFill>
            <a:schemeClr val="accent6">
              <a:lumMod val="40000"/>
              <a:lumOff val="60000"/>
            </a:schemeClr>
          </a:solidFill>
          <a:ln>
            <a:solidFill>
              <a:srgbClr val="000000"/>
            </a:solidFill>
          </a:ln>
        </p:spPr>
        <p:txBody>
          <a:bodyPr wrap="none">
            <a:spAutoFit/>
          </a:bodyPr>
          <a:lstStyle/>
          <a:p>
            <a:pPr algn="ctr"/>
            <a:r>
              <a:rPr lang="ar-SA" sz="4400" dirty="0" smtClean="0">
                <a:latin typeface="Tahoma" pitchFamily="34" charset="0"/>
                <a:cs typeface="MCS Taybah S_U slit." pitchFamily="2" charset="-78"/>
              </a:rPr>
              <a:t>1 :  </a:t>
            </a:r>
            <a:r>
              <a:rPr lang="ar-SA" sz="4400" dirty="0">
                <a:latin typeface="Tahoma" pitchFamily="34" charset="0"/>
                <a:cs typeface="MCS Taybah S_U slit." pitchFamily="2" charset="-78"/>
              </a:rPr>
              <a:t>مهارة </a:t>
            </a:r>
            <a:r>
              <a:rPr lang="ar-SA" sz="4400" dirty="0" smtClean="0">
                <a:latin typeface="Tahoma" pitchFamily="34" charset="0"/>
                <a:cs typeface="MCS Taybah S_U slit." pitchFamily="2" charset="-78"/>
              </a:rPr>
              <a:t>بناء العلاقة المهنية</a:t>
            </a:r>
            <a:endParaRPr lang="en-US" sz="4400" dirty="0">
              <a:latin typeface="Tahoma" pitchFamily="34" charset="0"/>
              <a:cs typeface="MCS Taybah S_U slit." pitchFamily="2" charset="-78"/>
            </a:endParaRPr>
          </a:p>
        </p:txBody>
      </p:sp>
    </p:spTree>
    <p:extLst>
      <p:ext uri="{BB962C8B-B14F-4D97-AF65-F5344CB8AC3E}">
        <p14:creationId xmlns:p14="http://schemas.microsoft.com/office/powerpoint/2010/main" val="2295751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nodePh="1">
                                  <p:stCondLst>
                                    <p:cond delay="0"/>
                                  </p:stCondLst>
                                  <p:endCondLst>
                                    <p:cond evt="begin" delay="0">
                                      <p:tn val="5"/>
                                    </p:cond>
                                  </p:endCondLst>
                                  <p:childTnLst>
                                    <p:set>
                                      <p:cBhvr>
                                        <p:cTn id="6" dur="1" fill="hold">
                                          <p:stCondLst>
                                            <p:cond delay="0"/>
                                          </p:stCondLst>
                                        </p:cTn>
                                        <p:tgtEl>
                                          <p:spTgt spid="181251">
                                            <p:txEl>
                                              <p:pRg st="0" end="0"/>
                                            </p:txEl>
                                          </p:spTgt>
                                        </p:tgtEl>
                                        <p:attrNameLst>
                                          <p:attrName>style.visibility</p:attrName>
                                        </p:attrNameLst>
                                      </p:cBhvr>
                                      <p:to>
                                        <p:strVal val="visible"/>
                                      </p:to>
                                    </p:set>
                                    <p:animEffect transition="in" filter="strips(downLeft)">
                                      <p:cBhvr>
                                        <p:cTn id="7" dur="2000"/>
                                        <p:tgtEl>
                                          <p:spTgt spid="181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nodePh="1">
                                  <p:stCondLst>
                                    <p:cond delay="0"/>
                                  </p:stCondLst>
                                  <p:endCondLst>
                                    <p:cond evt="begin" delay="0">
                                      <p:tn val="10"/>
                                    </p:cond>
                                  </p:endCondLst>
                                  <p:childTnLst>
                                    <p:set>
                                      <p:cBhvr>
                                        <p:cTn id="11" dur="1" fill="hold">
                                          <p:stCondLst>
                                            <p:cond delay="0"/>
                                          </p:stCondLst>
                                        </p:cTn>
                                        <p:tgtEl>
                                          <p:spTgt spid="181252">
                                            <p:txEl>
                                              <p:pRg st="0" end="0"/>
                                            </p:txEl>
                                          </p:spTgt>
                                        </p:tgtEl>
                                        <p:attrNameLst>
                                          <p:attrName>style.visibility</p:attrName>
                                        </p:attrNameLst>
                                      </p:cBhvr>
                                      <p:to>
                                        <p:strVal val="visible"/>
                                      </p:to>
                                    </p:set>
                                    <p:animEffect transition="in" filter="strips(downLeft)">
                                      <p:cBhvr>
                                        <p:cTn id="12" dur="2000"/>
                                        <p:tgtEl>
                                          <p:spTgt spid="1812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build="p"/>
      <p:bldP spid="181252"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160412"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2800" b="1" dirty="0">
              <a:cs typeface="Traditional Arabic" pitchFamily="18" charset="-78"/>
            </a:endParaRPr>
          </a:p>
        </p:txBody>
      </p:sp>
      <p:sp>
        <p:nvSpPr>
          <p:cNvPr id="181252" name="Rectangle 4"/>
          <p:cNvSpPr>
            <a:spLocks noChangeArrowheads="1"/>
          </p:cNvSpPr>
          <p:nvPr/>
        </p:nvSpPr>
        <p:spPr bwMode="auto">
          <a:xfrm>
            <a:off x="179388" y="1196975"/>
            <a:ext cx="8786812" cy="518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1600" b="1">
              <a:cs typeface="Traditional Arabic" pitchFamily="18" charset="-78"/>
            </a:endParaRPr>
          </a:p>
        </p:txBody>
      </p:sp>
      <p:sp>
        <p:nvSpPr>
          <p:cNvPr id="2" name="مستطيل مستدير الزوايا 1"/>
          <p:cNvSpPr/>
          <p:nvPr/>
        </p:nvSpPr>
        <p:spPr>
          <a:xfrm>
            <a:off x="467544" y="1196975"/>
            <a:ext cx="8208912" cy="1727969"/>
          </a:xfrm>
          <a:prstGeom prst="roundRect">
            <a:avLst/>
          </a:prstGeom>
          <a:ln w="38100">
            <a:solidFill>
              <a:schemeClr val="tx1"/>
            </a:solidFill>
          </a:ln>
        </p:spPr>
        <p:style>
          <a:lnRef idx="1">
            <a:schemeClr val="accent3"/>
          </a:lnRef>
          <a:fillRef idx="2">
            <a:schemeClr val="accent3"/>
          </a:fillRef>
          <a:effectRef idx="1">
            <a:schemeClr val="accent3"/>
          </a:effectRef>
          <a:fontRef idx="minor">
            <a:schemeClr val="dk1"/>
          </a:fontRef>
        </p:style>
        <p:txBody>
          <a:bodyPr rtlCol="1" anchor="ctr"/>
          <a:lstStyle/>
          <a:p>
            <a:pPr marL="609600" indent="-609600" algn="just">
              <a:spcBef>
                <a:spcPct val="20000"/>
              </a:spcBef>
              <a:buFontTx/>
              <a:buChar char="•"/>
            </a:pPr>
            <a:r>
              <a:rPr lang="ar-SA" sz="2400" b="1" dirty="0">
                <a:solidFill>
                  <a:schemeClr val="accent2"/>
                </a:solidFill>
              </a:rPr>
              <a:t>التقبل</a:t>
            </a:r>
            <a:r>
              <a:rPr lang="ar-SA" sz="2400" b="1" dirty="0">
                <a:solidFill>
                  <a:schemeClr val="tx1"/>
                </a:solidFill>
              </a:rPr>
              <a:t>:</a:t>
            </a:r>
            <a:r>
              <a:rPr lang="ar-SA" sz="2400" dirty="0">
                <a:solidFill>
                  <a:schemeClr val="tx1"/>
                </a:solidFill>
              </a:rPr>
              <a:t> </a:t>
            </a:r>
            <a:r>
              <a:rPr lang="ar-SA" sz="2400" dirty="0" smtClean="0">
                <a:solidFill>
                  <a:schemeClr val="tx1"/>
                </a:solidFill>
              </a:rPr>
              <a:t>تعدّ </a:t>
            </a:r>
            <a:r>
              <a:rPr lang="ar-SA" sz="2400" dirty="0">
                <a:solidFill>
                  <a:schemeClr val="tx1"/>
                </a:solidFill>
              </a:rPr>
              <a:t>أحد العناصر الأساسية في عملية المساعدة، وتكوين العلاقة المهنية ، ويقصد به الإقرار والاعتراف من جانب المعلم بقيمة الفرد (الطفل) واحترام مظهره وفكره وسلوكه ومشاعره وتقديرها، ولا يعني ذلك بالضرورة التغاضي عن أفعاله وسلوكياته غير السّوية</a:t>
            </a:r>
            <a:endParaRPr lang="ar-SA" sz="2800" b="1" dirty="0">
              <a:solidFill>
                <a:schemeClr val="tx1"/>
              </a:solidFill>
              <a:cs typeface="Traditional Arabic" pitchFamily="18" charset="-78"/>
            </a:endParaRPr>
          </a:p>
        </p:txBody>
      </p:sp>
      <p:sp>
        <p:nvSpPr>
          <p:cNvPr id="8" name="مستطيل ذو زاوية واحدة مستديرة 7"/>
          <p:cNvSpPr/>
          <p:nvPr/>
        </p:nvSpPr>
        <p:spPr>
          <a:xfrm>
            <a:off x="463724" y="3068960"/>
            <a:ext cx="8502476" cy="3528392"/>
          </a:xfrm>
          <a:prstGeom prst="round1Rect">
            <a:avLst>
              <a:gd name="adj" fmla="val 17418"/>
            </a:avLst>
          </a:prstGeom>
          <a:ln w="57150"/>
        </p:spPr>
        <p:style>
          <a:lnRef idx="2">
            <a:schemeClr val="accent6"/>
          </a:lnRef>
          <a:fillRef idx="1">
            <a:schemeClr val="lt1"/>
          </a:fillRef>
          <a:effectRef idx="0">
            <a:schemeClr val="accent6"/>
          </a:effectRef>
          <a:fontRef idx="minor">
            <a:schemeClr val="dk1"/>
          </a:fontRef>
        </p:style>
        <p:txBody>
          <a:bodyPr rtlCol="1" anchor="ctr"/>
          <a:lstStyle/>
          <a:p>
            <a:endParaRPr lang="ar-SA" sz="2800" b="1" dirty="0" smtClean="0">
              <a:solidFill>
                <a:schemeClr val="accent2"/>
              </a:solidFill>
            </a:endParaRPr>
          </a:p>
          <a:p>
            <a:r>
              <a:rPr lang="ar-SA" sz="2800" b="1" dirty="0" smtClean="0">
                <a:solidFill>
                  <a:schemeClr val="accent2"/>
                </a:solidFill>
              </a:rPr>
              <a:t>أهداف </a:t>
            </a:r>
            <a:r>
              <a:rPr lang="ar-SA" sz="2800" b="1" dirty="0">
                <a:solidFill>
                  <a:schemeClr val="accent2"/>
                </a:solidFill>
              </a:rPr>
              <a:t>التقبل </a:t>
            </a:r>
            <a:r>
              <a:rPr lang="ar-SA" sz="2800" b="1" dirty="0" smtClean="0">
                <a:solidFill>
                  <a:schemeClr val="accent2"/>
                </a:solidFill>
              </a:rPr>
              <a:t>:</a:t>
            </a:r>
          </a:p>
          <a:p>
            <a:endParaRPr lang="en-US" dirty="0"/>
          </a:p>
          <a:p>
            <a:r>
              <a:rPr lang="ar-SA" dirty="0"/>
              <a:t> </a:t>
            </a:r>
            <a:r>
              <a:rPr lang="ar-SA" b="1" dirty="0"/>
              <a:t>1- تخليص الطفل من مشاعره السّلبية كالخجل والشك والتردد والخوف ، وتجنب ما قد يترتب على ذلك من أساليب دفاعية مختلفة يمكن أن تؤثر على سير العملية العلاجية</a:t>
            </a:r>
            <a:r>
              <a:rPr lang="ar-SA" b="1" dirty="0" smtClean="0"/>
              <a:t>.</a:t>
            </a:r>
          </a:p>
          <a:p>
            <a:endParaRPr lang="en-US" b="1" dirty="0"/>
          </a:p>
          <a:p>
            <a:r>
              <a:rPr lang="ar-SA" b="1" dirty="0"/>
              <a:t> 2- تخفيف حدّة التوتّرات الشّديدة كالقلق أو الشعور بالنقص أو الاضطهاد أو الإحساس </a:t>
            </a:r>
            <a:r>
              <a:rPr lang="ar-SA" b="1" dirty="0" smtClean="0"/>
              <a:t>بالدونية.</a:t>
            </a:r>
          </a:p>
          <a:p>
            <a:endParaRPr lang="ar-SA" b="1" dirty="0"/>
          </a:p>
          <a:p>
            <a:r>
              <a:rPr lang="ar-SA" b="1" dirty="0" smtClean="0"/>
              <a:t> </a:t>
            </a:r>
            <a:r>
              <a:rPr lang="ar-SA" b="1" dirty="0" smtClean="0">
                <a:solidFill>
                  <a:schemeClr val="accent2"/>
                </a:solidFill>
              </a:rPr>
              <a:t>ويمكن للمعلم تحقيق هذا من خلال </a:t>
            </a:r>
            <a:r>
              <a:rPr lang="ar-SA" b="1" dirty="0" smtClean="0"/>
              <a:t>: </a:t>
            </a:r>
            <a:r>
              <a:rPr lang="ar-SA" b="1" dirty="0"/>
              <a:t>الاحترام والتسامح، وتقدير المشاعر، وتجنب النقد، وعدم التحامل أو التسرع في إصدار الأحكام ؛ أي تقبل الطفل كما هو لا كما يجب أن يكون عليه، والانطلاق به إلى الوجهة التي يرغب المعلم أن يراه عليهـا.</a:t>
            </a:r>
            <a:endParaRPr lang="en-US" b="1" dirty="0"/>
          </a:p>
          <a:p>
            <a:pPr marL="609600" indent="-609600" algn="just">
              <a:spcBef>
                <a:spcPct val="20000"/>
              </a:spcBef>
              <a:buFontTx/>
              <a:buChar char="•"/>
            </a:pPr>
            <a:endParaRPr lang="ar-SA" b="1" dirty="0">
              <a:cs typeface="Traditional Arabic" pitchFamily="18" charset="-78"/>
            </a:endParaRPr>
          </a:p>
        </p:txBody>
      </p:sp>
      <p:sp>
        <p:nvSpPr>
          <p:cNvPr id="3" name="مستطيل 2"/>
          <p:cNvSpPr/>
          <p:nvPr/>
        </p:nvSpPr>
        <p:spPr>
          <a:xfrm>
            <a:off x="3325975" y="188640"/>
            <a:ext cx="2754280" cy="769441"/>
          </a:xfrm>
          <a:prstGeom prst="rect">
            <a:avLst/>
          </a:prstGeom>
          <a:solidFill>
            <a:schemeClr val="accent6">
              <a:lumMod val="40000"/>
              <a:lumOff val="60000"/>
            </a:schemeClr>
          </a:solidFill>
          <a:ln>
            <a:solidFill>
              <a:srgbClr val="000000"/>
            </a:solidFill>
          </a:ln>
        </p:spPr>
        <p:txBody>
          <a:bodyPr wrap="none">
            <a:spAutoFit/>
          </a:bodyPr>
          <a:lstStyle/>
          <a:p>
            <a:pPr algn="ctr"/>
            <a:r>
              <a:rPr lang="ar-SA" sz="4400" dirty="0" smtClean="0">
                <a:latin typeface="Tahoma" pitchFamily="34" charset="0"/>
                <a:cs typeface="MCS Taybah S_U slit." pitchFamily="2" charset="-78"/>
              </a:rPr>
              <a:t>2: </a:t>
            </a:r>
            <a:r>
              <a:rPr lang="ar-SA" sz="4400" dirty="0">
                <a:latin typeface="Tahoma" pitchFamily="34" charset="0"/>
                <a:cs typeface="MCS Taybah S_U slit." pitchFamily="2" charset="-78"/>
              </a:rPr>
              <a:t>مهارة </a:t>
            </a:r>
            <a:r>
              <a:rPr lang="ar-SA" sz="4400" dirty="0" smtClean="0">
                <a:latin typeface="Tahoma" pitchFamily="34" charset="0"/>
                <a:cs typeface="MCS Taybah S_U slit." pitchFamily="2" charset="-78"/>
              </a:rPr>
              <a:t>التقبل </a:t>
            </a:r>
            <a:endParaRPr lang="en-US" sz="4400" dirty="0">
              <a:latin typeface="Tahoma" pitchFamily="34" charset="0"/>
              <a:cs typeface="MCS Taybah S_U slit." pitchFamily="2" charset="-78"/>
            </a:endParaRPr>
          </a:p>
        </p:txBody>
      </p:sp>
    </p:spTree>
    <p:extLst>
      <p:ext uri="{BB962C8B-B14F-4D97-AF65-F5344CB8AC3E}">
        <p14:creationId xmlns:p14="http://schemas.microsoft.com/office/powerpoint/2010/main" val="1817799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nodePh="1">
                                  <p:stCondLst>
                                    <p:cond delay="0"/>
                                  </p:stCondLst>
                                  <p:endCondLst>
                                    <p:cond evt="begin" delay="0">
                                      <p:tn val="5"/>
                                    </p:cond>
                                  </p:endCondLst>
                                  <p:childTnLst>
                                    <p:set>
                                      <p:cBhvr>
                                        <p:cTn id="6" dur="1" fill="hold">
                                          <p:stCondLst>
                                            <p:cond delay="0"/>
                                          </p:stCondLst>
                                        </p:cTn>
                                        <p:tgtEl>
                                          <p:spTgt spid="181251">
                                            <p:txEl>
                                              <p:pRg st="0" end="0"/>
                                            </p:txEl>
                                          </p:spTgt>
                                        </p:tgtEl>
                                        <p:attrNameLst>
                                          <p:attrName>style.visibility</p:attrName>
                                        </p:attrNameLst>
                                      </p:cBhvr>
                                      <p:to>
                                        <p:strVal val="visible"/>
                                      </p:to>
                                    </p:set>
                                    <p:animEffect transition="in" filter="strips(downLeft)">
                                      <p:cBhvr>
                                        <p:cTn id="7" dur="2000"/>
                                        <p:tgtEl>
                                          <p:spTgt spid="181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nodePh="1">
                                  <p:stCondLst>
                                    <p:cond delay="0"/>
                                  </p:stCondLst>
                                  <p:endCondLst>
                                    <p:cond evt="begin" delay="0">
                                      <p:tn val="10"/>
                                    </p:cond>
                                  </p:endCondLst>
                                  <p:childTnLst>
                                    <p:set>
                                      <p:cBhvr>
                                        <p:cTn id="11" dur="1" fill="hold">
                                          <p:stCondLst>
                                            <p:cond delay="0"/>
                                          </p:stCondLst>
                                        </p:cTn>
                                        <p:tgtEl>
                                          <p:spTgt spid="181252">
                                            <p:txEl>
                                              <p:pRg st="0" end="0"/>
                                            </p:txEl>
                                          </p:spTgt>
                                        </p:tgtEl>
                                        <p:attrNameLst>
                                          <p:attrName>style.visibility</p:attrName>
                                        </p:attrNameLst>
                                      </p:cBhvr>
                                      <p:to>
                                        <p:strVal val="visible"/>
                                      </p:to>
                                    </p:set>
                                    <p:animEffect transition="in" filter="strips(downLeft)">
                                      <p:cBhvr>
                                        <p:cTn id="12" dur="2000"/>
                                        <p:tgtEl>
                                          <p:spTgt spid="1812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build="p"/>
      <p:bldP spid="18125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32657"/>
            <a:ext cx="7620000" cy="55446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2" name="مستطيل مستدير الزوايا 1"/>
          <p:cNvSpPr/>
          <p:nvPr/>
        </p:nvSpPr>
        <p:spPr>
          <a:xfrm>
            <a:off x="899592" y="6013932"/>
            <a:ext cx="7704856" cy="648072"/>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3600" dirty="0" smtClean="0"/>
              <a:t>أعضاء فريق التدريب الوطني للجنة الوطنية للطفولة  </a:t>
            </a:r>
            <a:endParaRPr lang="ar-SA" sz="3600" dirty="0"/>
          </a:p>
        </p:txBody>
      </p:sp>
    </p:spTree>
    <p:extLst>
      <p:ext uri="{BB962C8B-B14F-4D97-AF65-F5344CB8AC3E}">
        <p14:creationId xmlns:p14="http://schemas.microsoft.com/office/powerpoint/2010/main" val="231872484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445224"/>
            <a:ext cx="1779408" cy="1223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195" name="Rectangle 3"/>
          <p:cNvSpPr>
            <a:spLocks noChangeArrowheads="1"/>
          </p:cNvSpPr>
          <p:nvPr/>
        </p:nvSpPr>
        <p:spPr bwMode="auto">
          <a:xfrm>
            <a:off x="179388" y="1125538"/>
            <a:ext cx="8786812"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EG" sz="3200" b="1">
              <a:cs typeface="Traditional Arabic" pitchFamily="18" charset="-78"/>
            </a:endParaRPr>
          </a:p>
        </p:txBody>
      </p:sp>
      <p:sp>
        <p:nvSpPr>
          <p:cNvPr id="2" name="مستطيل مستدير الزوايا 1"/>
          <p:cNvSpPr/>
          <p:nvPr/>
        </p:nvSpPr>
        <p:spPr>
          <a:xfrm>
            <a:off x="466616" y="1125539"/>
            <a:ext cx="8280400" cy="1439366"/>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defRPr/>
            </a:pPr>
            <a:r>
              <a:rPr lang="ar-EG" sz="2400" b="1" dirty="0">
                <a:solidFill>
                  <a:schemeClr val="tx1"/>
                </a:solidFill>
              </a:rPr>
              <a:t>ت</a:t>
            </a:r>
            <a:r>
              <a:rPr lang="ar-SA" sz="2400" b="1" dirty="0">
                <a:solidFill>
                  <a:schemeClr val="tx1"/>
                </a:solidFill>
              </a:rPr>
              <a:t>ُ</a:t>
            </a:r>
            <a:r>
              <a:rPr lang="ar-EG" sz="2400" b="1" dirty="0">
                <a:solidFill>
                  <a:schemeClr val="tx1"/>
                </a:solidFill>
              </a:rPr>
              <a:t>عني هذه المهارة بأهمية الاستماع لما يقوله أو يتحدث فيه </a:t>
            </a:r>
            <a:r>
              <a:rPr lang="ar-EG" sz="2400" b="1" dirty="0" smtClean="0">
                <a:solidFill>
                  <a:schemeClr val="tx1"/>
                </a:solidFill>
              </a:rPr>
              <a:t>المسترشد</a:t>
            </a:r>
            <a:r>
              <a:rPr lang="ar-SA" sz="2400" b="1" dirty="0" smtClean="0">
                <a:solidFill>
                  <a:schemeClr val="tx1"/>
                </a:solidFill>
              </a:rPr>
              <a:t> والتفاعل الجسدي</a:t>
            </a:r>
            <a:r>
              <a:rPr lang="ar-EG" sz="2400" b="1" dirty="0" smtClean="0">
                <a:solidFill>
                  <a:schemeClr val="tx1"/>
                </a:solidFill>
              </a:rPr>
              <a:t> </a:t>
            </a:r>
            <a:r>
              <a:rPr lang="ar-EG" sz="2400" b="1" dirty="0">
                <a:solidFill>
                  <a:schemeClr val="tx1"/>
                </a:solidFill>
              </a:rPr>
              <a:t>, والهدف منها تشجيعه أثناء المقابلة على الكلام بحرية فعندما يشعر المسترشد بأن المرشد مهتم بما يقوله تتكون لديه مشاعر إيجابية وعلاقة طيبة مع المرشد</a:t>
            </a:r>
            <a:endParaRPr lang="ar-SA" sz="2400" dirty="0">
              <a:solidFill>
                <a:schemeClr val="tx1"/>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 y="2564905"/>
            <a:ext cx="2304380" cy="262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2502758" y="188640"/>
            <a:ext cx="4588114" cy="769441"/>
          </a:xfrm>
          <a:prstGeom prst="rect">
            <a:avLst/>
          </a:prstGeom>
          <a:solidFill>
            <a:schemeClr val="accent6">
              <a:lumMod val="40000"/>
              <a:lumOff val="60000"/>
            </a:schemeClr>
          </a:solidFill>
          <a:ln>
            <a:solidFill>
              <a:srgbClr val="000000"/>
            </a:solidFill>
          </a:ln>
        </p:spPr>
        <p:txBody>
          <a:bodyPr wrap="none">
            <a:spAutoFit/>
          </a:bodyPr>
          <a:lstStyle/>
          <a:p>
            <a:pPr algn="ctr"/>
            <a:r>
              <a:rPr lang="ar-SA" sz="4400" dirty="0" smtClean="0">
                <a:latin typeface="Tahoma" pitchFamily="34" charset="0"/>
                <a:cs typeface="MCS Taybah S_U slit." pitchFamily="2" charset="-78"/>
              </a:rPr>
              <a:t>3 </a:t>
            </a:r>
            <a:r>
              <a:rPr lang="ar-SA" sz="4400" dirty="0">
                <a:latin typeface="Tahoma" pitchFamily="34" charset="0"/>
                <a:cs typeface="MCS Taybah S_U slit." pitchFamily="2" charset="-78"/>
              </a:rPr>
              <a:t>: </a:t>
            </a:r>
            <a:r>
              <a:rPr lang="ar-EG" sz="4400" dirty="0">
                <a:latin typeface="Tahoma" pitchFamily="34" charset="0"/>
                <a:cs typeface="MCS Taybah S_U slit." pitchFamily="2" charset="-78"/>
              </a:rPr>
              <a:t>مهارة الإصغاء والإنصات</a:t>
            </a:r>
            <a:endParaRPr lang="en-US" sz="4400" dirty="0">
              <a:latin typeface="Tahoma" pitchFamily="34" charset="0"/>
              <a:cs typeface="MCS Taybah S_U slit." pitchFamily="2" charset="-78"/>
            </a:endParaRPr>
          </a:p>
        </p:txBody>
      </p:sp>
      <p:sp>
        <p:nvSpPr>
          <p:cNvPr id="7" name="Rectangle 3"/>
          <p:cNvSpPr>
            <a:spLocks noChangeArrowheads="1"/>
          </p:cNvSpPr>
          <p:nvPr/>
        </p:nvSpPr>
        <p:spPr bwMode="auto">
          <a:xfrm>
            <a:off x="2267744" y="2708920"/>
            <a:ext cx="6757935" cy="3960168"/>
          </a:xfrm>
          <a:prstGeom prst="rect">
            <a:avLst/>
          </a:prstGeom>
          <a:solidFill>
            <a:srgbClr val="FFFFB3"/>
          </a:solidFill>
          <a:ln>
            <a:solidFill>
              <a:schemeClr val="tx1"/>
            </a:solidFill>
          </a:ln>
          <a:extLst/>
        </p:spPr>
        <p:txBody>
          <a:bodyPr/>
          <a:lstStyle/>
          <a:p>
            <a:pPr marL="360000" indent="-180000" algn="just">
              <a:spcBef>
                <a:spcPct val="20000"/>
              </a:spcBef>
              <a:buFontTx/>
              <a:buChar char="•"/>
            </a:pPr>
            <a:r>
              <a:rPr lang="ar-SA" sz="1600" b="1" dirty="0">
                <a:solidFill>
                  <a:srgbClr val="D60093"/>
                </a:solidFill>
                <a:latin typeface="Tahoma" pitchFamily="34" charset="0"/>
                <a:cs typeface="Tahoma" pitchFamily="34" charset="0"/>
              </a:rPr>
              <a:t>خطوات هامة للنجاح في تطبيق مهارة الاصغاء والإنصات </a:t>
            </a:r>
            <a:r>
              <a:rPr lang="ar-SA" sz="2000" b="1" dirty="0">
                <a:solidFill>
                  <a:srgbClr val="D60093"/>
                </a:solidFill>
                <a:cs typeface="FS_Graphic" pitchFamily="2" charset="-78"/>
              </a:rPr>
              <a:t>:</a:t>
            </a:r>
          </a:p>
          <a:p>
            <a:pPr marL="360000" indent="-180000" algn="just">
              <a:spcBef>
                <a:spcPct val="20000"/>
              </a:spcBef>
              <a:buFontTx/>
              <a:buChar char="•"/>
            </a:pPr>
            <a:r>
              <a:rPr lang="ar-EG" b="1" dirty="0">
                <a:solidFill>
                  <a:srgbClr val="00B050"/>
                </a:solidFill>
              </a:rPr>
              <a:t>ينبغي على المرشد الطلابي تحق</a:t>
            </a:r>
            <a:r>
              <a:rPr lang="ar-SA" b="1" dirty="0">
                <a:solidFill>
                  <a:srgbClr val="00B050"/>
                </a:solidFill>
              </a:rPr>
              <a:t>ي</a:t>
            </a:r>
            <a:r>
              <a:rPr lang="ar-EG" b="1" dirty="0">
                <a:solidFill>
                  <a:srgbClr val="00B050"/>
                </a:solidFill>
              </a:rPr>
              <a:t>ق هذه المهارة من خلال</a:t>
            </a:r>
            <a:r>
              <a:rPr lang="ar-SA" b="1" dirty="0">
                <a:solidFill>
                  <a:srgbClr val="00B050"/>
                </a:solidFill>
              </a:rPr>
              <a:t> </a:t>
            </a:r>
            <a:r>
              <a:rPr lang="ar-SA" b="1" dirty="0" err="1">
                <a:solidFill>
                  <a:srgbClr val="00B050"/>
                </a:solidFill>
              </a:rPr>
              <a:t>مايلي</a:t>
            </a:r>
            <a:r>
              <a:rPr lang="ar-EG" b="1" dirty="0">
                <a:solidFill>
                  <a:srgbClr val="00B050"/>
                </a:solidFill>
              </a:rPr>
              <a:t> </a:t>
            </a:r>
            <a:r>
              <a:rPr lang="ar-EG" sz="2400" b="1" dirty="0">
                <a:solidFill>
                  <a:srgbClr val="00B050"/>
                </a:solidFill>
                <a:cs typeface="Traditional Arabic" pitchFamily="18" charset="-78"/>
              </a:rPr>
              <a:t>:</a:t>
            </a:r>
            <a:endParaRPr lang="ar-EG" sz="2400" b="1" dirty="0">
              <a:solidFill>
                <a:srgbClr val="FF0000"/>
              </a:solidFill>
              <a:cs typeface="Traditional Arabic" pitchFamily="18" charset="-78"/>
            </a:endParaRPr>
          </a:p>
          <a:p>
            <a:pPr marL="360000" indent="-180000" algn="just">
              <a:spcBef>
                <a:spcPct val="20000"/>
              </a:spcBef>
              <a:buFont typeface="Wingdings" pitchFamily="2" charset="2"/>
              <a:buChar char="q"/>
            </a:pPr>
            <a:r>
              <a:rPr lang="ar-EG" sz="1600" b="1" dirty="0">
                <a:solidFill>
                  <a:srgbClr val="FF0000"/>
                </a:solidFill>
              </a:rPr>
              <a:t>جلسة المرشد الطلابي</a:t>
            </a:r>
            <a:r>
              <a:rPr lang="ar-SA" sz="1600" b="1" dirty="0">
                <a:solidFill>
                  <a:srgbClr val="FF0000"/>
                </a:solidFill>
              </a:rPr>
              <a:t>: </a:t>
            </a:r>
            <a:r>
              <a:rPr lang="ar-EG" sz="1600" b="1" dirty="0"/>
              <a:t>تكون مواجهة للمسترشد وأن تكون المسافة بينهما من </a:t>
            </a:r>
            <a:r>
              <a:rPr lang="ar-EG" sz="1600" b="1" dirty="0" smtClean="0"/>
              <a:t>متر </a:t>
            </a:r>
            <a:r>
              <a:rPr lang="ar-EG" sz="1600" b="1" dirty="0"/>
              <a:t>إلى متر ونصف تقريباً </a:t>
            </a:r>
            <a:r>
              <a:rPr lang="ar-SA" sz="1600" b="1" dirty="0" smtClean="0"/>
              <a:t> ولا يكون المعلم في جلسة أعلى من الطالب .</a:t>
            </a:r>
            <a:endParaRPr lang="ar-SA" sz="1600" b="1" dirty="0"/>
          </a:p>
          <a:p>
            <a:pPr marL="360000" indent="-180000" algn="just">
              <a:spcBef>
                <a:spcPct val="20000"/>
              </a:spcBef>
              <a:buFont typeface="Wingdings" pitchFamily="2" charset="2"/>
              <a:buChar char="q"/>
            </a:pPr>
            <a:r>
              <a:rPr lang="ar-EG" sz="1600" b="1" dirty="0">
                <a:solidFill>
                  <a:srgbClr val="3333CC"/>
                </a:solidFill>
              </a:rPr>
              <a:t> </a:t>
            </a:r>
            <a:r>
              <a:rPr lang="ar-EG" sz="1600" b="1" dirty="0">
                <a:solidFill>
                  <a:srgbClr val="FF0000"/>
                </a:solidFill>
              </a:rPr>
              <a:t>النظر إلى المسترشد</a:t>
            </a:r>
            <a:r>
              <a:rPr lang="ar-SA" sz="1600" b="1" dirty="0"/>
              <a:t>:</a:t>
            </a:r>
            <a:r>
              <a:rPr lang="ar-EG" sz="1600" b="1" dirty="0"/>
              <a:t> </a:t>
            </a:r>
            <a:r>
              <a:rPr lang="ar-EG" sz="1400" b="1" dirty="0">
                <a:latin typeface="Tahoma" pitchFamily="34" charset="0"/>
                <a:cs typeface="Tahoma" pitchFamily="34" charset="0"/>
              </a:rPr>
              <a:t>توجيه النظر إلى دائرة الوجه بكاملها أثناء الكلام </a:t>
            </a:r>
            <a:r>
              <a:rPr lang="ar-EG" sz="1400" b="1" dirty="0" smtClean="0">
                <a:latin typeface="Tahoma" pitchFamily="34" charset="0"/>
                <a:cs typeface="Tahoma" pitchFamily="34" charset="0"/>
              </a:rPr>
              <a:t>وعدم</a:t>
            </a:r>
            <a:r>
              <a:rPr lang="ar-SA" sz="1600" b="1" dirty="0" smtClean="0">
                <a:latin typeface="Tahoma" pitchFamily="34" charset="0"/>
                <a:cs typeface="Tahoma" pitchFamily="34" charset="0"/>
              </a:rPr>
              <a:t> دون التحديق المستمر  </a:t>
            </a:r>
            <a:r>
              <a:rPr lang="ar-EG" sz="1600" b="1" dirty="0" smtClean="0"/>
              <a:t>.</a:t>
            </a:r>
            <a:endParaRPr lang="ar-SA" sz="1600" b="1" dirty="0" smtClean="0"/>
          </a:p>
          <a:p>
            <a:pPr marL="360000" indent="-180000" algn="just">
              <a:spcBef>
                <a:spcPct val="20000"/>
              </a:spcBef>
              <a:buFont typeface="Wingdings" pitchFamily="2" charset="2"/>
              <a:buChar char="q"/>
            </a:pPr>
            <a:r>
              <a:rPr lang="ar-EG" sz="1600" b="1" u="sng" dirty="0">
                <a:solidFill>
                  <a:srgbClr val="FF0000"/>
                </a:solidFill>
              </a:rPr>
              <a:t>مسار الحديث :</a:t>
            </a:r>
            <a:r>
              <a:rPr lang="ar-EG" sz="1600" b="1" dirty="0">
                <a:solidFill>
                  <a:srgbClr val="FF0000"/>
                </a:solidFill>
              </a:rPr>
              <a:t> </a:t>
            </a:r>
            <a:r>
              <a:rPr lang="ar-EG" sz="1600" b="1" dirty="0"/>
              <a:t>المواكبة والموازنة بين حديث المرشد والمسترشد بحيث يكون معه في نفس الموضوع , وأن لا ي</a:t>
            </a:r>
            <a:r>
              <a:rPr lang="ar-SA" sz="1600" b="1" dirty="0"/>
              <a:t>ُ</a:t>
            </a:r>
            <a:r>
              <a:rPr lang="ar-EG" sz="1600" b="1" dirty="0"/>
              <a:t>حول المرشد الحديث إلى مسار آخر حتى لا يكون لدى المسترشد التردد أو الارتباك </a:t>
            </a:r>
            <a:r>
              <a:rPr lang="ar-EG" sz="1600" b="1" dirty="0" smtClean="0">
                <a:cs typeface="Traditional Arabic" pitchFamily="18" charset="-78"/>
              </a:rPr>
              <a:t>.</a:t>
            </a:r>
            <a:endParaRPr lang="en-US" sz="1600" b="1" dirty="0"/>
          </a:p>
          <a:p>
            <a:pPr marL="360000" indent="-180000" algn="just">
              <a:spcBef>
                <a:spcPct val="20000"/>
              </a:spcBef>
              <a:buFont typeface="Wingdings" pitchFamily="2" charset="2"/>
              <a:buChar char="q"/>
            </a:pPr>
            <a:r>
              <a:rPr lang="ar-EG" sz="1600" b="1" dirty="0">
                <a:solidFill>
                  <a:srgbClr val="FF0000"/>
                </a:solidFill>
              </a:rPr>
              <a:t>صوت المرشد الطلابي</a:t>
            </a:r>
            <a:r>
              <a:rPr lang="ar-SA" sz="1600" b="1" dirty="0">
                <a:solidFill>
                  <a:srgbClr val="FF0000"/>
                </a:solidFill>
              </a:rPr>
              <a:t>:</a:t>
            </a:r>
            <a:r>
              <a:rPr lang="ar-EG" sz="1600" b="1" dirty="0">
                <a:solidFill>
                  <a:srgbClr val="FF0000"/>
                </a:solidFill>
              </a:rPr>
              <a:t> </a:t>
            </a:r>
            <a:r>
              <a:rPr lang="ar-EG" sz="1600" b="1" dirty="0">
                <a:solidFill>
                  <a:schemeClr val="tx2"/>
                </a:solidFill>
              </a:rPr>
              <a:t>يجب أن يتصف بالهدوء والحنان مما يبعث على الارت</a:t>
            </a:r>
            <a:r>
              <a:rPr lang="ar-SA" sz="1600" b="1" dirty="0" err="1">
                <a:solidFill>
                  <a:schemeClr val="tx2"/>
                </a:solidFill>
              </a:rPr>
              <a:t>ياح</a:t>
            </a:r>
            <a:r>
              <a:rPr lang="ar-EG" sz="1600" b="1" dirty="0">
                <a:solidFill>
                  <a:schemeClr val="tx2"/>
                </a:solidFill>
              </a:rPr>
              <a:t> </a:t>
            </a:r>
            <a:r>
              <a:rPr lang="ar-SA" sz="1600" b="1" dirty="0">
                <a:solidFill>
                  <a:schemeClr val="tx2"/>
                </a:solidFill>
              </a:rPr>
              <a:t> </a:t>
            </a:r>
            <a:r>
              <a:rPr lang="ar-EG" sz="1600" b="1" dirty="0" smtClean="0">
                <a:solidFill>
                  <a:schemeClr val="tx2"/>
                </a:solidFill>
              </a:rPr>
              <a:t>والطمأنينة </a:t>
            </a:r>
            <a:r>
              <a:rPr lang="ar-SA" sz="1600" b="1" dirty="0" smtClean="0">
                <a:solidFill>
                  <a:schemeClr val="tx2"/>
                </a:solidFill>
              </a:rPr>
              <a:t>والتفاعل المناسب وإظهار الاهتمام والتعاطف </a:t>
            </a:r>
            <a:r>
              <a:rPr lang="ar-EG" sz="1600" b="1" dirty="0" smtClean="0">
                <a:solidFill>
                  <a:schemeClr val="tx2"/>
                </a:solidFill>
              </a:rPr>
              <a:t>.</a:t>
            </a:r>
            <a:endParaRPr lang="ar-EG" sz="1600" b="1" dirty="0">
              <a:solidFill>
                <a:schemeClr val="tx2"/>
              </a:solidFill>
            </a:endParaRPr>
          </a:p>
          <a:p>
            <a:pPr marL="360000" indent="-180000" algn="just">
              <a:spcBef>
                <a:spcPct val="20000"/>
              </a:spcBef>
              <a:buFont typeface="Wingdings" pitchFamily="2" charset="2"/>
              <a:buChar char="q"/>
            </a:pPr>
            <a:r>
              <a:rPr lang="ar-EG" sz="1600" b="1" dirty="0" smtClean="0">
                <a:solidFill>
                  <a:srgbClr val="FF0000"/>
                </a:solidFill>
              </a:rPr>
              <a:t>استخدام </a:t>
            </a:r>
            <a:r>
              <a:rPr lang="ar-EG" sz="1600" b="1" dirty="0">
                <a:solidFill>
                  <a:srgbClr val="FF0000"/>
                </a:solidFill>
              </a:rPr>
              <a:t>بعض الإشارات</a:t>
            </a:r>
            <a:r>
              <a:rPr lang="ar-SA" sz="1600" b="1" dirty="0">
                <a:solidFill>
                  <a:srgbClr val="FF0000"/>
                </a:solidFill>
              </a:rPr>
              <a:t> :</a:t>
            </a:r>
            <a:r>
              <a:rPr lang="ar-EG" sz="1600" b="1" dirty="0">
                <a:solidFill>
                  <a:srgbClr val="FF0000"/>
                </a:solidFill>
              </a:rPr>
              <a:t> </a:t>
            </a:r>
            <a:r>
              <a:rPr lang="ar-EG" sz="1600" b="1" dirty="0"/>
              <a:t>كإيماءة الرأس وزّم الشفاه وإصدار بعض الأصوات الخفيفة كالهمهمة وبعض الكلمات البسيطة مثل </a:t>
            </a:r>
            <a:r>
              <a:rPr lang="ar-EG" sz="1600" b="1" dirty="0">
                <a:solidFill>
                  <a:srgbClr val="3333FF"/>
                </a:solidFill>
              </a:rPr>
              <a:t>نعم ... </a:t>
            </a:r>
            <a:r>
              <a:rPr lang="ar-EG" sz="1600" b="1" dirty="0" err="1" smtClean="0">
                <a:solidFill>
                  <a:srgbClr val="3333FF"/>
                </a:solidFill>
              </a:rPr>
              <a:t>أيو</a:t>
            </a:r>
            <a:r>
              <a:rPr lang="ar-SA" sz="1600" b="1" dirty="0" smtClean="0">
                <a:solidFill>
                  <a:srgbClr val="3333FF"/>
                </a:solidFill>
              </a:rPr>
              <a:t>ه</a:t>
            </a:r>
            <a:r>
              <a:rPr lang="ar-EG" sz="1600" b="1" dirty="0" smtClean="0">
                <a:solidFill>
                  <a:srgbClr val="3333FF"/>
                </a:solidFill>
              </a:rPr>
              <a:t> </a:t>
            </a:r>
            <a:r>
              <a:rPr lang="ar-EG" sz="1600" b="1" dirty="0">
                <a:solidFill>
                  <a:srgbClr val="3333FF"/>
                </a:solidFill>
              </a:rPr>
              <a:t>... طيب </a:t>
            </a:r>
            <a:r>
              <a:rPr lang="ar-EG" sz="1600" b="1" dirty="0" smtClean="0">
                <a:solidFill>
                  <a:srgbClr val="3333FF"/>
                </a:solidFill>
              </a:rPr>
              <a:t>..</a:t>
            </a:r>
            <a:r>
              <a:rPr lang="ar-SA" sz="1600" b="1" dirty="0" err="1" smtClean="0">
                <a:solidFill>
                  <a:srgbClr val="3333FF"/>
                </a:solidFill>
              </a:rPr>
              <a:t>اهاااا</a:t>
            </a:r>
            <a:r>
              <a:rPr lang="ar-EG" sz="1600" b="1" dirty="0" smtClean="0">
                <a:solidFill>
                  <a:srgbClr val="3333FF"/>
                </a:solidFill>
              </a:rPr>
              <a:t>.</a:t>
            </a:r>
            <a:r>
              <a:rPr lang="ar-SA" sz="1600" b="1" dirty="0" smtClean="0">
                <a:solidFill>
                  <a:srgbClr val="3333FF"/>
                </a:solidFill>
              </a:rPr>
              <a:t> مؤلم تعرضك للضرب</a:t>
            </a:r>
            <a:r>
              <a:rPr lang="ar-EG" sz="1600" b="1" dirty="0" smtClean="0">
                <a:solidFill>
                  <a:srgbClr val="3333FF"/>
                </a:solidFill>
              </a:rPr>
              <a:t>. </a:t>
            </a:r>
            <a:r>
              <a:rPr lang="ar-EG" sz="1600" b="1" dirty="0">
                <a:solidFill>
                  <a:srgbClr val="3333FF"/>
                </a:solidFill>
              </a:rPr>
              <a:t>الخ</a:t>
            </a:r>
            <a:endParaRPr lang="en-US" sz="1600" dirty="0">
              <a:solidFill>
                <a:srgbClr val="3333FF"/>
              </a:solidFill>
            </a:endParaRPr>
          </a:p>
          <a:p>
            <a:pPr marL="609600" indent="-609600" algn="just">
              <a:spcBef>
                <a:spcPct val="20000"/>
              </a:spcBef>
            </a:pPr>
            <a:endParaRPr lang="ar-SA" sz="2800" b="1" dirty="0">
              <a:cs typeface="Traditional Arabic" pitchFamily="18" charset="-78"/>
            </a:endParaRPr>
          </a:p>
          <a:p>
            <a:pPr marL="609600" indent="-609600" algn="just">
              <a:spcBef>
                <a:spcPct val="20000"/>
              </a:spcBef>
            </a:pPr>
            <a:endParaRPr lang="ar-SA" sz="2800" b="1" dirty="0">
              <a:cs typeface="Traditional Arabic" pitchFamily="18" charset="-78"/>
            </a:endParaRPr>
          </a:p>
        </p:txBody>
      </p:sp>
    </p:spTree>
    <p:extLst>
      <p:ext uri="{BB962C8B-B14F-4D97-AF65-F5344CB8AC3E}">
        <p14:creationId xmlns:p14="http://schemas.microsoft.com/office/powerpoint/2010/main" val="320958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nodePh="1">
                                  <p:stCondLst>
                                    <p:cond delay="0"/>
                                  </p:stCondLst>
                                  <p:endCondLst>
                                    <p:cond evt="begin" delay="0">
                                      <p:tn val="5"/>
                                    </p:cond>
                                  </p:endCondLst>
                                  <p:childTnLst>
                                    <p:set>
                                      <p:cBhvr>
                                        <p:cTn id="6" dur="1" fill="hold">
                                          <p:stCondLst>
                                            <p:cond delay="0"/>
                                          </p:stCondLst>
                                        </p:cTn>
                                        <p:tgtEl>
                                          <p:spTgt spid="136195">
                                            <p:txEl>
                                              <p:pRg st="0" end="0"/>
                                            </p:txEl>
                                          </p:spTgt>
                                        </p:tgtEl>
                                        <p:attrNameLst>
                                          <p:attrName>style.visibility</p:attrName>
                                        </p:attrNameLst>
                                      </p:cBhvr>
                                      <p:to>
                                        <p:strVal val="visible"/>
                                      </p:to>
                                    </p:set>
                                    <p:animEffect transition="in" filter="strips(downLeft)">
                                      <p:cBhvr>
                                        <p:cTn id="7" dur="500"/>
                                        <p:tgtEl>
                                          <p:spTgt spid="136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strips(downLeft)">
                                      <p:cBhvr>
                                        <p:cTn id="12" dur="2000"/>
                                        <p:tgtEl>
                                          <p:spTgt spid="7">
                                            <p:bg/>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strips(downLeft)">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strips(downLeft)">
                                      <p:cBhvr>
                                        <p:cTn id="22" dur="20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strips(downLeft)">
                                      <p:cBhvr>
                                        <p:cTn id="27" dur="20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strips(downLeft)">
                                      <p:cBhvr>
                                        <p:cTn id="32" dur="20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strips(downLeft)">
                                      <p:cBhvr>
                                        <p:cTn id="37" dur="2000"/>
                                        <p:tgtEl>
                                          <p:spTgt spid="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strips(downLeft)">
                                      <p:cBhvr>
                                        <p:cTn id="42" dur="2000"/>
                                        <p:tgtEl>
                                          <p:spTgt spid="7">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7">
                                            <p:txEl>
                                              <p:pRg st="6" end="6"/>
                                            </p:txEl>
                                          </p:spTgt>
                                        </p:tgtEl>
                                        <p:attrNameLst>
                                          <p:attrName>style.visibility</p:attrName>
                                        </p:attrNameLst>
                                      </p:cBhvr>
                                      <p:to>
                                        <p:strVal val="visible"/>
                                      </p:to>
                                    </p:set>
                                    <p:animEffect transition="in" filter="strips(downLeft)">
                                      <p:cBhvr>
                                        <p:cTn id="47" dur="2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P spid="7" grpId="0" build="p"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ChangeArrowheads="1"/>
          </p:cNvSpPr>
          <p:nvPr/>
        </p:nvSpPr>
        <p:spPr bwMode="auto">
          <a:xfrm>
            <a:off x="179388" y="1125538"/>
            <a:ext cx="8786812"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EG" sz="3200" b="1">
              <a:cs typeface="Traditional Arabic" pitchFamily="18" charset="-78"/>
            </a:endParaRPr>
          </a:p>
        </p:txBody>
      </p:sp>
      <p:sp>
        <p:nvSpPr>
          <p:cNvPr id="3" name="مستطيل 2"/>
          <p:cNvSpPr/>
          <p:nvPr/>
        </p:nvSpPr>
        <p:spPr>
          <a:xfrm>
            <a:off x="2490058" y="74340"/>
            <a:ext cx="4588114" cy="769441"/>
          </a:xfrm>
          <a:prstGeom prst="rect">
            <a:avLst/>
          </a:prstGeom>
          <a:solidFill>
            <a:schemeClr val="accent6">
              <a:lumMod val="40000"/>
              <a:lumOff val="60000"/>
            </a:schemeClr>
          </a:solidFill>
          <a:ln>
            <a:solidFill>
              <a:srgbClr val="000000"/>
            </a:solidFill>
          </a:ln>
        </p:spPr>
        <p:txBody>
          <a:bodyPr wrap="none">
            <a:spAutoFit/>
          </a:bodyPr>
          <a:lstStyle/>
          <a:p>
            <a:pPr algn="ctr"/>
            <a:r>
              <a:rPr lang="ar-SA" sz="4400" dirty="0" smtClean="0">
                <a:latin typeface="Tahoma" pitchFamily="34" charset="0"/>
                <a:cs typeface="MCS Taybah S_U slit." pitchFamily="2" charset="-78"/>
              </a:rPr>
              <a:t>3 </a:t>
            </a:r>
            <a:r>
              <a:rPr lang="ar-SA" sz="4400" dirty="0">
                <a:latin typeface="Tahoma" pitchFamily="34" charset="0"/>
                <a:cs typeface="MCS Taybah S_U slit." pitchFamily="2" charset="-78"/>
              </a:rPr>
              <a:t>: </a:t>
            </a:r>
            <a:r>
              <a:rPr lang="ar-EG" sz="4400" dirty="0">
                <a:latin typeface="Tahoma" pitchFamily="34" charset="0"/>
                <a:cs typeface="MCS Taybah S_U slit." pitchFamily="2" charset="-78"/>
              </a:rPr>
              <a:t>مهارة الإصغاء والإنصات</a:t>
            </a:r>
            <a:endParaRPr lang="en-US" sz="4400" dirty="0">
              <a:latin typeface="Tahoma" pitchFamily="34" charset="0"/>
              <a:cs typeface="MCS Taybah S_U slit." pitchFamily="2" charset="-78"/>
            </a:endParaRPr>
          </a:p>
        </p:txBody>
      </p:sp>
      <p:graphicFrame>
        <p:nvGraphicFramePr>
          <p:cNvPr id="4" name="جدول 3"/>
          <p:cNvGraphicFramePr>
            <a:graphicFrameLocks noGrp="1"/>
          </p:cNvGraphicFramePr>
          <p:nvPr>
            <p:extLst>
              <p:ext uri="{D42A27DB-BD31-4B8C-83A1-F6EECF244321}">
                <p14:modId xmlns:p14="http://schemas.microsoft.com/office/powerpoint/2010/main" val="3492731927"/>
              </p:ext>
            </p:extLst>
          </p:nvPr>
        </p:nvGraphicFramePr>
        <p:xfrm>
          <a:off x="467544" y="1391628"/>
          <a:ext cx="8390507" cy="5280660"/>
        </p:xfrm>
        <a:graphic>
          <a:graphicData uri="http://schemas.openxmlformats.org/drawingml/2006/table">
            <a:tbl>
              <a:tblPr rtl="1" firstRow="1" firstCol="1" bandRow="1">
                <a:tableStyleId>{1FECB4D8-DB02-4DC6-A0A2-4F2EBAE1DC90}</a:tableStyleId>
              </a:tblPr>
              <a:tblGrid>
                <a:gridCol w="4138487"/>
                <a:gridCol w="4252020"/>
              </a:tblGrid>
              <a:tr h="676275">
                <a:tc>
                  <a:txBody>
                    <a:bodyPr/>
                    <a:lstStyle/>
                    <a:p>
                      <a:pPr algn="ctr" rtl="1"/>
                      <a:r>
                        <a:rPr lang="ar-SA" sz="1800" b="1" dirty="0">
                          <a:solidFill>
                            <a:schemeClr val="tx1"/>
                          </a:solidFill>
                          <a:effectLst/>
                        </a:rPr>
                        <a:t>الإيجابيات</a:t>
                      </a:r>
                      <a:endParaRPr lang="en-US" sz="1100" b="1" dirty="0">
                        <a:solidFill>
                          <a:schemeClr val="tx1"/>
                        </a:solidFill>
                        <a:effectLst/>
                      </a:endParaRPr>
                    </a:p>
                    <a:p>
                      <a:pPr algn="ctr" rtl="1"/>
                      <a:r>
                        <a:rPr lang="ar-SA" sz="1800" b="1" dirty="0">
                          <a:solidFill>
                            <a:schemeClr val="tx1"/>
                          </a:solidFill>
                          <a:effectLst/>
                        </a:rPr>
                        <a:t>أمور تشجع على التواصل والاسترسال</a:t>
                      </a:r>
                      <a:endParaRPr lang="en-US" sz="1100" b="1" dirty="0">
                        <a:solidFill>
                          <a:schemeClr val="tx1"/>
                        </a:solidFill>
                        <a:effectLst/>
                        <a:latin typeface="Calibri"/>
                      </a:endParaRPr>
                    </a:p>
                  </a:txBody>
                  <a:tcPr marL="68580" marR="68580" marT="0" marB="0" anchor="ctr"/>
                </a:tc>
                <a:tc>
                  <a:txBody>
                    <a:bodyPr/>
                    <a:lstStyle/>
                    <a:p>
                      <a:pPr algn="ctr" rtl="1"/>
                      <a:r>
                        <a:rPr lang="ar-SA" sz="1800" b="1" dirty="0">
                          <a:solidFill>
                            <a:schemeClr val="tx1"/>
                          </a:solidFill>
                          <a:effectLst/>
                        </a:rPr>
                        <a:t>السلبيات</a:t>
                      </a:r>
                      <a:endParaRPr lang="en-US" sz="1100" b="1" dirty="0">
                        <a:solidFill>
                          <a:schemeClr val="tx1"/>
                        </a:solidFill>
                        <a:effectLst/>
                      </a:endParaRPr>
                    </a:p>
                    <a:p>
                      <a:pPr algn="ctr" rtl="1"/>
                      <a:r>
                        <a:rPr lang="ar-SA" sz="1800" b="1" dirty="0">
                          <a:solidFill>
                            <a:schemeClr val="tx1"/>
                          </a:solidFill>
                          <a:effectLst/>
                        </a:rPr>
                        <a:t>أمور تعيق التواصل في الحديث</a:t>
                      </a:r>
                      <a:endParaRPr lang="en-US" sz="1100" b="1" dirty="0">
                        <a:solidFill>
                          <a:schemeClr val="tx1"/>
                        </a:solidFill>
                        <a:effectLst/>
                        <a:latin typeface="Calibri"/>
                      </a:endParaRPr>
                    </a:p>
                  </a:txBody>
                  <a:tcPr marL="68580" marR="68580" marT="0" marB="0" anchor="ctr"/>
                </a:tc>
              </a:tr>
              <a:tr h="141605">
                <a:tc>
                  <a:txBody>
                    <a:bodyPr/>
                    <a:lstStyle/>
                    <a:p>
                      <a:pPr rtl="1"/>
                      <a:r>
                        <a:rPr lang="ar-SA" sz="2400" b="1" dirty="0">
                          <a:effectLst/>
                        </a:rPr>
                        <a:t>الاهتمام بالمتحدث والنظر إلى عينيه</a:t>
                      </a:r>
                      <a:endParaRPr lang="en-US" sz="1400" b="1" dirty="0">
                        <a:effectLst/>
                        <a:latin typeface="Calibri"/>
                      </a:endParaRPr>
                    </a:p>
                  </a:txBody>
                  <a:tcPr marL="68580" marR="68580" marT="0" marB="0" anchor="ctr">
                    <a:solidFill>
                      <a:schemeClr val="accent5">
                        <a:lumMod val="20000"/>
                        <a:lumOff val="80000"/>
                      </a:schemeClr>
                    </a:solidFill>
                  </a:tcPr>
                </a:tc>
                <a:tc>
                  <a:txBody>
                    <a:bodyPr/>
                    <a:lstStyle/>
                    <a:p>
                      <a:pPr rtl="1"/>
                      <a:r>
                        <a:rPr lang="ar-SA" sz="2400" b="1" dirty="0">
                          <a:effectLst/>
                        </a:rPr>
                        <a:t>الانشغال عن المتحدث</a:t>
                      </a:r>
                      <a:endParaRPr lang="en-US" sz="1400" b="1" dirty="0">
                        <a:effectLst/>
                        <a:latin typeface="Calibri"/>
                      </a:endParaRPr>
                    </a:p>
                  </a:txBody>
                  <a:tcPr marL="68580" marR="68580" marT="0" marB="0" anchor="ctr">
                    <a:solidFill>
                      <a:schemeClr val="accent2">
                        <a:lumMod val="20000"/>
                        <a:lumOff val="80000"/>
                      </a:schemeClr>
                    </a:solidFill>
                  </a:tcPr>
                </a:tc>
              </a:tr>
              <a:tr h="581025">
                <a:tc>
                  <a:txBody>
                    <a:bodyPr/>
                    <a:lstStyle/>
                    <a:p>
                      <a:pPr rtl="1"/>
                      <a:r>
                        <a:rPr lang="ar-SA" sz="2400" b="1" dirty="0">
                          <a:effectLst/>
                        </a:rPr>
                        <a:t>تشجيعه على الحديث بالحركات والكلمات</a:t>
                      </a:r>
                      <a:endParaRPr lang="en-US" sz="1400" b="1" dirty="0">
                        <a:effectLst/>
                        <a:latin typeface="Calibri"/>
                      </a:endParaRPr>
                    </a:p>
                  </a:txBody>
                  <a:tcPr marL="68580" marR="68580" marT="0" marB="0" anchor="ctr">
                    <a:solidFill>
                      <a:schemeClr val="accent5">
                        <a:lumMod val="20000"/>
                        <a:lumOff val="80000"/>
                      </a:schemeClr>
                    </a:solidFill>
                  </a:tcPr>
                </a:tc>
                <a:tc>
                  <a:txBody>
                    <a:bodyPr/>
                    <a:lstStyle/>
                    <a:p>
                      <a:pPr rtl="1"/>
                      <a:r>
                        <a:rPr lang="ar-SA" sz="2400" b="1" dirty="0">
                          <a:effectLst/>
                        </a:rPr>
                        <a:t>عدم التركيز والمتابعة</a:t>
                      </a:r>
                      <a:endParaRPr lang="en-US" sz="1400" b="1" dirty="0">
                        <a:effectLst/>
                        <a:latin typeface="Calibri"/>
                      </a:endParaRPr>
                    </a:p>
                  </a:txBody>
                  <a:tcPr marL="68580" marR="68580" marT="0" marB="0" anchor="ctr">
                    <a:solidFill>
                      <a:schemeClr val="accent2">
                        <a:lumMod val="20000"/>
                        <a:lumOff val="80000"/>
                      </a:schemeClr>
                    </a:solidFill>
                  </a:tcPr>
                </a:tc>
              </a:tr>
              <a:tr h="334645">
                <a:tc>
                  <a:txBody>
                    <a:bodyPr/>
                    <a:lstStyle/>
                    <a:p>
                      <a:pPr rtl="1"/>
                      <a:r>
                        <a:rPr lang="ar-SA" sz="2400" b="1" dirty="0">
                          <a:effectLst/>
                        </a:rPr>
                        <a:t>تقبله وتوجيه دفة الحديث</a:t>
                      </a:r>
                      <a:endParaRPr lang="en-US" sz="1400" b="1" dirty="0">
                        <a:effectLst/>
                        <a:latin typeface="Calibri"/>
                      </a:endParaRPr>
                    </a:p>
                  </a:txBody>
                  <a:tcPr marL="68580" marR="68580" marT="0" marB="0" anchor="ctr">
                    <a:solidFill>
                      <a:schemeClr val="accent5">
                        <a:lumMod val="20000"/>
                        <a:lumOff val="80000"/>
                      </a:schemeClr>
                    </a:solidFill>
                  </a:tcPr>
                </a:tc>
                <a:tc>
                  <a:txBody>
                    <a:bodyPr/>
                    <a:lstStyle/>
                    <a:p>
                      <a:pPr rtl="1"/>
                      <a:r>
                        <a:rPr lang="ar-SA" sz="2400" b="1" dirty="0">
                          <a:effectLst/>
                        </a:rPr>
                        <a:t>الحديث أكثر مما يستمع</a:t>
                      </a:r>
                      <a:endParaRPr lang="en-US" sz="1400" b="1" dirty="0">
                        <a:effectLst/>
                        <a:latin typeface="Calibri"/>
                      </a:endParaRPr>
                    </a:p>
                  </a:txBody>
                  <a:tcPr marL="68580" marR="68580" marT="0" marB="0" anchor="ctr">
                    <a:solidFill>
                      <a:schemeClr val="accent2">
                        <a:lumMod val="20000"/>
                        <a:lumOff val="80000"/>
                      </a:schemeClr>
                    </a:solidFill>
                  </a:tcPr>
                </a:tc>
              </a:tr>
              <a:tr h="575310">
                <a:tc>
                  <a:txBody>
                    <a:bodyPr/>
                    <a:lstStyle/>
                    <a:p>
                      <a:pPr rtl="1"/>
                      <a:r>
                        <a:rPr lang="ar-SA" sz="2400" b="1" dirty="0">
                          <a:effectLst/>
                        </a:rPr>
                        <a:t>طرح أسئلة مناسبة لإدارة الحديث</a:t>
                      </a:r>
                      <a:endParaRPr lang="en-US" sz="1400" b="1" dirty="0">
                        <a:effectLst/>
                        <a:latin typeface="Calibri"/>
                      </a:endParaRPr>
                    </a:p>
                  </a:txBody>
                  <a:tcPr marL="68580" marR="68580" marT="0" marB="0" anchor="ctr">
                    <a:solidFill>
                      <a:schemeClr val="accent5">
                        <a:lumMod val="20000"/>
                        <a:lumOff val="80000"/>
                      </a:schemeClr>
                    </a:solidFill>
                  </a:tcPr>
                </a:tc>
                <a:tc>
                  <a:txBody>
                    <a:bodyPr/>
                    <a:lstStyle/>
                    <a:p>
                      <a:pPr rtl="1"/>
                      <a:r>
                        <a:rPr lang="ar-SA" sz="2400" b="1" dirty="0">
                          <a:effectLst/>
                        </a:rPr>
                        <a:t>الحديث كثيراً عما يمكنه عمله وإعطاء آمال ووعود غير مدروسة</a:t>
                      </a:r>
                      <a:endParaRPr lang="en-US" sz="1400" b="1" dirty="0">
                        <a:effectLst/>
                        <a:latin typeface="Calibri"/>
                      </a:endParaRPr>
                    </a:p>
                  </a:txBody>
                  <a:tcPr marL="68580" marR="68580" marT="0" marB="0" anchor="ctr">
                    <a:solidFill>
                      <a:schemeClr val="accent2">
                        <a:lumMod val="20000"/>
                        <a:lumOff val="80000"/>
                      </a:schemeClr>
                    </a:solidFill>
                  </a:tcPr>
                </a:tc>
              </a:tr>
              <a:tr h="340995">
                <a:tc>
                  <a:txBody>
                    <a:bodyPr/>
                    <a:lstStyle/>
                    <a:p>
                      <a:pPr rtl="1"/>
                      <a:r>
                        <a:rPr lang="ar-SA" sz="2400" b="1" dirty="0">
                          <a:effectLst/>
                        </a:rPr>
                        <a:t>الانتباه والاهتمام</a:t>
                      </a:r>
                      <a:endParaRPr lang="en-US" sz="1400" b="1" dirty="0">
                        <a:effectLst/>
                        <a:latin typeface="Calibri"/>
                      </a:endParaRPr>
                    </a:p>
                  </a:txBody>
                  <a:tcPr marL="68580" marR="68580" marT="0" marB="0" anchor="ctr">
                    <a:solidFill>
                      <a:schemeClr val="accent5">
                        <a:lumMod val="20000"/>
                        <a:lumOff val="80000"/>
                      </a:schemeClr>
                    </a:solidFill>
                  </a:tcPr>
                </a:tc>
                <a:tc>
                  <a:txBody>
                    <a:bodyPr/>
                    <a:lstStyle/>
                    <a:p>
                      <a:pPr rtl="1"/>
                      <a:r>
                        <a:rPr lang="ar-SA" sz="2400" b="1" dirty="0">
                          <a:effectLst/>
                        </a:rPr>
                        <a:t>توجيه أسئلة غير مناسبة، أو عدم توجيه أسئلة</a:t>
                      </a:r>
                      <a:endParaRPr lang="en-US" sz="1400" b="1" dirty="0">
                        <a:effectLst/>
                        <a:latin typeface="Calibri"/>
                      </a:endParaRPr>
                    </a:p>
                  </a:txBody>
                  <a:tcPr marL="68580" marR="68580" marT="0" marB="0" anchor="ctr">
                    <a:solidFill>
                      <a:schemeClr val="accent2">
                        <a:lumMod val="20000"/>
                        <a:lumOff val="80000"/>
                      </a:schemeClr>
                    </a:solidFill>
                  </a:tcPr>
                </a:tc>
              </a:tr>
              <a:tr h="334645">
                <a:tc>
                  <a:txBody>
                    <a:bodyPr/>
                    <a:lstStyle/>
                    <a:p>
                      <a:pPr rtl="1"/>
                      <a:r>
                        <a:rPr lang="ar-SA" sz="2400" b="1" dirty="0">
                          <a:effectLst/>
                        </a:rPr>
                        <a:t>عدم المقاطعة</a:t>
                      </a:r>
                      <a:endParaRPr lang="en-US" sz="1400" b="1" dirty="0">
                        <a:effectLst/>
                        <a:latin typeface="Calibri"/>
                      </a:endParaRPr>
                    </a:p>
                  </a:txBody>
                  <a:tcPr marL="68580" marR="68580" marT="0" marB="0" anchor="ctr">
                    <a:solidFill>
                      <a:schemeClr val="accent5">
                        <a:lumMod val="20000"/>
                        <a:lumOff val="80000"/>
                      </a:schemeClr>
                    </a:solidFill>
                  </a:tcPr>
                </a:tc>
                <a:tc>
                  <a:txBody>
                    <a:bodyPr/>
                    <a:lstStyle/>
                    <a:p>
                      <a:pPr rtl="1"/>
                      <a:r>
                        <a:rPr lang="ar-SA" sz="2400" b="1" dirty="0">
                          <a:effectLst/>
                        </a:rPr>
                        <a:t>المقاطعة</a:t>
                      </a:r>
                      <a:endParaRPr lang="en-US" sz="1400" b="1" dirty="0">
                        <a:effectLst/>
                        <a:latin typeface="Calibri"/>
                      </a:endParaRPr>
                    </a:p>
                  </a:txBody>
                  <a:tcPr marL="68580" marR="68580" marT="0" marB="0" anchor="ctr">
                    <a:solidFill>
                      <a:schemeClr val="accent2">
                        <a:lumMod val="20000"/>
                        <a:lumOff val="80000"/>
                      </a:schemeClr>
                    </a:solidFill>
                  </a:tcPr>
                </a:tc>
              </a:tr>
              <a:tr h="340995">
                <a:tc>
                  <a:txBody>
                    <a:bodyPr/>
                    <a:lstStyle/>
                    <a:p>
                      <a:pPr rtl="1"/>
                      <a:r>
                        <a:rPr lang="ar-SA" sz="2400" b="1" dirty="0">
                          <a:effectLst/>
                        </a:rPr>
                        <a:t>توضيح أهداف المقابلة</a:t>
                      </a:r>
                      <a:endParaRPr lang="en-US" sz="1400" b="1" dirty="0">
                        <a:effectLst/>
                        <a:latin typeface="Calibri"/>
                      </a:endParaRPr>
                    </a:p>
                  </a:txBody>
                  <a:tcPr marL="68580" marR="68580" marT="0" marB="0" anchor="ctr">
                    <a:solidFill>
                      <a:schemeClr val="accent5">
                        <a:lumMod val="20000"/>
                        <a:lumOff val="80000"/>
                      </a:schemeClr>
                    </a:solidFill>
                  </a:tcPr>
                </a:tc>
                <a:tc>
                  <a:txBody>
                    <a:bodyPr/>
                    <a:lstStyle/>
                    <a:p>
                      <a:pPr rtl="1"/>
                      <a:r>
                        <a:rPr lang="ar-SA" sz="2400" b="1" dirty="0">
                          <a:effectLst/>
                        </a:rPr>
                        <a:t>النقد واللوم والمحاسبة</a:t>
                      </a:r>
                      <a:endParaRPr lang="en-US" sz="1400" b="1" dirty="0">
                        <a:effectLst/>
                        <a:latin typeface="Calibri"/>
                      </a:endParaRPr>
                    </a:p>
                  </a:txBody>
                  <a:tcPr marL="68580" marR="68580" marT="0" marB="0" anchor="ctr">
                    <a:solidFill>
                      <a:schemeClr val="accent2">
                        <a:lumMod val="20000"/>
                        <a:lumOff val="80000"/>
                      </a:schemeClr>
                    </a:solidFill>
                  </a:tcPr>
                </a:tc>
              </a:tr>
              <a:tr h="340995">
                <a:tc>
                  <a:txBody>
                    <a:bodyPr/>
                    <a:lstStyle/>
                    <a:p>
                      <a:pPr rtl="1"/>
                      <a:r>
                        <a:rPr lang="ar-SA" sz="2400" b="1" dirty="0">
                          <a:effectLst/>
                        </a:rPr>
                        <a:t>توضيح المساعدة التي يمكن أن يقدمها</a:t>
                      </a:r>
                      <a:endParaRPr lang="en-US" sz="1400" b="1" dirty="0">
                        <a:effectLst/>
                        <a:latin typeface="Calibri"/>
                      </a:endParaRPr>
                    </a:p>
                  </a:txBody>
                  <a:tcPr marL="68580" marR="68580" marT="0" marB="0" anchor="ctr">
                    <a:solidFill>
                      <a:schemeClr val="accent5">
                        <a:lumMod val="20000"/>
                        <a:lumOff val="80000"/>
                      </a:schemeClr>
                    </a:solidFill>
                  </a:tcPr>
                </a:tc>
                <a:tc>
                  <a:txBody>
                    <a:bodyPr/>
                    <a:lstStyle/>
                    <a:p>
                      <a:pPr rtl="1"/>
                      <a:r>
                        <a:rPr lang="ar-SA" sz="2400" b="1" dirty="0">
                          <a:effectLst/>
                        </a:rPr>
                        <a:t>عدم وضوح الهدف من المناقشة والحديث</a:t>
                      </a:r>
                      <a:endParaRPr lang="en-US" sz="1400" b="1" dirty="0">
                        <a:effectLst/>
                        <a:latin typeface="Calibri"/>
                      </a:endParaRPr>
                    </a:p>
                  </a:txBody>
                  <a:tcPr marL="68580" marR="68580" marT="0" marB="0" anchor="ctr">
                    <a:solidFill>
                      <a:schemeClr val="accent2">
                        <a:lumMod val="20000"/>
                        <a:lumOff val="80000"/>
                      </a:schemeClr>
                    </a:solidFill>
                  </a:tcPr>
                </a:tc>
              </a:tr>
              <a:tr h="334645">
                <a:tc>
                  <a:txBody>
                    <a:bodyPr/>
                    <a:lstStyle/>
                    <a:p>
                      <a:pPr rtl="1"/>
                      <a:r>
                        <a:rPr lang="ar-SA" sz="2400" b="1" dirty="0">
                          <a:effectLst/>
                        </a:rPr>
                        <a:t>بث الأمان والاطمئنان في نفس المتحدث</a:t>
                      </a:r>
                      <a:endParaRPr lang="en-US" sz="1400" b="1" dirty="0">
                        <a:effectLst/>
                        <a:latin typeface="Calibri"/>
                      </a:endParaRPr>
                    </a:p>
                  </a:txBody>
                  <a:tcPr marL="68580" marR="68580" marT="0" marB="0" anchor="ctr">
                    <a:solidFill>
                      <a:schemeClr val="accent5">
                        <a:lumMod val="20000"/>
                        <a:lumOff val="80000"/>
                      </a:schemeClr>
                    </a:solidFill>
                  </a:tcPr>
                </a:tc>
                <a:tc>
                  <a:txBody>
                    <a:bodyPr/>
                    <a:lstStyle/>
                    <a:p>
                      <a:pPr rtl="1"/>
                      <a:r>
                        <a:rPr lang="ar-SA" sz="2400" b="1" dirty="0">
                          <a:effectLst/>
                        </a:rPr>
                        <a:t>عدم الاهتمام بمشاعر المتحدث</a:t>
                      </a:r>
                      <a:endParaRPr lang="en-US" sz="1400" b="1" dirty="0">
                        <a:effectLst/>
                        <a:latin typeface="Calibri"/>
                      </a:endParaRPr>
                    </a:p>
                  </a:txBody>
                  <a:tcPr marL="68580" marR="68580" marT="0" marB="0" anchor="ctr">
                    <a:solidFill>
                      <a:schemeClr val="accent2">
                        <a:lumMod val="20000"/>
                        <a:lumOff val="80000"/>
                      </a:schemeClr>
                    </a:solidFill>
                  </a:tcPr>
                </a:tc>
              </a:tr>
              <a:tr h="340995">
                <a:tc>
                  <a:txBody>
                    <a:bodyPr/>
                    <a:lstStyle/>
                    <a:p>
                      <a:pPr rtl="1"/>
                      <a:r>
                        <a:rPr lang="ar-SA" sz="2400" b="1" dirty="0">
                          <a:effectLst/>
                        </a:rPr>
                        <a:t>الإصغاء والاستماع</a:t>
                      </a:r>
                      <a:endParaRPr lang="en-US" sz="1400" b="1" dirty="0">
                        <a:effectLst/>
                        <a:latin typeface="Calibri"/>
                      </a:endParaRPr>
                    </a:p>
                  </a:txBody>
                  <a:tcPr marL="68580" marR="68580" marT="0" marB="0" anchor="ctr">
                    <a:solidFill>
                      <a:schemeClr val="accent5">
                        <a:lumMod val="20000"/>
                        <a:lumOff val="80000"/>
                      </a:schemeClr>
                    </a:solidFill>
                  </a:tcPr>
                </a:tc>
                <a:tc>
                  <a:txBody>
                    <a:bodyPr/>
                    <a:lstStyle/>
                    <a:p>
                      <a:pPr rtl="1"/>
                      <a:r>
                        <a:rPr lang="ar-SA" sz="2400" b="1" dirty="0">
                          <a:effectLst/>
                        </a:rPr>
                        <a:t>الاستماع بدون اهتمام</a:t>
                      </a:r>
                      <a:endParaRPr lang="en-US" sz="1400" b="1" dirty="0">
                        <a:effectLst/>
                        <a:latin typeface="Calibri"/>
                      </a:endParaRPr>
                    </a:p>
                  </a:txBody>
                  <a:tcPr marL="68580" marR="68580" marT="0" marB="0" anchor="ctr">
                    <a:solidFill>
                      <a:schemeClr val="accent2">
                        <a:lumMod val="20000"/>
                        <a:lumOff val="80000"/>
                      </a:schemeClr>
                    </a:solidFill>
                  </a:tcPr>
                </a:tc>
              </a:tr>
            </a:tbl>
          </a:graphicData>
        </a:graphic>
      </p:graphicFrame>
      <p:sp>
        <p:nvSpPr>
          <p:cNvPr id="5" name="Rectangle 1"/>
          <p:cNvSpPr>
            <a:spLocks noChangeArrowheads="1"/>
          </p:cNvSpPr>
          <p:nvPr/>
        </p:nvSpPr>
        <p:spPr bwMode="auto">
          <a:xfrm>
            <a:off x="942008" y="925483"/>
            <a:ext cx="6984776" cy="400110"/>
          </a:xfrm>
          <a:prstGeom prst="rect">
            <a:avLst/>
          </a:prstGeom>
          <a:solidFill>
            <a:schemeClr val="tx2">
              <a:lumMod val="20000"/>
              <a:lumOff val="80000"/>
            </a:schemeClr>
          </a:solidFill>
          <a:ln w="28575">
            <a:solidFill>
              <a:schemeClr val="tx1"/>
            </a:solidFill>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smtClean="0">
                <a:ln>
                  <a:noFill/>
                </a:ln>
                <a:solidFill>
                  <a:srgbClr val="4F6228"/>
                </a:solidFill>
                <a:effectLst/>
                <a:latin typeface="Arial" pitchFamily="34" charset="0"/>
                <a:cs typeface="AL-Mohanad Bold" pitchFamily="2" charset="-78"/>
              </a:rPr>
              <a:t>مرفق النشاط 3/2/3: جدول</a:t>
            </a:r>
            <a:endParaRPr kumimoji="0" lang="en-US" sz="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264113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nodePh="1">
                                  <p:stCondLst>
                                    <p:cond delay="0"/>
                                  </p:stCondLst>
                                  <p:endCondLst>
                                    <p:cond evt="begin" delay="0">
                                      <p:tn val="5"/>
                                    </p:cond>
                                  </p:endCondLst>
                                  <p:childTnLst>
                                    <p:set>
                                      <p:cBhvr>
                                        <p:cTn id="6" dur="1" fill="hold">
                                          <p:stCondLst>
                                            <p:cond delay="0"/>
                                          </p:stCondLst>
                                        </p:cTn>
                                        <p:tgtEl>
                                          <p:spTgt spid="136195">
                                            <p:txEl>
                                              <p:pRg st="0" end="0"/>
                                            </p:txEl>
                                          </p:spTgt>
                                        </p:tgtEl>
                                        <p:attrNameLst>
                                          <p:attrName>style.visibility</p:attrName>
                                        </p:attrNameLst>
                                      </p:cBhvr>
                                      <p:to>
                                        <p:strVal val="visible"/>
                                      </p:to>
                                    </p:set>
                                    <p:animEffect transition="in" filter="strips(downLeft)">
                                      <p:cBhvr>
                                        <p:cTn id="7" dur="500"/>
                                        <p:tgtEl>
                                          <p:spTgt spid="1361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132</a:t>
            </a:fld>
            <a:endParaRPr lang="ar-SA" dirty="0"/>
          </a:p>
        </p:txBody>
      </p:sp>
      <p:sp>
        <p:nvSpPr>
          <p:cNvPr id="4" name="مستطيل 3"/>
          <p:cNvSpPr/>
          <p:nvPr/>
        </p:nvSpPr>
        <p:spPr>
          <a:xfrm>
            <a:off x="1187624" y="404664"/>
            <a:ext cx="6624736" cy="523220"/>
          </a:xfrm>
          <a:prstGeom prst="rect">
            <a:avLst/>
          </a:prstGeom>
          <a:solidFill>
            <a:schemeClr val="accent5"/>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r>
              <a:rPr lang="ar-SA" sz="2800" b="1" dirty="0">
                <a:solidFill>
                  <a:schemeClr val="tx1"/>
                </a:solidFill>
              </a:rPr>
              <a:t>نشاط </a:t>
            </a:r>
            <a:r>
              <a:rPr lang="ar-SA" sz="2800" b="1" dirty="0" smtClean="0">
                <a:solidFill>
                  <a:schemeClr val="tx1"/>
                </a:solidFill>
              </a:rPr>
              <a:t>3 /2/2    : اسمعني افهمني ، لا تأمرني؟</a:t>
            </a:r>
            <a:endParaRPr lang="en-US" sz="2800" b="1" dirty="0">
              <a:solidFill>
                <a:schemeClr val="tx1"/>
              </a:solidFill>
            </a:endParaRPr>
          </a:p>
        </p:txBody>
      </p:sp>
      <p:sp>
        <p:nvSpPr>
          <p:cNvPr id="6" name="مستطيل 5"/>
          <p:cNvSpPr/>
          <p:nvPr/>
        </p:nvSpPr>
        <p:spPr>
          <a:xfrm>
            <a:off x="819358" y="2538879"/>
            <a:ext cx="7692316" cy="1754326"/>
          </a:xfrm>
          <a:prstGeom prst="rect">
            <a:avLst/>
          </a:prstGeom>
          <a:effectLst>
            <a:glow rad="1397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r>
              <a:rPr lang="ar-SA" dirty="0" smtClean="0">
                <a:solidFill>
                  <a:srgbClr val="C00000"/>
                </a:solidFill>
                <a:cs typeface="PT Bold Heading" pitchFamily="2" charset="-78"/>
              </a:rPr>
              <a:t>المطلوب:</a:t>
            </a:r>
          </a:p>
          <a:p>
            <a:endParaRPr lang="ar-SA" dirty="0" smtClean="0">
              <a:solidFill>
                <a:srgbClr val="C00000"/>
              </a:solidFill>
              <a:cs typeface="PT Bold Heading" pitchFamily="2" charset="-78"/>
            </a:endParaRPr>
          </a:p>
          <a:p>
            <a:pPr algn="ctr"/>
            <a:r>
              <a:rPr lang="ar-SA" sz="3600" b="1" dirty="0" smtClean="0">
                <a:solidFill>
                  <a:srgbClr val="002060"/>
                </a:solidFill>
              </a:rPr>
              <a:t>اكتشف أخطاء المعلمة في التواصل مع الطفلة </a:t>
            </a:r>
          </a:p>
          <a:p>
            <a:pPr algn="ctr"/>
            <a:r>
              <a:rPr lang="ar-SA" sz="3600" b="1" dirty="0" smtClean="0">
                <a:solidFill>
                  <a:srgbClr val="002060"/>
                </a:solidFill>
              </a:rPr>
              <a:t> </a:t>
            </a:r>
            <a:endParaRPr lang="ar-SA" sz="3200" b="1" dirty="0">
              <a:solidFill>
                <a:srgbClr val="002060"/>
              </a:solidFill>
            </a:endParaRPr>
          </a:p>
        </p:txBody>
      </p:sp>
      <p:sp>
        <p:nvSpPr>
          <p:cNvPr id="9" name="مستطيل 8"/>
          <p:cNvSpPr/>
          <p:nvPr/>
        </p:nvSpPr>
        <p:spPr>
          <a:xfrm>
            <a:off x="2886824" y="1052736"/>
            <a:ext cx="3557384" cy="461665"/>
          </a:xfrm>
          <a:prstGeom prst="rect">
            <a:avLst/>
          </a:prstGeom>
          <a:solidFill>
            <a:schemeClr val="accent6">
              <a:lumMod val="40000"/>
              <a:lumOff val="60000"/>
            </a:schemeClr>
          </a:solidFill>
          <a:ln>
            <a:solidFill>
              <a:schemeClr val="tx1"/>
            </a:solidFill>
          </a:ln>
        </p:spPr>
        <p:style>
          <a:lnRef idx="3">
            <a:schemeClr val="lt1"/>
          </a:lnRef>
          <a:fillRef idx="1">
            <a:schemeClr val="accent2"/>
          </a:fillRef>
          <a:effectRef idx="1">
            <a:schemeClr val="accent2"/>
          </a:effectRef>
          <a:fontRef idx="minor">
            <a:schemeClr val="lt1"/>
          </a:fontRef>
        </p:style>
        <p:txBody>
          <a:bodyPr wrap="none">
            <a:spAutoFit/>
          </a:bodyPr>
          <a:lstStyle/>
          <a:p>
            <a:r>
              <a:rPr lang="ar-SA" sz="2400" b="1" dirty="0" smtClean="0">
                <a:solidFill>
                  <a:schemeClr val="tx1"/>
                </a:solidFill>
              </a:rPr>
              <a:t>قصة المعلمة نورة والطالبة : أمل </a:t>
            </a:r>
            <a:endParaRPr lang="en-US" sz="2400" b="1" dirty="0">
              <a:solidFill>
                <a:schemeClr val="tx1"/>
              </a:solidFill>
            </a:endParaRPr>
          </a:p>
        </p:txBody>
      </p:sp>
      <p:sp>
        <p:nvSpPr>
          <p:cNvPr id="7" name="Rectangle 1"/>
          <p:cNvSpPr>
            <a:spLocks noChangeArrowheads="1"/>
          </p:cNvSpPr>
          <p:nvPr/>
        </p:nvSpPr>
        <p:spPr bwMode="auto">
          <a:xfrm>
            <a:off x="6744018" y="5762873"/>
            <a:ext cx="2198668" cy="923330"/>
          </a:xfrm>
          <a:prstGeom prst="rect">
            <a:avLst/>
          </a:prstGeom>
          <a:solidFill>
            <a:srgbClr val="FFFF5B"/>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r>
              <a:rPr lang="ar-SA" b="1" dirty="0" smtClean="0">
                <a:solidFill>
                  <a:schemeClr val="tx1"/>
                </a:solidFill>
              </a:rPr>
              <a:t>مدة النشاط:10 دقيقة</a:t>
            </a:r>
          </a:p>
          <a:p>
            <a:pPr marL="285750" indent="-285750">
              <a:buFont typeface="Arial" pitchFamily="34" charset="0"/>
              <a:buChar char="•"/>
            </a:pPr>
            <a:r>
              <a:rPr lang="ar-SA" b="1" dirty="0" smtClean="0">
                <a:solidFill>
                  <a:schemeClr val="tx1"/>
                </a:solidFill>
              </a:rPr>
              <a:t>طريقة التدريب:</a:t>
            </a:r>
          </a:p>
          <a:p>
            <a:pPr marL="285750" indent="-285750">
              <a:buFont typeface="Arial" pitchFamily="34" charset="0"/>
              <a:buChar char="•"/>
            </a:pPr>
            <a:r>
              <a:rPr lang="ar-SA" b="1" dirty="0" smtClean="0">
                <a:solidFill>
                  <a:schemeClr val="tx1"/>
                </a:solidFill>
              </a:rPr>
              <a:t>دراسة حالة</a:t>
            </a:r>
          </a:p>
        </p:txBody>
      </p:sp>
      <p:sp>
        <p:nvSpPr>
          <p:cNvPr id="8" name="شكل بيضاوي 7"/>
          <p:cNvSpPr/>
          <p:nvPr/>
        </p:nvSpPr>
        <p:spPr>
          <a:xfrm>
            <a:off x="323528" y="6045388"/>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27</a:t>
            </a:r>
          </a:p>
          <a:p>
            <a:pPr algn="ctr"/>
            <a:r>
              <a:rPr lang="ar-SA" dirty="0" smtClean="0">
                <a:solidFill>
                  <a:schemeClr val="tx1"/>
                </a:solidFill>
              </a:rPr>
              <a:t>ص</a:t>
            </a:r>
            <a:endParaRPr lang="ar-SA" dirty="0">
              <a:solidFill>
                <a:schemeClr val="tx1"/>
              </a:solidFill>
            </a:endParaRPr>
          </a:p>
        </p:txBody>
      </p:sp>
    </p:spTree>
    <p:extLst>
      <p:ext uri="{BB962C8B-B14F-4D97-AF65-F5344CB8AC3E}">
        <p14:creationId xmlns:p14="http://schemas.microsoft.com/office/powerpoint/2010/main" val="398757582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3"/>
          <p:cNvSpPr>
            <a:spLocks noChangeArrowheads="1"/>
          </p:cNvSpPr>
          <p:nvPr/>
        </p:nvSpPr>
        <p:spPr bwMode="auto">
          <a:xfrm>
            <a:off x="179388"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2800" b="1" dirty="0" smtClean="0">
              <a:cs typeface="Traditional Arabic" pitchFamily="18" charset="-78"/>
            </a:endParaRPr>
          </a:p>
          <a:p>
            <a:pPr marL="609600" indent="-609600" algn="just">
              <a:spcBef>
                <a:spcPct val="20000"/>
              </a:spcBef>
              <a:buFontTx/>
              <a:buChar char="•"/>
            </a:pPr>
            <a:endParaRPr lang="ar-SA" sz="2800" b="1" dirty="0">
              <a:cs typeface="Traditional Arabic" pitchFamily="18" charset="-78"/>
            </a:endParaRPr>
          </a:p>
          <a:p>
            <a:pPr marL="609600" indent="-609600" algn="just">
              <a:spcBef>
                <a:spcPct val="20000"/>
              </a:spcBef>
              <a:buFontTx/>
              <a:buChar char="•"/>
            </a:pPr>
            <a:endParaRPr lang="ar-SA" sz="2800" b="1" dirty="0" smtClean="0">
              <a:cs typeface="Traditional Arabic" pitchFamily="18" charset="-78"/>
            </a:endParaRPr>
          </a:p>
          <a:p>
            <a:pPr marL="609600" indent="-609600" algn="just">
              <a:spcBef>
                <a:spcPct val="20000"/>
              </a:spcBef>
              <a:buFontTx/>
              <a:buChar char="•"/>
            </a:pPr>
            <a:endParaRPr lang="ar-SA" sz="2800" b="1" dirty="0">
              <a:cs typeface="Traditional Arabic" pitchFamily="18" charset="-78"/>
            </a:endParaRPr>
          </a:p>
          <a:p>
            <a:pPr marL="609600" indent="-609600" algn="just">
              <a:spcBef>
                <a:spcPct val="20000"/>
              </a:spcBef>
              <a:buFontTx/>
              <a:buChar char="•"/>
            </a:pPr>
            <a:endParaRPr lang="ar-SA" sz="2800" b="1" dirty="0" smtClean="0">
              <a:cs typeface="Traditional Arabic" pitchFamily="18" charset="-78"/>
            </a:endParaRPr>
          </a:p>
        </p:txBody>
      </p:sp>
      <p:sp>
        <p:nvSpPr>
          <p:cNvPr id="177156" name="Rectangle 4"/>
          <p:cNvSpPr>
            <a:spLocks noChangeArrowheads="1"/>
          </p:cNvSpPr>
          <p:nvPr/>
        </p:nvSpPr>
        <p:spPr bwMode="auto">
          <a:xfrm>
            <a:off x="193675" y="1196975"/>
            <a:ext cx="8786813"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1600" b="1">
              <a:cs typeface="Traditional Arabic" pitchFamily="18" charset="-78"/>
            </a:endParaRPr>
          </a:p>
        </p:txBody>
      </p:sp>
      <p:sp>
        <p:nvSpPr>
          <p:cNvPr id="2" name="مستطيل مستدير الزوايا 1"/>
          <p:cNvSpPr/>
          <p:nvPr/>
        </p:nvSpPr>
        <p:spPr>
          <a:xfrm>
            <a:off x="792436" y="1125538"/>
            <a:ext cx="7704856" cy="143936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609600" indent="-609600" algn="just">
              <a:spcBef>
                <a:spcPct val="20000"/>
              </a:spcBef>
              <a:buFontTx/>
              <a:buChar char="•"/>
            </a:pPr>
            <a:endParaRPr lang="ar-SA" sz="2400" b="1" dirty="0" smtClean="0">
              <a:solidFill>
                <a:schemeClr val="tx2"/>
              </a:solidFill>
              <a:cs typeface="Traditional Arabic" pitchFamily="18" charset="-78"/>
            </a:endParaRPr>
          </a:p>
          <a:p>
            <a:pPr marL="609600" indent="-609600" algn="just">
              <a:spcBef>
                <a:spcPct val="20000"/>
              </a:spcBef>
              <a:buFontTx/>
              <a:buChar char="•"/>
            </a:pPr>
            <a:r>
              <a:rPr lang="ar-SA" sz="2400" b="1" dirty="0" smtClean="0">
                <a:solidFill>
                  <a:schemeClr val="tx2"/>
                </a:solidFill>
                <a:cs typeface="Traditional Arabic" pitchFamily="18" charset="-78"/>
              </a:rPr>
              <a:t>يقصد بها حالات </a:t>
            </a:r>
            <a:r>
              <a:rPr lang="ar-SA" sz="2400" b="1" dirty="0">
                <a:solidFill>
                  <a:schemeClr val="tx2"/>
                </a:solidFill>
                <a:cs typeface="Traditional Arabic" pitchFamily="18" charset="-78"/>
              </a:rPr>
              <a:t>من الصمت </a:t>
            </a:r>
            <a:r>
              <a:rPr lang="ar-SA" sz="2400" b="1" dirty="0" smtClean="0">
                <a:solidFill>
                  <a:schemeClr val="tx2"/>
                </a:solidFill>
                <a:cs typeface="Traditional Arabic" pitchFamily="18" charset="-78"/>
              </a:rPr>
              <a:t>والتوقف عن </a:t>
            </a:r>
            <a:r>
              <a:rPr lang="ar-SA" sz="2400" b="1" dirty="0">
                <a:solidFill>
                  <a:schemeClr val="tx2"/>
                </a:solidFill>
                <a:cs typeface="Traditional Arabic" pitchFamily="18" charset="-78"/>
              </a:rPr>
              <a:t>الحديث أثناء </a:t>
            </a:r>
            <a:r>
              <a:rPr lang="ar-SA" sz="2400" b="1" dirty="0" smtClean="0">
                <a:solidFill>
                  <a:schemeClr val="tx2"/>
                </a:solidFill>
                <a:cs typeface="Traditional Arabic" pitchFamily="18" charset="-78"/>
              </a:rPr>
              <a:t>المقابلة يقوم بها المسترشد والأسلوب الأمثل لأنهاء هذا السلوك </a:t>
            </a:r>
            <a:r>
              <a:rPr lang="ar-SA" sz="2400" b="1" dirty="0">
                <a:solidFill>
                  <a:schemeClr val="tx2"/>
                </a:solidFill>
                <a:cs typeface="Traditional Arabic" pitchFamily="18" charset="-78"/>
              </a:rPr>
              <a:t>تشجيع المسترشد على الاستمرار في الحديث من خلال </a:t>
            </a:r>
            <a:r>
              <a:rPr lang="ar-SA" sz="2400" b="1" dirty="0" smtClean="0">
                <a:solidFill>
                  <a:schemeClr val="tx2"/>
                </a:solidFill>
                <a:cs typeface="Traditional Arabic" pitchFamily="18" charset="-78"/>
              </a:rPr>
              <a:t>الطمأنينة والتشجيع أو تغيير مسار الحديث مؤقتاً أو من خلال تأجيل اللقاء لوقت آخر  </a:t>
            </a:r>
            <a:r>
              <a:rPr lang="ar-SA" sz="2400" b="1" i="1" dirty="0" smtClean="0">
                <a:solidFill>
                  <a:schemeClr val="tx2"/>
                </a:solidFill>
                <a:cs typeface="Traditional Arabic" pitchFamily="18" charset="-78"/>
              </a:rPr>
              <a:t>. </a:t>
            </a:r>
          </a:p>
          <a:p>
            <a:pPr marL="609600" indent="-609600" algn="just">
              <a:spcBef>
                <a:spcPct val="20000"/>
              </a:spcBef>
              <a:buFontTx/>
              <a:buChar char="•"/>
            </a:pPr>
            <a:r>
              <a:rPr lang="ar-SA" sz="2400" b="1" dirty="0" smtClean="0">
                <a:solidFill>
                  <a:schemeClr val="tx2"/>
                </a:solidFill>
                <a:cs typeface="Traditional Arabic" pitchFamily="18" charset="-78"/>
              </a:rPr>
              <a:t>....</a:t>
            </a:r>
            <a:endParaRPr lang="ar-SA" sz="2400" b="1" dirty="0">
              <a:solidFill>
                <a:schemeClr val="tx2"/>
              </a:solidFill>
              <a:cs typeface="Traditional Arabic" pitchFamily="18" charset="-78"/>
            </a:endParaRPr>
          </a:p>
        </p:txBody>
      </p:sp>
      <p:sp>
        <p:nvSpPr>
          <p:cNvPr id="3" name="متوازي أضلاع 2"/>
          <p:cNvSpPr/>
          <p:nvPr/>
        </p:nvSpPr>
        <p:spPr>
          <a:xfrm>
            <a:off x="170383" y="2708920"/>
            <a:ext cx="8642672" cy="3888432"/>
          </a:xfrm>
          <a:prstGeom prst="parallelogram">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609600" indent="-609600" algn="just">
              <a:spcBef>
                <a:spcPct val="20000"/>
              </a:spcBef>
              <a:buFontTx/>
              <a:buChar char="•"/>
            </a:pPr>
            <a:r>
              <a:rPr lang="ar-SA" sz="1100" b="1" dirty="0">
                <a:solidFill>
                  <a:srgbClr val="FF3300"/>
                </a:solidFill>
                <a:cs typeface="Traditional Arabic" pitchFamily="18" charset="-78"/>
              </a:rPr>
              <a:t>أ</a:t>
            </a:r>
            <a:r>
              <a:rPr lang="ar-SA" sz="1600" b="1" dirty="0">
                <a:solidFill>
                  <a:srgbClr val="FF3300"/>
                </a:solidFill>
                <a:cs typeface="Traditional Arabic" pitchFamily="18" charset="-78"/>
              </a:rPr>
              <a:t>نماط الصمت والسكوت :</a:t>
            </a:r>
          </a:p>
          <a:p>
            <a:pPr marL="609600" indent="-609600" algn="just">
              <a:spcBef>
                <a:spcPct val="20000"/>
              </a:spcBef>
              <a:buFontTx/>
              <a:buChar char="•"/>
            </a:pPr>
            <a:r>
              <a:rPr lang="ar-SA" sz="1600" b="1" dirty="0">
                <a:solidFill>
                  <a:srgbClr val="0000FF"/>
                </a:solidFill>
                <a:cs typeface="Traditional Arabic" pitchFamily="18" charset="-78"/>
              </a:rPr>
              <a:t>يلجأ بعض المسترشدين إلى الصمت وعدم التجاوب اللفظي مع المرشد </a:t>
            </a:r>
            <a:r>
              <a:rPr lang="ar-SA" sz="1600" b="1" dirty="0" smtClean="0">
                <a:solidFill>
                  <a:srgbClr val="0000FF"/>
                </a:solidFill>
                <a:cs typeface="Traditional Arabic" pitchFamily="18" charset="-78"/>
              </a:rPr>
              <a:t>الى ستة </a:t>
            </a:r>
            <a:r>
              <a:rPr lang="ar-SA" sz="1600" b="1" dirty="0">
                <a:solidFill>
                  <a:srgbClr val="0000FF"/>
                </a:solidFill>
                <a:cs typeface="Traditional Arabic" pitchFamily="18" charset="-78"/>
              </a:rPr>
              <a:t>أنماط من الصمت هي </a:t>
            </a:r>
            <a:r>
              <a:rPr lang="ar-SA" sz="1600" b="1" dirty="0">
                <a:cs typeface="Traditional Arabic" pitchFamily="18" charset="-78"/>
              </a:rPr>
              <a:t>:</a:t>
            </a:r>
          </a:p>
          <a:p>
            <a:pPr marL="609600" indent="-609600" algn="just">
              <a:spcBef>
                <a:spcPct val="20000"/>
              </a:spcBef>
              <a:buFontTx/>
              <a:buChar char="•"/>
            </a:pPr>
            <a:r>
              <a:rPr lang="ar-SA" sz="2000" b="1" dirty="0">
                <a:solidFill>
                  <a:schemeClr val="tx2"/>
                </a:solidFill>
                <a:cs typeface="Traditional Arabic" pitchFamily="18" charset="-78"/>
              </a:rPr>
              <a:t>صمت الرفض والكره ويعكس عدم رضا المسترشد عن الجلسات .</a:t>
            </a:r>
          </a:p>
          <a:p>
            <a:pPr marL="609600" indent="-609600" algn="just">
              <a:spcBef>
                <a:spcPct val="20000"/>
              </a:spcBef>
              <a:buFontTx/>
              <a:buChar char="•"/>
            </a:pPr>
            <a:r>
              <a:rPr lang="ar-SA" sz="2000" b="1" dirty="0">
                <a:solidFill>
                  <a:schemeClr val="tx2"/>
                </a:solidFill>
                <a:cs typeface="Traditional Arabic" pitchFamily="18" charset="-78"/>
              </a:rPr>
              <a:t>صمت الحيرة والتردد ويعكس عجز المسترشد عن الحديث أو التغيير .</a:t>
            </a:r>
          </a:p>
          <a:p>
            <a:pPr marL="609600" indent="-609600" algn="just">
              <a:spcBef>
                <a:spcPct val="20000"/>
              </a:spcBef>
              <a:buFontTx/>
              <a:buChar char="•"/>
            </a:pPr>
            <a:r>
              <a:rPr lang="ar-SA" sz="2000" b="1" dirty="0">
                <a:solidFill>
                  <a:schemeClr val="tx2"/>
                </a:solidFill>
                <a:cs typeface="Traditional Arabic" pitchFamily="18" charset="-78"/>
              </a:rPr>
              <a:t>صمت الجهل ويعكس عدم فهم الأسئلة أو المعنى المطلوب .</a:t>
            </a:r>
          </a:p>
          <a:p>
            <a:pPr marL="609600" indent="-609600" algn="just">
              <a:spcBef>
                <a:spcPct val="20000"/>
              </a:spcBef>
              <a:buFontTx/>
              <a:buChar char="•"/>
            </a:pPr>
            <a:r>
              <a:rPr lang="ar-SA" sz="2000" b="1" dirty="0">
                <a:solidFill>
                  <a:schemeClr val="tx2"/>
                </a:solidFill>
                <a:cs typeface="Traditional Arabic" pitchFamily="18" charset="-78"/>
              </a:rPr>
              <a:t>صمت السآمة والضجر ويعكس اعتقاد المسترشد بأن الموضوع قد نوقش من جميع جوانبه وبالتالي استوفى حقه .</a:t>
            </a:r>
          </a:p>
          <a:p>
            <a:pPr marL="609600" indent="-609600" algn="just">
              <a:spcBef>
                <a:spcPct val="20000"/>
              </a:spcBef>
              <a:buFontTx/>
              <a:buChar char="•"/>
            </a:pPr>
            <a:r>
              <a:rPr lang="ar-SA" sz="2000" b="1" dirty="0">
                <a:solidFill>
                  <a:schemeClr val="tx2"/>
                </a:solidFill>
                <a:cs typeface="Traditional Arabic" pitchFamily="18" charset="-78"/>
              </a:rPr>
              <a:t>صمت الكآبة والحزن ويعكس حزن المسترشد على </a:t>
            </a:r>
            <a:r>
              <a:rPr lang="ar-SA" sz="2000" b="1" dirty="0" smtClean="0">
                <a:solidFill>
                  <a:schemeClr val="tx2"/>
                </a:solidFill>
                <a:cs typeface="Traditional Arabic" pitchFamily="18" charset="-78"/>
              </a:rPr>
              <a:t>تذكر مشاكله </a:t>
            </a:r>
            <a:r>
              <a:rPr lang="ar-SA" sz="2000" b="1" dirty="0" err="1" smtClean="0">
                <a:solidFill>
                  <a:schemeClr val="tx2"/>
                </a:solidFill>
                <a:cs typeface="Traditional Arabic" pitchFamily="18" charset="-78"/>
              </a:rPr>
              <a:t>أومشاكل</a:t>
            </a:r>
            <a:r>
              <a:rPr lang="ar-SA" sz="2000" b="1" dirty="0" smtClean="0">
                <a:solidFill>
                  <a:schemeClr val="tx2"/>
                </a:solidFill>
                <a:cs typeface="Traditional Arabic" pitchFamily="18" charset="-78"/>
              </a:rPr>
              <a:t> وصعوبات يتعرض لها </a:t>
            </a:r>
            <a:r>
              <a:rPr lang="ar-SA" sz="2000" b="1" dirty="0">
                <a:solidFill>
                  <a:schemeClr val="tx2"/>
                </a:solidFill>
                <a:cs typeface="Traditional Arabic" pitchFamily="18" charset="-78"/>
              </a:rPr>
              <a:t>أشخاص عزيزين عليه </a:t>
            </a:r>
            <a:r>
              <a:rPr lang="ar-SA" sz="2000" b="1" dirty="0" smtClean="0">
                <a:solidFill>
                  <a:schemeClr val="tx2"/>
                </a:solidFill>
                <a:cs typeface="Traditional Arabic" pitchFamily="18" charset="-78"/>
              </a:rPr>
              <a:t>وغيره من الخبرات المؤلمة .</a:t>
            </a:r>
            <a:endParaRPr lang="ar-SA" sz="2000" b="1" dirty="0">
              <a:solidFill>
                <a:schemeClr val="tx2"/>
              </a:solidFill>
              <a:cs typeface="Traditional Arabic" pitchFamily="18" charset="-78"/>
            </a:endParaRPr>
          </a:p>
          <a:p>
            <a:pPr marL="609600" indent="-609600" algn="just">
              <a:spcBef>
                <a:spcPct val="20000"/>
              </a:spcBef>
              <a:buFontTx/>
              <a:buChar char="•"/>
            </a:pPr>
            <a:r>
              <a:rPr lang="ar-SA" sz="2000" b="1" dirty="0">
                <a:solidFill>
                  <a:schemeClr val="tx2"/>
                </a:solidFill>
                <a:cs typeface="Traditional Arabic" pitchFamily="18" charset="-78"/>
              </a:rPr>
              <a:t>صمت التحدي ويعكس تشكك المسترشد غير اللفظي في قدرات المرشد وإمكاناته </a:t>
            </a:r>
            <a:endParaRPr lang="ar-SA" sz="2000" b="1" dirty="0" smtClean="0">
              <a:solidFill>
                <a:schemeClr val="tx2"/>
              </a:solidFill>
              <a:cs typeface="Traditional Arabic" pitchFamily="18" charset="-78"/>
            </a:endParaRPr>
          </a:p>
          <a:p>
            <a:pPr marL="609600" indent="-609600" algn="just">
              <a:spcBef>
                <a:spcPct val="20000"/>
              </a:spcBef>
              <a:buFontTx/>
              <a:buChar char="•"/>
            </a:pPr>
            <a:r>
              <a:rPr lang="ar-SA" sz="2000" b="1" dirty="0" smtClean="0">
                <a:solidFill>
                  <a:schemeClr val="tx2"/>
                </a:solidFill>
                <a:cs typeface="Traditional Arabic" pitchFamily="18" charset="-78"/>
              </a:rPr>
              <a:t>صمت الخوف من كشف حالته حتى ما يقع عليه عقوبة من طرف المسيء له .</a:t>
            </a:r>
            <a:r>
              <a:rPr lang="ar-SA" sz="1600" b="1" dirty="0" smtClean="0">
                <a:cs typeface="Traditional Arabic" pitchFamily="18" charset="-78"/>
              </a:rPr>
              <a:t>.</a:t>
            </a:r>
            <a:endParaRPr lang="ar-SA" sz="1600" b="1" dirty="0">
              <a:cs typeface="Traditional Arabic" pitchFamily="18" charset="-78"/>
            </a:endParaRPr>
          </a:p>
        </p:txBody>
      </p:sp>
      <p:sp>
        <p:nvSpPr>
          <p:cNvPr id="4" name="مستطيل 3"/>
          <p:cNvSpPr/>
          <p:nvPr/>
        </p:nvSpPr>
        <p:spPr>
          <a:xfrm>
            <a:off x="2436988" y="188640"/>
            <a:ext cx="4676280" cy="707886"/>
          </a:xfrm>
          <a:prstGeom prst="rect">
            <a:avLst/>
          </a:prstGeom>
          <a:solidFill>
            <a:schemeClr val="accent6">
              <a:lumMod val="40000"/>
              <a:lumOff val="60000"/>
            </a:schemeClr>
          </a:solidFill>
          <a:ln>
            <a:solidFill>
              <a:srgbClr val="000000"/>
            </a:solidFill>
          </a:ln>
        </p:spPr>
        <p:txBody>
          <a:bodyPr wrap="none">
            <a:spAutoFit/>
          </a:bodyPr>
          <a:lstStyle/>
          <a:p>
            <a:pPr algn="ctr"/>
            <a:r>
              <a:rPr lang="ar-SA" sz="4000" dirty="0" smtClean="0">
                <a:latin typeface="Tahoma" pitchFamily="34" charset="0"/>
                <a:cs typeface="MCS Taybah S_U slit." pitchFamily="2" charset="-78"/>
              </a:rPr>
              <a:t>4: مهارة </a:t>
            </a:r>
            <a:r>
              <a:rPr lang="ar-SA" sz="4000" dirty="0">
                <a:latin typeface="Tahoma" pitchFamily="34" charset="0"/>
                <a:cs typeface="MCS Taybah S_U slit." pitchFamily="2" charset="-78"/>
              </a:rPr>
              <a:t>معالجة صمت المسترشد</a:t>
            </a:r>
            <a:endParaRPr lang="en-US" sz="4000" dirty="0">
              <a:latin typeface="Tahoma" pitchFamily="34" charset="0"/>
              <a:cs typeface="MCS Taybah S_U slit." pitchFamily="2" charset="-78"/>
            </a:endParaRPr>
          </a:p>
        </p:txBody>
      </p:sp>
    </p:spTree>
    <p:extLst>
      <p:ext uri="{BB962C8B-B14F-4D97-AF65-F5344CB8AC3E}">
        <p14:creationId xmlns:p14="http://schemas.microsoft.com/office/powerpoint/2010/main" val="560483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nodePh="1">
                                  <p:stCondLst>
                                    <p:cond delay="0"/>
                                  </p:stCondLst>
                                  <p:endCondLst>
                                    <p:cond evt="begin" delay="0">
                                      <p:tn val="5"/>
                                    </p:cond>
                                  </p:endCondLst>
                                  <p:childTnLst>
                                    <p:set>
                                      <p:cBhvr>
                                        <p:cTn id="6" dur="1" fill="hold">
                                          <p:stCondLst>
                                            <p:cond delay="0"/>
                                          </p:stCondLst>
                                        </p:cTn>
                                        <p:tgtEl>
                                          <p:spTgt spid="177156">
                                            <p:txEl>
                                              <p:pRg st="0" end="0"/>
                                            </p:txEl>
                                          </p:spTgt>
                                        </p:tgtEl>
                                        <p:attrNameLst>
                                          <p:attrName>style.visibility</p:attrName>
                                        </p:attrNameLst>
                                      </p:cBhvr>
                                      <p:to>
                                        <p:strVal val="visible"/>
                                      </p:to>
                                    </p:set>
                                    <p:animEffect transition="in" filter="strips(downLeft)">
                                      <p:cBhvr>
                                        <p:cTn id="7" dur="2000"/>
                                        <p:tgtEl>
                                          <p:spTgt spid="177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6"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134</a:t>
            </a:fld>
            <a:endParaRPr lang="ar-SA" dirty="0"/>
          </a:p>
        </p:txBody>
      </p:sp>
      <p:sp>
        <p:nvSpPr>
          <p:cNvPr id="4" name="مستطيل 3"/>
          <p:cNvSpPr/>
          <p:nvPr/>
        </p:nvSpPr>
        <p:spPr>
          <a:xfrm>
            <a:off x="467544" y="329461"/>
            <a:ext cx="7972122" cy="954107"/>
          </a:xfrm>
          <a:prstGeom prst="rect">
            <a:avLst/>
          </a:prstGeom>
          <a:solidFill>
            <a:schemeClr val="accent5"/>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2800" b="1" dirty="0">
                <a:solidFill>
                  <a:schemeClr val="tx1"/>
                </a:solidFill>
              </a:rPr>
              <a:t>نشاط </a:t>
            </a:r>
            <a:r>
              <a:rPr lang="ar-SA" sz="2800" b="1" dirty="0" smtClean="0">
                <a:solidFill>
                  <a:schemeClr val="tx1"/>
                </a:solidFill>
              </a:rPr>
              <a:t>3 /4/2    : </a:t>
            </a:r>
          </a:p>
          <a:p>
            <a:pPr algn="ctr"/>
            <a:r>
              <a:rPr lang="ar-SA" sz="2800" b="1" dirty="0" smtClean="0">
                <a:solidFill>
                  <a:schemeClr val="tx1"/>
                </a:solidFill>
              </a:rPr>
              <a:t>تحدث أنا أسمعك أنا أفهمك أنا اعرف ما تريد</a:t>
            </a:r>
            <a:endParaRPr lang="en-US" sz="2800" b="1" dirty="0">
              <a:solidFill>
                <a:schemeClr val="tx1"/>
              </a:solidFill>
            </a:endParaRPr>
          </a:p>
        </p:txBody>
      </p:sp>
      <p:sp>
        <p:nvSpPr>
          <p:cNvPr id="6" name="مستطيل 5"/>
          <p:cNvSpPr/>
          <p:nvPr/>
        </p:nvSpPr>
        <p:spPr>
          <a:xfrm>
            <a:off x="819358" y="2060848"/>
            <a:ext cx="7692316" cy="1692771"/>
          </a:xfrm>
          <a:prstGeom prst="rect">
            <a:avLst/>
          </a:prstGeom>
          <a:effectLst>
            <a:glow rad="1397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r>
              <a:rPr lang="ar-SA" dirty="0" smtClean="0">
                <a:solidFill>
                  <a:srgbClr val="C00000"/>
                </a:solidFill>
                <a:cs typeface="PT Bold Heading" pitchFamily="2" charset="-78"/>
              </a:rPr>
              <a:t>المطلوب:</a:t>
            </a:r>
          </a:p>
          <a:p>
            <a:pPr algn="ctr"/>
            <a:r>
              <a:rPr lang="ar-SA" dirty="0" smtClean="0">
                <a:solidFill>
                  <a:srgbClr val="C00000"/>
                </a:solidFill>
                <a:cs typeface="PT Bold Heading" pitchFamily="2" charset="-78"/>
              </a:rPr>
              <a:t>بالتعاون مع أعضاء مجموعتك</a:t>
            </a:r>
          </a:p>
          <a:p>
            <a:pPr algn="ctr"/>
            <a:endParaRPr lang="ar-SA" dirty="0" smtClean="0">
              <a:solidFill>
                <a:srgbClr val="C00000"/>
              </a:solidFill>
              <a:cs typeface="PT Bold Heading" pitchFamily="2" charset="-78"/>
            </a:endParaRPr>
          </a:p>
          <a:p>
            <a:pPr algn="ctr"/>
            <a:r>
              <a:rPr lang="ar-SA" b="1" dirty="0" err="1" smtClean="0">
                <a:solidFill>
                  <a:schemeClr val="tx1"/>
                </a:solidFill>
                <a:cs typeface="PT Bold Heading" pitchFamily="2" charset="-78"/>
              </a:rPr>
              <a:t>ماهو</a:t>
            </a:r>
            <a:r>
              <a:rPr lang="ar-SA" b="1" dirty="0" smtClean="0">
                <a:solidFill>
                  <a:schemeClr val="tx1"/>
                </a:solidFill>
                <a:cs typeface="PT Bold Heading" pitchFamily="2" charset="-78"/>
              </a:rPr>
              <a:t> الأسلوب الصحيح </a:t>
            </a:r>
            <a:r>
              <a:rPr lang="ar-SA" b="1" dirty="0" err="1" smtClean="0">
                <a:solidFill>
                  <a:schemeClr val="tx1"/>
                </a:solidFill>
                <a:cs typeface="PT Bold Heading" pitchFamily="2" charset="-78"/>
              </a:rPr>
              <a:t>والخاطيء</a:t>
            </a:r>
            <a:r>
              <a:rPr lang="ar-SA" b="1" dirty="0" smtClean="0">
                <a:solidFill>
                  <a:schemeClr val="tx1"/>
                </a:solidFill>
                <a:cs typeface="PT Bold Heading" pitchFamily="2" charset="-78"/>
              </a:rPr>
              <a:t> في حديث المعلم مع الطفل موضحين وجهة نظركم </a:t>
            </a:r>
            <a:endParaRPr lang="ar-SA" b="1" dirty="0" smtClean="0">
              <a:solidFill>
                <a:schemeClr val="tx1"/>
              </a:solidFill>
            </a:endParaRPr>
          </a:p>
          <a:p>
            <a:pPr algn="ctr"/>
            <a:endParaRPr lang="ar-SA" sz="3200" b="1" dirty="0">
              <a:solidFill>
                <a:srgbClr val="002060"/>
              </a:solidFill>
            </a:endParaRPr>
          </a:p>
        </p:txBody>
      </p:sp>
      <p:sp>
        <p:nvSpPr>
          <p:cNvPr id="9" name="مستطيل 8"/>
          <p:cNvSpPr/>
          <p:nvPr/>
        </p:nvSpPr>
        <p:spPr>
          <a:xfrm>
            <a:off x="2622328" y="1412776"/>
            <a:ext cx="3821880" cy="461665"/>
          </a:xfrm>
          <a:prstGeom prst="rect">
            <a:avLst/>
          </a:prstGeom>
          <a:solidFill>
            <a:schemeClr val="accent6">
              <a:lumMod val="40000"/>
              <a:lumOff val="60000"/>
            </a:schemeClr>
          </a:solidFill>
          <a:ln>
            <a:solidFill>
              <a:schemeClr val="tx1"/>
            </a:solidFill>
          </a:ln>
        </p:spPr>
        <p:style>
          <a:lnRef idx="3">
            <a:schemeClr val="lt1"/>
          </a:lnRef>
          <a:fillRef idx="1">
            <a:schemeClr val="accent2"/>
          </a:fillRef>
          <a:effectRef idx="1">
            <a:schemeClr val="accent2"/>
          </a:effectRef>
          <a:fontRef idx="minor">
            <a:schemeClr val="lt1"/>
          </a:fontRef>
        </p:style>
        <p:txBody>
          <a:bodyPr wrap="none">
            <a:spAutoFit/>
          </a:bodyPr>
          <a:lstStyle/>
          <a:p>
            <a:r>
              <a:rPr lang="ar-SA" sz="2400" b="1" dirty="0" smtClean="0">
                <a:solidFill>
                  <a:schemeClr val="tx1"/>
                </a:solidFill>
              </a:rPr>
              <a:t>قصة المعلم عبدالله والطالب : محمود</a:t>
            </a:r>
            <a:endParaRPr lang="en-US" sz="2400" b="1" dirty="0">
              <a:solidFill>
                <a:schemeClr val="tx1"/>
              </a:solidFill>
            </a:endParaRPr>
          </a:p>
        </p:txBody>
      </p:sp>
      <p:sp>
        <p:nvSpPr>
          <p:cNvPr id="7" name="Rectangle 1"/>
          <p:cNvSpPr>
            <a:spLocks noChangeArrowheads="1"/>
          </p:cNvSpPr>
          <p:nvPr/>
        </p:nvSpPr>
        <p:spPr bwMode="auto">
          <a:xfrm>
            <a:off x="5973762" y="4293096"/>
            <a:ext cx="3002534" cy="923330"/>
          </a:xfrm>
          <a:prstGeom prst="rect">
            <a:avLst/>
          </a:prstGeom>
          <a:solidFill>
            <a:srgbClr val="FFFF5B"/>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r>
              <a:rPr lang="ar-SA" b="1" dirty="0" smtClean="0">
                <a:solidFill>
                  <a:schemeClr val="tx1"/>
                </a:solidFill>
              </a:rPr>
              <a:t>مدة النشاط:10 دقيقة</a:t>
            </a:r>
          </a:p>
          <a:p>
            <a:pPr marL="285750" indent="-285750">
              <a:buFont typeface="Arial" pitchFamily="34" charset="0"/>
              <a:buChar char="•"/>
            </a:pPr>
            <a:r>
              <a:rPr lang="ar-SA" b="1" dirty="0" smtClean="0">
                <a:solidFill>
                  <a:schemeClr val="tx1"/>
                </a:solidFill>
              </a:rPr>
              <a:t>طريقة التدريب : 3 مجموعات</a:t>
            </a:r>
          </a:p>
          <a:p>
            <a:r>
              <a:rPr lang="ar-SA" b="1" dirty="0">
                <a:solidFill>
                  <a:schemeClr val="tx1"/>
                </a:solidFill>
              </a:rPr>
              <a:t> </a:t>
            </a:r>
            <a:r>
              <a:rPr lang="ar-SA" b="1" dirty="0" smtClean="0">
                <a:solidFill>
                  <a:schemeClr val="tx1"/>
                </a:solidFill>
              </a:rPr>
              <a:t>  دراسة حالة + نشاط جماعي مدون</a:t>
            </a:r>
          </a:p>
        </p:txBody>
      </p:sp>
      <p:graphicFrame>
        <p:nvGraphicFramePr>
          <p:cNvPr id="3" name="جدول 2"/>
          <p:cNvGraphicFramePr>
            <a:graphicFrameLocks noGrp="1"/>
          </p:cNvGraphicFramePr>
          <p:nvPr>
            <p:extLst>
              <p:ext uri="{D42A27DB-BD31-4B8C-83A1-F6EECF244321}">
                <p14:modId xmlns:p14="http://schemas.microsoft.com/office/powerpoint/2010/main" val="4099886350"/>
              </p:ext>
            </p:extLst>
          </p:nvPr>
        </p:nvGraphicFramePr>
        <p:xfrm>
          <a:off x="323528" y="3861048"/>
          <a:ext cx="5456421" cy="2449967"/>
        </p:xfrm>
        <a:graphic>
          <a:graphicData uri="http://schemas.openxmlformats.org/drawingml/2006/table">
            <a:tbl>
              <a:tblPr rtl="1" firstRow="1" firstCol="1" bandRow="1">
                <a:tableStyleId>{F5AB1C69-6EDB-4FF4-983F-18BD219EF322}</a:tableStyleId>
              </a:tblPr>
              <a:tblGrid>
                <a:gridCol w="1830934"/>
                <a:gridCol w="1831634"/>
                <a:gridCol w="1793853"/>
              </a:tblGrid>
              <a:tr h="409787">
                <a:tc>
                  <a:txBody>
                    <a:bodyPr/>
                    <a:lstStyle/>
                    <a:p>
                      <a:pPr marL="457200" algn="ctr" rtl="1">
                        <a:lnSpc>
                          <a:spcPct val="150000"/>
                        </a:lnSpc>
                        <a:spcAft>
                          <a:spcPts val="0"/>
                        </a:spcAft>
                      </a:pPr>
                      <a:r>
                        <a:rPr lang="ar-SA" sz="1800" dirty="0" smtClean="0">
                          <a:solidFill>
                            <a:schemeClr val="tx1"/>
                          </a:solidFill>
                          <a:effectLst/>
                        </a:rPr>
                        <a:t>الأسلوب صحيح</a:t>
                      </a:r>
                      <a:endParaRPr lang="en-US" sz="1400" dirty="0">
                        <a:solidFill>
                          <a:schemeClr val="tx1"/>
                        </a:solidFill>
                        <a:effectLst/>
                        <a:latin typeface="Times New Roman"/>
                        <a:ea typeface="Times New Roman"/>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457200" algn="ctr" rtl="1">
                        <a:lnSpc>
                          <a:spcPct val="150000"/>
                        </a:lnSpc>
                        <a:spcAft>
                          <a:spcPts val="0"/>
                        </a:spcAft>
                      </a:pPr>
                      <a:r>
                        <a:rPr lang="ar-SA" sz="1800" dirty="0">
                          <a:solidFill>
                            <a:schemeClr val="tx1"/>
                          </a:solidFill>
                          <a:effectLst/>
                        </a:rPr>
                        <a:t>الأسلوب خاطئ</a:t>
                      </a:r>
                      <a:endParaRPr lang="en-US" sz="1400" dirty="0">
                        <a:solidFill>
                          <a:schemeClr val="tx1"/>
                        </a:solidFill>
                        <a:effectLst/>
                        <a:latin typeface="Times New Roman"/>
                        <a:ea typeface="Times New Roman"/>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457200" algn="ctr" rtl="1">
                        <a:lnSpc>
                          <a:spcPct val="150000"/>
                        </a:lnSpc>
                        <a:spcAft>
                          <a:spcPts val="0"/>
                        </a:spcAft>
                      </a:pPr>
                      <a:r>
                        <a:rPr lang="ar-SA" sz="1800" dirty="0" smtClean="0">
                          <a:solidFill>
                            <a:schemeClr val="tx1"/>
                          </a:solidFill>
                          <a:effectLst/>
                        </a:rPr>
                        <a:t>التعليق</a:t>
                      </a:r>
                      <a:endParaRPr lang="en-US" sz="1400" dirty="0">
                        <a:solidFill>
                          <a:schemeClr val="tx1"/>
                        </a:solidFill>
                        <a:effectLst/>
                        <a:latin typeface="Times New Roman"/>
                        <a:ea typeface="Times New Roman"/>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404563">
                <a:tc>
                  <a:txBody>
                    <a:bodyPr/>
                    <a:lstStyle/>
                    <a:p>
                      <a:pPr marL="457200" algn="just" rtl="1">
                        <a:lnSpc>
                          <a:spcPct val="150000"/>
                        </a:lnSpc>
                        <a:spcAft>
                          <a:spcPts val="0"/>
                        </a:spcAft>
                      </a:pPr>
                      <a:r>
                        <a:rPr lang="ar-SA" sz="900" dirty="0">
                          <a:effectLst/>
                        </a:rPr>
                        <a:t> </a:t>
                      </a:r>
                      <a:endParaRPr lang="en-US"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457200" algn="just" rtl="1">
                        <a:lnSpc>
                          <a:spcPct val="150000"/>
                        </a:lnSpc>
                        <a:spcAft>
                          <a:spcPts val="0"/>
                        </a:spcAft>
                      </a:pPr>
                      <a:r>
                        <a:rPr lang="ar-SA" sz="900" dirty="0">
                          <a:effectLst/>
                        </a:rPr>
                        <a:t> </a:t>
                      </a:r>
                      <a:endParaRPr lang="en-US"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457200" algn="just" rtl="1">
                        <a:lnSpc>
                          <a:spcPct val="150000"/>
                        </a:lnSpc>
                        <a:spcAft>
                          <a:spcPts val="0"/>
                        </a:spcAft>
                      </a:pPr>
                      <a:r>
                        <a:rPr lang="ar-SA" sz="900" dirty="0">
                          <a:effectLst/>
                        </a:rPr>
                        <a:t> </a:t>
                      </a:r>
                      <a:endParaRPr lang="en-US"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409787">
                <a:tc>
                  <a:txBody>
                    <a:bodyPr/>
                    <a:lstStyle/>
                    <a:p>
                      <a:pPr marL="457200" algn="just" rtl="1">
                        <a:lnSpc>
                          <a:spcPct val="150000"/>
                        </a:lnSpc>
                        <a:spcAft>
                          <a:spcPts val="0"/>
                        </a:spcAft>
                      </a:pPr>
                      <a:r>
                        <a:rPr lang="ar-SA" sz="900" dirty="0">
                          <a:effectLst/>
                        </a:rPr>
                        <a:t> </a:t>
                      </a:r>
                      <a:endParaRPr lang="en-US"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457200" algn="just" rtl="1">
                        <a:lnSpc>
                          <a:spcPct val="150000"/>
                        </a:lnSpc>
                        <a:spcAft>
                          <a:spcPts val="0"/>
                        </a:spcAft>
                      </a:pPr>
                      <a:r>
                        <a:rPr lang="ar-SA" sz="900" dirty="0">
                          <a:effectLst/>
                        </a:rPr>
                        <a:t> </a:t>
                      </a:r>
                      <a:endParaRPr lang="en-US"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457200" algn="just" rtl="1">
                        <a:lnSpc>
                          <a:spcPct val="150000"/>
                        </a:lnSpc>
                        <a:spcAft>
                          <a:spcPts val="0"/>
                        </a:spcAft>
                      </a:pPr>
                      <a:r>
                        <a:rPr lang="ar-SA" sz="900" dirty="0">
                          <a:effectLst/>
                        </a:rPr>
                        <a:t> </a:t>
                      </a:r>
                      <a:endParaRPr lang="en-US"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404563">
                <a:tc>
                  <a:txBody>
                    <a:bodyPr/>
                    <a:lstStyle/>
                    <a:p>
                      <a:pPr marL="457200" algn="just" rtl="1">
                        <a:lnSpc>
                          <a:spcPct val="150000"/>
                        </a:lnSpc>
                        <a:spcAft>
                          <a:spcPts val="0"/>
                        </a:spcAft>
                      </a:pPr>
                      <a:r>
                        <a:rPr lang="ar-SA" sz="900" dirty="0">
                          <a:effectLst/>
                        </a:rPr>
                        <a:t> </a:t>
                      </a:r>
                      <a:endParaRPr lang="en-US"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457200" algn="just" rtl="1">
                        <a:lnSpc>
                          <a:spcPct val="150000"/>
                        </a:lnSpc>
                        <a:spcAft>
                          <a:spcPts val="0"/>
                        </a:spcAft>
                      </a:pPr>
                      <a:r>
                        <a:rPr lang="ar-SA" sz="900" dirty="0">
                          <a:effectLst/>
                        </a:rPr>
                        <a:t> </a:t>
                      </a:r>
                      <a:endParaRPr lang="en-US"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457200" algn="just" rtl="1">
                        <a:lnSpc>
                          <a:spcPct val="150000"/>
                        </a:lnSpc>
                        <a:spcAft>
                          <a:spcPts val="0"/>
                        </a:spcAft>
                      </a:pPr>
                      <a:r>
                        <a:rPr lang="ar-SA" sz="900" dirty="0">
                          <a:effectLst/>
                        </a:rPr>
                        <a:t> </a:t>
                      </a:r>
                      <a:endParaRPr lang="en-US"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409787">
                <a:tc>
                  <a:txBody>
                    <a:bodyPr/>
                    <a:lstStyle/>
                    <a:p>
                      <a:pPr marL="457200" algn="just" rtl="1">
                        <a:lnSpc>
                          <a:spcPct val="150000"/>
                        </a:lnSpc>
                        <a:spcAft>
                          <a:spcPts val="0"/>
                        </a:spcAft>
                      </a:pPr>
                      <a:r>
                        <a:rPr lang="ar-SA" sz="900" dirty="0">
                          <a:effectLst/>
                        </a:rPr>
                        <a:t> </a:t>
                      </a:r>
                      <a:endParaRPr lang="en-US"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457200" algn="just" rtl="1">
                        <a:lnSpc>
                          <a:spcPct val="150000"/>
                        </a:lnSpc>
                        <a:spcAft>
                          <a:spcPts val="0"/>
                        </a:spcAft>
                      </a:pPr>
                      <a:r>
                        <a:rPr lang="ar-SA" sz="900" dirty="0">
                          <a:effectLst/>
                        </a:rPr>
                        <a:t> </a:t>
                      </a:r>
                      <a:endParaRPr lang="en-US"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457200" algn="just" rtl="1">
                        <a:lnSpc>
                          <a:spcPct val="150000"/>
                        </a:lnSpc>
                        <a:spcAft>
                          <a:spcPts val="0"/>
                        </a:spcAft>
                      </a:pPr>
                      <a:r>
                        <a:rPr lang="ar-SA" sz="900" dirty="0">
                          <a:effectLst/>
                        </a:rPr>
                        <a:t> </a:t>
                      </a:r>
                      <a:endParaRPr lang="en-US"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409787">
                <a:tc>
                  <a:txBody>
                    <a:bodyPr/>
                    <a:lstStyle/>
                    <a:p>
                      <a:pPr marL="457200" algn="just" rtl="1">
                        <a:lnSpc>
                          <a:spcPct val="150000"/>
                        </a:lnSpc>
                        <a:spcAft>
                          <a:spcPts val="0"/>
                        </a:spcAft>
                      </a:pPr>
                      <a:r>
                        <a:rPr lang="ar-SA" sz="900" dirty="0">
                          <a:effectLst/>
                        </a:rPr>
                        <a:t> </a:t>
                      </a:r>
                      <a:endParaRPr lang="en-US"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457200" algn="just" rtl="1">
                        <a:lnSpc>
                          <a:spcPct val="150000"/>
                        </a:lnSpc>
                        <a:spcAft>
                          <a:spcPts val="0"/>
                        </a:spcAft>
                      </a:pPr>
                      <a:r>
                        <a:rPr lang="ar-SA" sz="900" dirty="0">
                          <a:effectLst/>
                        </a:rPr>
                        <a:t> </a:t>
                      </a:r>
                      <a:endParaRPr lang="en-US"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457200" algn="just" rtl="1">
                        <a:lnSpc>
                          <a:spcPct val="150000"/>
                        </a:lnSpc>
                        <a:spcAft>
                          <a:spcPts val="0"/>
                        </a:spcAft>
                      </a:pPr>
                      <a:r>
                        <a:rPr lang="ar-SA" sz="900" dirty="0">
                          <a:effectLst/>
                        </a:rPr>
                        <a:t> </a:t>
                      </a:r>
                      <a:endParaRPr lang="en-US"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bl>
          </a:graphicData>
        </a:graphic>
      </p:graphicFrame>
      <p:sp>
        <p:nvSpPr>
          <p:cNvPr id="8" name="شكل بيضاوي 7"/>
          <p:cNvSpPr/>
          <p:nvPr/>
        </p:nvSpPr>
        <p:spPr>
          <a:xfrm>
            <a:off x="7164288" y="6021288"/>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28</a:t>
            </a:r>
          </a:p>
          <a:p>
            <a:pPr algn="ctr"/>
            <a:r>
              <a:rPr lang="ar-SA" dirty="0" smtClean="0">
                <a:solidFill>
                  <a:schemeClr val="tx1"/>
                </a:solidFill>
              </a:rPr>
              <a:t>ص</a:t>
            </a:r>
            <a:endParaRPr lang="ar-SA" dirty="0">
              <a:solidFill>
                <a:schemeClr val="tx1"/>
              </a:solidFill>
            </a:endParaRPr>
          </a:p>
        </p:txBody>
      </p:sp>
    </p:spTree>
    <p:extLst>
      <p:ext uri="{BB962C8B-B14F-4D97-AF65-F5344CB8AC3E}">
        <p14:creationId xmlns:p14="http://schemas.microsoft.com/office/powerpoint/2010/main" val="47243406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3"/>
          <p:cNvSpPr>
            <a:spLocks noChangeArrowheads="1"/>
          </p:cNvSpPr>
          <p:nvPr/>
        </p:nvSpPr>
        <p:spPr bwMode="auto">
          <a:xfrm>
            <a:off x="179388" y="1125538"/>
            <a:ext cx="8786812"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2800" b="1">
              <a:cs typeface="Traditional Arabic" pitchFamily="18" charset="-78"/>
            </a:endParaRPr>
          </a:p>
        </p:txBody>
      </p:sp>
      <p:sp>
        <p:nvSpPr>
          <p:cNvPr id="2" name="مستطيل مستدير الزوايا 1"/>
          <p:cNvSpPr/>
          <p:nvPr/>
        </p:nvSpPr>
        <p:spPr>
          <a:xfrm>
            <a:off x="537486" y="1196752"/>
            <a:ext cx="8137525" cy="3312839"/>
          </a:xfrm>
          <a:prstGeom prst="roundRect">
            <a:avLst/>
          </a:prstGeom>
          <a:solidFill>
            <a:srgbClr val="FFFFB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800" dirty="0">
                <a:solidFill>
                  <a:schemeClr val="tx1"/>
                </a:solidFill>
              </a:rPr>
              <a:t>تعني إعادة جوهر ما قاله المسترشد في كلمات مختلفة حتى يكون المعنى واضحاً للمرشد والمسترشد </a:t>
            </a:r>
            <a:r>
              <a:rPr lang="ar-SA" sz="2800" dirty="0" smtClean="0">
                <a:solidFill>
                  <a:schemeClr val="tx1"/>
                </a:solidFill>
              </a:rPr>
              <a:t>وهي تختص في </a:t>
            </a:r>
            <a:r>
              <a:rPr lang="ar-SA" sz="2800" u="sng" dirty="0">
                <a:solidFill>
                  <a:schemeClr val="tx1"/>
                </a:solidFill>
              </a:rPr>
              <a:t>الجانب المعرفي </a:t>
            </a:r>
          </a:p>
          <a:p>
            <a:pPr algn="ctr">
              <a:defRPr/>
            </a:pPr>
            <a:r>
              <a:rPr lang="ar-SA" sz="2800" dirty="0">
                <a:solidFill>
                  <a:schemeClr val="tx1"/>
                </a:solidFill>
              </a:rPr>
              <a:t>----------- </a:t>
            </a:r>
          </a:p>
          <a:p>
            <a:pPr algn="ctr">
              <a:defRPr/>
            </a:pPr>
            <a:r>
              <a:rPr lang="ar-SA" sz="2800" dirty="0">
                <a:solidFill>
                  <a:srgbClr val="FF0000"/>
                </a:solidFill>
              </a:rPr>
              <a:t>بمعنى :</a:t>
            </a:r>
            <a:r>
              <a:rPr lang="ar-SA" sz="2800" b="1" dirty="0">
                <a:solidFill>
                  <a:srgbClr val="FF0000"/>
                </a:solidFill>
              </a:rPr>
              <a:t> </a:t>
            </a:r>
            <a:r>
              <a:rPr lang="ar-EG" sz="2400" b="1" dirty="0">
                <a:solidFill>
                  <a:srgbClr val="FF0000"/>
                </a:solidFill>
              </a:rPr>
              <a:t>التقاط جوهر رسالة المسترشد وإعادتها مرة ثانية مما يساعد المسترشد في الاستمرار في التعبير عن نفسه وتوضيح مشكلته </a:t>
            </a:r>
            <a:r>
              <a:rPr lang="ar-SA" b="1" dirty="0">
                <a:solidFill>
                  <a:srgbClr val="3333FF"/>
                </a:solidFill>
              </a:rPr>
              <a:t>(</a:t>
            </a:r>
            <a:r>
              <a:rPr lang="ar-EG" b="1" dirty="0">
                <a:solidFill>
                  <a:srgbClr val="3333FF"/>
                </a:solidFill>
              </a:rPr>
              <a:t>بشكل</a:t>
            </a:r>
            <a:r>
              <a:rPr lang="ar-SA" b="1" dirty="0">
                <a:solidFill>
                  <a:srgbClr val="3333FF"/>
                </a:solidFill>
              </a:rPr>
              <a:t> </a:t>
            </a:r>
            <a:r>
              <a:rPr lang="ar-EG" b="1" dirty="0">
                <a:solidFill>
                  <a:srgbClr val="3333FF"/>
                </a:solidFill>
              </a:rPr>
              <a:t>أ</a:t>
            </a:r>
            <a:r>
              <a:rPr lang="ar-EG" sz="2000" b="1" dirty="0">
                <a:solidFill>
                  <a:srgbClr val="3333FF"/>
                </a:solidFill>
              </a:rPr>
              <a:t>عمق</a:t>
            </a:r>
            <a:r>
              <a:rPr lang="ar-SA" sz="1600" b="1" dirty="0">
                <a:solidFill>
                  <a:srgbClr val="3333FF"/>
                </a:solidFill>
              </a:rPr>
              <a:t>)</a:t>
            </a:r>
            <a:r>
              <a:rPr lang="ar-EG" sz="2800" b="1" dirty="0">
                <a:solidFill>
                  <a:srgbClr val="3333FF"/>
                </a:solidFill>
              </a:rPr>
              <a:t> </a:t>
            </a:r>
            <a:r>
              <a:rPr lang="ar-SA" b="1" dirty="0">
                <a:solidFill>
                  <a:srgbClr val="FF0000"/>
                </a:solidFill>
              </a:rPr>
              <a:t>حيث توصل له بأن ما </a:t>
            </a:r>
            <a:r>
              <a:rPr lang="ar-EG" sz="2400" b="1" dirty="0">
                <a:solidFill>
                  <a:srgbClr val="FF0000"/>
                </a:solidFill>
              </a:rPr>
              <a:t>يقوله مفهوم </a:t>
            </a:r>
            <a:r>
              <a:rPr lang="ar-SA" sz="2400" b="1" dirty="0">
                <a:solidFill>
                  <a:srgbClr val="FF0000"/>
                </a:solidFill>
              </a:rPr>
              <a:t>كما</a:t>
            </a:r>
            <a:r>
              <a:rPr lang="ar-EG" sz="2400" b="1" dirty="0">
                <a:solidFill>
                  <a:srgbClr val="FF0000"/>
                </a:solidFill>
              </a:rPr>
              <a:t> تساعد</a:t>
            </a:r>
            <a:r>
              <a:rPr lang="ar-SA" sz="2400" b="1" dirty="0">
                <a:solidFill>
                  <a:srgbClr val="FF0000"/>
                </a:solidFill>
              </a:rPr>
              <a:t>ه</a:t>
            </a:r>
            <a:r>
              <a:rPr lang="ar-EG" sz="2400" b="1" dirty="0">
                <a:solidFill>
                  <a:srgbClr val="FF0000"/>
                </a:solidFill>
              </a:rPr>
              <a:t> في رؤية ما يعاني منه بوضوح</a:t>
            </a:r>
            <a:r>
              <a:rPr lang="ar-SA" sz="2400" dirty="0">
                <a:solidFill>
                  <a:srgbClr val="FF0000"/>
                </a:solidFill>
                <a:cs typeface="Traditional Arabic" pitchFamily="18" charset="-78"/>
              </a:rPr>
              <a:t>.</a:t>
            </a:r>
            <a:endParaRPr lang="ar-SA" sz="2400" dirty="0">
              <a:solidFill>
                <a:srgbClr val="FF0000"/>
              </a:solidFill>
            </a:endParaRPr>
          </a:p>
        </p:txBody>
      </p:sp>
      <p:sp>
        <p:nvSpPr>
          <p:cNvPr id="5" name="مستطيل 4"/>
          <p:cNvSpPr/>
          <p:nvPr/>
        </p:nvSpPr>
        <p:spPr>
          <a:xfrm>
            <a:off x="666322" y="4605218"/>
            <a:ext cx="7812943" cy="21361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609600" indent="-609600">
              <a:spcBef>
                <a:spcPct val="20000"/>
              </a:spcBef>
              <a:buFontTx/>
              <a:buChar char="•"/>
            </a:pPr>
            <a:r>
              <a:rPr lang="ar-SA" sz="2400" b="1" dirty="0" smtClean="0">
                <a:solidFill>
                  <a:srgbClr val="FF0000"/>
                </a:solidFill>
                <a:cs typeface="AL-Mohanad" pitchFamily="2" charset="-78"/>
              </a:rPr>
              <a:t>مثال تطبيقي</a:t>
            </a:r>
            <a:r>
              <a:rPr lang="en-US" b="1" dirty="0">
                <a:cs typeface="AL-Mohanad" pitchFamily="2" charset="-78"/>
              </a:rPr>
              <a:t/>
            </a:r>
            <a:br>
              <a:rPr lang="en-US" b="1" dirty="0">
                <a:cs typeface="AL-Mohanad" pitchFamily="2" charset="-78"/>
              </a:rPr>
            </a:br>
            <a:r>
              <a:rPr lang="ar-SA" sz="2400" b="1" dirty="0">
                <a:solidFill>
                  <a:srgbClr val="0000FF"/>
                </a:solidFill>
                <a:cs typeface="AL-Mohanad" pitchFamily="2" charset="-78"/>
              </a:rPr>
              <a:t>المسترشد: </a:t>
            </a:r>
            <a:r>
              <a:rPr lang="ar-SA" sz="2400" b="1" dirty="0" smtClean="0">
                <a:solidFill>
                  <a:srgbClr val="0000FF"/>
                </a:solidFill>
                <a:cs typeface="AL-Mohanad" pitchFamily="2" charset="-78"/>
              </a:rPr>
              <a:t>ما زلت </a:t>
            </a:r>
            <a:r>
              <a:rPr lang="ar-SA" sz="2400" b="1" dirty="0">
                <a:solidFill>
                  <a:srgbClr val="0000FF"/>
                </a:solidFill>
                <a:cs typeface="AL-Mohanad" pitchFamily="2" charset="-78"/>
              </a:rPr>
              <a:t>أعاني من </a:t>
            </a:r>
            <a:r>
              <a:rPr lang="ar-SA" sz="2400" b="1" dirty="0" smtClean="0">
                <a:solidFill>
                  <a:srgbClr val="0000FF"/>
                </a:solidFill>
                <a:cs typeface="AL-Mohanad" pitchFamily="2" charset="-78"/>
              </a:rPr>
              <a:t>آثار قسوة </a:t>
            </a:r>
            <a:r>
              <a:rPr lang="en-US" sz="2400" b="1" dirty="0" smtClean="0">
                <a:solidFill>
                  <a:srgbClr val="0000FF"/>
                </a:solidFill>
                <a:cs typeface="AL-Mohanad" pitchFamily="2" charset="-78"/>
              </a:rPr>
              <a:t> </a:t>
            </a:r>
            <a:r>
              <a:rPr lang="ar-SA" sz="2400" b="1" dirty="0" smtClean="0">
                <a:solidFill>
                  <a:srgbClr val="0000FF"/>
                </a:solidFill>
                <a:cs typeface="AL-Mohanad" pitchFamily="2" charset="-78"/>
              </a:rPr>
              <a:t>والدي</a:t>
            </a:r>
            <a:r>
              <a:rPr lang="en-US" sz="2400" b="1" dirty="0" smtClean="0">
                <a:solidFill>
                  <a:srgbClr val="0000FF"/>
                </a:solidFill>
                <a:cs typeface="AL-Mohanad" pitchFamily="2" charset="-78"/>
              </a:rPr>
              <a:t> </a:t>
            </a:r>
            <a:r>
              <a:rPr lang="ar-SA" sz="2400" b="1" dirty="0" smtClean="0">
                <a:solidFill>
                  <a:srgbClr val="0000FF"/>
                </a:solidFill>
                <a:cs typeface="AL-Mohanad" pitchFamily="2" charset="-78"/>
              </a:rPr>
              <a:t> أنا واخواني  وضربه لنا باستمرار  .</a:t>
            </a:r>
            <a:r>
              <a:rPr lang="en-US" sz="2400" b="1" dirty="0">
                <a:cs typeface="AL-Mohanad" pitchFamily="2" charset="-78"/>
              </a:rPr>
              <a:t/>
            </a:r>
            <a:br>
              <a:rPr lang="en-US" sz="2400" b="1" dirty="0">
                <a:cs typeface="AL-Mohanad" pitchFamily="2" charset="-78"/>
              </a:rPr>
            </a:br>
            <a:r>
              <a:rPr lang="ar-SA" sz="2400" b="1" dirty="0">
                <a:solidFill>
                  <a:schemeClr val="tx1"/>
                </a:solidFill>
                <a:cs typeface="AL-Mohanad" pitchFamily="2" charset="-78"/>
              </a:rPr>
              <a:t>المرشد: </a:t>
            </a:r>
            <a:r>
              <a:rPr lang="ar-SA" sz="2400" b="1" dirty="0" smtClean="0">
                <a:solidFill>
                  <a:schemeClr val="tx1"/>
                </a:solidFill>
                <a:cs typeface="AL-Mohanad" pitchFamily="2" charset="-78"/>
              </a:rPr>
              <a:t>يا أحمد أنت </a:t>
            </a:r>
            <a:r>
              <a:rPr lang="ar-SA" sz="2400" b="1" dirty="0">
                <a:solidFill>
                  <a:schemeClr val="tx1"/>
                </a:solidFill>
                <a:cs typeface="AL-Mohanad" pitchFamily="2" charset="-78"/>
              </a:rPr>
              <a:t>بسبب </a:t>
            </a:r>
            <a:r>
              <a:rPr lang="ar-SA" sz="2400" b="1" dirty="0" smtClean="0">
                <a:solidFill>
                  <a:schemeClr val="tx1"/>
                </a:solidFill>
                <a:cs typeface="AL-Mohanad" pitchFamily="2" charset="-78"/>
              </a:rPr>
              <a:t>قسوة والدك وضربه لكم تعاني </a:t>
            </a:r>
            <a:r>
              <a:rPr lang="ar-SA" sz="2400" b="1" dirty="0">
                <a:solidFill>
                  <a:schemeClr val="tx1"/>
                </a:solidFill>
                <a:cs typeface="AL-Mohanad" pitchFamily="2" charset="-78"/>
              </a:rPr>
              <a:t>معاناة صعبة. .   </a:t>
            </a:r>
            <a:r>
              <a:rPr lang="ar-SA" sz="2400" b="1" dirty="0" smtClean="0">
                <a:solidFill>
                  <a:schemeClr val="tx1"/>
                </a:solidFill>
                <a:cs typeface="AL-Mohanad" pitchFamily="2" charset="-78"/>
              </a:rPr>
              <a:t>وأشعر بك جيدا ....  لا تقلق  سوف أساعدك في حل هذه المشكلة اذا ما تعونا معاً </a:t>
            </a:r>
            <a:r>
              <a:rPr lang="en-US" sz="2400" b="1" dirty="0" smtClean="0">
                <a:solidFill>
                  <a:schemeClr val="tx1"/>
                </a:solidFill>
                <a:cs typeface="AL-Mohanad" pitchFamily="2" charset="-78"/>
              </a:rPr>
              <a:t>.</a:t>
            </a:r>
            <a:endParaRPr lang="ar-SA" sz="2400" b="1" dirty="0" smtClean="0">
              <a:solidFill>
                <a:schemeClr val="tx1"/>
              </a:solidFill>
            </a:endParaRPr>
          </a:p>
        </p:txBody>
      </p:sp>
      <p:sp>
        <p:nvSpPr>
          <p:cNvPr id="3" name="مستطيل 2"/>
          <p:cNvSpPr/>
          <p:nvPr/>
        </p:nvSpPr>
        <p:spPr>
          <a:xfrm>
            <a:off x="2235548" y="188640"/>
            <a:ext cx="4961615" cy="923330"/>
          </a:xfrm>
          <a:prstGeom prst="rect">
            <a:avLst/>
          </a:prstGeom>
          <a:solidFill>
            <a:schemeClr val="accent6">
              <a:lumMod val="40000"/>
              <a:lumOff val="60000"/>
            </a:schemeClr>
          </a:solidFill>
          <a:ln>
            <a:solidFill>
              <a:srgbClr val="000000"/>
            </a:solidFill>
          </a:ln>
        </p:spPr>
        <p:txBody>
          <a:bodyPr wrap="none">
            <a:spAutoFit/>
          </a:bodyPr>
          <a:lstStyle/>
          <a:p>
            <a:pPr algn="ctr"/>
            <a:r>
              <a:rPr lang="ar-SA" sz="5400" dirty="0" smtClean="0">
                <a:latin typeface="Tahoma" pitchFamily="34" charset="0"/>
                <a:cs typeface="MCS Taybah S_U slit." pitchFamily="2" charset="-78"/>
              </a:rPr>
              <a:t>5 </a:t>
            </a:r>
            <a:r>
              <a:rPr lang="ar-SA" sz="5400" dirty="0">
                <a:latin typeface="Tahoma" pitchFamily="34" charset="0"/>
                <a:cs typeface="MCS Taybah S_U slit." pitchFamily="2" charset="-78"/>
              </a:rPr>
              <a:t>: مهارة إعادة الصياغة</a:t>
            </a:r>
            <a:endParaRPr lang="en-US" sz="5400" dirty="0">
              <a:latin typeface="Tahoma" pitchFamily="34" charset="0"/>
              <a:cs typeface="MCS Taybah S_U slit." pitchFamily="2" charset="-78"/>
            </a:endParaRPr>
          </a:p>
        </p:txBody>
      </p:sp>
    </p:spTree>
    <p:extLst>
      <p:ext uri="{BB962C8B-B14F-4D97-AF65-F5344CB8AC3E}">
        <p14:creationId xmlns:p14="http://schemas.microsoft.com/office/powerpoint/2010/main" val="2355405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nodePh="1">
                                  <p:stCondLst>
                                    <p:cond delay="0"/>
                                  </p:stCondLst>
                                  <p:endCondLst>
                                    <p:cond evt="begin" delay="0">
                                      <p:tn val="5"/>
                                    </p:cond>
                                  </p:endCondLst>
                                  <p:childTnLst>
                                    <p:set>
                                      <p:cBhvr>
                                        <p:cTn id="6" dur="1" fill="hold">
                                          <p:stCondLst>
                                            <p:cond delay="0"/>
                                          </p:stCondLst>
                                        </p:cTn>
                                        <p:tgtEl>
                                          <p:spTgt spid="191491">
                                            <p:txEl>
                                              <p:pRg st="0" end="0"/>
                                            </p:txEl>
                                          </p:spTgt>
                                        </p:tgtEl>
                                        <p:attrNameLst>
                                          <p:attrName>style.visibility</p:attrName>
                                        </p:attrNameLst>
                                      </p:cBhvr>
                                      <p:to>
                                        <p:strVal val="visible"/>
                                      </p:to>
                                    </p:set>
                                    <p:animEffect transition="in" filter="strips(downLeft)">
                                      <p:cBhvr>
                                        <p:cTn id="7" dur="2000"/>
                                        <p:tgtEl>
                                          <p:spTgt spid="1914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ChangeArrowheads="1"/>
          </p:cNvSpPr>
          <p:nvPr/>
        </p:nvSpPr>
        <p:spPr bwMode="auto">
          <a:xfrm>
            <a:off x="179388" y="1125538"/>
            <a:ext cx="8786812"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2800" b="1">
              <a:solidFill>
                <a:srgbClr val="D60093"/>
              </a:solidFill>
              <a:cs typeface="Traditional Arabic" pitchFamily="18" charset="-78"/>
            </a:endParaRPr>
          </a:p>
        </p:txBody>
      </p:sp>
      <p:sp>
        <p:nvSpPr>
          <p:cNvPr id="2" name="مستطيل مستدير الزوايا 1"/>
          <p:cNvSpPr/>
          <p:nvPr/>
        </p:nvSpPr>
        <p:spPr>
          <a:xfrm>
            <a:off x="467544" y="1125539"/>
            <a:ext cx="7993037" cy="3111170"/>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ar-SA" sz="2800" dirty="0" smtClean="0"/>
              <a:t>فيها يطلب </a:t>
            </a:r>
            <a:r>
              <a:rPr lang="ar-SA" sz="2800" dirty="0"/>
              <a:t>الاستيضاح لجوانب غامضة </a:t>
            </a:r>
            <a:r>
              <a:rPr lang="ar-SA" sz="2800" dirty="0" smtClean="0"/>
              <a:t>ومحيرة أو ناقصه  </a:t>
            </a:r>
            <a:r>
              <a:rPr lang="ar-SA" sz="2800" dirty="0"/>
              <a:t>في </a:t>
            </a:r>
            <a:r>
              <a:rPr lang="ar-SA" sz="2800" dirty="0" smtClean="0"/>
              <a:t>رسالة ((</a:t>
            </a:r>
            <a:r>
              <a:rPr lang="ar-SA" sz="2800" dirty="0" smtClean="0">
                <a:solidFill>
                  <a:srgbClr val="FF0000"/>
                </a:solidFill>
              </a:rPr>
              <a:t> </a:t>
            </a:r>
            <a:r>
              <a:rPr lang="ar-SA" sz="2800" dirty="0">
                <a:solidFill>
                  <a:srgbClr val="3333FF"/>
                </a:solidFill>
              </a:rPr>
              <a:t>كلام</a:t>
            </a:r>
            <a:r>
              <a:rPr lang="ar-SA" sz="2800" dirty="0">
                <a:solidFill>
                  <a:srgbClr val="FF0000"/>
                </a:solidFill>
              </a:rPr>
              <a:t> </a:t>
            </a:r>
            <a:r>
              <a:rPr lang="ar-SA" sz="2800" dirty="0"/>
              <a:t>)) المسترشد </a:t>
            </a:r>
            <a:r>
              <a:rPr lang="ar-SA" sz="2800" dirty="0" smtClean="0"/>
              <a:t>(كلمات </a:t>
            </a:r>
            <a:r>
              <a:rPr lang="ar-SA" sz="2800" dirty="0"/>
              <a:t>معينة </a:t>
            </a:r>
            <a:r>
              <a:rPr lang="ar-SA" sz="2800" dirty="0" smtClean="0"/>
              <a:t>غامضة أو جمل وغيرها في </a:t>
            </a:r>
            <a:r>
              <a:rPr lang="ar-SA" sz="2800" dirty="0"/>
              <a:t>حديثة أثناء </a:t>
            </a:r>
            <a:r>
              <a:rPr lang="ar-SA" sz="2800" dirty="0" smtClean="0"/>
              <a:t>المقابلة</a:t>
            </a:r>
            <a:r>
              <a:rPr lang="ar-SA" sz="2800" dirty="0">
                <a:solidFill>
                  <a:schemeClr val="tx1"/>
                </a:solidFill>
              </a:rPr>
              <a:t> </a:t>
            </a:r>
            <a:r>
              <a:rPr lang="ar-SA" sz="2800" dirty="0" smtClean="0">
                <a:solidFill>
                  <a:schemeClr val="tx1"/>
                </a:solidFill>
              </a:rPr>
              <a:t>وذلك على </a:t>
            </a:r>
            <a:r>
              <a:rPr lang="ar-SA" sz="2800" dirty="0">
                <a:solidFill>
                  <a:schemeClr val="tx1"/>
                </a:solidFill>
              </a:rPr>
              <a:t>المستوى العاطفي </a:t>
            </a:r>
            <a:r>
              <a:rPr lang="ar-SA" sz="2800" dirty="0" smtClean="0">
                <a:solidFill>
                  <a:schemeClr val="tx1"/>
                </a:solidFill>
              </a:rPr>
              <a:t>والفكري .</a:t>
            </a:r>
            <a:r>
              <a:rPr lang="ar-SA" sz="2800" dirty="0" smtClean="0"/>
              <a:t> </a:t>
            </a:r>
            <a:r>
              <a:rPr lang="ar-SA" sz="1200" dirty="0" smtClean="0"/>
              <a:t>.</a:t>
            </a:r>
            <a:r>
              <a:rPr lang="ar-SA" sz="1200" dirty="0">
                <a:solidFill>
                  <a:schemeClr val="tx1"/>
                </a:solidFill>
              </a:rPr>
              <a:t> </a:t>
            </a:r>
            <a:endParaRPr lang="ar-SA" sz="1200" dirty="0" smtClean="0">
              <a:solidFill>
                <a:schemeClr val="tx1"/>
              </a:solidFill>
            </a:endParaRPr>
          </a:p>
          <a:p>
            <a:pPr algn="ctr">
              <a:defRPr/>
            </a:pPr>
            <a:r>
              <a:rPr lang="ar-SA" sz="2800" dirty="0" smtClean="0">
                <a:solidFill>
                  <a:srgbClr val="FF0000"/>
                </a:solidFill>
              </a:rPr>
              <a:t>مثل استخدام ضمائر : </a:t>
            </a:r>
            <a:r>
              <a:rPr lang="ar-SA" sz="2800" dirty="0">
                <a:solidFill>
                  <a:srgbClr val="FF0000"/>
                </a:solidFill>
              </a:rPr>
              <a:t>نحن , أو هم , أو </a:t>
            </a:r>
            <a:r>
              <a:rPr lang="ar-SA" sz="2800" dirty="0" smtClean="0">
                <a:solidFill>
                  <a:srgbClr val="FF0000"/>
                </a:solidFill>
              </a:rPr>
              <a:t>بعض الكلمات </a:t>
            </a:r>
            <a:r>
              <a:rPr lang="ar-SA" sz="2800" dirty="0">
                <a:solidFill>
                  <a:srgbClr val="FF0000"/>
                </a:solidFill>
              </a:rPr>
              <a:t>ذات المعاني المزدوجة  أو قد يشكو الآخرين ويتذمر منهم </a:t>
            </a:r>
            <a:r>
              <a:rPr lang="ar-SA" sz="2800" dirty="0" smtClean="0">
                <a:solidFill>
                  <a:srgbClr val="FF0000"/>
                </a:solidFill>
              </a:rPr>
              <a:t>، أو يقول كلمات غريبة او مُبهمة</a:t>
            </a:r>
            <a:endParaRPr lang="ar-SA" sz="2800" dirty="0">
              <a:solidFill>
                <a:srgbClr val="FF0000"/>
              </a:solidFill>
            </a:endParaRPr>
          </a:p>
        </p:txBody>
      </p:sp>
      <p:sp>
        <p:nvSpPr>
          <p:cNvPr id="4" name="مستطيل 3"/>
          <p:cNvSpPr/>
          <p:nvPr/>
        </p:nvSpPr>
        <p:spPr>
          <a:xfrm>
            <a:off x="4932040" y="4438794"/>
            <a:ext cx="3744417" cy="2012859"/>
          </a:xfrm>
          <a:prstGeom prst="rect">
            <a:avLst/>
          </a:prstGeom>
          <a:ln w="19050">
            <a:solidFill>
              <a:schemeClr val="tx1"/>
            </a:solidFill>
          </a:ln>
        </p:spPr>
        <p:txBody>
          <a:bodyPr wrap="square">
            <a:spAutoFit/>
          </a:bodyPr>
          <a:lstStyle/>
          <a:p>
            <a:pPr marL="609600" indent="-609600" algn="just">
              <a:spcBef>
                <a:spcPct val="20000"/>
              </a:spcBef>
              <a:buFontTx/>
              <a:buChar char="•"/>
            </a:pPr>
            <a:r>
              <a:rPr lang="ar-SA" sz="2800" b="1" dirty="0">
                <a:solidFill>
                  <a:srgbClr val="C00000"/>
                </a:solidFill>
                <a:cs typeface="AL-Hotham" pitchFamily="2" charset="-78"/>
              </a:rPr>
              <a:t>أهداف هذه المهارة هي </a:t>
            </a:r>
            <a:r>
              <a:rPr lang="ar-EG" sz="2800" b="1" dirty="0">
                <a:solidFill>
                  <a:srgbClr val="C00000"/>
                </a:solidFill>
                <a:cs typeface="AGA Granada Regular" pitchFamily="2" charset="-78"/>
              </a:rPr>
              <a:t>:</a:t>
            </a:r>
            <a:r>
              <a:rPr lang="ar-EG" b="1" dirty="0">
                <a:cs typeface="Traditional Arabic" pitchFamily="18" charset="-78"/>
              </a:rPr>
              <a:t>.</a:t>
            </a:r>
          </a:p>
          <a:p>
            <a:pPr marL="609600" indent="-609600" algn="just">
              <a:spcBef>
                <a:spcPct val="20000"/>
              </a:spcBef>
              <a:buFont typeface="Arial" pitchFamily="34" charset="0"/>
              <a:buAutoNum type="arabicPeriod"/>
            </a:pPr>
            <a:r>
              <a:rPr lang="ar-EG" sz="2000" b="1" dirty="0">
                <a:solidFill>
                  <a:srgbClr val="3333CC"/>
                </a:solidFill>
                <a:cs typeface="Traditional Arabic" pitchFamily="18" charset="-78"/>
              </a:rPr>
              <a:t>التأكد مما قاله المسترشد وما سمعه المرشد </a:t>
            </a:r>
            <a:r>
              <a:rPr lang="ar-EG" sz="1600" b="1" dirty="0">
                <a:solidFill>
                  <a:srgbClr val="3333CC"/>
                </a:solidFill>
                <a:cs typeface="Traditional Arabic" pitchFamily="18" charset="-78"/>
              </a:rPr>
              <a:t>.</a:t>
            </a:r>
            <a:endParaRPr lang="ar-SA" sz="1600" b="1" dirty="0">
              <a:solidFill>
                <a:srgbClr val="3333CC"/>
              </a:solidFill>
              <a:cs typeface="Traditional Arabic" pitchFamily="18" charset="-78"/>
            </a:endParaRPr>
          </a:p>
          <a:p>
            <a:pPr marL="609600" indent="-609600" algn="just">
              <a:spcBef>
                <a:spcPct val="20000"/>
              </a:spcBef>
              <a:buFont typeface="Arial" pitchFamily="34" charset="0"/>
              <a:buAutoNum type="arabicPeriod"/>
            </a:pPr>
            <a:r>
              <a:rPr lang="ar-EG" sz="1600" b="1" dirty="0">
                <a:cs typeface="Traditional Arabic" pitchFamily="18" charset="-78"/>
              </a:rPr>
              <a:t>تساعد المسترشد </a:t>
            </a:r>
            <a:r>
              <a:rPr lang="ar-SA" sz="1600" b="1" dirty="0">
                <a:cs typeface="Traditional Arabic" pitchFamily="18" charset="-78"/>
              </a:rPr>
              <a:t>في </a:t>
            </a:r>
            <a:r>
              <a:rPr lang="ar-EG" sz="1600" b="1" dirty="0">
                <a:cs typeface="Traditional Arabic" pitchFamily="18" charset="-78"/>
              </a:rPr>
              <a:t>تحديد مشاعره وأفكاره وتجعله يركز أكثر على خبراته الحالية ويضع الأشياء في موضعها الصحيح </a:t>
            </a:r>
            <a:endParaRPr lang="ar-SA" sz="1600" b="1" dirty="0">
              <a:cs typeface="Traditional Arabic" pitchFamily="18" charset="-78"/>
            </a:endParaRPr>
          </a:p>
          <a:p>
            <a:pPr marL="609600" indent="-609600" algn="just">
              <a:spcBef>
                <a:spcPct val="20000"/>
              </a:spcBef>
              <a:buFont typeface="Arial" pitchFamily="34" charset="0"/>
              <a:buAutoNum type="arabicPeriod"/>
            </a:pPr>
            <a:r>
              <a:rPr lang="ar-EG" sz="1600" b="1" dirty="0">
                <a:cs typeface="Traditional Arabic" pitchFamily="18" charset="-78"/>
              </a:rPr>
              <a:t> </a:t>
            </a:r>
            <a:r>
              <a:rPr lang="ar-EG" sz="1600" b="1" dirty="0">
                <a:solidFill>
                  <a:srgbClr val="3333FF"/>
                </a:solidFill>
                <a:cs typeface="Traditional Arabic" pitchFamily="18" charset="-78"/>
              </a:rPr>
              <a:t>ربما يقود إلى اكتشاف عمق الذات </a:t>
            </a:r>
            <a:endParaRPr lang="ar-SA" sz="1600" dirty="0"/>
          </a:p>
        </p:txBody>
      </p:sp>
      <p:sp>
        <p:nvSpPr>
          <p:cNvPr id="3" name="مستطيل 2"/>
          <p:cNvSpPr/>
          <p:nvPr/>
        </p:nvSpPr>
        <p:spPr>
          <a:xfrm>
            <a:off x="683568" y="4350651"/>
            <a:ext cx="3996519" cy="21602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609600" indent="-609600">
              <a:spcBef>
                <a:spcPct val="20000"/>
              </a:spcBef>
              <a:buFontTx/>
              <a:buChar char="•"/>
            </a:pPr>
            <a:r>
              <a:rPr lang="ar-SA" b="1" dirty="0" smtClean="0">
                <a:solidFill>
                  <a:srgbClr val="0000FF"/>
                </a:solidFill>
              </a:rPr>
              <a:t>مثال </a:t>
            </a:r>
          </a:p>
          <a:p>
            <a:pPr marL="609600" indent="-609600">
              <a:spcBef>
                <a:spcPct val="20000"/>
              </a:spcBef>
              <a:buFontTx/>
              <a:buChar char="•"/>
            </a:pPr>
            <a:r>
              <a:rPr lang="ar-SA" b="1" dirty="0" smtClean="0">
                <a:solidFill>
                  <a:srgbClr val="0000FF"/>
                </a:solidFill>
              </a:rPr>
              <a:t>المسترشد</a:t>
            </a:r>
            <a:r>
              <a:rPr lang="ar-SA" b="1" dirty="0">
                <a:solidFill>
                  <a:srgbClr val="0000FF"/>
                </a:solidFill>
              </a:rPr>
              <a:t>: تعلم إني هذه الأيام إني لست على بعضي ......</a:t>
            </a:r>
            <a:endParaRPr lang="en-US" b="1" dirty="0">
              <a:solidFill>
                <a:srgbClr val="0000FF"/>
              </a:solidFill>
            </a:endParaRPr>
          </a:p>
          <a:p>
            <a:pPr marL="609600" indent="-609600">
              <a:spcBef>
                <a:spcPct val="20000"/>
              </a:spcBef>
              <a:buFontTx/>
              <a:buChar char="•"/>
            </a:pPr>
            <a:r>
              <a:rPr lang="ar-SA" b="1" dirty="0">
                <a:solidFill>
                  <a:srgbClr val="FF0000"/>
                </a:solidFill>
              </a:rPr>
              <a:t>المرشد: ممكن </a:t>
            </a:r>
            <a:r>
              <a:rPr lang="ar-SA" b="1" dirty="0" err="1">
                <a:solidFill>
                  <a:srgbClr val="FF0000"/>
                </a:solidFill>
              </a:rPr>
              <a:t>ياطارق</a:t>
            </a:r>
            <a:r>
              <a:rPr lang="ar-SA" b="1" dirty="0">
                <a:solidFill>
                  <a:srgbClr val="FF0000"/>
                </a:solidFill>
              </a:rPr>
              <a:t> توضح لي لماذا أنت لست على بعضك</a:t>
            </a:r>
            <a:r>
              <a:rPr lang="en-US" b="1" dirty="0">
                <a:solidFill>
                  <a:srgbClr val="FF0000"/>
                </a:solidFill>
              </a:rPr>
              <a:t>  ...</a:t>
            </a:r>
            <a:r>
              <a:rPr lang="ar-SA" b="1" dirty="0">
                <a:solidFill>
                  <a:srgbClr val="FF0000"/>
                </a:solidFill>
              </a:rPr>
              <a:t>؟</a:t>
            </a:r>
            <a:endParaRPr lang="ar-SA" dirty="0"/>
          </a:p>
        </p:txBody>
      </p:sp>
      <p:sp>
        <p:nvSpPr>
          <p:cNvPr id="5" name="مستطيل 4"/>
          <p:cNvSpPr/>
          <p:nvPr/>
        </p:nvSpPr>
        <p:spPr>
          <a:xfrm>
            <a:off x="2935057" y="188640"/>
            <a:ext cx="3490059" cy="769441"/>
          </a:xfrm>
          <a:prstGeom prst="rect">
            <a:avLst/>
          </a:prstGeom>
          <a:solidFill>
            <a:schemeClr val="accent6">
              <a:lumMod val="40000"/>
              <a:lumOff val="60000"/>
            </a:schemeClr>
          </a:solidFill>
          <a:ln>
            <a:solidFill>
              <a:srgbClr val="000000"/>
            </a:solidFill>
          </a:ln>
        </p:spPr>
        <p:txBody>
          <a:bodyPr wrap="none">
            <a:spAutoFit/>
          </a:bodyPr>
          <a:lstStyle/>
          <a:p>
            <a:pPr algn="ctr"/>
            <a:r>
              <a:rPr lang="ar-SA" sz="4400" dirty="0" smtClean="0">
                <a:latin typeface="Tahoma" pitchFamily="34" charset="0"/>
                <a:cs typeface="MCS Taybah S_U slit." pitchFamily="2" charset="-78"/>
              </a:rPr>
              <a:t>7 </a:t>
            </a:r>
            <a:r>
              <a:rPr lang="ar-SA" sz="4400" dirty="0">
                <a:latin typeface="Tahoma" pitchFamily="34" charset="0"/>
                <a:cs typeface="MCS Taybah S_U slit." pitchFamily="2" charset="-78"/>
              </a:rPr>
              <a:t>: مهارة الاستيضاح</a:t>
            </a:r>
            <a:endParaRPr lang="en-US" sz="4400" dirty="0">
              <a:latin typeface="Tahoma" pitchFamily="34" charset="0"/>
              <a:cs typeface="MCS Taybah S_U slit." pitchFamily="2" charset="-78"/>
            </a:endParaRPr>
          </a:p>
        </p:txBody>
      </p:sp>
    </p:spTree>
    <p:extLst>
      <p:ext uri="{BB962C8B-B14F-4D97-AF65-F5344CB8AC3E}">
        <p14:creationId xmlns:p14="http://schemas.microsoft.com/office/powerpoint/2010/main" val="707646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ChangeArrowheads="1"/>
          </p:cNvSpPr>
          <p:nvPr/>
        </p:nvSpPr>
        <p:spPr bwMode="auto">
          <a:xfrm>
            <a:off x="179388"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2400" b="1" dirty="0">
              <a:solidFill>
                <a:srgbClr val="D60093"/>
              </a:solidFill>
              <a:cs typeface="Traditional Arabic" pitchFamily="18" charset="-78"/>
            </a:endParaRPr>
          </a:p>
        </p:txBody>
      </p:sp>
      <p:sp>
        <p:nvSpPr>
          <p:cNvPr id="2" name="مستطيل مستدير الزوايا 1"/>
          <p:cNvSpPr/>
          <p:nvPr/>
        </p:nvSpPr>
        <p:spPr>
          <a:xfrm>
            <a:off x="179388" y="1039962"/>
            <a:ext cx="8640960" cy="3253134"/>
          </a:xfrm>
          <a:prstGeom prst="roundRect">
            <a:avLst/>
          </a:prstGeom>
          <a:solidFill>
            <a:srgbClr val="FFE18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609600" indent="-609600" algn="just">
              <a:spcBef>
                <a:spcPct val="20000"/>
              </a:spcBef>
              <a:buFontTx/>
              <a:buChar char="•"/>
            </a:pPr>
            <a:r>
              <a:rPr lang="ar-SA" sz="2700" b="1" dirty="0" smtClean="0">
                <a:solidFill>
                  <a:schemeClr val="tx1"/>
                </a:solidFill>
                <a:cs typeface="AL-Mohanad" pitchFamily="2" charset="-78"/>
              </a:rPr>
              <a:t>يعتبر إعداد وتوجيه الاسئلة أثناء المقابلة مهارة مهمة حيث يجب </a:t>
            </a:r>
            <a:r>
              <a:rPr lang="ar-SA" sz="2700" b="1" dirty="0" err="1" smtClean="0">
                <a:solidFill>
                  <a:schemeClr val="tx1"/>
                </a:solidFill>
                <a:cs typeface="AL-Mohanad" pitchFamily="2" charset="-78"/>
              </a:rPr>
              <a:t>إختيار</a:t>
            </a:r>
            <a:r>
              <a:rPr lang="ar-SA" sz="2700" b="1" dirty="0" smtClean="0">
                <a:solidFill>
                  <a:schemeClr val="tx1"/>
                </a:solidFill>
                <a:cs typeface="AL-Mohanad" pitchFamily="2" charset="-78"/>
              </a:rPr>
              <a:t> أسئلة مناسبة بصيغة مناسبة وفي الوقت المناسب وتوجيهها بطريقة تُشعر المسترشد بأهمية الاجابة عليها بصدق وعادة </a:t>
            </a:r>
            <a:r>
              <a:rPr lang="ar-EG" sz="2700" b="1" dirty="0" smtClean="0">
                <a:solidFill>
                  <a:schemeClr val="tx1"/>
                </a:solidFill>
                <a:cs typeface="AL-Mohanad" pitchFamily="2" charset="-78"/>
              </a:rPr>
              <a:t>تبدأ </a:t>
            </a:r>
            <a:r>
              <a:rPr lang="ar-EG" sz="2700" b="1" dirty="0">
                <a:solidFill>
                  <a:schemeClr val="tx1"/>
                </a:solidFill>
                <a:cs typeface="AL-Mohanad" pitchFamily="2" charset="-78"/>
              </a:rPr>
              <a:t>بأداة الاستفهام </a:t>
            </a:r>
            <a:r>
              <a:rPr lang="ar-SA" sz="2700" b="1" dirty="0" smtClean="0">
                <a:solidFill>
                  <a:schemeClr val="tx1"/>
                </a:solidFill>
                <a:cs typeface="AL-Mohanad" pitchFamily="2" charset="-78"/>
              </a:rPr>
              <a:t> والتي يطلق عليها</a:t>
            </a:r>
          </a:p>
          <a:p>
            <a:pPr algn="just">
              <a:spcBef>
                <a:spcPct val="20000"/>
              </a:spcBef>
            </a:pPr>
            <a:r>
              <a:rPr lang="ar-SA" sz="2700" b="1" dirty="0" smtClean="0">
                <a:solidFill>
                  <a:schemeClr val="tx1"/>
                </a:solidFill>
                <a:cs typeface="AL-Mohanad" pitchFamily="2" charset="-78"/>
              </a:rPr>
              <a:t>: </a:t>
            </a:r>
            <a:r>
              <a:rPr lang="ar-SA" sz="2700" b="1" dirty="0" smtClean="0">
                <a:solidFill>
                  <a:srgbClr val="00B050"/>
                </a:solidFill>
                <a:cs typeface="AL-Mohanad" pitchFamily="2" charset="-78"/>
              </a:rPr>
              <a:t>مفاتيح حل المشكلات وإن إجابتها تساعد على تحديد المشكلة لوضع الحلول المناسبة  وهي  </a:t>
            </a:r>
            <a:r>
              <a:rPr lang="ar-SA" sz="2700" b="1" dirty="0" smtClean="0">
                <a:solidFill>
                  <a:schemeClr val="tx1"/>
                </a:solidFill>
                <a:cs typeface="Traditional Arabic" pitchFamily="18" charset="-78"/>
              </a:rPr>
              <a:t>: </a:t>
            </a:r>
          </a:p>
          <a:p>
            <a:pPr marL="609600" indent="-609600" algn="ctr">
              <a:spcBef>
                <a:spcPct val="20000"/>
              </a:spcBef>
              <a:buFontTx/>
              <a:buChar char="•"/>
            </a:pPr>
            <a:r>
              <a:rPr lang="ar-SA" sz="2000" b="1" dirty="0" smtClean="0">
                <a:solidFill>
                  <a:srgbClr val="3333FF"/>
                </a:solidFill>
                <a:cs typeface="Traditional Arabic" pitchFamily="18" charset="-78"/>
              </a:rPr>
              <a:t>((1- من ، 2- لماذا ، 3- متى ، 4-أين ، 5-ماذا ،6-كم ، 7-كيف )</a:t>
            </a:r>
            <a:r>
              <a:rPr lang="ar-SA" sz="2400" b="1" dirty="0" smtClean="0">
                <a:solidFill>
                  <a:srgbClr val="3333FF"/>
                </a:solidFill>
                <a:cs typeface="Traditional Arabic" pitchFamily="18" charset="-78"/>
              </a:rPr>
              <a:t>)</a:t>
            </a:r>
            <a:r>
              <a:rPr lang="ar-EG" sz="2400" b="1" dirty="0" smtClean="0">
                <a:solidFill>
                  <a:srgbClr val="3333FF"/>
                </a:solidFill>
                <a:cs typeface="Traditional Arabic" pitchFamily="18" charset="-78"/>
              </a:rPr>
              <a:t> </a:t>
            </a:r>
            <a:endParaRPr lang="ar-SA" sz="2400" b="1" dirty="0">
              <a:solidFill>
                <a:srgbClr val="3333FF"/>
              </a:solidFill>
              <a:cs typeface="Traditional Arabic" pitchFamily="18" charset="-78"/>
            </a:endParaRPr>
          </a:p>
        </p:txBody>
      </p:sp>
      <p:pic>
        <p:nvPicPr>
          <p:cNvPr id="1026" name="Picture 2" descr="وماذا بعد؟ مغامرة السؤال المتجد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5373216"/>
            <a:ext cx="2514289" cy="13515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مستطيل 2"/>
          <p:cNvSpPr/>
          <p:nvPr/>
        </p:nvSpPr>
        <p:spPr>
          <a:xfrm>
            <a:off x="2549785" y="116632"/>
            <a:ext cx="4519186" cy="923330"/>
          </a:xfrm>
          <a:prstGeom prst="rect">
            <a:avLst/>
          </a:prstGeom>
          <a:solidFill>
            <a:schemeClr val="accent6">
              <a:lumMod val="40000"/>
              <a:lumOff val="60000"/>
            </a:schemeClr>
          </a:solidFill>
          <a:ln>
            <a:solidFill>
              <a:srgbClr val="000000"/>
            </a:solidFill>
          </a:ln>
        </p:spPr>
        <p:txBody>
          <a:bodyPr wrap="none">
            <a:spAutoFit/>
          </a:bodyPr>
          <a:lstStyle/>
          <a:p>
            <a:pPr algn="ctr"/>
            <a:r>
              <a:rPr lang="ar-SA" sz="5400" dirty="0" smtClean="0">
                <a:latin typeface="Tahoma" pitchFamily="34" charset="0"/>
                <a:cs typeface="MCS Taybah S_U slit." pitchFamily="2" charset="-78"/>
              </a:rPr>
              <a:t>8:  </a:t>
            </a:r>
            <a:r>
              <a:rPr lang="ar-SA" sz="5400" dirty="0">
                <a:latin typeface="Tahoma" pitchFamily="34" charset="0"/>
                <a:cs typeface="MCS Taybah S_U slit." pitchFamily="2" charset="-78"/>
              </a:rPr>
              <a:t>مهارة طرح الأسئلة</a:t>
            </a:r>
            <a:endParaRPr lang="en-US" sz="5400" dirty="0">
              <a:latin typeface="Tahoma" pitchFamily="34" charset="0"/>
              <a:cs typeface="MCS Taybah S_U slit." pitchFamily="2" charset="-78"/>
            </a:endParaRPr>
          </a:p>
        </p:txBody>
      </p:sp>
      <p:graphicFrame>
        <p:nvGraphicFramePr>
          <p:cNvPr id="6" name="جدول 5"/>
          <p:cNvGraphicFramePr>
            <a:graphicFrameLocks noGrp="1"/>
          </p:cNvGraphicFramePr>
          <p:nvPr>
            <p:extLst>
              <p:ext uri="{D42A27DB-BD31-4B8C-83A1-F6EECF244321}">
                <p14:modId xmlns:p14="http://schemas.microsoft.com/office/powerpoint/2010/main" val="3840212215"/>
              </p:ext>
            </p:extLst>
          </p:nvPr>
        </p:nvGraphicFramePr>
        <p:xfrm>
          <a:off x="2699792" y="4401314"/>
          <a:ext cx="4997729" cy="2597848"/>
        </p:xfrm>
        <a:graphic>
          <a:graphicData uri="http://schemas.openxmlformats.org/drawingml/2006/table">
            <a:tbl>
              <a:tblPr rtl="1">
                <a:tableStyleId>{35758FB7-9AC5-4552-8A53-C91805E547FA}</a:tableStyleId>
              </a:tblPr>
              <a:tblGrid>
                <a:gridCol w="1064269"/>
                <a:gridCol w="563940"/>
                <a:gridCol w="3369520"/>
              </a:tblGrid>
              <a:tr h="357568">
                <a:tc gridSpan="3">
                  <a:txBody>
                    <a:bodyPr/>
                    <a:lstStyle/>
                    <a:p>
                      <a:pPr marL="0" marR="0" algn="ctr" rtl="1">
                        <a:lnSpc>
                          <a:spcPct val="150000"/>
                        </a:lnSpc>
                        <a:spcBef>
                          <a:spcPts val="0"/>
                        </a:spcBef>
                        <a:spcAft>
                          <a:spcPts val="0"/>
                        </a:spcAft>
                      </a:pPr>
                      <a:r>
                        <a:rPr lang="ar-SA" sz="1400" b="1" dirty="0">
                          <a:solidFill>
                            <a:srgbClr val="C00000"/>
                          </a:solidFill>
                        </a:rPr>
                        <a:t>أسئلة حل المشكلات </a:t>
                      </a:r>
                      <a:r>
                        <a:rPr lang="en-US" sz="1400" b="1" dirty="0">
                          <a:solidFill>
                            <a:srgbClr val="C00000"/>
                          </a:solidFill>
                        </a:rPr>
                        <a:t>5 W - 2 H</a:t>
                      </a:r>
                      <a:endParaRPr lang="en-US" sz="1100" b="1" dirty="0">
                        <a:solidFill>
                          <a:srgbClr val="C00000"/>
                        </a:solidFill>
                        <a:latin typeface="Times New Roman"/>
                        <a:ea typeface="Times New Roman"/>
                        <a:cs typeface="+mj-cs"/>
                      </a:endParaRPr>
                    </a:p>
                  </a:txBody>
                  <a:tcPr marL="68580" marR="68580" marT="0" marB="0" anchor="ctr"/>
                </a:tc>
                <a:tc hMerge="1">
                  <a:txBody>
                    <a:bodyPr/>
                    <a:lstStyle/>
                    <a:p>
                      <a:pPr rtl="1"/>
                      <a:endParaRPr lang="ar-SA"/>
                    </a:p>
                  </a:txBody>
                  <a:tcPr/>
                </a:tc>
                <a:tc hMerge="1">
                  <a:txBody>
                    <a:bodyPr/>
                    <a:lstStyle/>
                    <a:p>
                      <a:pPr rtl="1"/>
                      <a:endParaRPr lang="ar-SA"/>
                    </a:p>
                  </a:txBody>
                  <a:tcPr/>
                </a:tc>
              </a:tr>
              <a:tr h="0">
                <a:tc>
                  <a:txBody>
                    <a:bodyPr/>
                    <a:lstStyle/>
                    <a:p>
                      <a:pPr marL="0" marR="0" algn="ctr" rtl="1">
                        <a:lnSpc>
                          <a:spcPct val="150000"/>
                        </a:lnSpc>
                        <a:spcBef>
                          <a:spcPts val="0"/>
                        </a:spcBef>
                        <a:spcAft>
                          <a:spcPts val="0"/>
                        </a:spcAft>
                      </a:pPr>
                      <a:r>
                        <a:rPr lang="ar-SA" sz="1400" dirty="0"/>
                        <a:t>1</a:t>
                      </a:r>
                      <a:endParaRPr lang="en-US" sz="1100" dirty="0">
                        <a:solidFill>
                          <a:srgbClr val="002060"/>
                        </a:solidFill>
                        <a:latin typeface="Times New Roman"/>
                        <a:ea typeface="Times New Roman"/>
                      </a:endParaRPr>
                    </a:p>
                  </a:txBody>
                  <a:tcPr marL="68580" marR="68580" marT="0" marB="0" anchor="ctr">
                    <a:solidFill>
                      <a:schemeClr val="accent5">
                        <a:lumMod val="20000"/>
                        <a:lumOff val="80000"/>
                      </a:schemeClr>
                    </a:solidFill>
                  </a:tcPr>
                </a:tc>
                <a:tc>
                  <a:txBody>
                    <a:bodyPr/>
                    <a:lstStyle/>
                    <a:p>
                      <a:pPr marL="0" marR="0" algn="justLow" rtl="1">
                        <a:lnSpc>
                          <a:spcPct val="150000"/>
                        </a:lnSpc>
                        <a:spcBef>
                          <a:spcPts val="0"/>
                        </a:spcBef>
                        <a:spcAft>
                          <a:spcPts val="0"/>
                        </a:spcAft>
                      </a:pPr>
                      <a:r>
                        <a:rPr lang="ar-SA" sz="1400" dirty="0"/>
                        <a:t>من؟</a:t>
                      </a:r>
                      <a:endParaRPr lang="en-US" sz="1100" dirty="0">
                        <a:solidFill>
                          <a:srgbClr val="002060"/>
                        </a:solidFill>
                        <a:latin typeface="Times New Roman"/>
                        <a:ea typeface="Times New Roman"/>
                      </a:endParaRPr>
                    </a:p>
                  </a:txBody>
                  <a:tcPr marL="68580" marR="68580" marT="0" marB="0" anchor="ctr">
                    <a:solidFill>
                      <a:schemeClr val="accent5">
                        <a:lumMod val="20000"/>
                        <a:lumOff val="80000"/>
                      </a:schemeClr>
                    </a:solidFill>
                  </a:tcPr>
                </a:tc>
                <a:tc>
                  <a:txBody>
                    <a:bodyPr/>
                    <a:lstStyle/>
                    <a:p>
                      <a:pPr marL="0" marR="0" algn="l" rtl="1">
                        <a:lnSpc>
                          <a:spcPct val="150000"/>
                        </a:lnSpc>
                        <a:spcBef>
                          <a:spcPts val="0"/>
                        </a:spcBef>
                        <a:spcAft>
                          <a:spcPts val="0"/>
                        </a:spcAft>
                      </a:pPr>
                      <a:r>
                        <a:rPr lang="en-US" sz="1400" dirty="0"/>
                        <a:t>Who?</a:t>
                      </a:r>
                      <a:endParaRPr lang="en-US" sz="1100" dirty="0">
                        <a:solidFill>
                          <a:srgbClr val="002060"/>
                        </a:solidFill>
                        <a:latin typeface="Times New Roman"/>
                        <a:ea typeface="Times New Roman"/>
                        <a:cs typeface="+mj-cs"/>
                      </a:endParaRPr>
                    </a:p>
                  </a:txBody>
                  <a:tcPr marL="68580" marR="68580" marT="0" marB="0" anchor="ctr">
                    <a:solidFill>
                      <a:schemeClr val="accent5">
                        <a:lumMod val="20000"/>
                        <a:lumOff val="80000"/>
                      </a:schemeClr>
                    </a:solidFill>
                  </a:tcPr>
                </a:tc>
              </a:tr>
              <a:tr h="0">
                <a:tc>
                  <a:txBody>
                    <a:bodyPr/>
                    <a:lstStyle/>
                    <a:p>
                      <a:pPr marL="0" marR="0" algn="ctr" rtl="1">
                        <a:lnSpc>
                          <a:spcPct val="150000"/>
                        </a:lnSpc>
                        <a:spcBef>
                          <a:spcPts val="0"/>
                        </a:spcBef>
                        <a:spcAft>
                          <a:spcPts val="0"/>
                        </a:spcAft>
                      </a:pPr>
                      <a:r>
                        <a:rPr lang="ar-SA" sz="1400" dirty="0"/>
                        <a:t>2</a:t>
                      </a:r>
                      <a:endParaRPr lang="en-US" sz="1100" dirty="0">
                        <a:solidFill>
                          <a:srgbClr val="002060"/>
                        </a:solidFill>
                        <a:latin typeface="Times New Roman"/>
                        <a:ea typeface="Times New Roman"/>
                      </a:endParaRPr>
                    </a:p>
                  </a:txBody>
                  <a:tcPr marL="68580" marR="68580" marT="0" marB="0" anchor="ctr"/>
                </a:tc>
                <a:tc>
                  <a:txBody>
                    <a:bodyPr/>
                    <a:lstStyle/>
                    <a:p>
                      <a:pPr marL="0" marR="0" algn="justLow" rtl="1">
                        <a:lnSpc>
                          <a:spcPct val="150000"/>
                        </a:lnSpc>
                        <a:spcBef>
                          <a:spcPts val="0"/>
                        </a:spcBef>
                        <a:spcAft>
                          <a:spcPts val="0"/>
                        </a:spcAft>
                      </a:pPr>
                      <a:r>
                        <a:rPr lang="ar-SA" sz="1400" dirty="0"/>
                        <a:t>لماذا؟</a:t>
                      </a:r>
                      <a:endParaRPr lang="en-US" sz="1100" dirty="0">
                        <a:solidFill>
                          <a:srgbClr val="002060"/>
                        </a:solidFill>
                        <a:latin typeface="Times New Roman"/>
                        <a:ea typeface="Times New Roman"/>
                      </a:endParaRPr>
                    </a:p>
                  </a:txBody>
                  <a:tcPr marL="68580" marR="68580" marT="0" marB="0" anchor="ctr"/>
                </a:tc>
                <a:tc>
                  <a:txBody>
                    <a:bodyPr/>
                    <a:lstStyle/>
                    <a:p>
                      <a:pPr marL="0" marR="0" algn="l" rtl="1">
                        <a:lnSpc>
                          <a:spcPct val="150000"/>
                        </a:lnSpc>
                        <a:spcBef>
                          <a:spcPts val="0"/>
                        </a:spcBef>
                        <a:spcAft>
                          <a:spcPts val="0"/>
                        </a:spcAft>
                      </a:pPr>
                      <a:r>
                        <a:rPr lang="en-US" sz="1400" dirty="0"/>
                        <a:t>Why?</a:t>
                      </a:r>
                      <a:endParaRPr lang="en-US" sz="1100" dirty="0">
                        <a:solidFill>
                          <a:srgbClr val="002060"/>
                        </a:solidFill>
                        <a:latin typeface="Times New Roman"/>
                        <a:ea typeface="Times New Roman"/>
                        <a:cs typeface="+mj-cs"/>
                      </a:endParaRPr>
                    </a:p>
                  </a:txBody>
                  <a:tcPr marL="68580" marR="68580" marT="0" marB="0" anchor="ctr"/>
                </a:tc>
              </a:tr>
              <a:tr h="0">
                <a:tc>
                  <a:txBody>
                    <a:bodyPr/>
                    <a:lstStyle/>
                    <a:p>
                      <a:pPr marL="0" marR="0" algn="ctr" rtl="1">
                        <a:lnSpc>
                          <a:spcPct val="150000"/>
                        </a:lnSpc>
                        <a:spcBef>
                          <a:spcPts val="0"/>
                        </a:spcBef>
                        <a:spcAft>
                          <a:spcPts val="0"/>
                        </a:spcAft>
                      </a:pPr>
                      <a:r>
                        <a:rPr lang="ar-SA" sz="1400" dirty="0"/>
                        <a:t>3</a:t>
                      </a:r>
                      <a:endParaRPr lang="en-US" sz="1100" dirty="0">
                        <a:solidFill>
                          <a:srgbClr val="002060"/>
                        </a:solidFill>
                        <a:latin typeface="Times New Roman"/>
                        <a:ea typeface="Times New Roman"/>
                      </a:endParaRPr>
                    </a:p>
                  </a:txBody>
                  <a:tcPr marL="68580" marR="68580" marT="0" marB="0" anchor="ctr">
                    <a:solidFill>
                      <a:schemeClr val="accent5">
                        <a:lumMod val="20000"/>
                        <a:lumOff val="80000"/>
                      </a:schemeClr>
                    </a:solidFill>
                  </a:tcPr>
                </a:tc>
                <a:tc>
                  <a:txBody>
                    <a:bodyPr/>
                    <a:lstStyle/>
                    <a:p>
                      <a:pPr marL="0" marR="0" algn="justLow" rtl="1">
                        <a:lnSpc>
                          <a:spcPct val="150000"/>
                        </a:lnSpc>
                        <a:spcBef>
                          <a:spcPts val="0"/>
                        </a:spcBef>
                        <a:spcAft>
                          <a:spcPts val="0"/>
                        </a:spcAft>
                      </a:pPr>
                      <a:r>
                        <a:rPr lang="ar-SA" sz="1400" dirty="0"/>
                        <a:t>متى؟</a:t>
                      </a:r>
                      <a:endParaRPr lang="en-US" sz="1100" dirty="0">
                        <a:solidFill>
                          <a:srgbClr val="002060"/>
                        </a:solidFill>
                        <a:latin typeface="Times New Roman"/>
                        <a:ea typeface="Times New Roman"/>
                      </a:endParaRPr>
                    </a:p>
                  </a:txBody>
                  <a:tcPr marL="68580" marR="68580" marT="0" marB="0" anchor="ctr">
                    <a:solidFill>
                      <a:schemeClr val="accent5">
                        <a:lumMod val="20000"/>
                        <a:lumOff val="80000"/>
                      </a:schemeClr>
                    </a:solidFill>
                  </a:tcPr>
                </a:tc>
                <a:tc>
                  <a:txBody>
                    <a:bodyPr/>
                    <a:lstStyle/>
                    <a:p>
                      <a:pPr marL="0" marR="0" algn="l" rtl="1">
                        <a:lnSpc>
                          <a:spcPct val="150000"/>
                        </a:lnSpc>
                        <a:spcBef>
                          <a:spcPts val="0"/>
                        </a:spcBef>
                        <a:spcAft>
                          <a:spcPts val="0"/>
                        </a:spcAft>
                      </a:pPr>
                      <a:r>
                        <a:rPr lang="en-US" sz="1400" dirty="0"/>
                        <a:t>When?</a:t>
                      </a:r>
                      <a:endParaRPr lang="en-US" sz="1100" dirty="0">
                        <a:solidFill>
                          <a:srgbClr val="002060"/>
                        </a:solidFill>
                        <a:latin typeface="Times New Roman"/>
                        <a:ea typeface="Times New Roman"/>
                        <a:cs typeface="+mj-cs"/>
                      </a:endParaRPr>
                    </a:p>
                  </a:txBody>
                  <a:tcPr marL="68580" marR="68580" marT="0" marB="0" anchor="ctr">
                    <a:solidFill>
                      <a:schemeClr val="accent5">
                        <a:lumMod val="20000"/>
                        <a:lumOff val="80000"/>
                      </a:schemeClr>
                    </a:solidFill>
                  </a:tcPr>
                </a:tc>
              </a:tr>
              <a:tr h="0">
                <a:tc>
                  <a:txBody>
                    <a:bodyPr/>
                    <a:lstStyle/>
                    <a:p>
                      <a:pPr marL="0" marR="0" algn="ctr" rtl="1">
                        <a:lnSpc>
                          <a:spcPct val="150000"/>
                        </a:lnSpc>
                        <a:spcBef>
                          <a:spcPts val="0"/>
                        </a:spcBef>
                        <a:spcAft>
                          <a:spcPts val="0"/>
                        </a:spcAft>
                      </a:pPr>
                      <a:r>
                        <a:rPr lang="ar-SA" sz="1400" dirty="0"/>
                        <a:t>4</a:t>
                      </a:r>
                      <a:endParaRPr lang="en-US" sz="1100" dirty="0">
                        <a:solidFill>
                          <a:srgbClr val="002060"/>
                        </a:solidFill>
                        <a:latin typeface="Times New Roman"/>
                        <a:ea typeface="Times New Roman"/>
                      </a:endParaRPr>
                    </a:p>
                  </a:txBody>
                  <a:tcPr marL="68580" marR="68580" marT="0" marB="0" anchor="ctr"/>
                </a:tc>
                <a:tc>
                  <a:txBody>
                    <a:bodyPr/>
                    <a:lstStyle/>
                    <a:p>
                      <a:pPr marL="0" marR="0" algn="justLow" rtl="1">
                        <a:lnSpc>
                          <a:spcPct val="150000"/>
                        </a:lnSpc>
                        <a:spcBef>
                          <a:spcPts val="0"/>
                        </a:spcBef>
                        <a:spcAft>
                          <a:spcPts val="0"/>
                        </a:spcAft>
                      </a:pPr>
                      <a:r>
                        <a:rPr lang="ar-SA" sz="1400" dirty="0"/>
                        <a:t>أين؟</a:t>
                      </a:r>
                      <a:endParaRPr lang="en-US" sz="1100" dirty="0">
                        <a:solidFill>
                          <a:srgbClr val="002060"/>
                        </a:solidFill>
                        <a:latin typeface="Times New Roman"/>
                        <a:ea typeface="Times New Roman"/>
                      </a:endParaRPr>
                    </a:p>
                  </a:txBody>
                  <a:tcPr marL="68580" marR="68580" marT="0" marB="0" anchor="ctr"/>
                </a:tc>
                <a:tc>
                  <a:txBody>
                    <a:bodyPr/>
                    <a:lstStyle/>
                    <a:p>
                      <a:pPr marL="0" marR="0" algn="l" rtl="1">
                        <a:lnSpc>
                          <a:spcPct val="150000"/>
                        </a:lnSpc>
                        <a:spcBef>
                          <a:spcPts val="0"/>
                        </a:spcBef>
                        <a:spcAft>
                          <a:spcPts val="0"/>
                        </a:spcAft>
                      </a:pPr>
                      <a:r>
                        <a:rPr lang="en-US" sz="1400" dirty="0"/>
                        <a:t>Where?</a:t>
                      </a:r>
                      <a:endParaRPr lang="en-US" sz="1100" dirty="0">
                        <a:solidFill>
                          <a:srgbClr val="002060"/>
                        </a:solidFill>
                        <a:latin typeface="Times New Roman"/>
                        <a:ea typeface="Times New Roman"/>
                        <a:cs typeface="+mj-cs"/>
                      </a:endParaRPr>
                    </a:p>
                  </a:txBody>
                  <a:tcPr marL="68580" marR="68580" marT="0" marB="0" anchor="ctr"/>
                </a:tc>
              </a:tr>
              <a:tr h="0">
                <a:tc>
                  <a:txBody>
                    <a:bodyPr/>
                    <a:lstStyle/>
                    <a:p>
                      <a:pPr marL="0" marR="0" algn="ctr" rtl="1">
                        <a:lnSpc>
                          <a:spcPct val="150000"/>
                        </a:lnSpc>
                        <a:spcBef>
                          <a:spcPts val="0"/>
                        </a:spcBef>
                        <a:spcAft>
                          <a:spcPts val="0"/>
                        </a:spcAft>
                      </a:pPr>
                      <a:r>
                        <a:rPr lang="ar-SA" sz="1400" dirty="0"/>
                        <a:t>5</a:t>
                      </a:r>
                      <a:endParaRPr lang="en-US" sz="1100" dirty="0">
                        <a:solidFill>
                          <a:srgbClr val="002060"/>
                        </a:solidFill>
                        <a:latin typeface="Times New Roman"/>
                        <a:ea typeface="Times New Roman"/>
                      </a:endParaRPr>
                    </a:p>
                  </a:txBody>
                  <a:tcPr marL="68580" marR="68580" marT="0" marB="0" anchor="ctr">
                    <a:solidFill>
                      <a:schemeClr val="accent5">
                        <a:lumMod val="20000"/>
                        <a:lumOff val="80000"/>
                      </a:schemeClr>
                    </a:solidFill>
                  </a:tcPr>
                </a:tc>
                <a:tc>
                  <a:txBody>
                    <a:bodyPr/>
                    <a:lstStyle/>
                    <a:p>
                      <a:pPr marL="0" marR="0" algn="justLow" rtl="1">
                        <a:lnSpc>
                          <a:spcPct val="150000"/>
                        </a:lnSpc>
                        <a:spcBef>
                          <a:spcPts val="0"/>
                        </a:spcBef>
                        <a:spcAft>
                          <a:spcPts val="0"/>
                        </a:spcAft>
                      </a:pPr>
                      <a:r>
                        <a:rPr lang="ar-SA" sz="1400" dirty="0"/>
                        <a:t>ماذا؟</a:t>
                      </a:r>
                      <a:endParaRPr lang="en-US" sz="1100" dirty="0">
                        <a:solidFill>
                          <a:srgbClr val="002060"/>
                        </a:solidFill>
                        <a:latin typeface="Times New Roman"/>
                        <a:ea typeface="Times New Roman"/>
                      </a:endParaRPr>
                    </a:p>
                  </a:txBody>
                  <a:tcPr marL="68580" marR="68580" marT="0" marB="0" anchor="ctr">
                    <a:solidFill>
                      <a:schemeClr val="accent5">
                        <a:lumMod val="20000"/>
                        <a:lumOff val="80000"/>
                      </a:schemeClr>
                    </a:solidFill>
                  </a:tcPr>
                </a:tc>
                <a:tc>
                  <a:txBody>
                    <a:bodyPr/>
                    <a:lstStyle/>
                    <a:p>
                      <a:pPr marL="0" marR="0" algn="l" rtl="1">
                        <a:lnSpc>
                          <a:spcPct val="150000"/>
                        </a:lnSpc>
                        <a:spcBef>
                          <a:spcPts val="0"/>
                        </a:spcBef>
                        <a:spcAft>
                          <a:spcPts val="0"/>
                        </a:spcAft>
                      </a:pPr>
                      <a:r>
                        <a:rPr lang="en-US" sz="1400" dirty="0"/>
                        <a:t>What?</a:t>
                      </a:r>
                      <a:endParaRPr lang="en-US" sz="1100" dirty="0">
                        <a:solidFill>
                          <a:srgbClr val="002060"/>
                        </a:solidFill>
                        <a:latin typeface="Times New Roman"/>
                        <a:ea typeface="Times New Roman"/>
                        <a:cs typeface="+mj-cs"/>
                      </a:endParaRPr>
                    </a:p>
                  </a:txBody>
                  <a:tcPr marL="68580" marR="68580" marT="0" marB="0" anchor="ctr">
                    <a:solidFill>
                      <a:schemeClr val="accent5">
                        <a:lumMod val="20000"/>
                        <a:lumOff val="80000"/>
                      </a:schemeClr>
                    </a:solidFill>
                  </a:tcPr>
                </a:tc>
              </a:tr>
              <a:tr h="0">
                <a:tc>
                  <a:txBody>
                    <a:bodyPr/>
                    <a:lstStyle/>
                    <a:p>
                      <a:pPr marL="0" marR="0" algn="ctr" rtl="1">
                        <a:lnSpc>
                          <a:spcPct val="150000"/>
                        </a:lnSpc>
                        <a:spcBef>
                          <a:spcPts val="0"/>
                        </a:spcBef>
                        <a:spcAft>
                          <a:spcPts val="0"/>
                        </a:spcAft>
                      </a:pPr>
                      <a:r>
                        <a:rPr lang="ar-SA" sz="1400" dirty="0"/>
                        <a:t>6</a:t>
                      </a:r>
                      <a:endParaRPr lang="en-US" sz="1100" dirty="0">
                        <a:solidFill>
                          <a:srgbClr val="002060"/>
                        </a:solidFill>
                        <a:latin typeface="Times New Roman"/>
                        <a:ea typeface="Times New Roman"/>
                      </a:endParaRPr>
                    </a:p>
                  </a:txBody>
                  <a:tcPr marL="68580" marR="68580" marT="0" marB="0" anchor="ctr"/>
                </a:tc>
                <a:tc>
                  <a:txBody>
                    <a:bodyPr/>
                    <a:lstStyle/>
                    <a:p>
                      <a:pPr marL="0" marR="0" algn="justLow" rtl="1">
                        <a:lnSpc>
                          <a:spcPct val="150000"/>
                        </a:lnSpc>
                        <a:spcBef>
                          <a:spcPts val="0"/>
                        </a:spcBef>
                        <a:spcAft>
                          <a:spcPts val="0"/>
                        </a:spcAft>
                      </a:pPr>
                      <a:r>
                        <a:rPr lang="ar-SA" sz="1400"/>
                        <a:t>كم ؟</a:t>
                      </a:r>
                      <a:endParaRPr lang="en-US" sz="1100">
                        <a:solidFill>
                          <a:srgbClr val="002060"/>
                        </a:solidFill>
                        <a:latin typeface="Times New Roman"/>
                        <a:ea typeface="Times New Roman"/>
                      </a:endParaRPr>
                    </a:p>
                  </a:txBody>
                  <a:tcPr marL="68580" marR="68580" marT="0" marB="0" anchor="ctr"/>
                </a:tc>
                <a:tc>
                  <a:txBody>
                    <a:bodyPr/>
                    <a:lstStyle/>
                    <a:p>
                      <a:pPr marL="0" marR="0" algn="l" rtl="0">
                        <a:lnSpc>
                          <a:spcPct val="150000"/>
                        </a:lnSpc>
                        <a:spcBef>
                          <a:spcPts val="0"/>
                        </a:spcBef>
                        <a:spcAft>
                          <a:spcPts val="0"/>
                        </a:spcAft>
                      </a:pPr>
                      <a:r>
                        <a:rPr lang="en-US" sz="1400" dirty="0"/>
                        <a:t>How much?</a:t>
                      </a:r>
                      <a:r>
                        <a:rPr lang="ar-SA" sz="1400" dirty="0"/>
                        <a:t>-  </a:t>
                      </a:r>
                      <a:r>
                        <a:rPr lang="en-US" sz="1400" dirty="0"/>
                        <a:t>How many</a:t>
                      </a:r>
                      <a:r>
                        <a:rPr lang="ar-SA" sz="1400" dirty="0"/>
                        <a:t>?</a:t>
                      </a:r>
                      <a:endParaRPr lang="en-US" sz="1100" dirty="0">
                        <a:solidFill>
                          <a:srgbClr val="002060"/>
                        </a:solidFill>
                        <a:latin typeface="Times New Roman"/>
                        <a:ea typeface="Times New Roman"/>
                        <a:cs typeface="+mj-cs"/>
                      </a:endParaRPr>
                    </a:p>
                  </a:txBody>
                  <a:tcPr marL="68580" marR="68580" marT="0" marB="0" anchor="ctr"/>
                </a:tc>
              </a:tr>
              <a:tr h="169182">
                <a:tc>
                  <a:txBody>
                    <a:bodyPr/>
                    <a:lstStyle/>
                    <a:p>
                      <a:pPr marL="0" marR="0" algn="ctr" rtl="1">
                        <a:lnSpc>
                          <a:spcPct val="150000"/>
                        </a:lnSpc>
                        <a:spcBef>
                          <a:spcPts val="0"/>
                        </a:spcBef>
                        <a:spcAft>
                          <a:spcPts val="0"/>
                        </a:spcAft>
                      </a:pPr>
                      <a:r>
                        <a:rPr lang="ar-SA" sz="1400" dirty="0"/>
                        <a:t>7</a:t>
                      </a:r>
                      <a:endParaRPr lang="en-US" sz="1100" dirty="0">
                        <a:solidFill>
                          <a:srgbClr val="002060"/>
                        </a:solidFill>
                        <a:latin typeface="Times New Roman"/>
                        <a:ea typeface="Times New Roman"/>
                      </a:endParaRPr>
                    </a:p>
                  </a:txBody>
                  <a:tcPr marL="68580" marR="68580" marT="0" marB="0" anchor="ctr">
                    <a:solidFill>
                      <a:schemeClr val="accent5">
                        <a:lumMod val="20000"/>
                        <a:lumOff val="80000"/>
                      </a:schemeClr>
                    </a:solidFill>
                  </a:tcPr>
                </a:tc>
                <a:tc>
                  <a:txBody>
                    <a:bodyPr/>
                    <a:lstStyle/>
                    <a:p>
                      <a:pPr marL="0" marR="0" algn="justLow" rtl="1">
                        <a:lnSpc>
                          <a:spcPct val="150000"/>
                        </a:lnSpc>
                        <a:spcBef>
                          <a:spcPts val="0"/>
                        </a:spcBef>
                        <a:spcAft>
                          <a:spcPts val="0"/>
                        </a:spcAft>
                      </a:pPr>
                      <a:r>
                        <a:rPr lang="ar-SA" sz="1400" dirty="0"/>
                        <a:t>كيف؟</a:t>
                      </a:r>
                      <a:endParaRPr lang="en-US" sz="1100" dirty="0">
                        <a:solidFill>
                          <a:srgbClr val="002060"/>
                        </a:solidFill>
                        <a:latin typeface="Times New Roman"/>
                        <a:ea typeface="Times New Roman"/>
                      </a:endParaRPr>
                    </a:p>
                  </a:txBody>
                  <a:tcPr marL="68580" marR="68580" marT="0" marB="0" anchor="ctr">
                    <a:solidFill>
                      <a:schemeClr val="accent5">
                        <a:lumMod val="20000"/>
                        <a:lumOff val="80000"/>
                      </a:schemeClr>
                    </a:solidFill>
                  </a:tcPr>
                </a:tc>
                <a:tc>
                  <a:txBody>
                    <a:bodyPr/>
                    <a:lstStyle/>
                    <a:p>
                      <a:pPr marL="0" marR="0" algn="l" rtl="1">
                        <a:lnSpc>
                          <a:spcPct val="150000"/>
                        </a:lnSpc>
                        <a:spcBef>
                          <a:spcPts val="0"/>
                        </a:spcBef>
                        <a:spcAft>
                          <a:spcPts val="0"/>
                        </a:spcAft>
                      </a:pPr>
                      <a:r>
                        <a:rPr lang="en-US" sz="1400" dirty="0"/>
                        <a:t>How?</a:t>
                      </a:r>
                      <a:endParaRPr lang="en-US" sz="1100" dirty="0">
                        <a:solidFill>
                          <a:srgbClr val="002060"/>
                        </a:solidFill>
                        <a:latin typeface="Times New Roman"/>
                        <a:ea typeface="Times New Roman"/>
                        <a:cs typeface="+mj-cs"/>
                      </a:endParaRPr>
                    </a:p>
                  </a:txBody>
                  <a:tcPr marL="68580" marR="68580" marT="0" marB="0" anchor="ctr">
                    <a:solidFill>
                      <a:schemeClr val="accent5">
                        <a:lumMod val="20000"/>
                        <a:lumOff val="80000"/>
                      </a:schemeClr>
                    </a:solidFill>
                  </a:tcPr>
                </a:tc>
              </a:tr>
            </a:tbl>
          </a:graphicData>
        </a:graphic>
      </p:graphicFrame>
    </p:spTree>
    <p:extLst>
      <p:ext uri="{BB962C8B-B14F-4D97-AF65-F5344CB8AC3E}">
        <p14:creationId xmlns:p14="http://schemas.microsoft.com/office/powerpoint/2010/main" val="2083845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ChangeArrowheads="1"/>
          </p:cNvSpPr>
          <p:nvPr/>
        </p:nvSpPr>
        <p:spPr bwMode="auto">
          <a:xfrm>
            <a:off x="179388"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2400" b="1" dirty="0">
              <a:solidFill>
                <a:srgbClr val="D60093"/>
              </a:solidFill>
              <a:cs typeface="Traditional Arabic" pitchFamily="18" charset="-78"/>
            </a:endParaRPr>
          </a:p>
        </p:txBody>
      </p:sp>
      <p:sp>
        <p:nvSpPr>
          <p:cNvPr id="2" name="مستطيل مستدير الزوايا 1"/>
          <p:cNvSpPr/>
          <p:nvPr/>
        </p:nvSpPr>
        <p:spPr>
          <a:xfrm>
            <a:off x="184572" y="404664"/>
            <a:ext cx="8640960" cy="4680520"/>
          </a:xfrm>
          <a:prstGeom prst="roundRect">
            <a:avLst/>
          </a:prstGeom>
          <a:solidFill>
            <a:srgbClr val="FFE18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609600" indent="-609600" algn="just">
              <a:spcBef>
                <a:spcPct val="20000"/>
              </a:spcBef>
              <a:buFontTx/>
              <a:buChar char="•"/>
            </a:pPr>
            <a:r>
              <a:rPr lang="ar-SA" sz="2800" b="1" dirty="0" smtClean="0">
                <a:solidFill>
                  <a:schemeClr val="tx1"/>
                </a:solidFill>
                <a:cs typeface="Traditional Arabic" pitchFamily="18" charset="-78"/>
              </a:rPr>
              <a:t>تعتبر هذه الأسئلة (أسئلة حل المشكلات هامة في توجيه تفكير المعلم أو المرشد حول المعلومات المطلوبة على النحو التالي :</a:t>
            </a:r>
          </a:p>
          <a:p>
            <a:pPr marL="609600" indent="-609600" algn="just">
              <a:spcBef>
                <a:spcPct val="20000"/>
              </a:spcBef>
              <a:buFontTx/>
              <a:buChar char="•"/>
            </a:pPr>
            <a:r>
              <a:rPr lang="ar-SA" sz="2800" b="1" dirty="0" smtClean="0">
                <a:solidFill>
                  <a:srgbClr val="3333FF"/>
                </a:solidFill>
                <a:cs typeface="Traditional Arabic" pitchFamily="18" charset="-78"/>
              </a:rPr>
              <a:t>متى حدثت المشكلة  ؟</a:t>
            </a:r>
          </a:p>
          <a:p>
            <a:pPr marL="609600" indent="-609600" algn="just">
              <a:spcBef>
                <a:spcPct val="20000"/>
              </a:spcBef>
              <a:buFontTx/>
              <a:buChar char="•"/>
            </a:pPr>
            <a:r>
              <a:rPr lang="ar-SA" sz="2800" b="1" dirty="0" smtClean="0">
                <a:solidFill>
                  <a:srgbClr val="3333FF"/>
                </a:solidFill>
                <a:cs typeface="Traditional Arabic" pitchFamily="18" charset="-78"/>
              </a:rPr>
              <a:t>من الشخص المسيء لك ؟</a:t>
            </a:r>
          </a:p>
          <a:p>
            <a:pPr marL="609600" indent="-609600" algn="just">
              <a:spcBef>
                <a:spcPct val="20000"/>
              </a:spcBef>
              <a:buFontTx/>
              <a:buChar char="•"/>
            </a:pPr>
            <a:r>
              <a:rPr lang="ar-SA" sz="2800" b="1" dirty="0" smtClean="0">
                <a:solidFill>
                  <a:srgbClr val="3333FF"/>
                </a:solidFill>
                <a:cs typeface="Traditional Arabic" pitchFamily="18" charset="-78"/>
              </a:rPr>
              <a:t>أين تحدث الإساءة ؟</a:t>
            </a:r>
          </a:p>
          <a:p>
            <a:pPr marL="609600" indent="-609600" algn="just">
              <a:spcBef>
                <a:spcPct val="20000"/>
              </a:spcBef>
              <a:buFontTx/>
              <a:buChar char="•"/>
            </a:pPr>
            <a:r>
              <a:rPr lang="ar-SA" sz="2800" b="1" dirty="0" smtClean="0">
                <a:solidFill>
                  <a:srgbClr val="3333FF"/>
                </a:solidFill>
                <a:cs typeface="Traditional Arabic" pitchFamily="18" charset="-78"/>
              </a:rPr>
              <a:t>بماذا تشعر وقت الإساءة ؟  </a:t>
            </a:r>
            <a:endParaRPr lang="ar-SA" sz="2800" b="1" dirty="0">
              <a:solidFill>
                <a:srgbClr val="3333FF"/>
              </a:solidFill>
              <a:cs typeface="Traditional Arabic" pitchFamily="18" charset="-78"/>
            </a:endParaRPr>
          </a:p>
          <a:p>
            <a:pPr marL="609600" indent="-609600" algn="just">
              <a:spcBef>
                <a:spcPct val="20000"/>
              </a:spcBef>
              <a:buFontTx/>
              <a:buChar char="•"/>
            </a:pPr>
            <a:r>
              <a:rPr lang="ar-SA" sz="2800" b="1" dirty="0" smtClean="0">
                <a:solidFill>
                  <a:srgbClr val="3333FF"/>
                </a:solidFill>
                <a:cs typeface="Traditional Arabic" pitchFamily="18" charset="-78"/>
              </a:rPr>
              <a:t>كم مرة تحدث ؟</a:t>
            </a:r>
          </a:p>
          <a:p>
            <a:pPr marL="609600" indent="-609600" algn="just">
              <a:spcBef>
                <a:spcPct val="20000"/>
              </a:spcBef>
              <a:buFontTx/>
              <a:buChar char="•"/>
            </a:pPr>
            <a:r>
              <a:rPr lang="ar-SA" sz="2800" b="1" dirty="0" smtClean="0">
                <a:solidFill>
                  <a:srgbClr val="3333FF"/>
                </a:solidFill>
                <a:cs typeface="Traditional Arabic" pitchFamily="18" charset="-78"/>
              </a:rPr>
              <a:t>كيف تحدث الإساءة ؟</a:t>
            </a:r>
          </a:p>
        </p:txBody>
      </p:sp>
      <p:pic>
        <p:nvPicPr>
          <p:cNvPr id="1026" name="Picture 2" descr="وماذا بعد؟ مغامرة السؤال المتجد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5373216"/>
            <a:ext cx="2514289" cy="13515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مستطيل 3"/>
          <p:cNvSpPr/>
          <p:nvPr/>
        </p:nvSpPr>
        <p:spPr>
          <a:xfrm>
            <a:off x="2699792" y="5589240"/>
            <a:ext cx="6048672" cy="1080120"/>
          </a:xfrm>
          <a:prstGeom prst="rect">
            <a:avLst/>
          </a:prstGeom>
          <a:ln w="19050">
            <a:solidFill>
              <a:schemeClr val="tx1"/>
            </a:solidFill>
          </a:ln>
        </p:spPr>
        <p:style>
          <a:lnRef idx="1">
            <a:schemeClr val="accent5"/>
          </a:lnRef>
          <a:fillRef idx="2">
            <a:schemeClr val="accent5"/>
          </a:fillRef>
          <a:effectRef idx="1">
            <a:schemeClr val="accent5"/>
          </a:effectRef>
          <a:fontRef idx="minor">
            <a:schemeClr val="dk1"/>
          </a:fontRef>
        </p:style>
        <p:txBody>
          <a:bodyPr rtlCol="1" anchor="ctr"/>
          <a:lstStyle/>
          <a:p>
            <a:r>
              <a:rPr lang="ar-SA" b="1" dirty="0" smtClean="0">
                <a:solidFill>
                  <a:srgbClr val="FF0000"/>
                </a:solidFill>
              </a:rPr>
              <a:t>ملاحظة : </a:t>
            </a:r>
          </a:p>
          <a:p>
            <a:pPr algn="ctr"/>
            <a:r>
              <a:rPr lang="ar-SA" b="1" dirty="0" smtClean="0"/>
              <a:t>أن طرح مثل هذه الأسئلة مباشرة على الطفل قد يزعجه فلا بد من اختيار وسائل وأساليب أفضل حين طرحها  </a:t>
            </a:r>
            <a:endParaRPr lang="ar-SA" b="1" dirty="0"/>
          </a:p>
        </p:txBody>
      </p:sp>
    </p:spTree>
    <p:extLst>
      <p:ext uri="{BB962C8B-B14F-4D97-AF65-F5344CB8AC3E}">
        <p14:creationId xmlns:p14="http://schemas.microsoft.com/office/powerpoint/2010/main" val="1949558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139</a:t>
            </a:fld>
            <a:endParaRPr lang="ar-SA" dirty="0"/>
          </a:p>
        </p:txBody>
      </p:sp>
      <p:sp>
        <p:nvSpPr>
          <p:cNvPr id="4" name="مستطيل 3"/>
          <p:cNvSpPr/>
          <p:nvPr/>
        </p:nvSpPr>
        <p:spPr>
          <a:xfrm>
            <a:off x="1187624" y="404664"/>
            <a:ext cx="6624736" cy="523220"/>
          </a:xfrm>
          <a:prstGeom prst="rect">
            <a:avLst/>
          </a:prstGeom>
          <a:solidFill>
            <a:schemeClr val="accent5"/>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r>
              <a:rPr lang="ar-SA" sz="2800" b="1" dirty="0">
                <a:solidFill>
                  <a:schemeClr val="tx1"/>
                </a:solidFill>
              </a:rPr>
              <a:t>نشاط </a:t>
            </a:r>
            <a:r>
              <a:rPr lang="ar-SA" sz="2800" b="1" dirty="0" smtClean="0">
                <a:solidFill>
                  <a:schemeClr val="tx1"/>
                </a:solidFill>
              </a:rPr>
              <a:t>3 /2/2    : اسمعني افهمني ، لا تأمرني؟</a:t>
            </a:r>
            <a:endParaRPr lang="en-US" sz="2800" b="1" dirty="0">
              <a:solidFill>
                <a:schemeClr val="tx1"/>
              </a:solidFill>
            </a:endParaRPr>
          </a:p>
        </p:txBody>
      </p:sp>
      <p:sp>
        <p:nvSpPr>
          <p:cNvPr id="6" name="مستطيل 5"/>
          <p:cNvSpPr/>
          <p:nvPr/>
        </p:nvSpPr>
        <p:spPr>
          <a:xfrm>
            <a:off x="789944" y="2138085"/>
            <a:ext cx="7692316" cy="3416320"/>
          </a:xfrm>
          <a:prstGeom prst="rect">
            <a:avLst/>
          </a:prstGeom>
          <a:effectLst>
            <a:glow rad="1397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r>
              <a:rPr lang="ar-SA" dirty="0" smtClean="0">
                <a:solidFill>
                  <a:srgbClr val="C00000"/>
                </a:solidFill>
                <a:cs typeface="PT Bold Heading" pitchFamily="2" charset="-78"/>
              </a:rPr>
              <a:t>المطلوب:</a:t>
            </a:r>
          </a:p>
          <a:p>
            <a:endParaRPr lang="ar-SA" dirty="0" smtClean="0">
              <a:solidFill>
                <a:srgbClr val="C00000"/>
              </a:solidFill>
              <a:cs typeface="PT Bold Heading" pitchFamily="2" charset="-78"/>
            </a:endParaRPr>
          </a:p>
          <a:p>
            <a:pPr algn="ctr"/>
            <a:r>
              <a:rPr lang="ar-SA" sz="3600" b="1" dirty="0" smtClean="0">
                <a:solidFill>
                  <a:srgbClr val="002060"/>
                </a:solidFill>
              </a:rPr>
              <a:t>تنفيذ حوار بين اثنين قط من كل مجموعة بمشاركة باقي أعضاء المجموعة لصياغة أسئلة مناسبة للحصول على معلومات من الطفلة وفق </a:t>
            </a:r>
          </a:p>
          <a:p>
            <a:pPr algn="ctr"/>
            <a:r>
              <a:rPr lang="ar-SA" sz="3600" b="1" dirty="0" smtClean="0">
                <a:solidFill>
                  <a:srgbClr val="002060"/>
                </a:solidFill>
              </a:rPr>
              <a:t>((</a:t>
            </a:r>
            <a:r>
              <a:rPr lang="ar-SA" sz="3600" b="1" dirty="0" smtClean="0">
                <a:solidFill>
                  <a:schemeClr val="accent2"/>
                </a:solidFill>
              </a:rPr>
              <a:t>أسئلة مفاتيح حل المشكلات </a:t>
            </a:r>
            <a:r>
              <a:rPr lang="ar-SA" sz="3600" b="1" dirty="0" smtClean="0">
                <a:solidFill>
                  <a:srgbClr val="002060"/>
                </a:solidFill>
              </a:rPr>
              <a:t>))  </a:t>
            </a:r>
          </a:p>
          <a:p>
            <a:pPr algn="ctr"/>
            <a:r>
              <a:rPr lang="ar-SA" sz="3600" b="1" dirty="0" smtClean="0">
                <a:solidFill>
                  <a:srgbClr val="002060"/>
                </a:solidFill>
              </a:rPr>
              <a:t> </a:t>
            </a:r>
            <a:endParaRPr lang="ar-SA" sz="3200" b="1" dirty="0">
              <a:solidFill>
                <a:srgbClr val="002060"/>
              </a:solidFill>
            </a:endParaRPr>
          </a:p>
        </p:txBody>
      </p:sp>
      <p:sp>
        <p:nvSpPr>
          <p:cNvPr id="9" name="مستطيل 8"/>
          <p:cNvSpPr/>
          <p:nvPr/>
        </p:nvSpPr>
        <p:spPr>
          <a:xfrm>
            <a:off x="1619672" y="1525737"/>
            <a:ext cx="3557384" cy="461665"/>
          </a:xfrm>
          <a:prstGeom prst="rect">
            <a:avLst/>
          </a:prstGeom>
          <a:solidFill>
            <a:schemeClr val="accent6">
              <a:lumMod val="40000"/>
              <a:lumOff val="60000"/>
            </a:schemeClr>
          </a:solidFill>
          <a:ln>
            <a:solidFill>
              <a:schemeClr val="tx1"/>
            </a:solidFill>
          </a:ln>
        </p:spPr>
        <p:style>
          <a:lnRef idx="3">
            <a:schemeClr val="lt1"/>
          </a:lnRef>
          <a:fillRef idx="1">
            <a:schemeClr val="accent2"/>
          </a:fillRef>
          <a:effectRef idx="1">
            <a:schemeClr val="accent2"/>
          </a:effectRef>
          <a:fontRef idx="minor">
            <a:schemeClr val="lt1"/>
          </a:fontRef>
        </p:style>
        <p:txBody>
          <a:bodyPr wrap="none">
            <a:spAutoFit/>
          </a:bodyPr>
          <a:lstStyle/>
          <a:p>
            <a:r>
              <a:rPr lang="ar-SA" sz="2400" b="1" dirty="0" smtClean="0">
                <a:solidFill>
                  <a:schemeClr val="tx1"/>
                </a:solidFill>
              </a:rPr>
              <a:t>قصة المعلمة نورة والطالبة : أمل </a:t>
            </a:r>
            <a:endParaRPr lang="en-US" sz="2400" b="1" dirty="0">
              <a:solidFill>
                <a:schemeClr val="tx1"/>
              </a:solidFill>
            </a:endParaRPr>
          </a:p>
        </p:txBody>
      </p:sp>
      <p:sp>
        <p:nvSpPr>
          <p:cNvPr id="7" name="Rectangle 1"/>
          <p:cNvSpPr>
            <a:spLocks noChangeArrowheads="1"/>
          </p:cNvSpPr>
          <p:nvPr/>
        </p:nvSpPr>
        <p:spPr bwMode="auto">
          <a:xfrm>
            <a:off x="6744018" y="5762873"/>
            <a:ext cx="2198668" cy="923330"/>
          </a:xfrm>
          <a:prstGeom prst="rect">
            <a:avLst/>
          </a:prstGeom>
          <a:solidFill>
            <a:srgbClr val="FFFF5B"/>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r>
              <a:rPr lang="ar-SA" b="1" dirty="0" smtClean="0">
                <a:solidFill>
                  <a:schemeClr val="tx1"/>
                </a:solidFill>
              </a:rPr>
              <a:t>مدة النشاط:10 دقيقة</a:t>
            </a:r>
          </a:p>
          <a:p>
            <a:pPr marL="285750" indent="-285750">
              <a:buFont typeface="Arial" pitchFamily="34" charset="0"/>
              <a:buChar char="•"/>
            </a:pPr>
            <a:r>
              <a:rPr lang="ar-SA" b="1" dirty="0" smtClean="0">
                <a:solidFill>
                  <a:schemeClr val="tx1"/>
                </a:solidFill>
              </a:rPr>
              <a:t>طريقة التدريب:</a:t>
            </a:r>
          </a:p>
          <a:p>
            <a:pPr marL="285750" indent="-285750">
              <a:buFont typeface="Arial" pitchFamily="34" charset="0"/>
              <a:buChar char="•"/>
            </a:pPr>
            <a:r>
              <a:rPr lang="ar-SA" b="1" dirty="0" smtClean="0">
                <a:solidFill>
                  <a:schemeClr val="tx1"/>
                </a:solidFill>
              </a:rPr>
              <a:t>دراسة حالة</a:t>
            </a:r>
          </a:p>
        </p:txBody>
      </p:sp>
      <p:sp>
        <p:nvSpPr>
          <p:cNvPr id="3" name="سهم إلى اليسار 2"/>
          <p:cNvSpPr/>
          <p:nvPr/>
        </p:nvSpPr>
        <p:spPr>
          <a:xfrm>
            <a:off x="5652120" y="1196752"/>
            <a:ext cx="2808312" cy="936104"/>
          </a:xfrm>
          <a:prstGeom prst="left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2400" b="1" dirty="0" smtClean="0"/>
              <a:t>العودة الى </a:t>
            </a:r>
            <a:endParaRPr lang="ar-SA" sz="2400" b="1" dirty="0"/>
          </a:p>
        </p:txBody>
      </p:sp>
      <p:sp>
        <p:nvSpPr>
          <p:cNvPr id="8" name="شكل بيضاوي 7"/>
          <p:cNvSpPr/>
          <p:nvPr/>
        </p:nvSpPr>
        <p:spPr>
          <a:xfrm>
            <a:off x="1259632" y="5981521"/>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27</a:t>
            </a:r>
          </a:p>
          <a:p>
            <a:pPr algn="ctr"/>
            <a:r>
              <a:rPr lang="ar-SA" dirty="0" smtClean="0">
                <a:solidFill>
                  <a:schemeClr val="tx1"/>
                </a:solidFill>
              </a:rPr>
              <a:t>ص</a:t>
            </a:r>
            <a:endParaRPr lang="ar-SA" dirty="0">
              <a:solidFill>
                <a:schemeClr val="tx1"/>
              </a:solidFill>
            </a:endParaRPr>
          </a:p>
        </p:txBody>
      </p:sp>
    </p:spTree>
    <p:extLst>
      <p:ext uri="{BB962C8B-B14F-4D97-AF65-F5344CB8AC3E}">
        <p14:creationId xmlns:p14="http://schemas.microsoft.com/office/powerpoint/2010/main" val="25828525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3099418" y="260648"/>
            <a:ext cx="3456383" cy="707886"/>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a:ln w="11430"/>
                <a:solidFill>
                  <a:schemeClr val="accent3"/>
                </a:solidFill>
                <a:effectLst>
                  <a:outerShdw blurRad="76200" dist="50800" dir="5400000" algn="tl" rotWithShape="0">
                    <a:srgbClr val="000000">
                      <a:alpha val="65000"/>
                    </a:srgbClr>
                  </a:outerShdw>
                </a:effectLst>
              </a:rPr>
              <a:t>أهداف البرنامج</a:t>
            </a:r>
          </a:p>
        </p:txBody>
      </p:sp>
      <p:pic>
        <p:nvPicPr>
          <p:cNvPr id="4" name="Picture 2" descr="http://t1.gstatic.com/images?q=tbn:ANd9GcTN6flfSKhBCE03RdZsthDCFAN6nmgV4guGjHwb6LMVkp-HcB3_"/>
          <p:cNvPicPr>
            <a:picLocks noChangeAspect="1" noChangeArrowheads="1"/>
          </p:cNvPicPr>
          <p:nvPr/>
        </p:nvPicPr>
        <p:blipFill>
          <a:blip r:embed="rId2" cstate="print"/>
          <a:srcRect/>
          <a:stretch>
            <a:fillRect/>
          </a:stretch>
        </p:blipFill>
        <p:spPr bwMode="auto">
          <a:xfrm>
            <a:off x="371827" y="-18352"/>
            <a:ext cx="2224773" cy="2117788"/>
          </a:xfrm>
          <a:prstGeom prst="rect">
            <a:avLst/>
          </a:prstGeom>
          <a:noFill/>
        </p:spPr>
      </p:pic>
      <p:sp>
        <p:nvSpPr>
          <p:cNvPr id="44033" name="Rectangle 1"/>
          <p:cNvSpPr>
            <a:spLocks noChangeArrowheads="1"/>
          </p:cNvSpPr>
          <p:nvPr/>
        </p:nvSpPr>
        <p:spPr bwMode="auto">
          <a:xfrm>
            <a:off x="4827610" y="1184704"/>
            <a:ext cx="4028259" cy="5447645"/>
          </a:xfrm>
          <a:prstGeom prst="rect">
            <a:avLst/>
          </a:prstGeom>
          <a:ln w="38100">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400" b="1" dirty="0" smtClean="0">
                <a:solidFill>
                  <a:schemeClr val="tx1"/>
                </a:solidFill>
                <a:latin typeface="Arial" pitchFamily="34" charset="0"/>
                <a:ea typeface="Times New Roman" pitchFamily="18" charset="0"/>
                <a:cs typeface="Arabic Transparent" pitchFamily="2" charset="-78"/>
              </a:rPr>
              <a:t>1</a:t>
            </a:r>
            <a:r>
              <a:rPr lang="ar-SA" sz="2800" b="1" dirty="0" smtClean="0">
                <a:solidFill>
                  <a:schemeClr val="tx1"/>
                </a:solidFill>
                <a:latin typeface="Arial" pitchFamily="34" charset="0"/>
                <a:ea typeface="Times New Roman" pitchFamily="18" charset="0"/>
                <a:cs typeface="Arabic Transparent" pitchFamily="2" charset="-78"/>
              </a:rPr>
              <a:t>. </a:t>
            </a:r>
            <a:r>
              <a:rPr lang="ar-SA" sz="2000" b="1" dirty="0" smtClean="0">
                <a:solidFill>
                  <a:schemeClr val="tx1"/>
                </a:solidFill>
                <a:latin typeface="Arial" pitchFamily="34" charset="0"/>
                <a:ea typeface="Times New Roman" pitchFamily="18" charset="0"/>
                <a:cs typeface="Arabic Transparent" pitchFamily="2" charset="-78"/>
              </a:rPr>
              <a:t>التبصير بحقوق الطفل .</a:t>
            </a:r>
          </a:p>
          <a:p>
            <a:pPr algn="justLow" fontAlgn="base">
              <a:lnSpc>
                <a:spcPct val="150000"/>
              </a:lnSpc>
              <a:spcBef>
                <a:spcPct val="0"/>
              </a:spcBef>
              <a:spcAft>
                <a:spcPct val="0"/>
              </a:spcAft>
            </a:pPr>
            <a:r>
              <a:rPr lang="ar-SA" sz="2000" b="1" dirty="0" smtClean="0">
                <a:solidFill>
                  <a:schemeClr val="tx1"/>
                </a:solidFill>
                <a:latin typeface="Arial" pitchFamily="34" charset="0"/>
                <a:ea typeface="Times New Roman" pitchFamily="18" charset="0"/>
                <a:cs typeface="Arabic Transparent" pitchFamily="2" charset="-78"/>
              </a:rPr>
              <a:t>2. التبصير باحتياجات الطفل الأساسية وطرق تلبيتها من قبل القائمين على رعايته.</a:t>
            </a:r>
          </a:p>
          <a:p>
            <a:pPr algn="justLow" fontAlgn="base">
              <a:lnSpc>
                <a:spcPct val="150000"/>
              </a:lnSpc>
              <a:spcBef>
                <a:spcPct val="0"/>
              </a:spcBef>
              <a:spcAft>
                <a:spcPct val="0"/>
              </a:spcAft>
            </a:pPr>
            <a:r>
              <a:rPr lang="ar-SA" sz="2000" b="1" dirty="0" smtClean="0">
                <a:solidFill>
                  <a:schemeClr val="tx1"/>
                </a:solidFill>
                <a:latin typeface="Arial" pitchFamily="34" charset="0"/>
                <a:ea typeface="Times New Roman" pitchFamily="18" charset="0"/>
                <a:cs typeface="Arabic Transparent" pitchFamily="2" charset="-78"/>
              </a:rPr>
              <a:t>3. معرفة مفهوم الإساءة ضد الأطفال. </a:t>
            </a:r>
          </a:p>
          <a:p>
            <a:pPr algn="justLow" fontAlgn="base">
              <a:lnSpc>
                <a:spcPct val="150000"/>
              </a:lnSpc>
              <a:spcBef>
                <a:spcPct val="0"/>
              </a:spcBef>
              <a:spcAft>
                <a:spcPct val="0"/>
              </a:spcAft>
            </a:pPr>
            <a:r>
              <a:rPr lang="ar-SA" sz="2400" b="1" dirty="0" smtClean="0">
                <a:solidFill>
                  <a:schemeClr val="tx1"/>
                </a:solidFill>
                <a:latin typeface="Arial" pitchFamily="34" charset="0"/>
                <a:ea typeface="Times New Roman" pitchFamily="18" charset="0"/>
                <a:cs typeface="Arabic Transparent" pitchFamily="2" charset="-78"/>
              </a:rPr>
              <a:t>4.</a:t>
            </a:r>
            <a:r>
              <a:rPr lang="ar-SA" sz="2000" b="1" dirty="0" smtClean="0">
                <a:solidFill>
                  <a:schemeClr val="tx1"/>
                </a:solidFill>
                <a:latin typeface="Arial" pitchFamily="34" charset="0"/>
                <a:ea typeface="Times New Roman" pitchFamily="18" charset="0"/>
                <a:cs typeface="Arabic Transparent" pitchFamily="2" charset="-78"/>
              </a:rPr>
              <a:t> التعريف على أنواع وأشكال الإساءة التي قد يتعرض لها الأطفال وتنمية مهارات التعامل معها</a:t>
            </a:r>
            <a:r>
              <a:rPr lang="ar-SA" b="1" dirty="0" smtClean="0">
                <a:solidFill>
                  <a:schemeClr val="tx1"/>
                </a:solidFill>
                <a:latin typeface="Arial" pitchFamily="34" charset="0"/>
                <a:ea typeface="Times New Roman" pitchFamily="18" charset="0"/>
                <a:cs typeface="Arabic Transparent" pitchFamily="2" charset="-78"/>
              </a:rPr>
              <a:t>.</a:t>
            </a:r>
            <a:endParaRPr lang="ar-SA" sz="2000" b="1" dirty="0" smtClean="0">
              <a:solidFill>
                <a:schemeClr val="tx1"/>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2000" b="1" dirty="0" smtClean="0">
                <a:solidFill>
                  <a:schemeClr val="tx1"/>
                </a:solidFill>
                <a:latin typeface="Arial" pitchFamily="34" charset="0"/>
                <a:ea typeface="Times New Roman" pitchFamily="18" charset="0"/>
                <a:cs typeface="Arabic Transparent" pitchFamily="2" charset="-78"/>
              </a:rPr>
              <a:t>5. معرفة الاتجاهات والمواقف المجتمعية والثقافية المرتبطة بموضوع الإساءة.</a:t>
            </a:r>
          </a:p>
          <a:p>
            <a:pPr algn="justLow" fontAlgn="base">
              <a:lnSpc>
                <a:spcPct val="150000"/>
              </a:lnSpc>
              <a:spcBef>
                <a:spcPct val="0"/>
              </a:spcBef>
              <a:spcAft>
                <a:spcPct val="0"/>
              </a:spcAft>
            </a:pPr>
            <a:r>
              <a:rPr lang="ar-SA" sz="2000" b="1" dirty="0" smtClean="0">
                <a:solidFill>
                  <a:schemeClr val="tx1"/>
                </a:solidFill>
                <a:latin typeface="Arial" pitchFamily="34" charset="0"/>
                <a:ea typeface="Times New Roman" pitchFamily="18" charset="0"/>
                <a:cs typeface="Arabic Transparent" pitchFamily="2" charset="-78"/>
              </a:rPr>
              <a:t>6. التدرب على مهارة الربط بين مؤشرات وأعراض الإساءة وبين عواملها وأسبابها.</a:t>
            </a:r>
            <a:endParaRPr lang="ar-SA" sz="2000" b="1" dirty="0">
              <a:solidFill>
                <a:schemeClr val="tx1"/>
              </a:solidFill>
              <a:latin typeface="Arial" pitchFamily="34" charset="0"/>
              <a:ea typeface="Times New Roman" pitchFamily="18" charset="0"/>
              <a:cs typeface="Arabic Transparent" pitchFamily="2" charset="-78"/>
            </a:endParaRPr>
          </a:p>
        </p:txBody>
      </p:sp>
      <p:sp>
        <p:nvSpPr>
          <p:cNvPr id="5" name="مستطيل 4"/>
          <p:cNvSpPr/>
          <p:nvPr/>
        </p:nvSpPr>
        <p:spPr>
          <a:xfrm>
            <a:off x="179512" y="1115452"/>
            <a:ext cx="4415210" cy="5632311"/>
          </a:xfrm>
          <a:prstGeom prst="rect">
            <a:avLst/>
          </a:prstGeom>
          <a:ln w="28575">
            <a:solidFill>
              <a:srgbClr val="000000"/>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000" b="1" dirty="0">
                <a:solidFill>
                  <a:schemeClr val="tx1"/>
                </a:solidFill>
                <a:latin typeface="Arial" pitchFamily="34" charset="0"/>
                <a:ea typeface="Times New Roman" pitchFamily="18" charset="0"/>
                <a:cs typeface="Arabic Transparent" pitchFamily="2" charset="-78"/>
              </a:rPr>
              <a:t>7. تنمية مهارات المشاركين نحو تحليل عوامل الخطورة المؤدية إلى إحداث أنماط الإساءة ضد الأطفال.  </a:t>
            </a:r>
            <a:endParaRPr lang="ar-SA" sz="2000" b="1" dirty="0" smtClean="0">
              <a:solidFill>
                <a:schemeClr val="tx1"/>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2000" b="1" dirty="0" smtClean="0">
                <a:solidFill>
                  <a:schemeClr val="tx1"/>
                </a:solidFill>
                <a:latin typeface="Arial" pitchFamily="34" charset="0"/>
                <a:ea typeface="Times New Roman" pitchFamily="18" charset="0"/>
                <a:cs typeface="Arabic Transparent" pitchFamily="2" charset="-78"/>
              </a:rPr>
              <a:t>8. تعزيز أدوار المشاركين نحو تبنى سياسة عمل مهنية للتعامل مع قضايا الأطفال المعرضين لمختلف أنماط الإساءة الموجهة للطفل.</a:t>
            </a:r>
          </a:p>
          <a:p>
            <a:pPr algn="justLow" fontAlgn="base">
              <a:lnSpc>
                <a:spcPct val="150000"/>
              </a:lnSpc>
              <a:spcBef>
                <a:spcPct val="0"/>
              </a:spcBef>
              <a:spcAft>
                <a:spcPct val="0"/>
              </a:spcAft>
            </a:pPr>
            <a:r>
              <a:rPr lang="ar-SA" sz="2000" b="1" dirty="0" smtClean="0">
                <a:solidFill>
                  <a:schemeClr val="tx1"/>
                </a:solidFill>
                <a:latin typeface="Arial" pitchFamily="34" charset="0"/>
                <a:ea typeface="Times New Roman" pitchFamily="18" charset="0"/>
                <a:cs typeface="Arabic Transparent" pitchFamily="2" charset="-78"/>
              </a:rPr>
              <a:t>9. تنمية الجوانب المعرفية لدى المشاركين في الاكتشاف المبكر لحالات الإساءة والإهمال التي قد يتعرض لها الأطفال. </a:t>
            </a:r>
          </a:p>
          <a:p>
            <a:pPr algn="justLow" fontAlgn="base">
              <a:lnSpc>
                <a:spcPct val="150000"/>
              </a:lnSpc>
              <a:spcBef>
                <a:spcPct val="0"/>
              </a:spcBef>
              <a:spcAft>
                <a:spcPct val="0"/>
              </a:spcAft>
            </a:pPr>
            <a:r>
              <a:rPr lang="ar-SA" sz="2000" b="1" dirty="0" smtClean="0">
                <a:solidFill>
                  <a:schemeClr val="tx1"/>
                </a:solidFill>
                <a:latin typeface="Arial" pitchFamily="34" charset="0"/>
                <a:ea typeface="Times New Roman" pitchFamily="18" charset="0"/>
                <a:cs typeface="Arabic Transparent" pitchFamily="2" charset="-78"/>
              </a:rPr>
              <a:t>10. تنمية وتطوير مهارات المشاركين نحو تطبيق مهارات التدخل الخاصة مع الأطفال المعرضين لأنماط الإساءة المختلفة. </a:t>
            </a:r>
          </a:p>
        </p:txBody>
      </p:sp>
    </p:spTree>
    <p:extLst>
      <p:ext uri="{BB962C8B-B14F-4D97-AF65-F5344CB8AC3E}">
        <p14:creationId xmlns:p14="http://schemas.microsoft.com/office/powerpoint/2010/main" val="93078285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ChangeArrowheads="1"/>
          </p:cNvSpPr>
          <p:nvPr/>
        </p:nvSpPr>
        <p:spPr bwMode="auto">
          <a:xfrm>
            <a:off x="179388" y="1052513"/>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EG" sz="2800" b="1" dirty="0">
              <a:solidFill>
                <a:srgbClr val="0000FF"/>
              </a:solidFill>
              <a:cs typeface="Traditional Arabic" pitchFamily="18" charset="-78"/>
            </a:endParaRPr>
          </a:p>
        </p:txBody>
      </p:sp>
      <p:sp>
        <p:nvSpPr>
          <p:cNvPr id="2" name="وسيلة شرح مستطيلة مستديرة الزوايا 1"/>
          <p:cNvSpPr/>
          <p:nvPr/>
        </p:nvSpPr>
        <p:spPr>
          <a:xfrm>
            <a:off x="454821" y="470145"/>
            <a:ext cx="8208912" cy="1584176"/>
          </a:xfrm>
          <a:prstGeom prst="wedgeRoundRectCallout">
            <a:avLst/>
          </a:prstGeom>
        </p:spPr>
        <p:style>
          <a:lnRef idx="2">
            <a:schemeClr val="accent2"/>
          </a:lnRef>
          <a:fillRef idx="1">
            <a:schemeClr val="lt1"/>
          </a:fillRef>
          <a:effectRef idx="0">
            <a:schemeClr val="accent2"/>
          </a:effectRef>
          <a:fontRef idx="minor">
            <a:schemeClr val="dk1"/>
          </a:fontRef>
        </p:style>
        <p:txBody>
          <a:bodyPr rtlCol="1" anchor="ctr"/>
          <a:lstStyle/>
          <a:p>
            <a:pPr marL="609600" indent="-609600" algn="just">
              <a:spcBef>
                <a:spcPct val="20000"/>
              </a:spcBef>
              <a:buFontTx/>
              <a:buChar char="•"/>
            </a:pPr>
            <a:r>
              <a:rPr lang="ar-SA" sz="2000" b="1" dirty="0">
                <a:solidFill>
                  <a:srgbClr val="FF3300"/>
                </a:solidFill>
                <a:cs typeface="Traditional Arabic" pitchFamily="18" charset="-78"/>
              </a:rPr>
              <a:t>1- الأسئلة المفتوحة </a:t>
            </a:r>
            <a:r>
              <a:rPr lang="ar-SA" sz="2000" b="1" dirty="0" smtClean="0">
                <a:solidFill>
                  <a:srgbClr val="FF3300"/>
                </a:solidFill>
                <a:cs typeface="Traditional Arabic" pitchFamily="18" charset="-78"/>
              </a:rPr>
              <a:t>:</a:t>
            </a:r>
            <a:r>
              <a:rPr lang="ar-SA" sz="2000" b="1" dirty="0">
                <a:cs typeface="Traditional Arabic" pitchFamily="18" charset="-78"/>
              </a:rPr>
              <a:t> </a:t>
            </a:r>
            <a:endParaRPr lang="ar-SA" sz="2000" b="1" dirty="0" smtClean="0">
              <a:cs typeface="Traditional Arabic" pitchFamily="18" charset="-78"/>
            </a:endParaRPr>
          </a:p>
          <a:p>
            <a:pPr marL="609600" indent="-609600" algn="just">
              <a:spcBef>
                <a:spcPct val="20000"/>
              </a:spcBef>
              <a:buFontTx/>
              <a:buChar char="•"/>
            </a:pPr>
            <a:r>
              <a:rPr lang="ar-EG" b="1" dirty="0" smtClean="0">
                <a:solidFill>
                  <a:schemeClr val="tx1"/>
                </a:solidFill>
                <a:cs typeface="Traditional Arabic" pitchFamily="18" charset="-78"/>
              </a:rPr>
              <a:t>تهدف </a:t>
            </a:r>
            <a:r>
              <a:rPr lang="ar-EG" b="1" dirty="0">
                <a:solidFill>
                  <a:schemeClr val="tx1"/>
                </a:solidFill>
                <a:cs typeface="Traditional Arabic" pitchFamily="18" charset="-78"/>
              </a:rPr>
              <a:t>هذه المهارة إلى جعل المسترشد يتكلم عن نفسه وعن مشاعره وعن آرائه وعن المشكلة والتفاصيل المتصلة بها , ولن يتأتى </a:t>
            </a:r>
            <a:r>
              <a:rPr lang="ar-EG" b="1" dirty="0" smtClean="0">
                <a:solidFill>
                  <a:schemeClr val="tx1"/>
                </a:solidFill>
                <a:cs typeface="Traditional Arabic" pitchFamily="18" charset="-78"/>
              </a:rPr>
              <a:t>ذلك إلا</a:t>
            </a:r>
            <a:r>
              <a:rPr lang="ar-SA" b="1" dirty="0" smtClean="0">
                <a:solidFill>
                  <a:schemeClr val="tx1"/>
                </a:solidFill>
                <a:cs typeface="Traditional Arabic" pitchFamily="18" charset="-78"/>
              </a:rPr>
              <a:t> </a:t>
            </a:r>
            <a:r>
              <a:rPr lang="ar-EG" b="1" dirty="0" smtClean="0">
                <a:solidFill>
                  <a:schemeClr val="tx1"/>
                </a:solidFill>
                <a:cs typeface="Traditional Arabic" pitchFamily="18" charset="-78"/>
              </a:rPr>
              <a:t>عن </a:t>
            </a:r>
            <a:r>
              <a:rPr lang="ar-EG" b="1" dirty="0">
                <a:solidFill>
                  <a:schemeClr val="tx1"/>
                </a:solidFill>
                <a:cs typeface="Traditional Arabic" pitchFamily="18" charset="-78"/>
              </a:rPr>
              <a:t>طريق استخدام المرشد للأسئلة المفتوحة , فهي تؤدي إلى إجابات طويلة , وتشجع المسترشد على الكلام أكثر عن موضوعه ,</a:t>
            </a:r>
            <a:r>
              <a:rPr lang="ar-EG" b="1" u="sng" dirty="0">
                <a:solidFill>
                  <a:schemeClr val="tx1"/>
                </a:solidFill>
                <a:cs typeface="Traditional Arabic" pitchFamily="18" charset="-78"/>
              </a:rPr>
              <a:t> </a:t>
            </a:r>
            <a:r>
              <a:rPr lang="ar-EG" b="1" u="sng" dirty="0">
                <a:solidFill>
                  <a:srgbClr val="3333FF"/>
                </a:solidFill>
                <a:cs typeface="Traditional Arabic" pitchFamily="18" charset="-78"/>
              </a:rPr>
              <a:t>مما يتيح للمرشد الحصول على معلومات </a:t>
            </a:r>
            <a:r>
              <a:rPr lang="ar-EG" b="1" u="sng" dirty="0" smtClean="0">
                <a:solidFill>
                  <a:srgbClr val="3333FF"/>
                </a:solidFill>
                <a:cs typeface="Traditional Arabic" pitchFamily="18" charset="-78"/>
              </a:rPr>
              <a:t>أكثر</a:t>
            </a:r>
            <a:r>
              <a:rPr lang="ar-SA" b="1" u="sng" dirty="0" smtClean="0">
                <a:solidFill>
                  <a:srgbClr val="3333FF"/>
                </a:solidFill>
                <a:cs typeface="Traditional Arabic" pitchFamily="18" charset="-78"/>
              </a:rPr>
              <a:t> عن الحالة.</a:t>
            </a:r>
            <a:endParaRPr lang="ar-SA" sz="2000" b="1" u="sng" dirty="0" smtClean="0">
              <a:solidFill>
                <a:srgbClr val="3333FF"/>
              </a:solidFill>
              <a:cs typeface="Traditional Arabic" pitchFamily="18" charset="-78"/>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52017"/>
            <a:ext cx="1368276" cy="8551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وسيلة شرح مستطيلة مستديرة الزوايا 8"/>
          <p:cNvSpPr/>
          <p:nvPr/>
        </p:nvSpPr>
        <p:spPr>
          <a:xfrm>
            <a:off x="474121" y="2036063"/>
            <a:ext cx="8208912" cy="1728192"/>
          </a:xfrm>
          <a:prstGeom prst="wedgeRoundRectCallout">
            <a:avLst/>
          </a:prstGeom>
        </p:spPr>
        <p:style>
          <a:lnRef idx="1">
            <a:schemeClr val="accent4"/>
          </a:lnRef>
          <a:fillRef idx="2">
            <a:schemeClr val="accent4"/>
          </a:fillRef>
          <a:effectRef idx="1">
            <a:schemeClr val="accent4"/>
          </a:effectRef>
          <a:fontRef idx="minor">
            <a:schemeClr val="dk1"/>
          </a:fontRef>
        </p:style>
        <p:txBody>
          <a:bodyPr rtlCol="1" anchor="ctr"/>
          <a:lstStyle/>
          <a:p>
            <a:pPr marL="609600" indent="-609600" algn="just">
              <a:spcBef>
                <a:spcPct val="20000"/>
              </a:spcBef>
              <a:buFontTx/>
              <a:buChar char="•"/>
            </a:pPr>
            <a:r>
              <a:rPr lang="ar-SA" sz="2000" b="1" dirty="0" smtClean="0">
                <a:solidFill>
                  <a:srgbClr val="FF3300"/>
                </a:solidFill>
                <a:cs typeface="Traditional Arabic" pitchFamily="18" charset="-78"/>
              </a:rPr>
              <a:t>2- </a:t>
            </a:r>
            <a:r>
              <a:rPr lang="ar-SA" sz="2000" b="1" dirty="0">
                <a:solidFill>
                  <a:srgbClr val="FF3300"/>
                </a:solidFill>
                <a:cs typeface="Traditional Arabic" pitchFamily="18" charset="-78"/>
              </a:rPr>
              <a:t>الأسئلة </a:t>
            </a:r>
            <a:r>
              <a:rPr lang="ar-SA" sz="2000" b="1" dirty="0" smtClean="0">
                <a:solidFill>
                  <a:srgbClr val="FF3300"/>
                </a:solidFill>
                <a:cs typeface="Traditional Arabic" pitchFamily="18" charset="-78"/>
              </a:rPr>
              <a:t>المغلقة :</a:t>
            </a:r>
            <a:r>
              <a:rPr lang="ar-SA" sz="2000" b="1" dirty="0">
                <a:cs typeface="Traditional Arabic" pitchFamily="18" charset="-78"/>
              </a:rPr>
              <a:t> </a:t>
            </a:r>
            <a:endParaRPr lang="ar-SA" sz="2000" b="1" dirty="0" smtClean="0">
              <a:cs typeface="Traditional Arabic" pitchFamily="18" charset="-78"/>
            </a:endParaRPr>
          </a:p>
          <a:p>
            <a:pPr marL="609600" indent="-609600" algn="just">
              <a:spcBef>
                <a:spcPct val="20000"/>
              </a:spcBef>
              <a:buFontTx/>
              <a:buChar char="•"/>
            </a:pPr>
            <a:r>
              <a:rPr lang="ar-SA" b="1" dirty="0" smtClean="0">
                <a:cs typeface="Traditional Arabic" pitchFamily="18" charset="-78"/>
              </a:rPr>
              <a:t>هي الاسئلة التي تكون اجاباتها </a:t>
            </a:r>
            <a:r>
              <a:rPr lang="ar-EG" b="1" dirty="0" smtClean="0">
                <a:cs typeface="Traditional Arabic" pitchFamily="18" charset="-78"/>
              </a:rPr>
              <a:t>محددة </a:t>
            </a:r>
            <a:r>
              <a:rPr lang="ar-EG" b="1" dirty="0">
                <a:cs typeface="Traditional Arabic" pitchFamily="18" charset="-78"/>
              </a:rPr>
              <a:t>بعيدة عن الاستطراد ويستفيد منها المرشد بعد طرح أسئلته المفتوحة لكي تجيب على ما بين السطور في حديث المسترشد وكذلك يحصل منها على إجابات محددة حول أسئلة خاصة يود طرحها على المسترشد </a:t>
            </a:r>
            <a:r>
              <a:rPr lang="ar-EG" b="1" dirty="0" smtClean="0">
                <a:cs typeface="Traditional Arabic" pitchFamily="18" charset="-78"/>
              </a:rPr>
              <a:t>.</a:t>
            </a:r>
            <a:endParaRPr lang="ar-SA" b="1" dirty="0" smtClean="0">
              <a:cs typeface="Traditional Arabic" pitchFamily="18" charset="-78"/>
            </a:endParaRPr>
          </a:p>
          <a:p>
            <a:pPr algn="just">
              <a:spcBef>
                <a:spcPct val="20000"/>
              </a:spcBef>
            </a:pPr>
            <a:r>
              <a:rPr lang="ar-SA" b="1" dirty="0" smtClean="0">
                <a:solidFill>
                  <a:srgbClr val="0000FF"/>
                </a:solidFill>
                <a:cs typeface="Traditional Arabic" pitchFamily="18" charset="-78"/>
              </a:rPr>
              <a:t>   </a:t>
            </a:r>
            <a:r>
              <a:rPr lang="ar-EG" b="1" dirty="0" smtClean="0">
                <a:solidFill>
                  <a:srgbClr val="0000FF"/>
                </a:solidFill>
                <a:cs typeface="Traditional Arabic" pitchFamily="18" charset="-78"/>
              </a:rPr>
              <a:t>مثال </a:t>
            </a:r>
            <a:r>
              <a:rPr lang="ar-EG" b="1" dirty="0">
                <a:solidFill>
                  <a:srgbClr val="0000FF"/>
                </a:solidFill>
                <a:cs typeface="Traditional Arabic" pitchFamily="18" charset="-78"/>
              </a:rPr>
              <a:t>ذلك </a:t>
            </a:r>
            <a:r>
              <a:rPr lang="ar-EG" b="1" dirty="0">
                <a:cs typeface="Traditional Arabic" pitchFamily="18" charset="-78"/>
              </a:rPr>
              <a:t>( </a:t>
            </a:r>
            <a:r>
              <a:rPr lang="ar-EG" b="1" dirty="0">
                <a:solidFill>
                  <a:srgbClr val="0000FF"/>
                </a:solidFill>
                <a:cs typeface="Traditional Arabic" pitchFamily="18" charset="-78"/>
              </a:rPr>
              <a:t>هل تحب الألعاب الرياضية ؟ , هل تشارك في المناسبات الاجتماعية ؟</a:t>
            </a:r>
            <a:r>
              <a:rPr lang="ar-EG" b="1" dirty="0">
                <a:cs typeface="Traditional Arabic" pitchFamily="18" charset="-78"/>
              </a:rPr>
              <a:t> )</a:t>
            </a:r>
            <a:endParaRPr lang="ar-SA" b="1" dirty="0">
              <a:cs typeface="Traditional Arabic" pitchFamily="18" charset="-78"/>
            </a:endParaRPr>
          </a:p>
        </p:txBody>
      </p:sp>
      <p:sp>
        <p:nvSpPr>
          <p:cNvPr id="10" name="شكل بيضاوي 9"/>
          <p:cNvSpPr/>
          <p:nvPr/>
        </p:nvSpPr>
        <p:spPr>
          <a:xfrm>
            <a:off x="474121" y="3044175"/>
            <a:ext cx="1872332" cy="720080"/>
          </a:xfrm>
          <a:prstGeom prst="ellipse">
            <a:avLst/>
          </a:prstGeom>
          <a:solidFill>
            <a:srgbClr val="FFE18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spcBef>
                <a:spcPct val="20000"/>
              </a:spcBef>
            </a:pPr>
            <a:r>
              <a:rPr lang="ar-SA" sz="1100" b="1" dirty="0" smtClean="0">
                <a:solidFill>
                  <a:schemeClr val="tx1"/>
                </a:solidFill>
                <a:cs typeface="Traditional Arabic" pitchFamily="18" charset="-78"/>
              </a:rPr>
              <a:t>الاسئلة </a:t>
            </a:r>
            <a:r>
              <a:rPr lang="ar-SA" sz="1100" b="1" dirty="0">
                <a:solidFill>
                  <a:schemeClr val="tx1"/>
                </a:solidFill>
                <a:cs typeface="Traditional Arabic" pitchFamily="18" charset="-78"/>
              </a:rPr>
              <a:t>المغلقة </a:t>
            </a:r>
            <a:r>
              <a:rPr lang="ar-SA" sz="1100" b="1" dirty="0" smtClean="0">
                <a:solidFill>
                  <a:schemeClr val="tx1"/>
                </a:solidFill>
                <a:cs typeface="Traditional Arabic" pitchFamily="18" charset="-78"/>
              </a:rPr>
              <a:t>تستثير الذاكر</a:t>
            </a:r>
            <a:r>
              <a:rPr lang="ar-SA" sz="2000" b="1" dirty="0" smtClean="0">
                <a:solidFill>
                  <a:schemeClr val="tx1"/>
                </a:solidFill>
                <a:cs typeface="Traditional Arabic" pitchFamily="18" charset="-78"/>
              </a:rPr>
              <a:t>ة</a:t>
            </a:r>
            <a:endParaRPr lang="ar-SA" sz="2000" b="1" dirty="0">
              <a:solidFill>
                <a:schemeClr val="tx1"/>
              </a:solidFill>
              <a:cs typeface="Traditional Arabic" pitchFamily="18" charset="-78"/>
            </a:endParaRPr>
          </a:p>
        </p:txBody>
      </p:sp>
      <p:sp>
        <p:nvSpPr>
          <p:cNvPr id="11" name="شكل بيضاوي 10"/>
          <p:cNvSpPr/>
          <p:nvPr/>
        </p:nvSpPr>
        <p:spPr>
          <a:xfrm>
            <a:off x="228312" y="1556792"/>
            <a:ext cx="2160364" cy="792088"/>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spcBef>
                <a:spcPct val="20000"/>
              </a:spcBef>
            </a:pPr>
            <a:r>
              <a:rPr lang="ar-SA" sz="1100" b="1" dirty="0" smtClean="0">
                <a:solidFill>
                  <a:schemeClr val="tx1"/>
                </a:solidFill>
                <a:cs typeface="Traditional Arabic" pitchFamily="18" charset="-78"/>
              </a:rPr>
              <a:t>الأسئلة </a:t>
            </a:r>
            <a:r>
              <a:rPr lang="ar-SA" sz="1100" b="1" dirty="0">
                <a:solidFill>
                  <a:schemeClr val="tx1"/>
                </a:solidFill>
                <a:cs typeface="Traditional Arabic" pitchFamily="18" charset="-78"/>
              </a:rPr>
              <a:t>المفتوحة تثير تلقائية المسترشد في الحديث </a:t>
            </a:r>
            <a:endParaRPr lang="ar-SA" sz="2000" b="1" dirty="0">
              <a:solidFill>
                <a:schemeClr val="tx1"/>
              </a:solidFill>
              <a:cs typeface="Traditional Arabic" pitchFamily="18" charset="-78"/>
            </a:endParaRPr>
          </a:p>
        </p:txBody>
      </p:sp>
      <p:sp>
        <p:nvSpPr>
          <p:cNvPr id="12" name="وسيلة شرح مستطيلة مستديرة الزوايا 11"/>
          <p:cNvSpPr/>
          <p:nvPr/>
        </p:nvSpPr>
        <p:spPr>
          <a:xfrm>
            <a:off x="443566" y="3764255"/>
            <a:ext cx="8208912" cy="1562583"/>
          </a:xfrm>
          <a:prstGeom prst="wedgeRoundRectCallout">
            <a:avLst/>
          </a:prstGeom>
          <a:solidFill>
            <a:srgbClr val="F3FCA2"/>
          </a:solidFill>
          <a:ln w="28575">
            <a:solidFill>
              <a:schemeClr val="tx1"/>
            </a:solidFill>
          </a:ln>
        </p:spPr>
        <p:style>
          <a:lnRef idx="1">
            <a:schemeClr val="accent5"/>
          </a:lnRef>
          <a:fillRef idx="2">
            <a:schemeClr val="accent5"/>
          </a:fillRef>
          <a:effectRef idx="1">
            <a:schemeClr val="accent5"/>
          </a:effectRef>
          <a:fontRef idx="minor">
            <a:schemeClr val="dk1"/>
          </a:fontRef>
        </p:style>
        <p:txBody>
          <a:bodyPr rtlCol="1" anchor="ctr"/>
          <a:lstStyle/>
          <a:p>
            <a:pPr algn="just">
              <a:spcBef>
                <a:spcPct val="20000"/>
              </a:spcBef>
            </a:pPr>
            <a:r>
              <a:rPr lang="ar-SA" b="1" dirty="0" smtClean="0">
                <a:solidFill>
                  <a:srgbClr val="FF3300"/>
                </a:solidFill>
                <a:cs typeface="Traditional Arabic" pitchFamily="18" charset="-78"/>
              </a:rPr>
              <a:t>3- </a:t>
            </a:r>
            <a:r>
              <a:rPr lang="ar-SA" b="1" dirty="0">
                <a:solidFill>
                  <a:srgbClr val="FF3300"/>
                </a:solidFill>
                <a:cs typeface="Traditional Arabic" pitchFamily="18" charset="-78"/>
              </a:rPr>
              <a:t>الأسئلة المشجعة أو " التسهيلية " :</a:t>
            </a:r>
          </a:p>
          <a:p>
            <a:pPr marL="609600" indent="-609600" algn="just">
              <a:spcBef>
                <a:spcPct val="20000"/>
              </a:spcBef>
              <a:buFontTx/>
              <a:buChar char="•"/>
            </a:pPr>
            <a:r>
              <a:rPr lang="ar-SA" sz="1600" b="1" dirty="0" smtClean="0">
                <a:cs typeface="Traditional Arabic" pitchFamily="18" charset="-78"/>
              </a:rPr>
              <a:t>يستخدم المرشد </a:t>
            </a:r>
            <a:r>
              <a:rPr lang="ar-SA" sz="1600" b="1" dirty="0">
                <a:cs typeface="Traditional Arabic" pitchFamily="18" charset="-78"/>
              </a:rPr>
              <a:t>الطلابي </a:t>
            </a:r>
            <a:r>
              <a:rPr lang="ar-SA" sz="1600" b="1" dirty="0" smtClean="0">
                <a:cs typeface="Traditional Arabic" pitchFamily="18" charset="-78"/>
              </a:rPr>
              <a:t>هذه الاسئلة حينما يرغب أن يستمر المسترشد في حديثه عن موضوع اللقاء دون انقطاع نتيجة التردد أو الخجل أو الخوف </a:t>
            </a:r>
            <a:r>
              <a:rPr lang="ar-SA" sz="1600" b="1" dirty="0" err="1" smtClean="0">
                <a:cs typeface="Traditional Arabic" pitchFamily="18" charset="-78"/>
              </a:rPr>
              <a:t>أوغيرها</a:t>
            </a:r>
            <a:r>
              <a:rPr lang="ar-SA" sz="1600" b="1" dirty="0" smtClean="0">
                <a:cs typeface="Traditional Arabic" pitchFamily="18" charset="-78"/>
              </a:rPr>
              <a:t> ، كما تستخدم في فترات </a:t>
            </a:r>
            <a:r>
              <a:rPr lang="ar-SA" sz="1600" b="1" dirty="0">
                <a:cs typeface="Traditional Arabic" pitchFamily="18" charset="-78"/>
              </a:rPr>
              <a:t>الصمت </a:t>
            </a:r>
            <a:r>
              <a:rPr lang="ar-SA" sz="1600" b="1" dirty="0" smtClean="0">
                <a:cs typeface="Traditional Arabic" pitchFamily="18" charset="-78"/>
              </a:rPr>
              <a:t>بهدف المزيد </a:t>
            </a:r>
            <a:r>
              <a:rPr lang="ar-SA" sz="1600" b="1" dirty="0">
                <a:cs typeface="Traditional Arabic" pitchFamily="18" charset="-78"/>
              </a:rPr>
              <a:t>من الإفصاح </a:t>
            </a:r>
            <a:r>
              <a:rPr lang="ar-SA" sz="1600" b="1" dirty="0" smtClean="0">
                <a:cs typeface="Traditional Arabic" pitchFamily="18" charset="-78"/>
              </a:rPr>
              <a:t>عن بعض جوانب حالة المسترشد .</a:t>
            </a:r>
          </a:p>
          <a:p>
            <a:pPr marL="609600" indent="-609600" algn="just">
              <a:spcBef>
                <a:spcPct val="20000"/>
              </a:spcBef>
              <a:buFontTx/>
              <a:buChar char="•"/>
            </a:pPr>
            <a:r>
              <a:rPr lang="ar-SA" sz="1600" b="1" dirty="0" smtClean="0">
                <a:solidFill>
                  <a:srgbClr val="0000FF"/>
                </a:solidFill>
                <a:cs typeface="Traditional Arabic" pitchFamily="18" charset="-78"/>
              </a:rPr>
              <a:t>مثال </a:t>
            </a:r>
            <a:r>
              <a:rPr lang="ar-SA" sz="1600" b="1" dirty="0">
                <a:solidFill>
                  <a:srgbClr val="0000FF"/>
                </a:solidFill>
                <a:cs typeface="Traditional Arabic" pitchFamily="18" charset="-78"/>
              </a:rPr>
              <a:t>ذلك : " هل لك أن تتذكر مزيدا من المعلومات عن هذه النقطة ؟ أو ماذا بعد أن تركت المدرسة </a:t>
            </a:r>
            <a:r>
              <a:rPr lang="ar-SA" sz="1600" b="1" dirty="0" smtClean="0">
                <a:solidFill>
                  <a:srgbClr val="C00000"/>
                </a:solidFill>
                <a:cs typeface="Traditional Arabic" pitchFamily="18" charset="-78"/>
              </a:rPr>
              <a:t>؟</a:t>
            </a:r>
            <a:endParaRPr lang="ar-SA" sz="1600" b="1" dirty="0">
              <a:solidFill>
                <a:srgbClr val="C00000"/>
              </a:solidFill>
              <a:cs typeface="Traditional Arabic" pitchFamily="18" charset="-78"/>
            </a:endParaRPr>
          </a:p>
        </p:txBody>
      </p:sp>
      <p:sp>
        <p:nvSpPr>
          <p:cNvPr id="14" name="شكل بيضاوي 13"/>
          <p:cNvSpPr/>
          <p:nvPr/>
        </p:nvSpPr>
        <p:spPr>
          <a:xfrm>
            <a:off x="153682" y="4797151"/>
            <a:ext cx="1898038" cy="5296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spcBef>
                <a:spcPct val="20000"/>
              </a:spcBef>
            </a:pPr>
            <a:r>
              <a:rPr lang="ar-SA" sz="1000" b="1" dirty="0">
                <a:solidFill>
                  <a:schemeClr val="tx1"/>
                </a:solidFill>
                <a:cs typeface="Traditional Arabic" pitchFamily="18" charset="-78"/>
              </a:rPr>
              <a:t>أن الأسئلة المشجعة تجعل المسترشد أقل خجلاً وأقل تردداً وأكثر مساهمة في الإدلاء بالمعلومات الضرورية </a:t>
            </a:r>
            <a:r>
              <a:rPr lang="ar-SA" sz="1000" b="1" dirty="0" smtClean="0">
                <a:solidFill>
                  <a:srgbClr val="C00000"/>
                </a:solidFill>
                <a:cs typeface="Traditional Arabic" pitchFamily="18" charset="-78"/>
              </a:rPr>
              <a:t>.</a:t>
            </a:r>
            <a:endParaRPr lang="ar-SA" sz="1000" b="1" dirty="0">
              <a:solidFill>
                <a:srgbClr val="C00000"/>
              </a:solidFill>
              <a:cs typeface="Traditional Arabic" pitchFamily="18" charset="-78"/>
            </a:endParaRPr>
          </a:p>
        </p:txBody>
      </p:sp>
      <p:sp>
        <p:nvSpPr>
          <p:cNvPr id="6" name="مستطيل 5"/>
          <p:cNvSpPr/>
          <p:nvPr/>
        </p:nvSpPr>
        <p:spPr>
          <a:xfrm>
            <a:off x="886869" y="8480"/>
            <a:ext cx="7344816" cy="461665"/>
          </a:xfrm>
          <a:prstGeom prst="rect">
            <a:avLst/>
          </a:prstGeom>
          <a:solidFill>
            <a:schemeClr val="accent6">
              <a:lumMod val="40000"/>
              <a:lumOff val="60000"/>
            </a:schemeClr>
          </a:solidFill>
          <a:ln>
            <a:solidFill>
              <a:srgbClr val="000000"/>
            </a:solidFill>
          </a:ln>
        </p:spPr>
        <p:txBody>
          <a:bodyPr wrap="square">
            <a:spAutoFit/>
          </a:bodyPr>
          <a:lstStyle/>
          <a:p>
            <a:pPr algn="ctr"/>
            <a:r>
              <a:rPr lang="ar-SA" sz="2400" dirty="0">
                <a:latin typeface="Tahoma" pitchFamily="34" charset="0"/>
                <a:cs typeface="MCS Taybah S_U slit." pitchFamily="2" charset="-78"/>
              </a:rPr>
              <a:t>أنواع الاسئلة التي يفضل استخدامها في المقابلة الارشادية</a:t>
            </a:r>
            <a:endParaRPr lang="en-US" sz="4000" dirty="0">
              <a:latin typeface="Tahoma" pitchFamily="34" charset="0"/>
              <a:cs typeface="MCS Taybah S_U slit." pitchFamily="2" charset="-78"/>
            </a:endParaRPr>
          </a:p>
        </p:txBody>
      </p:sp>
      <p:sp>
        <p:nvSpPr>
          <p:cNvPr id="16" name="وسيلة شرح مستطيلة مستديرة الزوايا 15"/>
          <p:cNvSpPr/>
          <p:nvPr/>
        </p:nvSpPr>
        <p:spPr>
          <a:xfrm>
            <a:off x="550671" y="5326838"/>
            <a:ext cx="8208912" cy="1342522"/>
          </a:xfrm>
          <a:prstGeom prst="wedgeRoundRectCallout">
            <a:avLst/>
          </a:prstGeom>
          <a:ln/>
        </p:spPr>
        <p:style>
          <a:lnRef idx="1">
            <a:schemeClr val="accent3"/>
          </a:lnRef>
          <a:fillRef idx="2">
            <a:schemeClr val="accent3"/>
          </a:fillRef>
          <a:effectRef idx="1">
            <a:schemeClr val="accent3"/>
          </a:effectRef>
          <a:fontRef idx="minor">
            <a:schemeClr val="dk1"/>
          </a:fontRef>
        </p:style>
        <p:txBody>
          <a:bodyPr rtlCol="1" anchor="ctr"/>
          <a:lstStyle/>
          <a:p>
            <a:pPr marL="609600" indent="-609600" algn="just">
              <a:spcBef>
                <a:spcPct val="20000"/>
              </a:spcBef>
              <a:buFontTx/>
              <a:buChar char="•"/>
            </a:pPr>
            <a:r>
              <a:rPr lang="ar-SA" sz="2400" b="1" dirty="0">
                <a:solidFill>
                  <a:srgbClr val="FF0000"/>
                </a:solidFill>
                <a:cs typeface="Traditional Arabic" pitchFamily="18" charset="-78"/>
              </a:rPr>
              <a:t>4</a:t>
            </a:r>
            <a:r>
              <a:rPr lang="ar-SA" b="1" dirty="0">
                <a:solidFill>
                  <a:srgbClr val="FF0000"/>
                </a:solidFill>
                <a:cs typeface="Traditional Arabic" pitchFamily="18" charset="-78"/>
              </a:rPr>
              <a:t>- الأسئلة الاستيضاحية الكاشفة :</a:t>
            </a:r>
          </a:p>
          <a:p>
            <a:pPr marL="609600" indent="-609600" algn="just">
              <a:spcBef>
                <a:spcPct val="20000"/>
              </a:spcBef>
              <a:buFontTx/>
              <a:buChar char="•"/>
            </a:pPr>
            <a:r>
              <a:rPr lang="ar-SA" sz="1600" b="1" dirty="0" smtClean="0">
                <a:cs typeface="Traditional Arabic" pitchFamily="18" charset="-78"/>
              </a:rPr>
              <a:t>يرد في كلام المسترشد أثناء المقابلة بعض النقاط التي فيها تضارب أو تناقض إما نتيجة عدم قدرة المسترشد على توضيح وجهة نظره أو نتيجة الهروب والكذب بحيث تحتاج الى </a:t>
            </a:r>
            <a:r>
              <a:rPr lang="ar-SA" sz="1600" b="1" dirty="0">
                <a:cs typeface="Traditional Arabic" pitchFamily="18" charset="-78"/>
              </a:rPr>
              <a:t>استيضاحها من المسترشد , وذلك عن طريق أسئلة </a:t>
            </a:r>
            <a:r>
              <a:rPr lang="ar-SA" sz="1600" b="1" dirty="0" err="1" smtClean="0">
                <a:cs typeface="Traditional Arabic" pitchFamily="18" charset="-78"/>
              </a:rPr>
              <a:t>إستيضاحية</a:t>
            </a:r>
            <a:r>
              <a:rPr lang="ar-SA" sz="1600" b="1" dirty="0" smtClean="0">
                <a:cs typeface="Traditional Arabic" pitchFamily="18" charset="-78"/>
              </a:rPr>
              <a:t> .</a:t>
            </a:r>
          </a:p>
          <a:p>
            <a:pPr marL="609600" indent="-609600" algn="just">
              <a:spcBef>
                <a:spcPct val="20000"/>
              </a:spcBef>
              <a:buFontTx/>
              <a:buChar char="•"/>
            </a:pPr>
            <a:r>
              <a:rPr lang="ar-SA" sz="1600" b="1" dirty="0">
                <a:solidFill>
                  <a:srgbClr val="FF0000"/>
                </a:solidFill>
                <a:cs typeface="Traditional Arabic" pitchFamily="18" charset="-78"/>
              </a:rPr>
              <a:t>مثل</a:t>
            </a:r>
            <a:r>
              <a:rPr lang="ar-SA" sz="1600" b="1" dirty="0">
                <a:cs typeface="Traditional Arabic" pitchFamily="18" charset="-78"/>
              </a:rPr>
              <a:t> </a:t>
            </a:r>
            <a:r>
              <a:rPr lang="ar-SA" sz="1400" b="1" dirty="0">
                <a:cs typeface="Traditional Arabic" pitchFamily="18" charset="-78"/>
              </a:rPr>
              <a:t>: </a:t>
            </a:r>
            <a:r>
              <a:rPr lang="ar-SA" sz="1400" b="1" dirty="0" smtClean="0">
                <a:solidFill>
                  <a:srgbClr val="0000FF"/>
                </a:solidFill>
                <a:cs typeface="Traditional Arabic" pitchFamily="18" charset="-78"/>
              </a:rPr>
              <a:t>( </a:t>
            </a:r>
            <a:r>
              <a:rPr lang="ar-SA" sz="1400" b="1" dirty="0">
                <a:solidFill>
                  <a:srgbClr val="0000FF"/>
                </a:solidFill>
                <a:cs typeface="Traditional Arabic" pitchFamily="18" charset="-78"/>
              </a:rPr>
              <a:t>هل يمكنك أن توضح هذه النقطة </a:t>
            </a:r>
            <a:r>
              <a:rPr lang="ar-SA" sz="1400" b="1" dirty="0" smtClean="0">
                <a:solidFill>
                  <a:srgbClr val="0000FF"/>
                </a:solidFill>
                <a:cs typeface="Traditional Arabic" pitchFamily="18" charset="-78"/>
              </a:rPr>
              <a:t>أكثر تفصيلا ، بالأمس تقول أن ولدك يكرهك واليوم تقول بأنه يحبك ) </a:t>
            </a:r>
            <a:r>
              <a:rPr lang="ar-SA" sz="1400" b="1" dirty="0">
                <a:solidFill>
                  <a:srgbClr val="0000FF"/>
                </a:solidFill>
                <a:cs typeface="Traditional Arabic" pitchFamily="18" charset="-78"/>
              </a:rPr>
              <a:t>. </a:t>
            </a:r>
            <a:endParaRPr lang="ar-SA" sz="1400" b="1" dirty="0" smtClean="0">
              <a:solidFill>
                <a:srgbClr val="0000FF"/>
              </a:solidFill>
              <a:cs typeface="Traditional Arabic" pitchFamily="18" charset="-78"/>
            </a:endParaRPr>
          </a:p>
        </p:txBody>
      </p:sp>
    </p:spTree>
    <p:extLst>
      <p:ext uri="{BB962C8B-B14F-4D97-AF65-F5344CB8AC3E}">
        <p14:creationId xmlns:p14="http://schemas.microsoft.com/office/powerpoint/2010/main" val="2581945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nodePh="1">
                                  <p:stCondLst>
                                    <p:cond delay="0"/>
                                  </p:stCondLst>
                                  <p:endCondLst>
                                    <p:cond evt="begin" delay="0">
                                      <p:tn val="5"/>
                                    </p:cond>
                                  </p:endCondLst>
                                  <p:childTnLst>
                                    <p:set>
                                      <p:cBhvr>
                                        <p:cTn id="6" dur="1" fill="hold">
                                          <p:stCondLst>
                                            <p:cond delay="0"/>
                                          </p:stCondLst>
                                        </p:cTn>
                                        <p:tgtEl>
                                          <p:spTgt spid="147459">
                                            <p:txEl>
                                              <p:pRg st="0" end="0"/>
                                            </p:txEl>
                                          </p:spTgt>
                                        </p:tgtEl>
                                        <p:attrNameLst>
                                          <p:attrName>style.visibility</p:attrName>
                                        </p:attrNameLst>
                                      </p:cBhvr>
                                      <p:to>
                                        <p:strVal val="visible"/>
                                      </p:to>
                                    </p:set>
                                    <p:animEffect transition="in" filter="strips(downLeft)">
                                      <p:cBhvr>
                                        <p:cTn id="7" dur="2000"/>
                                        <p:tgtEl>
                                          <p:spTgt spid="1474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
          <p:cNvSpPr>
            <a:spLocks noChangeArrowheads="1"/>
          </p:cNvSpPr>
          <p:nvPr/>
        </p:nvSpPr>
        <p:spPr bwMode="auto">
          <a:xfrm>
            <a:off x="304147" y="791621"/>
            <a:ext cx="8534400" cy="1169551"/>
          </a:xfrm>
          <a:prstGeom prst="rect">
            <a:avLst/>
          </a:prstGeom>
          <a:solidFill>
            <a:schemeClr val="accent2">
              <a:lumMod val="20000"/>
              <a:lumOff val="80000"/>
            </a:schemeClr>
          </a:soli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fontAlgn="base">
              <a:lnSpc>
                <a:spcPct val="150000"/>
              </a:lnSpc>
              <a:spcBef>
                <a:spcPct val="0"/>
              </a:spcBef>
              <a:spcAft>
                <a:spcPct val="0"/>
              </a:spcAft>
            </a:pPr>
            <a:r>
              <a:rPr lang="ar-SA" sz="2000" b="1" dirty="0">
                <a:solidFill>
                  <a:srgbClr val="C00000"/>
                </a:solidFill>
                <a:latin typeface="Arial" pitchFamily="34" charset="0"/>
                <a:ea typeface="Times New Roman" pitchFamily="18" charset="0"/>
              </a:rPr>
              <a:t>الأسئلة المتدفقة (المتتالية):</a:t>
            </a:r>
            <a:endParaRPr lang="en-US" sz="2000" b="1" dirty="0">
              <a:solidFill>
                <a:srgbClr val="C00000"/>
              </a:solidFill>
              <a:latin typeface="Arial" pitchFamily="34" charset="0"/>
              <a:ea typeface="Times New Roman" pitchFamily="18" charset="0"/>
            </a:endParaRPr>
          </a:p>
          <a:p>
            <a:pPr fontAlgn="base">
              <a:spcBef>
                <a:spcPct val="0"/>
              </a:spcBef>
              <a:spcAft>
                <a:spcPct val="0"/>
              </a:spcAft>
            </a:pPr>
            <a:r>
              <a:rPr lang="ar-SA" sz="1600" b="1" dirty="0" smtClean="0">
                <a:solidFill>
                  <a:schemeClr val="tx2"/>
                </a:solidFill>
                <a:latin typeface="Arial" pitchFamily="34" charset="0"/>
                <a:ea typeface="Times New Roman" pitchFamily="18" charset="0"/>
              </a:rPr>
              <a:t>طرح </a:t>
            </a:r>
            <a:r>
              <a:rPr lang="ar-SA" sz="1600" b="1" dirty="0">
                <a:solidFill>
                  <a:schemeClr val="tx2"/>
                </a:solidFill>
                <a:latin typeface="Arial" pitchFamily="34" charset="0"/>
                <a:ea typeface="Times New Roman" pitchFamily="18" charset="0"/>
              </a:rPr>
              <a:t>المعلم على الطفل عدداً كبيراً ومتتالياً من الأسئلة </a:t>
            </a:r>
            <a:r>
              <a:rPr lang="ar-SA" sz="1600" b="1" dirty="0" smtClean="0">
                <a:solidFill>
                  <a:schemeClr val="tx2"/>
                </a:solidFill>
                <a:latin typeface="Arial" pitchFamily="34" charset="0"/>
                <a:ea typeface="Times New Roman" pitchFamily="18" charset="0"/>
              </a:rPr>
              <a:t>لا </a:t>
            </a:r>
            <a:r>
              <a:rPr lang="ar-SA" sz="1600" b="1" dirty="0">
                <a:solidFill>
                  <a:schemeClr val="tx2"/>
                </a:solidFill>
                <a:latin typeface="Arial" pitchFamily="34" charset="0"/>
                <a:ea typeface="Times New Roman" pitchFamily="18" charset="0"/>
              </a:rPr>
              <a:t>تمنحه الفرصة للتفكير فيها </a:t>
            </a:r>
            <a:r>
              <a:rPr lang="ar-SA" sz="1600" b="1" dirty="0" smtClean="0">
                <a:solidFill>
                  <a:schemeClr val="tx2"/>
                </a:solidFill>
                <a:latin typeface="Arial" pitchFamily="34" charset="0"/>
                <a:ea typeface="Times New Roman" pitchFamily="18" charset="0"/>
              </a:rPr>
              <a:t>، كما أنه قد يشعر </a:t>
            </a:r>
            <a:r>
              <a:rPr lang="ar-SA" sz="1600" b="1" dirty="0">
                <a:solidFill>
                  <a:schemeClr val="tx2"/>
                </a:solidFill>
                <a:latin typeface="Arial" pitchFamily="34" charset="0"/>
                <a:ea typeface="Times New Roman" pitchFamily="18" charset="0"/>
              </a:rPr>
              <a:t>بحصار المعلم له فيستخدم الأساليب </a:t>
            </a:r>
            <a:r>
              <a:rPr lang="ar-SA" sz="1600" b="1" dirty="0" smtClean="0">
                <a:solidFill>
                  <a:schemeClr val="tx2"/>
                </a:solidFill>
                <a:latin typeface="Arial" pitchFamily="34" charset="0"/>
                <a:ea typeface="Times New Roman" pitchFamily="18" charset="0"/>
              </a:rPr>
              <a:t>أو الحيل الدفاعية </a:t>
            </a:r>
            <a:r>
              <a:rPr lang="ar-SA" sz="1600" b="1" dirty="0">
                <a:solidFill>
                  <a:schemeClr val="tx2"/>
                </a:solidFill>
                <a:latin typeface="Arial" pitchFamily="34" charset="0"/>
                <a:ea typeface="Times New Roman" pitchFamily="18" charset="0"/>
              </a:rPr>
              <a:t>التي تمنعه من المشاركة </a:t>
            </a:r>
            <a:r>
              <a:rPr lang="ar-SA" sz="1600" b="1" dirty="0" smtClean="0">
                <a:solidFill>
                  <a:schemeClr val="tx2"/>
                </a:solidFill>
                <a:latin typeface="Arial" pitchFamily="34" charset="0"/>
                <a:ea typeface="Times New Roman" pitchFamily="18" charset="0"/>
              </a:rPr>
              <a:t>الفاعلة </a:t>
            </a:r>
            <a:r>
              <a:rPr lang="ar-SA" sz="2400" b="1" dirty="0" smtClean="0">
                <a:solidFill>
                  <a:srgbClr val="C00000"/>
                </a:solidFill>
                <a:latin typeface="Arial" pitchFamily="34" charset="0"/>
                <a:ea typeface="Times New Roman" pitchFamily="18" charset="0"/>
              </a:rPr>
              <a:t>.</a:t>
            </a:r>
            <a:endParaRPr lang="ar-SA" sz="2400" b="1" dirty="0">
              <a:solidFill>
                <a:srgbClr val="C00000"/>
              </a:solidFill>
              <a:latin typeface="Arial" pitchFamily="34" charset="0"/>
              <a:ea typeface="Times New Roman" pitchFamily="18" charset="0"/>
            </a:endParaRPr>
          </a:p>
        </p:txBody>
      </p:sp>
      <p:sp>
        <p:nvSpPr>
          <p:cNvPr id="3" name="مستطيل 2"/>
          <p:cNvSpPr/>
          <p:nvPr/>
        </p:nvSpPr>
        <p:spPr>
          <a:xfrm>
            <a:off x="685509" y="76041"/>
            <a:ext cx="7771679" cy="584775"/>
          </a:xfrm>
          <a:prstGeom prst="rect">
            <a:avLst/>
          </a:prstGeom>
          <a:solidFill>
            <a:schemeClr val="accent6">
              <a:lumMod val="40000"/>
              <a:lumOff val="60000"/>
            </a:schemeClr>
          </a:solidFill>
          <a:ln>
            <a:solidFill>
              <a:srgbClr val="000000"/>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200" b="1" spc="50" dirty="0" smtClean="0">
                <a:ln w="11430"/>
              </a:rPr>
              <a:t>الأخطاء الشائعة في صياغة وتوجيه الأسئلة في المقابلة</a:t>
            </a:r>
          </a:p>
        </p:txBody>
      </p:sp>
      <p:sp>
        <p:nvSpPr>
          <p:cNvPr id="4" name="Rectangle 1"/>
          <p:cNvSpPr>
            <a:spLocks noChangeArrowheads="1"/>
          </p:cNvSpPr>
          <p:nvPr/>
        </p:nvSpPr>
        <p:spPr bwMode="auto">
          <a:xfrm>
            <a:off x="318825" y="2025926"/>
            <a:ext cx="8519722" cy="861774"/>
          </a:xfrm>
          <a:prstGeom prst="rect">
            <a:avLst/>
          </a:prstGeom>
          <a:solidFill>
            <a:schemeClr val="accent3">
              <a:lumMod val="20000"/>
              <a:lumOff val="80000"/>
            </a:schemeClr>
          </a:soli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ar-SA" b="1" dirty="0">
                <a:solidFill>
                  <a:srgbClr val="C00000"/>
                </a:solidFill>
                <a:latin typeface="Arial" pitchFamily="34" charset="0"/>
                <a:ea typeface="Times New Roman" pitchFamily="18" charset="0"/>
              </a:rPr>
              <a:t>الأسئلة التي تسبقها عبارة مطولة:</a:t>
            </a:r>
            <a:endParaRPr lang="en-US" b="1" dirty="0">
              <a:solidFill>
                <a:srgbClr val="C00000"/>
              </a:solidFill>
              <a:latin typeface="Arial" pitchFamily="34" charset="0"/>
              <a:ea typeface="Times New Roman" pitchFamily="18" charset="0"/>
            </a:endParaRPr>
          </a:p>
          <a:p>
            <a:pPr fontAlgn="base">
              <a:spcBef>
                <a:spcPct val="0"/>
              </a:spcBef>
              <a:spcAft>
                <a:spcPct val="0"/>
              </a:spcAft>
            </a:pPr>
            <a:r>
              <a:rPr lang="ar-SA" sz="1600" b="1" dirty="0">
                <a:solidFill>
                  <a:schemeClr val="tx2"/>
                </a:solidFill>
                <a:latin typeface="Arial" pitchFamily="34" charset="0"/>
                <a:ea typeface="Times New Roman" pitchFamily="18" charset="0"/>
              </a:rPr>
              <a:t>فالطفل غير مستعد للاستماع لك طوال الوقت، فحاجته للحديث والتعبير تفوق حاجته للاستماع، وربما لم ينتبه للسؤال في آخرها نتيجة تشتت ذهنه من طول العبارة التي </a:t>
            </a:r>
            <a:r>
              <a:rPr lang="ar-SA" sz="1600" b="1" dirty="0" smtClean="0">
                <a:solidFill>
                  <a:schemeClr val="tx2"/>
                </a:solidFill>
                <a:latin typeface="Arial" pitchFamily="34" charset="0"/>
                <a:ea typeface="Times New Roman" pitchFamily="18" charset="0"/>
              </a:rPr>
              <a:t>تسبقه. </a:t>
            </a:r>
            <a:endParaRPr lang="ar-SA" sz="2800" b="1" dirty="0">
              <a:solidFill>
                <a:schemeClr val="tx2"/>
              </a:solidFill>
              <a:latin typeface="Arial" pitchFamily="34" charset="0"/>
              <a:ea typeface="Times New Roman" pitchFamily="18" charset="0"/>
            </a:endParaRPr>
          </a:p>
        </p:txBody>
      </p:sp>
      <p:sp>
        <p:nvSpPr>
          <p:cNvPr id="5" name="Rectangle 1"/>
          <p:cNvSpPr>
            <a:spLocks noChangeArrowheads="1"/>
          </p:cNvSpPr>
          <p:nvPr/>
        </p:nvSpPr>
        <p:spPr bwMode="auto">
          <a:xfrm>
            <a:off x="304147" y="3053571"/>
            <a:ext cx="8534400" cy="1107996"/>
          </a:xfrm>
          <a:prstGeom prst="rect">
            <a:avLst/>
          </a:prstGeom>
          <a:gradFill>
            <a:gsLst>
              <a:gs pos="0">
                <a:schemeClr val="accent5"/>
              </a:gs>
              <a:gs pos="35000">
                <a:schemeClr val="accent5">
                  <a:tint val="37000"/>
                  <a:satMod val="300000"/>
                </a:schemeClr>
              </a:gs>
              <a:gs pos="100000">
                <a:schemeClr val="accent5">
                  <a:tint val="15000"/>
                  <a:satMod val="350000"/>
                </a:schemeClr>
              </a:gs>
            </a:gsLst>
            <a:lin ang="16200000" scaled="1"/>
          </a:gra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ar-SA" b="1" dirty="0">
                <a:solidFill>
                  <a:srgbClr val="C00000"/>
                </a:solidFill>
                <a:latin typeface="Arial" pitchFamily="34" charset="0"/>
                <a:ea typeface="Times New Roman" pitchFamily="18" charset="0"/>
              </a:rPr>
              <a:t>الأسئلة الإيحائية:</a:t>
            </a:r>
            <a:endParaRPr lang="en-US" b="1" dirty="0">
              <a:solidFill>
                <a:srgbClr val="C00000"/>
              </a:solidFill>
              <a:latin typeface="Arial" pitchFamily="34" charset="0"/>
              <a:ea typeface="Times New Roman" pitchFamily="18" charset="0"/>
            </a:endParaRPr>
          </a:p>
          <a:p>
            <a:pPr fontAlgn="base">
              <a:spcBef>
                <a:spcPct val="0"/>
              </a:spcBef>
              <a:spcAft>
                <a:spcPct val="0"/>
              </a:spcAft>
            </a:pPr>
            <a:r>
              <a:rPr lang="ar-SA" sz="1600" b="1" dirty="0">
                <a:solidFill>
                  <a:schemeClr val="tx2"/>
                </a:solidFill>
                <a:latin typeface="Arial" pitchFamily="34" charset="0"/>
                <a:ea typeface="Times New Roman" pitchFamily="18" charset="0"/>
              </a:rPr>
              <a:t>التي تدفع الطفل لاختيار الإجابة التي تم الإيحاء بها، وهذا السؤال يعيق عملية التواصل مع الطفل، وحرية التفكير والتعبير، ومن الأسئلة الإيحائية التي تعيق التعرف على وجهة نظر الطفل </a:t>
            </a:r>
            <a:r>
              <a:rPr lang="ar-SA" sz="1600" b="1" dirty="0" smtClean="0">
                <a:solidFill>
                  <a:schemeClr val="tx2"/>
                </a:solidFill>
                <a:latin typeface="Arial" pitchFamily="34" charset="0"/>
                <a:ea typeface="Times New Roman" pitchFamily="18" charset="0"/>
              </a:rPr>
              <a:t>الحقيقية س : </a:t>
            </a:r>
            <a:r>
              <a:rPr lang="ar-SA" sz="1600" b="1" dirty="0">
                <a:solidFill>
                  <a:schemeClr val="tx2"/>
                </a:solidFill>
                <a:latin typeface="Arial" pitchFamily="34" charset="0"/>
                <a:ea typeface="Times New Roman" pitchFamily="18" charset="0"/>
              </a:rPr>
              <a:t>(</a:t>
            </a:r>
            <a:r>
              <a:rPr lang="ar-SA" sz="1600" b="1" dirty="0">
                <a:solidFill>
                  <a:srgbClr val="FF0000"/>
                </a:solidFill>
                <a:latin typeface="Arial" pitchFamily="34" charset="0"/>
                <a:ea typeface="Times New Roman" pitchFamily="18" charset="0"/>
              </a:rPr>
              <a:t>هل تعتقد أن زوجة والدك هي السبب في قسوة والدك عليك وضربك باستمرار؟)</a:t>
            </a:r>
          </a:p>
        </p:txBody>
      </p:sp>
      <p:sp>
        <p:nvSpPr>
          <p:cNvPr id="6" name="Rectangle 1"/>
          <p:cNvSpPr>
            <a:spLocks noChangeArrowheads="1"/>
          </p:cNvSpPr>
          <p:nvPr/>
        </p:nvSpPr>
        <p:spPr bwMode="auto">
          <a:xfrm>
            <a:off x="304148" y="4221088"/>
            <a:ext cx="8534400" cy="877163"/>
          </a:xfrm>
          <a:prstGeom prst="rect">
            <a:avLst/>
          </a:prstGeom>
          <a:solidFill>
            <a:schemeClr val="accent6">
              <a:lumMod val="40000"/>
              <a:lumOff val="60000"/>
            </a:schemeClr>
          </a:soli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fontAlgn="base">
              <a:lnSpc>
                <a:spcPct val="150000"/>
              </a:lnSpc>
              <a:spcBef>
                <a:spcPct val="0"/>
              </a:spcBef>
              <a:spcAft>
                <a:spcPct val="0"/>
              </a:spcAft>
            </a:pPr>
            <a:r>
              <a:rPr lang="ar-SA" b="1" dirty="0">
                <a:solidFill>
                  <a:srgbClr val="C00000"/>
                </a:solidFill>
                <a:latin typeface="Arial" pitchFamily="34" charset="0"/>
                <a:ea typeface="Times New Roman" pitchFamily="18" charset="0"/>
              </a:rPr>
              <a:t>السؤال </a:t>
            </a:r>
            <a:r>
              <a:rPr lang="ar-SA" b="1" dirty="0" smtClean="0">
                <a:solidFill>
                  <a:srgbClr val="C00000"/>
                </a:solidFill>
                <a:latin typeface="Arial" pitchFamily="34" charset="0"/>
                <a:ea typeface="Times New Roman" pitchFamily="18" charset="0"/>
              </a:rPr>
              <a:t>بصيغة لماذا ( الاتهامية ) ؟</a:t>
            </a:r>
            <a:endParaRPr lang="en-US" b="1" dirty="0">
              <a:solidFill>
                <a:srgbClr val="C00000"/>
              </a:solidFill>
              <a:latin typeface="Arial" pitchFamily="34" charset="0"/>
              <a:ea typeface="Times New Roman" pitchFamily="18" charset="0"/>
            </a:endParaRPr>
          </a:p>
          <a:p>
            <a:pPr fontAlgn="base">
              <a:lnSpc>
                <a:spcPct val="150000"/>
              </a:lnSpc>
              <a:spcBef>
                <a:spcPct val="0"/>
              </a:spcBef>
              <a:spcAft>
                <a:spcPct val="0"/>
              </a:spcAft>
            </a:pPr>
            <a:r>
              <a:rPr lang="ar-SA" sz="1600" b="1" dirty="0">
                <a:solidFill>
                  <a:schemeClr val="tx2"/>
                </a:solidFill>
                <a:latin typeface="Arial" pitchFamily="34" charset="0"/>
                <a:ea typeface="Times New Roman" pitchFamily="18" charset="0"/>
              </a:rPr>
              <a:t>فهذا السؤال كأنه تحقيق مع الطفل وفيه من اللوم وطلب التفسير والتوضيح المباشر، ويحير الطفل في الإجابة المتوقعة منه</a:t>
            </a:r>
            <a:r>
              <a:rPr lang="ar-SA" sz="1600" b="1" dirty="0" smtClean="0">
                <a:solidFill>
                  <a:schemeClr val="tx2"/>
                </a:solidFill>
                <a:latin typeface="Arial" pitchFamily="34" charset="0"/>
                <a:ea typeface="Times New Roman" pitchFamily="18" charset="0"/>
              </a:rPr>
              <a:t>.</a:t>
            </a:r>
            <a:endParaRPr lang="en-US" sz="1600" b="1" dirty="0">
              <a:solidFill>
                <a:schemeClr val="tx2"/>
              </a:solidFill>
              <a:latin typeface="Arial" pitchFamily="34" charset="0"/>
              <a:ea typeface="Times New Roman" pitchFamily="18" charset="0"/>
            </a:endParaRPr>
          </a:p>
        </p:txBody>
      </p:sp>
      <p:sp>
        <p:nvSpPr>
          <p:cNvPr id="7" name="Rectangle 1"/>
          <p:cNvSpPr>
            <a:spLocks noChangeArrowheads="1"/>
          </p:cNvSpPr>
          <p:nvPr/>
        </p:nvSpPr>
        <p:spPr bwMode="auto">
          <a:xfrm>
            <a:off x="354359" y="5213523"/>
            <a:ext cx="8484188" cy="1246495"/>
          </a:xfrm>
          <a:prstGeom prst="rect">
            <a:avLst/>
          </a:prstGeom>
          <a:solidFill>
            <a:schemeClr val="accent4">
              <a:lumMod val="20000"/>
              <a:lumOff val="80000"/>
            </a:schemeClr>
          </a:soli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fontAlgn="base">
              <a:lnSpc>
                <a:spcPct val="150000"/>
              </a:lnSpc>
              <a:spcBef>
                <a:spcPct val="0"/>
              </a:spcBef>
              <a:spcAft>
                <a:spcPct val="0"/>
              </a:spcAft>
            </a:pPr>
            <a:r>
              <a:rPr lang="ar-SA" b="1" dirty="0" smtClean="0">
                <a:solidFill>
                  <a:srgbClr val="C00000"/>
                </a:solidFill>
                <a:latin typeface="Arial" pitchFamily="34" charset="0"/>
                <a:ea typeface="Times New Roman" pitchFamily="18" charset="0"/>
              </a:rPr>
              <a:t>السؤال </a:t>
            </a:r>
            <a:r>
              <a:rPr lang="ar-SA" b="1" dirty="0">
                <a:solidFill>
                  <a:srgbClr val="C00000"/>
                </a:solidFill>
                <a:latin typeface="Arial" pitchFamily="34" charset="0"/>
                <a:ea typeface="Times New Roman" pitchFamily="18" charset="0"/>
              </a:rPr>
              <a:t>المركب:</a:t>
            </a:r>
            <a:endParaRPr lang="en-US" b="1" dirty="0">
              <a:solidFill>
                <a:srgbClr val="C00000"/>
              </a:solidFill>
              <a:latin typeface="Arial" pitchFamily="34" charset="0"/>
              <a:ea typeface="Times New Roman" pitchFamily="18" charset="0"/>
            </a:endParaRPr>
          </a:p>
          <a:p>
            <a:pPr fontAlgn="base">
              <a:lnSpc>
                <a:spcPct val="150000"/>
              </a:lnSpc>
              <a:spcBef>
                <a:spcPct val="0"/>
              </a:spcBef>
              <a:spcAft>
                <a:spcPct val="0"/>
              </a:spcAft>
            </a:pPr>
            <a:r>
              <a:rPr lang="ar-SA" sz="1600" b="1" dirty="0">
                <a:solidFill>
                  <a:schemeClr val="tx2"/>
                </a:solidFill>
                <a:latin typeface="Arial" pitchFamily="34" charset="0"/>
                <a:ea typeface="Times New Roman" pitchFamily="18" charset="0"/>
              </a:rPr>
              <a:t>وهو السؤال الذي يحتوي على مقطعين أو أكثر تحتاج </a:t>
            </a:r>
            <a:r>
              <a:rPr lang="ar-SA" sz="1600" b="1" dirty="0" smtClean="0">
                <a:solidFill>
                  <a:schemeClr val="tx2"/>
                </a:solidFill>
                <a:latin typeface="Arial" pitchFamily="34" charset="0"/>
                <a:ea typeface="Times New Roman" pitchFamily="18" charset="0"/>
              </a:rPr>
              <a:t>لإجابة عليها ، </a:t>
            </a:r>
            <a:r>
              <a:rPr lang="ar-SA" sz="1600" b="1" dirty="0">
                <a:solidFill>
                  <a:schemeClr val="tx2"/>
                </a:solidFill>
                <a:latin typeface="Arial" pitchFamily="34" charset="0"/>
                <a:ea typeface="Times New Roman" pitchFamily="18" charset="0"/>
              </a:rPr>
              <a:t>فهذا يترك الطفل في حيرة، وتشتت ذهنه وأفكاره عن المطلوب منه الإجابة </a:t>
            </a:r>
            <a:r>
              <a:rPr lang="ar-SA" sz="1600" b="1" dirty="0" smtClean="0">
                <a:solidFill>
                  <a:schemeClr val="tx2"/>
                </a:solidFill>
                <a:latin typeface="Arial" pitchFamily="34" charset="0"/>
                <a:ea typeface="Times New Roman" pitchFamily="18" charset="0"/>
              </a:rPr>
              <a:t>عليه </a:t>
            </a:r>
            <a:r>
              <a:rPr lang="ar-SA" sz="1600" dirty="0" smtClean="0">
                <a:solidFill>
                  <a:schemeClr val="tx2"/>
                </a:solidFill>
                <a:latin typeface="Arial" pitchFamily="34" charset="0"/>
                <a:ea typeface="Times New Roman" pitchFamily="18" charset="0"/>
                <a:cs typeface="PT Bold Heading" pitchFamily="2" charset="-78"/>
              </a:rPr>
              <a:t>.</a:t>
            </a:r>
            <a:endParaRPr lang="ar-SA" sz="1600" dirty="0">
              <a:solidFill>
                <a:schemeClr val="tx2"/>
              </a:solidFill>
              <a:latin typeface="Arial" pitchFamily="34" charset="0"/>
              <a:ea typeface="Times New Roman" pitchFamily="18" charset="0"/>
              <a:cs typeface="PT Bold Heading" pitchFamily="2" charset="-78"/>
            </a:endParaRPr>
          </a:p>
        </p:txBody>
      </p:sp>
    </p:spTree>
    <p:extLst>
      <p:ext uri="{BB962C8B-B14F-4D97-AF65-F5344CB8AC3E}">
        <p14:creationId xmlns:p14="http://schemas.microsoft.com/office/powerpoint/2010/main" val="110467749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228600" y="2473660"/>
            <a:ext cx="8763000" cy="1938992"/>
          </a:xfrm>
          <a:prstGeom prst="rect">
            <a:avLst/>
          </a:prstGeom>
          <a:ln w="28575">
            <a:solidFill>
              <a:schemeClr val="tx1"/>
            </a:solid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342900" indent="-342900" fontAlgn="base">
              <a:lnSpc>
                <a:spcPct val="150000"/>
              </a:lnSpc>
              <a:spcBef>
                <a:spcPct val="0"/>
              </a:spcBef>
              <a:spcAft>
                <a:spcPct val="0"/>
              </a:spcAft>
              <a:buBlip>
                <a:blip r:embed="rId2"/>
              </a:buBlip>
            </a:pPr>
            <a:r>
              <a:rPr lang="ar-SA" sz="2000" dirty="0">
                <a:solidFill>
                  <a:srgbClr val="3333FF"/>
                </a:solidFill>
                <a:latin typeface="Arial" pitchFamily="34" charset="0"/>
                <a:ea typeface="Times New Roman" pitchFamily="18" charset="0"/>
                <a:cs typeface="PT Bold Heading" pitchFamily="2" charset="-78"/>
              </a:rPr>
              <a:t>ما رأيك بأسلوب المعلم في الحديث:</a:t>
            </a:r>
            <a:endParaRPr lang="en-US" sz="2000" dirty="0">
              <a:solidFill>
                <a:srgbClr val="3333FF"/>
              </a:solidFill>
              <a:latin typeface="Arial" pitchFamily="34" charset="0"/>
              <a:ea typeface="Times New Roman" pitchFamily="18" charset="0"/>
              <a:cs typeface="PT Bold Heading" pitchFamily="2" charset="-78"/>
            </a:endParaRPr>
          </a:p>
          <a:p>
            <a:pPr marL="342900" indent="-342900" fontAlgn="base">
              <a:lnSpc>
                <a:spcPct val="150000"/>
              </a:lnSpc>
              <a:spcBef>
                <a:spcPct val="0"/>
              </a:spcBef>
              <a:spcAft>
                <a:spcPct val="0"/>
              </a:spcAft>
              <a:buBlip>
                <a:blip r:embed="rId2"/>
              </a:buBlip>
            </a:pPr>
            <a:r>
              <a:rPr lang="ar-SA" sz="2000" dirty="0">
                <a:solidFill>
                  <a:srgbClr val="3333FF"/>
                </a:solidFill>
                <a:latin typeface="Arial" pitchFamily="34" charset="0"/>
                <a:ea typeface="Times New Roman" pitchFamily="18" charset="0"/>
                <a:cs typeface="PT Bold Heading" pitchFamily="2" charset="-78"/>
              </a:rPr>
              <a:t>هل ترك الطفل يعبر عن مشاعره أم أنه عبر عنها بدلاً منه؟</a:t>
            </a:r>
            <a:endParaRPr lang="en-US" sz="2000" dirty="0">
              <a:solidFill>
                <a:srgbClr val="3333FF"/>
              </a:solidFill>
              <a:latin typeface="Arial" pitchFamily="34" charset="0"/>
              <a:ea typeface="Times New Roman" pitchFamily="18" charset="0"/>
              <a:cs typeface="PT Bold Heading" pitchFamily="2" charset="-78"/>
            </a:endParaRPr>
          </a:p>
          <a:p>
            <a:pPr marL="342900" indent="-342900" fontAlgn="base">
              <a:lnSpc>
                <a:spcPct val="150000"/>
              </a:lnSpc>
              <a:spcBef>
                <a:spcPct val="0"/>
              </a:spcBef>
              <a:spcAft>
                <a:spcPct val="0"/>
              </a:spcAft>
              <a:buBlip>
                <a:blip r:embed="rId2"/>
              </a:buBlip>
            </a:pPr>
            <a:r>
              <a:rPr lang="ar-SA" sz="2000" dirty="0">
                <a:solidFill>
                  <a:srgbClr val="3333FF"/>
                </a:solidFill>
                <a:latin typeface="Arial" pitchFamily="34" charset="0"/>
                <a:ea typeface="Times New Roman" pitchFamily="18" charset="0"/>
                <a:cs typeface="PT Bold Heading" pitchFamily="2" charset="-78"/>
              </a:rPr>
              <a:t>هل تعبيره صحيح؟ لماذا؟</a:t>
            </a:r>
            <a:endParaRPr lang="en-US" sz="2000" dirty="0">
              <a:solidFill>
                <a:srgbClr val="3333FF"/>
              </a:solidFill>
              <a:latin typeface="Arial" pitchFamily="34" charset="0"/>
              <a:ea typeface="Times New Roman" pitchFamily="18" charset="0"/>
              <a:cs typeface="PT Bold Heading" pitchFamily="2" charset="-78"/>
            </a:endParaRPr>
          </a:p>
          <a:p>
            <a:pPr marL="342900" indent="-342900" fontAlgn="base">
              <a:lnSpc>
                <a:spcPct val="150000"/>
              </a:lnSpc>
              <a:spcBef>
                <a:spcPct val="0"/>
              </a:spcBef>
              <a:spcAft>
                <a:spcPct val="0"/>
              </a:spcAft>
              <a:buBlip>
                <a:blip r:embed="rId2"/>
              </a:buBlip>
            </a:pPr>
            <a:r>
              <a:rPr lang="ar-SA" sz="2000" dirty="0">
                <a:solidFill>
                  <a:srgbClr val="3333FF"/>
                </a:solidFill>
                <a:latin typeface="Arial" pitchFamily="34" charset="0"/>
                <a:ea typeface="Times New Roman" pitchFamily="18" charset="0"/>
                <a:cs typeface="PT Bold Heading" pitchFamily="2" charset="-78"/>
              </a:rPr>
              <a:t>ما هو برأيك شعور الطفل؟ وكيف كان يمكن التعبير عنه بطريقة أفضل؟</a:t>
            </a:r>
          </a:p>
        </p:txBody>
      </p:sp>
      <p:sp>
        <p:nvSpPr>
          <p:cNvPr id="4" name="مستطيل 3"/>
          <p:cNvSpPr/>
          <p:nvPr/>
        </p:nvSpPr>
        <p:spPr>
          <a:xfrm>
            <a:off x="5049582" y="685800"/>
            <a:ext cx="3708066" cy="523220"/>
          </a:xfrm>
          <a:prstGeom prst="rect">
            <a:avLst/>
          </a:prstGeom>
          <a:solidFill>
            <a:schemeClr val="accent5"/>
          </a:solidFill>
          <a:ln>
            <a:solidFill>
              <a:schemeClr val="tx1"/>
            </a:solidFill>
          </a:ln>
        </p:spPr>
        <p:style>
          <a:lnRef idx="3">
            <a:schemeClr val="lt1"/>
          </a:lnRef>
          <a:fillRef idx="1">
            <a:schemeClr val="accent2"/>
          </a:fillRef>
          <a:effectRef idx="1">
            <a:schemeClr val="accent2"/>
          </a:effectRef>
          <a:fontRef idx="minor">
            <a:schemeClr val="lt1"/>
          </a:fontRef>
        </p:style>
        <p:txBody>
          <a:bodyPr wrap="none">
            <a:spAutoFit/>
          </a:bodyPr>
          <a:lstStyle/>
          <a:p>
            <a:r>
              <a:rPr lang="ar-SA" sz="2800" b="1" dirty="0">
                <a:solidFill>
                  <a:schemeClr val="tx1"/>
                </a:solidFill>
              </a:rPr>
              <a:t>نشاط </a:t>
            </a:r>
            <a:r>
              <a:rPr lang="ar-SA" sz="2800" b="1" dirty="0" smtClean="0">
                <a:solidFill>
                  <a:schemeClr val="tx1"/>
                </a:solidFill>
              </a:rPr>
              <a:t>2/1/4</a:t>
            </a:r>
            <a:r>
              <a:rPr lang="ar-SA" sz="2800" b="1" dirty="0">
                <a:solidFill>
                  <a:schemeClr val="tx1"/>
                </a:solidFill>
              </a:rPr>
              <a:t>: أشعر بالخوف!!</a:t>
            </a:r>
          </a:p>
        </p:txBody>
      </p:sp>
      <p:sp>
        <p:nvSpPr>
          <p:cNvPr id="14337" name="Rectangle 1"/>
          <p:cNvSpPr>
            <a:spLocks noChangeArrowheads="1"/>
          </p:cNvSpPr>
          <p:nvPr/>
        </p:nvSpPr>
        <p:spPr bwMode="auto">
          <a:xfrm>
            <a:off x="6933725" y="5085184"/>
            <a:ext cx="1885452" cy="1631216"/>
          </a:xfrm>
          <a:prstGeom prst="rect">
            <a:avLst/>
          </a:prstGeom>
          <a:solidFill>
            <a:srgbClr val="FFFF5B"/>
          </a:solidFill>
          <a:ln>
            <a:solidFill>
              <a:schemeClr val="tx1"/>
            </a:solidFill>
            <a:headEnd/>
            <a:tailEn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anchor="ctr" anchorCtr="0" compatLnSpc="1">
            <a:prstTxWarp prst="textNoShape">
              <a:avLst/>
            </a:prstTxWarp>
            <a:spAutoFit/>
          </a:bodyPr>
          <a:lstStyle/>
          <a:p>
            <a:pPr algn="justLow" fontAlgn="base">
              <a:spcBef>
                <a:spcPct val="0"/>
              </a:spcBef>
              <a:spcAft>
                <a:spcPct val="0"/>
              </a:spcAft>
            </a:pPr>
            <a:r>
              <a:rPr lang="ar-SA" sz="1600" b="1" dirty="0">
                <a:solidFill>
                  <a:schemeClr val="tx1"/>
                </a:solidFill>
                <a:latin typeface="Arial" pitchFamily="34" charset="0"/>
                <a:ea typeface="Times New Roman" pitchFamily="18" charset="0"/>
              </a:rPr>
              <a:t>مدة النشاط :   40 دقيقة </a:t>
            </a:r>
            <a:endParaRPr lang="en-US" sz="1600" b="1" dirty="0">
              <a:solidFill>
                <a:schemeClr val="tx1"/>
              </a:solidFill>
              <a:latin typeface="Arial" pitchFamily="34" charset="0"/>
              <a:ea typeface="Times New Roman" pitchFamily="18" charset="0"/>
            </a:endParaRPr>
          </a:p>
          <a:p>
            <a:pPr algn="justLow" fontAlgn="base">
              <a:spcBef>
                <a:spcPct val="0"/>
              </a:spcBef>
              <a:spcAft>
                <a:spcPct val="0"/>
              </a:spcAft>
            </a:pPr>
            <a:r>
              <a:rPr lang="ar-SA" sz="1600" b="1" dirty="0">
                <a:solidFill>
                  <a:schemeClr val="tx1"/>
                </a:solidFill>
                <a:latin typeface="Arial" pitchFamily="34" charset="0"/>
                <a:ea typeface="Times New Roman" pitchFamily="18" charset="0"/>
              </a:rPr>
              <a:t>طريقة التدريب : </a:t>
            </a:r>
            <a:endParaRPr lang="en-US" sz="1600" b="1" dirty="0">
              <a:solidFill>
                <a:schemeClr val="tx1"/>
              </a:solidFill>
              <a:latin typeface="Arial" pitchFamily="34" charset="0"/>
              <a:ea typeface="Times New Roman" pitchFamily="18" charset="0"/>
            </a:endParaRPr>
          </a:p>
          <a:p>
            <a:pPr algn="justLow" fontAlgn="base">
              <a:spcBef>
                <a:spcPct val="0"/>
              </a:spcBef>
              <a:spcAft>
                <a:spcPct val="0"/>
              </a:spcAft>
            </a:pPr>
            <a:r>
              <a:rPr lang="ar-SA" sz="1600" b="1" dirty="0">
                <a:solidFill>
                  <a:schemeClr val="tx1"/>
                </a:solidFill>
                <a:latin typeface="Arial" pitchFamily="34" charset="0"/>
                <a:ea typeface="Times New Roman" pitchFamily="18" charset="0"/>
              </a:rPr>
              <a:t>-  دراسة حالة.</a:t>
            </a:r>
            <a:endParaRPr lang="en-US" sz="1600" b="1" dirty="0">
              <a:solidFill>
                <a:schemeClr val="tx1"/>
              </a:solidFill>
              <a:latin typeface="Arial" pitchFamily="34" charset="0"/>
              <a:ea typeface="Times New Roman" pitchFamily="18" charset="0"/>
            </a:endParaRPr>
          </a:p>
          <a:p>
            <a:pPr algn="justLow" fontAlgn="base">
              <a:spcBef>
                <a:spcPct val="0"/>
              </a:spcBef>
              <a:spcAft>
                <a:spcPct val="0"/>
              </a:spcAft>
            </a:pPr>
            <a:r>
              <a:rPr lang="ar-SA" sz="1600" b="1" dirty="0">
                <a:solidFill>
                  <a:schemeClr val="tx1"/>
                </a:solidFill>
                <a:latin typeface="Arial" pitchFamily="34" charset="0"/>
                <a:ea typeface="Times New Roman" pitchFamily="18" charset="0"/>
              </a:rPr>
              <a:t>- أسئلة موجهة.</a:t>
            </a:r>
            <a:endParaRPr lang="en-US" sz="1600" b="1" dirty="0">
              <a:solidFill>
                <a:schemeClr val="tx1"/>
              </a:solidFill>
              <a:latin typeface="Arial" pitchFamily="34" charset="0"/>
              <a:ea typeface="Times New Roman" pitchFamily="18" charset="0"/>
            </a:endParaRPr>
          </a:p>
          <a:p>
            <a:pPr algn="justLow" fontAlgn="base">
              <a:spcBef>
                <a:spcPct val="0"/>
              </a:spcBef>
              <a:spcAft>
                <a:spcPct val="0"/>
              </a:spcAft>
            </a:pPr>
            <a:r>
              <a:rPr lang="ar-SA" sz="1600" b="1" dirty="0">
                <a:solidFill>
                  <a:schemeClr val="tx1"/>
                </a:solidFill>
                <a:latin typeface="Arial" pitchFamily="34" charset="0"/>
                <a:ea typeface="Times New Roman" pitchFamily="18" charset="0"/>
              </a:rPr>
              <a:t>- حوار ثنائي.</a:t>
            </a:r>
            <a:endParaRPr lang="en-US" sz="1600" b="1" dirty="0">
              <a:solidFill>
                <a:schemeClr val="tx1"/>
              </a:solidFill>
              <a:latin typeface="Arial" pitchFamily="34" charset="0"/>
              <a:ea typeface="Times New Roman" pitchFamily="18" charset="0"/>
            </a:endParaRPr>
          </a:p>
          <a:p>
            <a:pPr algn="justLow" fontAlgn="base">
              <a:spcBef>
                <a:spcPct val="0"/>
              </a:spcBef>
              <a:spcAft>
                <a:spcPct val="0"/>
              </a:spcAft>
            </a:pPr>
            <a:r>
              <a:rPr lang="ar-SA" sz="1600" b="1" dirty="0">
                <a:solidFill>
                  <a:schemeClr val="tx1"/>
                </a:solidFill>
                <a:latin typeface="Arial" pitchFamily="34" charset="0"/>
                <a:ea typeface="Times New Roman" pitchFamily="18" charset="0"/>
              </a:rPr>
              <a:t>- مناقشة جماعية.</a:t>
            </a:r>
          </a:p>
        </p:txBody>
      </p:sp>
      <p:pic>
        <p:nvPicPr>
          <p:cNvPr id="34817" name="Picture 1"/>
          <p:cNvPicPr>
            <a:picLocks noChangeAspect="1" noChangeArrowheads="1"/>
          </p:cNvPicPr>
          <p:nvPr/>
        </p:nvPicPr>
        <p:blipFill>
          <a:blip r:embed="rId3" cstate="print"/>
          <a:srcRect/>
          <a:stretch>
            <a:fillRect/>
          </a:stretch>
        </p:blipFill>
        <p:spPr bwMode="auto">
          <a:xfrm>
            <a:off x="228600" y="188640"/>
            <a:ext cx="2327176" cy="1159548"/>
          </a:xfrm>
          <a:prstGeom prst="rect">
            <a:avLst/>
          </a:prstGeom>
          <a:noFill/>
          <a:ln w="9525">
            <a:noFill/>
            <a:miter lim="800000"/>
            <a:headEnd/>
            <a:tailEnd/>
          </a:ln>
          <a:effectLst/>
        </p:spPr>
      </p:pic>
      <p:sp>
        <p:nvSpPr>
          <p:cNvPr id="6" name="مستطيل 5"/>
          <p:cNvSpPr/>
          <p:nvPr/>
        </p:nvSpPr>
        <p:spPr>
          <a:xfrm>
            <a:off x="5058342" y="1556792"/>
            <a:ext cx="3451226" cy="523220"/>
          </a:xfrm>
          <a:prstGeom prst="rect">
            <a:avLst/>
          </a:prstGeom>
          <a:solidFill>
            <a:schemeClr val="accent6">
              <a:lumMod val="40000"/>
              <a:lumOff val="60000"/>
            </a:schemeClr>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2800" b="1" dirty="0" smtClean="0">
                <a:solidFill>
                  <a:schemeClr val="tx1"/>
                </a:solidFill>
              </a:rPr>
              <a:t>قصة الطفل محمد </a:t>
            </a:r>
            <a:endParaRPr lang="ar-SA" sz="2800" b="1" dirty="0">
              <a:solidFill>
                <a:schemeClr val="tx1"/>
              </a:solidFill>
            </a:endParaRPr>
          </a:p>
        </p:txBody>
      </p:sp>
      <p:sp>
        <p:nvSpPr>
          <p:cNvPr id="8" name="شكل بيضاوي 7"/>
          <p:cNvSpPr/>
          <p:nvPr/>
        </p:nvSpPr>
        <p:spPr>
          <a:xfrm>
            <a:off x="1259632" y="5981521"/>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30</a:t>
            </a:r>
          </a:p>
          <a:p>
            <a:pPr algn="ctr"/>
            <a:r>
              <a:rPr lang="ar-SA" dirty="0" smtClean="0">
                <a:solidFill>
                  <a:schemeClr val="tx1"/>
                </a:solidFill>
              </a:rPr>
              <a:t>ص</a:t>
            </a:r>
            <a:endParaRPr lang="ar-SA" dirty="0">
              <a:solidFill>
                <a:schemeClr val="tx1"/>
              </a:solidFill>
            </a:endParaRPr>
          </a:p>
        </p:txBody>
      </p:sp>
    </p:spTree>
    <p:extLst>
      <p:ext uri="{BB962C8B-B14F-4D97-AF65-F5344CB8AC3E}">
        <p14:creationId xmlns:p14="http://schemas.microsoft.com/office/powerpoint/2010/main" val="366451067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179388"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3200" b="1" dirty="0">
              <a:solidFill>
                <a:srgbClr val="D60093"/>
              </a:solidFill>
              <a:cs typeface="Traditional Arabic" pitchFamily="18" charset="-78"/>
            </a:endParaRPr>
          </a:p>
          <a:p>
            <a:pPr marL="609600" indent="-609600" algn="just">
              <a:spcBef>
                <a:spcPct val="20000"/>
              </a:spcBef>
              <a:buFontTx/>
              <a:buChar char="•"/>
            </a:pPr>
            <a:endParaRPr lang="ar-EG" sz="3200" b="1" dirty="0">
              <a:cs typeface="Traditional Arabic" pitchFamily="18" charset="-78"/>
            </a:endParaRPr>
          </a:p>
        </p:txBody>
      </p:sp>
      <p:sp>
        <p:nvSpPr>
          <p:cNvPr id="2" name="مستطيل مستدير الزوايا 1"/>
          <p:cNvSpPr/>
          <p:nvPr/>
        </p:nvSpPr>
        <p:spPr>
          <a:xfrm>
            <a:off x="587106" y="1268760"/>
            <a:ext cx="7991475" cy="5256584"/>
          </a:xfrm>
          <a:prstGeom prst="roundRect">
            <a:avLst/>
          </a:prstGeom>
          <a:solidFill>
            <a:schemeClr val="accent3">
              <a:lumMod val="60000"/>
              <a:lumOff val="40000"/>
            </a:schemeClr>
          </a:solidFill>
        </p:spPr>
        <p:style>
          <a:lnRef idx="1">
            <a:schemeClr val="accent2"/>
          </a:lnRef>
          <a:fillRef idx="2">
            <a:schemeClr val="accent2"/>
          </a:fillRef>
          <a:effectRef idx="1">
            <a:schemeClr val="accent2"/>
          </a:effectRef>
          <a:fontRef idx="minor">
            <a:schemeClr val="dk1"/>
          </a:fontRef>
        </p:style>
        <p:txBody>
          <a:bodyPr rtlCol="1" anchor="ctr"/>
          <a:lstStyle/>
          <a:p>
            <a:r>
              <a:rPr lang="ar-SA" sz="2400" b="1" dirty="0"/>
              <a:t>لماذا نهتم بالتعبير عن مشاعر الطفل المساء إليه؟</a:t>
            </a:r>
            <a:endParaRPr lang="en-US" sz="2400" dirty="0"/>
          </a:p>
          <a:p>
            <a:pPr marL="457200" lvl="0" indent="-457200" algn="just">
              <a:buFontTx/>
              <a:buChar char="-"/>
            </a:pPr>
            <a:r>
              <a:rPr lang="ar-SA" sz="2400" b="1" dirty="0" smtClean="0">
                <a:solidFill>
                  <a:srgbClr val="3333FF"/>
                </a:solidFill>
              </a:rPr>
              <a:t>تشير </a:t>
            </a:r>
            <a:r>
              <a:rPr lang="ar-SA" sz="2400" b="1" dirty="0">
                <a:solidFill>
                  <a:srgbClr val="3333FF"/>
                </a:solidFill>
              </a:rPr>
              <a:t>الدراسات العلمية إلى أن العواطف والمشاعر وجدت أساساً لمساعدة أجسادنا على أن تستعد للفعل المناسب </a:t>
            </a:r>
            <a:r>
              <a:rPr lang="ar-SA" sz="2400" b="1" dirty="0" err="1" smtClean="0">
                <a:solidFill>
                  <a:srgbClr val="3333FF"/>
                </a:solidFill>
              </a:rPr>
              <a:t>قصيرالأجل</a:t>
            </a:r>
            <a:r>
              <a:rPr lang="ar-SA" sz="2400" b="1" dirty="0">
                <a:solidFill>
                  <a:srgbClr val="3333FF"/>
                </a:solidFill>
              </a:rPr>
              <a:t>، وإذا تم قمع هذا الفعل (أي التعبير عن المشاعر) فإنّ المخ سوف يميل إلى الاستمرار في إفراز الهرمونات المولدة للفعل المناسب لذلك الشعور، وينتج عن ذلك أن الجسم يظل في حالة إثارة فسيولوجية لمدة طويلة أكثر مما ينبغي</a:t>
            </a:r>
            <a:r>
              <a:rPr lang="ar-SA" sz="2400" b="1" dirty="0" smtClean="0">
                <a:solidFill>
                  <a:srgbClr val="3333FF"/>
                </a:solidFill>
              </a:rPr>
              <a:t>.</a:t>
            </a:r>
          </a:p>
          <a:p>
            <a:pPr lvl="0" algn="just"/>
            <a:endParaRPr lang="en-US" sz="2400" b="1" dirty="0"/>
          </a:p>
          <a:p>
            <a:pPr marL="457200" lvl="0" indent="-457200" algn="just">
              <a:buFontTx/>
              <a:buChar char="-"/>
            </a:pPr>
            <a:r>
              <a:rPr lang="ar-SA" sz="2400" b="1" dirty="0" smtClean="0"/>
              <a:t>ولهذا تبرز أهمية الاستماع لمشاعر الحالة والتعاطف المناسب معها لما له من أهمية  في تكوين شخصية </a:t>
            </a:r>
            <a:r>
              <a:rPr lang="ar-SA" sz="2400" b="1" dirty="0"/>
              <a:t>طفل </a:t>
            </a:r>
            <a:r>
              <a:rPr lang="ar-SA" sz="2400" b="1" dirty="0" smtClean="0"/>
              <a:t>ذا </a:t>
            </a:r>
            <a:r>
              <a:rPr lang="ar-SA" sz="2400" b="1" dirty="0"/>
              <a:t>صحة نفسية </a:t>
            </a:r>
            <a:r>
              <a:rPr lang="ar-SA" sz="2400" b="1" dirty="0" smtClean="0"/>
              <a:t>سليمة</a:t>
            </a:r>
            <a:r>
              <a:rPr lang="ar-SA" sz="2400" b="1" dirty="0"/>
              <a:t>، ولمساعدته في التغلب على مشاكله وتكوين خبرات </a:t>
            </a:r>
            <a:r>
              <a:rPr lang="ar-SA" sz="2400" b="1" dirty="0" smtClean="0"/>
              <a:t>إيجابية حتى </a:t>
            </a:r>
            <a:r>
              <a:rPr lang="ar-SA" sz="2400" b="1" dirty="0"/>
              <a:t>لا تؤثر على سلوكه في مراحله العمرية المقبلة</a:t>
            </a:r>
            <a:r>
              <a:rPr lang="ar-SA" sz="2400" dirty="0"/>
              <a:t>.</a:t>
            </a:r>
            <a:endParaRPr lang="en-US" sz="2400" dirty="0"/>
          </a:p>
          <a:p>
            <a:pPr marL="457200" lvl="0" indent="-457200">
              <a:buFontTx/>
              <a:buChar char="-"/>
            </a:pPr>
            <a:endParaRPr lang="en-US" sz="2800" dirty="0"/>
          </a:p>
        </p:txBody>
      </p:sp>
      <p:sp>
        <p:nvSpPr>
          <p:cNvPr id="4" name="مستطيل 3"/>
          <p:cNvSpPr/>
          <p:nvPr/>
        </p:nvSpPr>
        <p:spPr>
          <a:xfrm>
            <a:off x="1547664" y="116632"/>
            <a:ext cx="5860900" cy="923330"/>
          </a:xfrm>
          <a:prstGeom prst="rect">
            <a:avLst/>
          </a:prstGeom>
          <a:solidFill>
            <a:schemeClr val="accent6">
              <a:lumMod val="40000"/>
              <a:lumOff val="60000"/>
            </a:schemeClr>
          </a:solidFill>
          <a:ln>
            <a:solidFill>
              <a:srgbClr val="000000"/>
            </a:solidFill>
          </a:ln>
        </p:spPr>
        <p:txBody>
          <a:bodyPr wrap="none">
            <a:spAutoFit/>
          </a:bodyPr>
          <a:lstStyle/>
          <a:p>
            <a:pPr algn="ctr"/>
            <a:r>
              <a:rPr lang="ar-SA" sz="5400" dirty="0" smtClean="0">
                <a:latin typeface="Tahoma" pitchFamily="34" charset="0"/>
                <a:cs typeface="MCS Taybah S_U slit." pitchFamily="2" charset="-78"/>
              </a:rPr>
              <a:t>ً  9: </a:t>
            </a:r>
            <a:r>
              <a:rPr lang="ar-SA" sz="5400" dirty="0">
                <a:latin typeface="Tahoma" pitchFamily="34" charset="0"/>
                <a:cs typeface="MCS Taybah S_U slit." pitchFamily="2" charset="-78"/>
              </a:rPr>
              <a:t>مهارة </a:t>
            </a:r>
            <a:r>
              <a:rPr lang="ar-SA" sz="5400" dirty="0" smtClean="0">
                <a:latin typeface="Tahoma" pitchFamily="34" charset="0"/>
                <a:cs typeface="MCS Taybah S_U slit." pitchFamily="2" charset="-78"/>
              </a:rPr>
              <a:t>التعبير عن المشاعر</a:t>
            </a:r>
            <a:endParaRPr lang="en-US" sz="5400" dirty="0">
              <a:latin typeface="Tahoma" pitchFamily="34" charset="0"/>
              <a:cs typeface="MCS Taybah S_U slit." pitchFamily="2" charset="-78"/>
            </a:endParaRPr>
          </a:p>
        </p:txBody>
      </p:sp>
    </p:spTree>
    <p:extLst>
      <p:ext uri="{BB962C8B-B14F-4D97-AF65-F5344CB8AC3E}">
        <p14:creationId xmlns:p14="http://schemas.microsoft.com/office/powerpoint/2010/main" val="1701195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179388"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3200" b="1" dirty="0">
              <a:solidFill>
                <a:srgbClr val="D60093"/>
              </a:solidFill>
              <a:cs typeface="Traditional Arabic" pitchFamily="18" charset="-78"/>
            </a:endParaRPr>
          </a:p>
          <a:p>
            <a:pPr marL="609600" indent="-609600" algn="just">
              <a:spcBef>
                <a:spcPct val="20000"/>
              </a:spcBef>
              <a:buFontTx/>
              <a:buChar char="•"/>
            </a:pPr>
            <a:endParaRPr lang="ar-EG" sz="3200" b="1" dirty="0">
              <a:cs typeface="Traditional Arabic" pitchFamily="18" charset="-78"/>
            </a:endParaRPr>
          </a:p>
        </p:txBody>
      </p:sp>
      <p:sp>
        <p:nvSpPr>
          <p:cNvPr id="2" name="مستطيل مستدير الزوايا 1"/>
          <p:cNvSpPr/>
          <p:nvPr/>
        </p:nvSpPr>
        <p:spPr>
          <a:xfrm>
            <a:off x="251520" y="188640"/>
            <a:ext cx="8714680" cy="6552728"/>
          </a:xfrm>
          <a:prstGeom prst="roundRect">
            <a:avLst/>
          </a:prstGeom>
          <a:solidFill>
            <a:schemeClr val="accent3">
              <a:lumMod val="60000"/>
              <a:lumOff val="40000"/>
            </a:schemeClr>
          </a:solidFill>
        </p:spPr>
        <p:style>
          <a:lnRef idx="1">
            <a:schemeClr val="accent2"/>
          </a:lnRef>
          <a:fillRef idx="2">
            <a:schemeClr val="accent2"/>
          </a:fillRef>
          <a:effectRef idx="1">
            <a:schemeClr val="accent2"/>
          </a:effectRef>
          <a:fontRef idx="minor">
            <a:schemeClr val="dk1"/>
          </a:fontRef>
        </p:style>
        <p:txBody>
          <a:bodyPr rtlCol="1" anchor="ctr"/>
          <a:lstStyle/>
          <a:p>
            <a:r>
              <a:rPr lang="ar-SA" sz="2000" b="1" dirty="0" smtClean="0"/>
              <a:t>    </a:t>
            </a:r>
          </a:p>
          <a:p>
            <a:r>
              <a:rPr lang="ar-SA" sz="2000" b="1" dirty="0">
                <a:solidFill>
                  <a:srgbClr val="3333FF"/>
                </a:solidFill>
              </a:rPr>
              <a:t> </a:t>
            </a:r>
            <a:r>
              <a:rPr lang="ar-SA" sz="2000" b="1" dirty="0" smtClean="0">
                <a:solidFill>
                  <a:srgbClr val="3333FF"/>
                </a:solidFill>
              </a:rPr>
              <a:t>    </a:t>
            </a:r>
            <a:r>
              <a:rPr lang="ar-SA" sz="2000" b="1" u="sng" dirty="0" smtClean="0">
                <a:solidFill>
                  <a:srgbClr val="3333FF"/>
                </a:solidFill>
              </a:rPr>
              <a:t>كيف </a:t>
            </a:r>
            <a:r>
              <a:rPr lang="ar-SA" sz="2000" b="1" u="sng" dirty="0">
                <a:solidFill>
                  <a:srgbClr val="3333FF"/>
                </a:solidFill>
              </a:rPr>
              <a:t>يمكن أن نساعد الطفل على التعبير عن مشاعره؟</a:t>
            </a:r>
            <a:endParaRPr lang="en-US" sz="2000" u="sng" dirty="0">
              <a:solidFill>
                <a:srgbClr val="3333FF"/>
              </a:solidFill>
            </a:endParaRPr>
          </a:p>
          <a:p>
            <a:r>
              <a:rPr lang="ar-SA" sz="2000" dirty="0"/>
              <a:t>1- </a:t>
            </a:r>
            <a:r>
              <a:rPr lang="ar-SA" sz="2000" b="1" dirty="0"/>
              <a:t>الاستماع له باهتمام وتعاطف، وعدم انتقاده </a:t>
            </a:r>
            <a:r>
              <a:rPr lang="ar-SA" sz="2000" b="1" dirty="0" smtClean="0"/>
              <a:t>لمزيدا من </a:t>
            </a:r>
            <a:r>
              <a:rPr lang="ar-SA" sz="2000" b="1" dirty="0"/>
              <a:t>الاستمرار </a:t>
            </a:r>
            <a:r>
              <a:rPr lang="ar-SA" sz="2000" b="1" dirty="0" smtClean="0"/>
              <a:t>والتعبير عن نفسه .</a:t>
            </a:r>
          </a:p>
          <a:p>
            <a:endParaRPr lang="en-US" sz="2000" b="1" dirty="0"/>
          </a:p>
          <a:p>
            <a:r>
              <a:rPr lang="ar-SA" sz="2000" b="1" dirty="0"/>
              <a:t>2- تشجيعه على الحديث باستخدام وسائل التشجيع التي تناولناها في مهارات التواصل، بهز الرأس والابتسام وإصدار صوت مشجع، والتواصل البصري وعدم الانشغال عنه</a:t>
            </a:r>
            <a:r>
              <a:rPr lang="ar-SA" sz="2000" b="1" dirty="0" smtClean="0"/>
              <a:t>.</a:t>
            </a:r>
          </a:p>
          <a:p>
            <a:endParaRPr lang="en-US" sz="2000" b="1" dirty="0"/>
          </a:p>
          <a:p>
            <a:r>
              <a:rPr lang="ar-SA" sz="2000" b="1" dirty="0"/>
              <a:t>3- تقبل جميع تعبيرات الطفل حتى وإن لم نقبلها، وعدم استنكارها أو الحكم عليه</a:t>
            </a:r>
            <a:r>
              <a:rPr lang="ar-SA" sz="2000" b="1" dirty="0" smtClean="0"/>
              <a:t>.</a:t>
            </a:r>
          </a:p>
          <a:p>
            <a:endParaRPr lang="en-US" sz="2000" b="1" dirty="0"/>
          </a:p>
          <a:p>
            <a:r>
              <a:rPr lang="ar-SA" sz="2000" b="1" dirty="0"/>
              <a:t>4- إعادة صياغة المشاعر لتأكيد فهمها، وأنها تعبر عما يريد قوله، ومن الممكن سؤال الطفل إن كان فهمنا له صحيحاً أو نحتاج منه أن يوضح</a:t>
            </a:r>
            <a:r>
              <a:rPr lang="ar-SA" sz="2000" b="1" dirty="0" smtClean="0"/>
              <a:t>.</a:t>
            </a:r>
          </a:p>
          <a:p>
            <a:endParaRPr lang="en-US" sz="2000" b="1" dirty="0"/>
          </a:p>
          <a:p>
            <a:r>
              <a:rPr lang="ar-SA" sz="2000" b="1" dirty="0"/>
              <a:t>5- لا تشجع الطفل وتقول له (أنت بخير أو ستكون بخير) لأنه سيفكر أنك لا تفهمه ولا تحس بمشاعره، لأنه لا يرى نفسه بخير، ويرى نفسه في خطر أو في مشكلة لا يمكنك الشعور بها</a:t>
            </a:r>
            <a:r>
              <a:rPr lang="ar-SA" sz="2000" b="1" dirty="0" smtClean="0"/>
              <a:t>.</a:t>
            </a:r>
          </a:p>
          <a:p>
            <a:endParaRPr lang="en-US" sz="2000" b="1" dirty="0"/>
          </a:p>
          <a:p>
            <a:r>
              <a:rPr lang="ar-SA" sz="2000" b="1" dirty="0"/>
              <a:t>6- عدم إصدار الأحكام مثل أن نقول للطفل: (من العيب أن نتكلم عن آبائنا بهذه الطريقة فعليك أن تحترم والدك!!) حيث يشعر الطفل بأنك لا تتفهم مشكلته ومقدار أذى والده له ولا تشعر بما يمر به</a:t>
            </a:r>
            <a:r>
              <a:rPr lang="ar-SA" sz="2000" b="1" dirty="0" smtClean="0"/>
              <a:t>.</a:t>
            </a:r>
          </a:p>
          <a:p>
            <a:endParaRPr lang="en-US" sz="2000" b="1" dirty="0"/>
          </a:p>
          <a:p>
            <a:r>
              <a:rPr lang="ar-SA" sz="2000" b="1" dirty="0">
                <a:solidFill>
                  <a:srgbClr val="3333FF"/>
                </a:solidFill>
              </a:rPr>
              <a:t>فنحن في مرحلة فهم المشكلة نحتاج لمساعدة الطفل على التعبير، وليس حل الموقف، وكذلك التعرف على مشاعره الحقيقية والتعبير عنها بحرية وراحة.</a:t>
            </a:r>
            <a:endParaRPr lang="en-US" sz="2800" b="1" dirty="0">
              <a:solidFill>
                <a:srgbClr val="3333FF"/>
              </a:solidFill>
            </a:endParaRPr>
          </a:p>
          <a:p>
            <a:r>
              <a:rPr lang="ar-SA" sz="2800" dirty="0"/>
              <a:t> </a:t>
            </a:r>
            <a:endParaRPr lang="en-US" sz="2800" dirty="0">
              <a:effectLst/>
            </a:endParaRPr>
          </a:p>
        </p:txBody>
      </p:sp>
    </p:spTree>
    <p:extLst>
      <p:ext uri="{BB962C8B-B14F-4D97-AF65-F5344CB8AC3E}">
        <p14:creationId xmlns:p14="http://schemas.microsoft.com/office/powerpoint/2010/main" val="2682341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179388"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3200" b="1" dirty="0">
              <a:solidFill>
                <a:srgbClr val="D60093"/>
              </a:solidFill>
              <a:cs typeface="Traditional Arabic" pitchFamily="18" charset="-78"/>
            </a:endParaRPr>
          </a:p>
          <a:p>
            <a:pPr marL="609600" indent="-609600" algn="just">
              <a:spcBef>
                <a:spcPct val="20000"/>
              </a:spcBef>
              <a:buFontTx/>
              <a:buChar char="•"/>
            </a:pPr>
            <a:endParaRPr lang="ar-EG" sz="3200" b="1" dirty="0">
              <a:cs typeface="Traditional Arabic" pitchFamily="18" charset="-78"/>
            </a:endParaRPr>
          </a:p>
        </p:txBody>
      </p:sp>
      <p:sp>
        <p:nvSpPr>
          <p:cNvPr id="2" name="مستطيل مستدير الزوايا 1"/>
          <p:cNvSpPr/>
          <p:nvPr/>
        </p:nvSpPr>
        <p:spPr>
          <a:xfrm>
            <a:off x="587106" y="1268761"/>
            <a:ext cx="7991475" cy="2232248"/>
          </a:xfrm>
          <a:prstGeom prst="roundRect">
            <a:avLst/>
          </a:prstGeom>
          <a:solidFill>
            <a:srgbClr val="FFFF5B"/>
          </a:solidFill>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ar-SA" sz="2800" b="1" dirty="0">
                <a:solidFill>
                  <a:schemeClr val="tx1"/>
                </a:solidFill>
                <a:cs typeface="Traditional Arabic" pitchFamily="18" charset="-78"/>
              </a:rPr>
              <a:t>تعنى إعادة المرشد رسالة </a:t>
            </a:r>
            <a:r>
              <a:rPr lang="ar-EG" sz="2800" b="1" dirty="0">
                <a:solidFill>
                  <a:schemeClr val="tx1"/>
                </a:solidFill>
                <a:cs typeface="Traditional Arabic" pitchFamily="18" charset="-78"/>
              </a:rPr>
              <a:t>الجانب الوجداني</a:t>
            </a:r>
            <a:r>
              <a:rPr lang="ar-SA" sz="2800" b="1" dirty="0">
                <a:solidFill>
                  <a:schemeClr val="tx1"/>
                </a:solidFill>
                <a:cs typeface="Traditional Arabic" pitchFamily="18" charset="-78"/>
              </a:rPr>
              <a:t> والانفعالي </a:t>
            </a:r>
            <a:r>
              <a:rPr lang="ar-SA" sz="2800" b="1" dirty="0" smtClean="0">
                <a:solidFill>
                  <a:schemeClr val="tx1"/>
                </a:solidFill>
                <a:cs typeface="Traditional Arabic" pitchFamily="18" charset="-78"/>
              </a:rPr>
              <a:t>( </a:t>
            </a:r>
            <a:r>
              <a:rPr lang="ar-SA" sz="2800" b="1" dirty="0">
                <a:solidFill>
                  <a:srgbClr val="3333FF"/>
                </a:solidFill>
                <a:cs typeface="Traditional Arabic" pitchFamily="18" charset="-78"/>
              </a:rPr>
              <a:t>المشاعر والانفعالات </a:t>
            </a:r>
            <a:r>
              <a:rPr lang="ar-SA" sz="2800" b="1" dirty="0" smtClean="0">
                <a:solidFill>
                  <a:srgbClr val="3333FF"/>
                </a:solidFill>
                <a:cs typeface="Traditional Arabic" pitchFamily="18" charset="-78"/>
              </a:rPr>
              <a:t>والاحاسيس </a:t>
            </a:r>
            <a:r>
              <a:rPr lang="ar-SA" sz="2800" b="1" dirty="0" smtClean="0">
                <a:solidFill>
                  <a:schemeClr val="tx1"/>
                </a:solidFill>
                <a:cs typeface="Traditional Arabic" pitchFamily="18" charset="-78"/>
              </a:rPr>
              <a:t> </a:t>
            </a:r>
            <a:r>
              <a:rPr lang="ar-SA" sz="2800" b="1" dirty="0">
                <a:solidFill>
                  <a:schemeClr val="tx1"/>
                </a:solidFill>
                <a:cs typeface="Traditional Arabic" pitchFamily="18" charset="-78"/>
              </a:rPr>
              <a:t>) </a:t>
            </a:r>
            <a:r>
              <a:rPr lang="ar-EG" sz="2800" b="1" dirty="0">
                <a:solidFill>
                  <a:schemeClr val="tx1"/>
                </a:solidFill>
                <a:cs typeface="Traditional Arabic" pitchFamily="18" charset="-78"/>
              </a:rPr>
              <a:t> </a:t>
            </a:r>
            <a:r>
              <a:rPr lang="ar-SA" sz="2800" dirty="0" smtClean="0">
                <a:solidFill>
                  <a:schemeClr val="tx1"/>
                </a:solidFill>
              </a:rPr>
              <a:t>في </a:t>
            </a:r>
            <a:r>
              <a:rPr lang="ar-SA" sz="2800" dirty="0">
                <a:solidFill>
                  <a:schemeClr val="tx1"/>
                </a:solidFill>
              </a:rPr>
              <a:t>حديث ورسائل المسترشد </a:t>
            </a:r>
            <a:r>
              <a:rPr lang="ar-SA" sz="2800" dirty="0" smtClean="0">
                <a:solidFill>
                  <a:schemeClr val="tx1"/>
                </a:solidFill>
              </a:rPr>
              <a:t>أثناء المقابلة وهي </a:t>
            </a:r>
            <a:r>
              <a:rPr lang="ar-SA" sz="2800" dirty="0">
                <a:solidFill>
                  <a:schemeClr val="tx1"/>
                </a:solidFill>
              </a:rPr>
              <a:t>بمثابة مرآة صادقة يعكس بها المرشد </a:t>
            </a:r>
            <a:r>
              <a:rPr lang="ar-SA" sz="2800" dirty="0" smtClean="0">
                <a:solidFill>
                  <a:schemeClr val="tx1"/>
                </a:solidFill>
              </a:rPr>
              <a:t>مشاعر </a:t>
            </a:r>
            <a:r>
              <a:rPr lang="ar-SA" sz="2800" dirty="0">
                <a:solidFill>
                  <a:schemeClr val="tx1"/>
                </a:solidFill>
              </a:rPr>
              <a:t>واحاسيس المسترشد وتعبيراته الانفعالية الظاهرة والباط</a:t>
            </a:r>
            <a:r>
              <a:rPr lang="ar-SA" sz="2400" dirty="0">
                <a:solidFill>
                  <a:schemeClr val="tx1"/>
                </a:solidFill>
              </a:rPr>
              <a:t>نة  </a:t>
            </a:r>
          </a:p>
        </p:txBody>
      </p:sp>
      <p:sp>
        <p:nvSpPr>
          <p:cNvPr id="3" name="مستطيل 2"/>
          <p:cNvSpPr/>
          <p:nvPr/>
        </p:nvSpPr>
        <p:spPr>
          <a:xfrm>
            <a:off x="755576" y="3502849"/>
            <a:ext cx="7740946" cy="3262432"/>
          </a:xfrm>
          <a:prstGeom prst="rect">
            <a:avLst/>
          </a:prstGeom>
          <a:solidFill>
            <a:schemeClr val="accent1">
              <a:lumMod val="20000"/>
              <a:lumOff val="80000"/>
            </a:schemeClr>
          </a:solidFill>
          <a:ln>
            <a:solidFill>
              <a:srgbClr val="000000"/>
            </a:solidFill>
          </a:ln>
        </p:spPr>
        <p:txBody>
          <a:bodyPr wrap="square">
            <a:spAutoFit/>
          </a:bodyPr>
          <a:lstStyle/>
          <a:p>
            <a:r>
              <a:rPr lang="ar-SA" b="1" dirty="0" smtClean="0"/>
              <a:t>مثال </a:t>
            </a:r>
            <a:r>
              <a:rPr lang="ar-SA" b="1" dirty="0"/>
              <a:t>( </a:t>
            </a:r>
            <a:r>
              <a:rPr lang="ar-SA" b="1" dirty="0">
                <a:solidFill>
                  <a:srgbClr val="FF0000"/>
                </a:solidFill>
              </a:rPr>
              <a:t>لغة جسد </a:t>
            </a:r>
            <a:r>
              <a:rPr lang="ar-SA" b="1" dirty="0"/>
              <a:t>)</a:t>
            </a:r>
          </a:p>
          <a:p>
            <a:endParaRPr lang="en-US" sz="2000" b="1" dirty="0"/>
          </a:p>
          <a:p>
            <a:r>
              <a:rPr lang="ar-SA" sz="2400" b="1" dirty="0" smtClean="0">
                <a:solidFill>
                  <a:srgbClr val="0000FF"/>
                </a:solidFill>
                <a:cs typeface="AL-Mohanad" pitchFamily="2" charset="-78"/>
              </a:rPr>
              <a:t>المسترشد أحمد : </a:t>
            </a:r>
            <a:r>
              <a:rPr lang="ar-SA" sz="2400" b="1" dirty="0">
                <a:solidFill>
                  <a:srgbClr val="0000FF"/>
                </a:solidFill>
                <a:cs typeface="AL-Mohanad" pitchFamily="2" charset="-78"/>
              </a:rPr>
              <a:t>جالس على الكنبة ، غارق فيه ، متورد الخدين ، غاضاً من نظره ، </a:t>
            </a:r>
            <a:r>
              <a:rPr lang="ar-SA" sz="2400" b="1" dirty="0" err="1">
                <a:solidFill>
                  <a:srgbClr val="0000FF"/>
                </a:solidFill>
                <a:cs typeface="AL-Mohanad" pitchFamily="2" charset="-78"/>
              </a:rPr>
              <a:t>خافظاً</a:t>
            </a:r>
            <a:r>
              <a:rPr lang="ar-SA" sz="2400" b="1" dirty="0">
                <a:solidFill>
                  <a:srgbClr val="0000FF"/>
                </a:solidFill>
                <a:cs typeface="AL-Mohanad" pitchFamily="2" charset="-78"/>
              </a:rPr>
              <a:t> رأسه  ،مرتعش اليدين </a:t>
            </a:r>
            <a:r>
              <a:rPr lang="en-US" sz="2400" b="1" dirty="0">
                <a:solidFill>
                  <a:srgbClr val="0000FF"/>
                </a:solidFill>
                <a:cs typeface="AL-Mohanad" pitchFamily="2" charset="-78"/>
              </a:rPr>
              <a:t/>
            </a:r>
            <a:br>
              <a:rPr lang="en-US" sz="2400" b="1" dirty="0">
                <a:solidFill>
                  <a:srgbClr val="0000FF"/>
                </a:solidFill>
                <a:cs typeface="AL-Mohanad" pitchFamily="2" charset="-78"/>
              </a:rPr>
            </a:br>
            <a:r>
              <a:rPr lang="ar-SA" sz="2400" b="1" dirty="0">
                <a:cs typeface="AL-Mohanad" pitchFamily="2" charset="-78"/>
              </a:rPr>
              <a:t>المرشد : من الطريقة التي تجلس بها  يا أحمد يخيل لي أنك تشعر بالحزن والالم من شيء معين  </a:t>
            </a:r>
          </a:p>
          <a:p>
            <a:r>
              <a:rPr lang="ar-SA" sz="2400" b="1" dirty="0">
                <a:cs typeface="AL-Mohanad" pitchFamily="2" charset="-78"/>
              </a:rPr>
              <a:t>س : </a:t>
            </a:r>
            <a:r>
              <a:rPr lang="ar-SA" sz="2400" b="1" dirty="0" smtClean="0">
                <a:solidFill>
                  <a:srgbClr val="FF0000"/>
                </a:solidFill>
                <a:cs typeface="AL-Mohanad" pitchFamily="2" charset="-78"/>
              </a:rPr>
              <a:t>بماذا تشعر  ممكن </a:t>
            </a:r>
            <a:r>
              <a:rPr lang="ar-SA" sz="2400" b="1" dirty="0">
                <a:solidFill>
                  <a:srgbClr val="FF0000"/>
                </a:solidFill>
                <a:cs typeface="AL-Mohanad" pitchFamily="2" charset="-78"/>
              </a:rPr>
              <a:t>اعرف ما </a:t>
            </a:r>
            <a:r>
              <a:rPr lang="ar-SA" sz="2400" b="1" dirty="0" smtClean="0">
                <a:solidFill>
                  <a:srgbClr val="FF0000"/>
                </a:solidFill>
                <a:cs typeface="AL-Mohanad" pitchFamily="2" charset="-78"/>
              </a:rPr>
              <a:t>يزعجك يا أحمد  ؟ </a:t>
            </a:r>
          </a:p>
          <a:p>
            <a:pPr lvl="0"/>
            <a:r>
              <a:rPr lang="ar-SA" sz="2400" dirty="0" smtClean="0"/>
              <a:t>مثل آخر : </a:t>
            </a:r>
            <a:r>
              <a:rPr lang="ar-SA" sz="2400" dirty="0"/>
              <a:t>أعرف أنك تشتاق لوالدتك وتشعر برغبة في زيارتها.</a:t>
            </a:r>
            <a:endParaRPr lang="en-US" sz="2400" dirty="0"/>
          </a:p>
          <a:p>
            <a:endParaRPr lang="ar-SA" sz="2400" dirty="0"/>
          </a:p>
        </p:txBody>
      </p:sp>
      <p:sp>
        <p:nvSpPr>
          <p:cNvPr id="4" name="مستطيل 3"/>
          <p:cNvSpPr/>
          <p:nvPr/>
        </p:nvSpPr>
        <p:spPr>
          <a:xfrm>
            <a:off x="2343719" y="202208"/>
            <a:ext cx="4971234" cy="923330"/>
          </a:xfrm>
          <a:prstGeom prst="rect">
            <a:avLst/>
          </a:prstGeom>
          <a:solidFill>
            <a:schemeClr val="accent6">
              <a:lumMod val="40000"/>
              <a:lumOff val="60000"/>
            </a:schemeClr>
          </a:solidFill>
          <a:ln>
            <a:solidFill>
              <a:srgbClr val="000000"/>
            </a:solidFill>
          </a:ln>
        </p:spPr>
        <p:txBody>
          <a:bodyPr wrap="none">
            <a:spAutoFit/>
          </a:bodyPr>
          <a:lstStyle/>
          <a:p>
            <a:pPr algn="ctr"/>
            <a:r>
              <a:rPr lang="ar-SA" sz="5400" dirty="0" smtClean="0">
                <a:latin typeface="Tahoma" pitchFamily="34" charset="0"/>
                <a:cs typeface="MCS Taybah S_U slit." pitchFamily="2" charset="-78"/>
              </a:rPr>
              <a:t>ً  10: </a:t>
            </a:r>
            <a:r>
              <a:rPr lang="ar-SA" sz="5400" dirty="0">
                <a:latin typeface="Tahoma" pitchFamily="34" charset="0"/>
                <a:cs typeface="MCS Taybah S_U slit." pitchFamily="2" charset="-78"/>
              </a:rPr>
              <a:t>مهارة عكس المشاعر</a:t>
            </a:r>
            <a:endParaRPr lang="en-US" sz="5400" dirty="0">
              <a:latin typeface="Tahoma" pitchFamily="34" charset="0"/>
              <a:cs typeface="MCS Taybah S_U slit." pitchFamily="2" charset="-78"/>
            </a:endParaRPr>
          </a:p>
        </p:txBody>
      </p:sp>
    </p:spTree>
    <p:extLst>
      <p:ext uri="{BB962C8B-B14F-4D97-AF65-F5344CB8AC3E}">
        <p14:creationId xmlns:p14="http://schemas.microsoft.com/office/powerpoint/2010/main" val="39154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ChangeArrowheads="1"/>
          </p:cNvSpPr>
          <p:nvPr/>
        </p:nvSpPr>
        <p:spPr bwMode="auto">
          <a:xfrm>
            <a:off x="179388"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EG" sz="2800" b="1" dirty="0">
              <a:cs typeface="Traditional Arabic" pitchFamily="18" charset="-78"/>
            </a:endParaRPr>
          </a:p>
        </p:txBody>
      </p:sp>
      <p:sp>
        <p:nvSpPr>
          <p:cNvPr id="96260" name="مستطيل 1"/>
          <p:cNvSpPr>
            <a:spLocks noChangeArrowheads="1"/>
          </p:cNvSpPr>
          <p:nvPr/>
        </p:nvSpPr>
        <p:spPr bwMode="auto">
          <a:xfrm>
            <a:off x="1187450" y="1141413"/>
            <a:ext cx="71294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dirty="0">
                <a:solidFill>
                  <a:srgbClr val="FF0000"/>
                </a:solidFill>
                <a:cs typeface="AL-Mohanad" pitchFamily="2" charset="-78"/>
              </a:rPr>
              <a:t/>
            </a:r>
            <a:br>
              <a:rPr lang="en-US" sz="3200" b="1" dirty="0">
                <a:solidFill>
                  <a:srgbClr val="FF0000"/>
                </a:solidFill>
                <a:cs typeface="AL-Mohanad" pitchFamily="2" charset="-78"/>
              </a:rPr>
            </a:br>
            <a:endParaRPr lang="ar-SA" sz="3200" dirty="0">
              <a:solidFill>
                <a:srgbClr val="FF0000"/>
              </a:solidFill>
              <a:cs typeface="AL-Mohanad" pitchFamily="2" charset="-78"/>
            </a:endParaRPr>
          </a:p>
        </p:txBody>
      </p:sp>
      <p:sp>
        <p:nvSpPr>
          <p:cNvPr id="2" name="مستطيل مستدير الزوايا 1"/>
          <p:cNvSpPr/>
          <p:nvPr/>
        </p:nvSpPr>
        <p:spPr>
          <a:xfrm>
            <a:off x="959044" y="2060848"/>
            <a:ext cx="7273305" cy="2664296"/>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chemeClr val="tx1"/>
                </a:solidFill>
              </a:rPr>
              <a:t>ويقصد </a:t>
            </a:r>
            <a:r>
              <a:rPr lang="ar-SA" sz="2800" b="1" dirty="0" smtClean="0">
                <a:solidFill>
                  <a:schemeClr val="tx1"/>
                </a:solidFill>
              </a:rPr>
              <a:t>بمهارة </a:t>
            </a:r>
            <a:r>
              <a:rPr lang="ar-SA" sz="2800" b="1" dirty="0">
                <a:solidFill>
                  <a:schemeClr val="tx1"/>
                </a:solidFill>
              </a:rPr>
              <a:t>ا</a:t>
            </a:r>
            <a:r>
              <a:rPr lang="ar-EG" sz="2800" b="1" dirty="0" smtClean="0">
                <a:solidFill>
                  <a:schemeClr val="tx1"/>
                </a:solidFill>
              </a:rPr>
              <a:t>لت</a:t>
            </a:r>
            <a:r>
              <a:rPr lang="ar-SA" sz="2800" b="1" dirty="0" smtClean="0">
                <a:solidFill>
                  <a:schemeClr val="tx1"/>
                </a:solidFill>
              </a:rPr>
              <a:t>ل</a:t>
            </a:r>
            <a:r>
              <a:rPr lang="ar-EG" sz="2800" b="1" dirty="0" smtClean="0">
                <a:solidFill>
                  <a:schemeClr val="tx1"/>
                </a:solidFill>
              </a:rPr>
              <a:t>خيص ه</a:t>
            </a:r>
            <a:r>
              <a:rPr lang="ar-SA" sz="2800" b="1" dirty="0" smtClean="0">
                <a:solidFill>
                  <a:schemeClr val="tx1"/>
                </a:solidFill>
              </a:rPr>
              <a:t>ي</a:t>
            </a:r>
            <a:r>
              <a:rPr lang="ar-EG" sz="2800" b="1" dirty="0" smtClean="0">
                <a:solidFill>
                  <a:schemeClr val="tx1"/>
                </a:solidFill>
              </a:rPr>
              <a:t> </a:t>
            </a:r>
            <a:r>
              <a:rPr lang="ar-SA" sz="2800" b="1" dirty="0" smtClean="0">
                <a:solidFill>
                  <a:schemeClr val="tx1"/>
                </a:solidFill>
              </a:rPr>
              <a:t>أن يقوم </a:t>
            </a:r>
            <a:r>
              <a:rPr lang="ar-EG" sz="2800" b="1" dirty="0" smtClean="0">
                <a:solidFill>
                  <a:schemeClr val="tx1"/>
                </a:solidFill>
              </a:rPr>
              <a:t>المرشد </a:t>
            </a:r>
            <a:r>
              <a:rPr lang="ar-EG" sz="2800" b="1" dirty="0">
                <a:solidFill>
                  <a:schemeClr val="tx1"/>
                </a:solidFill>
              </a:rPr>
              <a:t>في نهاية </a:t>
            </a:r>
            <a:r>
              <a:rPr lang="ar-SA" sz="2800" b="1" dirty="0" smtClean="0">
                <a:solidFill>
                  <a:schemeClr val="tx1"/>
                </a:solidFill>
              </a:rPr>
              <a:t>كل جزئية من موضوع الجلسة أوفي نهاية </a:t>
            </a:r>
            <a:r>
              <a:rPr lang="ar-EG" sz="2800" b="1" dirty="0" smtClean="0">
                <a:solidFill>
                  <a:schemeClr val="tx1"/>
                </a:solidFill>
              </a:rPr>
              <a:t>المقابلة </a:t>
            </a:r>
            <a:r>
              <a:rPr lang="ar-SA" sz="2800" b="1" dirty="0" smtClean="0">
                <a:solidFill>
                  <a:schemeClr val="tx1"/>
                </a:solidFill>
              </a:rPr>
              <a:t>أو في بداية </a:t>
            </a:r>
            <a:r>
              <a:rPr lang="ar-EG" sz="2800" b="1" dirty="0" smtClean="0">
                <a:solidFill>
                  <a:schemeClr val="tx1"/>
                </a:solidFill>
              </a:rPr>
              <a:t>افتتاح </a:t>
            </a:r>
            <a:r>
              <a:rPr lang="ar-EG" sz="2800" b="1" dirty="0">
                <a:solidFill>
                  <a:schemeClr val="tx1"/>
                </a:solidFill>
              </a:rPr>
              <a:t>الجلسة التالية </a:t>
            </a:r>
            <a:endParaRPr lang="ar-SA" sz="2800" b="1" dirty="0" smtClean="0">
              <a:solidFill>
                <a:schemeClr val="tx1"/>
              </a:solidFill>
            </a:endParaRPr>
          </a:p>
          <a:p>
            <a:pPr algn="ctr"/>
            <a:r>
              <a:rPr lang="en-US" sz="2800" b="1" dirty="0" smtClean="0">
                <a:solidFill>
                  <a:schemeClr val="tx1"/>
                </a:solidFill>
              </a:rPr>
              <a:t>))</a:t>
            </a:r>
            <a:r>
              <a:rPr lang="ar-EG" sz="2400" b="1" dirty="0" smtClean="0">
                <a:solidFill>
                  <a:srgbClr val="3333FF"/>
                </a:solidFill>
              </a:rPr>
              <a:t>باستخلاص </a:t>
            </a:r>
            <a:r>
              <a:rPr lang="ar-EG" sz="2400" b="1" dirty="0">
                <a:solidFill>
                  <a:srgbClr val="3333FF"/>
                </a:solidFill>
              </a:rPr>
              <a:t>وذكر النقاط الرئيسية المهمة </a:t>
            </a:r>
            <a:r>
              <a:rPr lang="ar-SA" sz="2400" b="1" dirty="0" smtClean="0">
                <a:solidFill>
                  <a:srgbClr val="3333FF"/>
                </a:solidFill>
              </a:rPr>
              <a:t>من</a:t>
            </a:r>
            <a:r>
              <a:rPr lang="ar-EG" sz="2400" b="1" dirty="0" smtClean="0">
                <a:solidFill>
                  <a:srgbClr val="3333FF"/>
                </a:solidFill>
              </a:rPr>
              <a:t> </a:t>
            </a:r>
            <a:r>
              <a:rPr lang="ar-EG" sz="2400" b="1" dirty="0">
                <a:solidFill>
                  <a:srgbClr val="3333FF"/>
                </a:solidFill>
              </a:rPr>
              <a:t>كلام </a:t>
            </a:r>
            <a:r>
              <a:rPr lang="ar-EG" sz="2400" b="1" dirty="0" smtClean="0">
                <a:solidFill>
                  <a:srgbClr val="3333FF"/>
                </a:solidFill>
              </a:rPr>
              <a:t>المسترشد</a:t>
            </a:r>
            <a:r>
              <a:rPr lang="ar-SA" sz="2400" b="1" dirty="0" smtClean="0">
                <a:solidFill>
                  <a:srgbClr val="3333FF"/>
                </a:solidFill>
              </a:rPr>
              <a:t> حول مشكلته أو موضوع اللقاء الذي تم التوصل اليها  </a:t>
            </a:r>
            <a:r>
              <a:rPr lang="en-US" sz="2800" b="1" dirty="0" smtClean="0">
                <a:solidFill>
                  <a:schemeClr val="tx1"/>
                </a:solidFill>
              </a:rPr>
              <a:t>((</a:t>
            </a:r>
          </a:p>
        </p:txBody>
      </p:sp>
      <p:sp>
        <p:nvSpPr>
          <p:cNvPr id="3" name="مستطيل 2"/>
          <p:cNvSpPr/>
          <p:nvPr/>
        </p:nvSpPr>
        <p:spPr>
          <a:xfrm>
            <a:off x="2339752" y="404664"/>
            <a:ext cx="5070522" cy="923330"/>
          </a:xfrm>
          <a:prstGeom prst="rect">
            <a:avLst/>
          </a:prstGeom>
          <a:solidFill>
            <a:schemeClr val="accent6">
              <a:lumMod val="40000"/>
              <a:lumOff val="60000"/>
            </a:schemeClr>
          </a:solidFill>
          <a:ln>
            <a:solidFill>
              <a:srgbClr val="000000"/>
            </a:solidFill>
          </a:ln>
        </p:spPr>
        <p:txBody>
          <a:bodyPr wrap="square">
            <a:spAutoFit/>
          </a:bodyPr>
          <a:lstStyle/>
          <a:p>
            <a:pPr algn="ctr"/>
            <a:r>
              <a:rPr lang="ar-SA" sz="5400" dirty="0" smtClean="0">
                <a:latin typeface="Tahoma" pitchFamily="34" charset="0"/>
                <a:cs typeface="MCS Taybah S_U slit." pitchFamily="2" charset="-78"/>
              </a:rPr>
              <a:t>11 </a:t>
            </a:r>
            <a:r>
              <a:rPr lang="ar-SA" sz="5400" dirty="0">
                <a:latin typeface="Tahoma" pitchFamily="34" charset="0"/>
                <a:cs typeface="MCS Taybah S_U slit." pitchFamily="2" charset="-78"/>
              </a:rPr>
              <a:t>: مهارة التلخيص</a:t>
            </a:r>
            <a:endParaRPr lang="en-US" sz="5400" dirty="0">
              <a:latin typeface="Tahoma" pitchFamily="34" charset="0"/>
              <a:cs typeface="MCS Taybah S_U slit." pitchFamily="2" charset="-78"/>
            </a:endParaRPr>
          </a:p>
        </p:txBody>
      </p:sp>
    </p:spTree>
    <p:extLst>
      <p:ext uri="{BB962C8B-B14F-4D97-AF65-F5344CB8AC3E}">
        <p14:creationId xmlns:p14="http://schemas.microsoft.com/office/powerpoint/2010/main" val="244745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nodePh="1">
                                  <p:stCondLst>
                                    <p:cond delay="0"/>
                                  </p:stCondLst>
                                  <p:endCondLst>
                                    <p:cond evt="begin" delay="0">
                                      <p:tn val="5"/>
                                    </p:cond>
                                  </p:end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strips(downLeft)">
                                      <p:cBhvr>
                                        <p:cTn id="7" dur="2000"/>
                                        <p:tgtEl>
                                          <p:spTgt spid="143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ChangeArrowheads="1"/>
          </p:cNvSpPr>
          <p:nvPr/>
        </p:nvSpPr>
        <p:spPr bwMode="auto">
          <a:xfrm>
            <a:off x="179388"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EG" sz="2800" b="1" dirty="0">
              <a:cs typeface="Traditional Arabic" pitchFamily="18" charset="-78"/>
            </a:endParaRPr>
          </a:p>
        </p:txBody>
      </p:sp>
      <p:sp>
        <p:nvSpPr>
          <p:cNvPr id="96260" name="مستطيل 1"/>
          <p:cNvSpPr>
            <a:spLocks noChangeArrowheads="1"/>
          </p:cNvSpPr>
          <p:nvPr/>
        </p:nvSpPr>
        <p:spPr bwMode="auto">
          <a:xfrm>
            <a:off x="1187450" y="1141413"/>
            <a:ext cx="71294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dirty="0">
                <a:solidFill>
                  <a:srgbClr val="FF0000"/>
                </a:solidFill>
                <a:cs typeface="AL-Mohanad" pitchFamily="2" charset="-78"/>
              </a:rPr>
              <a:t/>
            </a:r>
            <a:br>
              <a:rPr lang="en-US" sz="3200" b="1" dirty="0">
                <a:solidFill>
                  <a:srgbClr val="FF0000"/>
                </a:solidFill>
                <a:cs typeface="AL-Mohanad" pitchFamily="2" charset="-78"/>
              </a:rPr>
            </a:br>
            <a:endParaRPr lang="ar-SA" sz="3200" dirty="0">
              <a:solidFill>
                <a:srgbClr val="FF0000"/>
              </a:solidFill>
              <a:cs typeface="AL-Mohanad" pitchFamily="2" charset="-78"/>
            </a:endParaRPr>
          </a:p>
        </p:txBody>
      </p:sp>
      <p:sp>
        <p:nvSpPr>
          <p:cNvPr id="2" name="مستطيل مستدير الزوايا 1"/>
          <p:cNvSpPr/>
          <p:nvPr/>
        </p:nvSpPr>
        <p:spPr>
          <a:xfrm>
            <a:off x="959044" y="2060848"/>
            <a:ext cx="7273305" cy="2664296"/>
          </a:xfrm>
          <a:prstGeom prst="roundRect">
            <a:avLst/>
          </a:prstGeom>
        </p:spPr>
        <p:style>
          <a:lnRef idx="1">
            <a:schemeClr val="dk1"/>
          </a:lnRef>
          <a:fillRef idx="2">
            <a:schemeClr val="dk1"/>
          </a:fillRef>
          <a:effectRef idx="1">
            <a:schemeClr val="dk1"/>
          </a:effectRef>
          <a:fontRef idx="minor">
            <a:schemeClr val="dk1"/>
          </a:fontRef>
        </p:style>
        <p:txBody>
          <a:bodyPr rtlCol="1" anchor="ctr"/>
          <a:lstStyle/>
          <a:p>
            <a:pPr algn="ctr"/>
            <a:r>
              <a:rPr lang="ar-SA" sz="4800" b="1" dirty="0" smtClean="0">
                <a:solidFill>
                  <a:schemeClr val="tx1"/>
                </a:solidFill>
              </a:rPr>
              <a:t>فديو حول مهارات المقابلة</a:t>
            </a:r>
            <a:endParaRPr lang="en-US" sz="4800" b="1" dirty="0" smtClean="0">
              <a:solidFill>
                <a:schemeClr val="tx1"/>
              </a:solidFill>
            </a:endParaRPr>
          </a:p>
        </p:txBody>
      </p:sp>
    </p:spTree>
    <p:extLst>
      <p:ext uri="{BB962C8B-B14F-4D97-AF65-F5344CB8AC3E}">
        <p14:creationId xmlns:p14="http://schemas.microsoft.com/office/powerpoint/2010/main" val="2474748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nodePh="1">
                                  <p:stCondLst>
                                    <p:cond delay="0"/>
                                  </p:stCondLst>
                                  <p:endCondLst>
                                    <p:cond evt="begin" delay="0">
                                      <p:tn val="5"/>
                                    </p:cond>
                                  </p:end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strips(downLeft)">
                                      <p:cBhvr>
                                        <p:cTn id="7" dur="2000"/>
                                        <p:tgtEl>
                                          <p:spTgt spid="143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p>
            <a:fld id="{EA02323C-08E9-480C-90B1-6248B35BB7D4}" type="slidenum">
              <a:rPr lang="ar-SA" smtClean="0"/>
              <a:pPr/>
              <a:t>148</a:t>
            </a:fld>
            <a:endParaRPr lang="ar-SA" dirty="0"/>
          </a:p>
        </p:txBody>
      </p:sp>
      <p:pic>
        <p:nvPicPr>
          <p:cNvPr id="5" name="صورة 249" descr="جدول"/>
          <p:cNvPicPr>
            <a:picLocks noChangeAspect="1" noChangeArrowheads="1"/>
          </p:cNvPicPr>
          <p:nvPr/>
        </p:nvPicPr>
        <p:blipFill>
          <a:blip r:embed="rId2" cstate="print"/>
          <a:srcRect b="80613"/>
          <a:stretch>
            <a:fillRect/>
          </a:stretch>
        </p:blipFill>
        <p:spPr bwMode="auto">
          <a:xfrm>
            <a:off x="1357290" y="2857496"/>
            <a:ext cx="6715172" cy="1214446"/>
          </a:xfrm>
          <a:prstGeom prst="rect">
            <a:avLst/>
          </a:prstGeom>
          <a:noFill/>
          <a:ln w="9525">
            <a:noFill/>
            <a:miter lim="800000"/>
            <a:headEnd/>
            <a:tailEnd/>
          </a:ln>
        </p:spPr>
      </p:pic>
      <p:sp>
        <p:nvSpPr>
          <p:cNvPr id="6" name="Rectangle 3"/>
          <p:cNvSpPr>
            <a:spLocks noChangeArrowheads="1"/>
          </p:cNvSpPr>
          <p:nvPr/>
        </p:nvSpPr>
        <p:spPr bwMode="auto">
          <a:xfrm>
            <a:off x="3357554" y="1285860"/>
            <a:ext cx="2707793"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4000" b="1" i="0" strike="noStrike" normalizeH="0" baseline="0" dirty="0" smtClean="0">
                <a:ln/>
                <a:solidFill>
                  <a:schemeClr val="accent3"/>
                </a:solidFill>
                <a:latin typeface="Traditional Arabic" pitchFamily="18" charset="-78"/>
                <a:ea typeface="Times New Roman" pitchFamily="18" charset="0"/>
                <a:cs typeface="Traditional Arabic" pitchFamily="18" charset="-78"/>
              </a:rPr>
              <a:t>تقييم اليوم </a:t>
            </a:r>
            <a:r>
              <a:rPr kumimoji="0" lang="ar-JO" sz="4000" b="1" i="0" strike="noStrike" normalizeH="0" baseline="0" dirty="0" err="1" smtClean="0">
                <a:ln/>
                <a:solidFill>
                  <a:schemeClr val="accent3"/>
                </a:solidFill>
                <a:latin typeface="Traditional Arabic" pitchFamily="18" charset="-78"/>
                <a:ea typeface="Times New Roman" pitchFamily="18" charset="0"/>
                <a:cs typeface="Traditional Arabic" pitchFamily="18" charset="-78"/>
              </a:rPr>
              <a:t>ال</a:t>
            </a:r>
            <a:r>
              <a:rPr kumimoji="0" lang="ar-SA" sz="4000" b="1" i="0" strike="noStrike" normalizeH="0" baseline="0" dirty="0" err="1" smtClean="0">
                <a:ln/>
                <a:solidFill>
                  <a:schemeClr val="accent3"/>
                </a:solidFill>
                <a:latin typeface="Traditional Arabic" pitchFamily="18" charset="-78"/>
                <a:ea typeface="Times New Roman" pitchFamily="18" charset="0"/>
                <a:cs typeface="Traditional Arabic" pitchFamily="18" charset="-78"/>
              </a:rPr>
              <a:t>ثا</a:t>
            </a:r>
            <a:r>
              <a:rPr kumimoji="0" lang="ar-JO" sz="4000" b="1" i="0" strike="noStrike" normalizeH="0" baseline="0" dirty="0" smtClean="0">
                <a:ln/>
                <a:solidFill>
                  <a:schemeClr val="accent3"/>
                </a:solidFill>
                <a:latin typeface="Traditional Arabic" pitchFamily="18" charset="-78"/>
                <a:ea typeface="Times New Roman" pitchFamily="18" charset="0"/>
                <a:cs typeface="Traditional Arabic" pitchFamily="18" charset="-78"/>
              </a:rPr>
              <a:t>ل</a:t>
            </a:r>
            <a:r>
              <a:rPr kumimoji="0" lang="ar-SA" sz="4000" b="1" i="0" strike="noStrike" normalizeH="0" baseline="0" dirty="0" smtClean="0">
                <a:ln/>
                <a:solidFill>
                  <a:schemeClr val="accent3"/>
                </a:solidFill>
                <a:latin typeface="Traditional Arabic" pitchFamily="18" charset="-78"/>
                <a:ea typeface="Times New Roman" pitchFamily="18" charset="0"/>
                <a:cs typeface="Traditional Arabic" pitchFamily="18" charset="-78"/>
              </a:rPr>
              <a:t>ث</a:t>
            </a:r>
            <a:r>
              <a:rPr kumimoji="0" lang="ar-JO" sz="4000" b="1" i="0" strike="noStrike" normalizeH="0" baseline="0" dirty="0" smtClean="0">
                <a:ln/>
                <a:solidFill>
                  <a:schemeClr val="accent3"/>
                </a:solidFill>
                <a:latin typeface="Traditional Arabic" pitchFamily="18" charset="-78"/>
                <a:ea typeface="Times New Roman" pitchFamily="18" charset="0"/>
                <a:cs typeface="Traditional Arabic" pitchFamily="18" charset="-78"/>
              </a:rPr>
              <a:t> </a:t>
            </a:r>
            <a:endParaRPr kumimoji="0" lang="ar-JO" sz="3600" b="1" i="0" strike="noStrike" normalizeH="0" baseline="0" dirty="0" smtClean="0">
              <a:ln/>
              <a:solidFill>
                <a:schemeClr val="accent3"/>
              </a:solidFill>
              <a:latin typeface="Arial" pitchFamily="34" charset="0"/>
              <a:cs typeface="Arial" pitchFamily="34" charset="0"/>
            </a:endParaRPr>
          </a:p>
        </p:txBody>
      </p:sp>
    </p:spTree>
    <p:extLst>
      <p:ext uri="{BB962C8B-B14F-4D97-AF65-F5344CB8AC3E}">
        <p14:creationId xmlns:p14="http://schemas.microsoft.com/office/powerpoint/2010/main" val="189503357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28596" y="1635765"/>
            <a:ext cx="8305800" cy="3416320"/>
          </a:xfrm>
          <a:prstGeom prst="rect">
            <a:avLst/>
          </a:prstGeom>
          <a:gradFill>
            <a:gsLst>
              <a:gs pos="0">
                <a:schemeClr val="accent5"/>
              </a:gs>
              <a:gs pos="35000">
                <a:schemeClr val="accent5">
                  <a:tint val="37000"/>
                  <a:satMod val="300000"/>
                </a:schemeClr>
              </a:gs>
              <a:gs pos="100000">
                <a:schemeClr val="accent5">
                  <a:tint val="15000"/>
                  <a:satMod val="350000"/>
                </a:schemeClr>
              </a:gs>
            </a:gsLst>
            <a:lin ang="16200000" scaled="1"/>
          </a:gra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ar-SA" sz="3600" b="1" u="sng" dirty="0">
                <a:solidFill>
                  <a:srgbClr val="C00000"/>
                </a:solidFill>
                <a:latin typeface="Arial" pitchFamily="34" charset="0"/>
                <a:ea typeface="Times New Roman" pitchFamily="18" charset="0"/>
                <a:cs typeface="PT Bold Heading" pitchFamily="2" charset="-78"/>
              </a:rPr>
              <a:t>اليوم الرابع</a:t>
            </a:r>
            <a:r>
              <a:rPr lang="ar-SA" sz="3600" b="1" u="sng" dirty="0" smtClean="0">
                <a:solidFill>
                  <a:srgbClr val="C00000"/>
                </a:solidFill>
                <a:latin typeface="Arial" pitchFamily="34" charset="0"/>
                <a:ea typeface="Times New Roman" pitchFamily="18" charset="0"/>
                <a:cs typeface="PT Bold Heading" pitchFamily="2" charset="-78"/>
              </a:rPr>
              <a:t>:</a:t>
            </a:r>
          </a:p>
          <a:p>
            <a:pPr algn="justLow" fontAlgn="base">
              <a:spcBef>
                <a:spcPct val="0"/>
              </a:spcBef>
              <a:spcAft>
                <a:spcPct val="0"/>
              </a:spcAft>
            </a:pPr>
            <a:endParaRPr lang="ar-SA" sz="3600" b="1" u="sng" dirty="0">
              <a:solidFill>
                <a:srgbClr val="C00000"/>
              </a:solidFill>
              <a:latin typeface="Arial" pitchFamily="34" charset="0"/>
              <a:ea typeface="Times New Roman" pitchFamily="18" charset="0"/>
              <a:cs typeface="PT Bold Heading" pitchFamily="2" charset="-78"/>
            </a:endParaRPr>
          </a:p>
          <a:p>
            <a:pPr algn="justLow" fontAlgn="base">
              <a:spcBef>
                <a:spcPct val="0"/>
              </a:spcBef>
              <a:spcAft>
                <a:spcPct val="0"/>
              </a:spcAft>
            </a:pPr>
            <a:endParaRPr lang="en-US" sz="3600" b="1" u="sng" dirty="0">
              <a:solidFill>
                <a:srgbClr val="C00000"/>
              </a:solidFill>
              <a:latin typeface="Arial" pitchFamily="34" charset="0"/>
              <a:ea typeface="Times New Roman" pitchFamily="18" charset="0"/>
              <a:cs typeface="PT Bold Heading" pitchFamily="2" charset="-78"/>
            </a:endParaRPr>
          </a:p>
          <a:p>
            <a:pPr algn="justLow" fontAlgn="base">
              <a:spcBef>
                <a:spcPct val="0"/>
              </a:spcBef>
              <a:spcAft>
                <a:spcPct val="0"/>
              </a:spcAft>
            </a:pPr>
            <a:r>
              <a:rPr lang="ar-SA" sz="3600" b="1" u="sng" dirty="0">
                <a:solidFill>
                  <a:schemeClr val="accent3"/>
                </a:solidFill>
                <a:latin typeface="Arial" pitchFamily="34" charset="0"/>
                <a:ea typeface="Times New Roman" pitchFamily="18" charset="0"/>
                <a:cs typeface="PT Bold Heading" pitchFamily="2" charset="-78"/>
              </a:rPr>
              <a:t>عنوان الجلسة </a:t>
            </a:r>
            <a:r>
              <a:rPr lang="ar-SA" sz="3600" b="1" u="sng" dirty="0" smtClean="0">
                <a:solidFill>
                  <a:schemeClr val="accent3"/>
                </a:solidFill>
                <a:latin typeface="Arial" pitchFamily="34" charset="0"/>
                <a:ea typeface="Times New Roman" pitchFamily="18" charset="0"/>
                <a:cs typeface="PT Bold Heading" pitchFamily="2" charset="-78"/>
              </a:rPr>
              <a:t>الأولى:</a:t>
            </a:r>
          </a:p>
          <a:p>
            <a:pPr algn="justLow" fontAlgn="base">
              <a:spcBef>
                <a:spcPct val="0"/>
              </a:spcBef>
              <a:spcAft>
                <a:spcPct val="0"/>
              </a:spcAft>
            </a:pPr>
            <a:r>
              <a:rPr lang="ar-SA" sz="3600" b="1" dirty="0" smtClean="0">
                <a:solidFill>
                  <a:schemeClr val="tx2"/>
                </a:solidFill>
                <a:latin typeface="Arial" pitchFamily="34" charset="0"/>
                <a:ea typeface="Times New Roman" pitchFamily="18" charset="0"/>
                <a:cs typeface="PT Bold Heading" pitchFamily="2" charset="-78"/>
              </a:rPr>
              <a:t> </a:t>
            </a:r>
            <a:r>
              <a:rPr lang="ar-SA" sz="3600" b="1" dirty="0">
                <a:solidFill>
                  <a:schemeClr val="tx2"/>
                </a:solidFill>
                <a:latin typeface="Arial" pitchFamily="34" charset="0"/>
                <a:ea typeface="Times New Roman" pitchFamily="18" charset="0"/>
                <a:cs typeface="PT Bold Heading" pitchFamily="2" charset="-78"/>
              </a:rPr>
              <a:t>مهارات </a:t>
            </a:r>
            <a:r>
              <a:rPr lang="ar-SA" sz="3600" b="1" dirty="0" smtClean="0">
                <a:solidFill>
                  <a:schemeClr val="tx2"/>
                </a:solidFill>
                <a:latin typeface="Arial" pitchFamily="34" charset="0"/>
                <a:ea typeface="Times New Roman" pitchFamily="18" charset="0"/>
                <a:cs typeface="PT Bold Heading" pitchFamily="2" charset="-78"/>
              </a:rPr>
              <a:t>خاصة في </a:t>
            </a:r>
            <a:r>
              <a:rPr lang="ar-SA" sz="3600" b="1" dirty="0">
                <a:solidFill>
                  <a:schemeClr val="tx2"/>
                </a:solidFill>
                <a:latin typeface="Arial" pitchFamily="34" charset="0"/>
                <a:ea typeface="Times New Roman" pitchFamily="18" charset="0"/>
                <a:cs typeface="PT Bold Heading" pitchFamily="2" charset="-78"/>
              </a:rPr>
              <a:t>عملية </a:t>
            </a:r>
            <a:r>
              <a:rPr lang="ar-SA" sz="3600" b="1" dirty="0" smtClean="0">
                <a:solidFill>
                  <a:schemeClr val="tx2"/>
                </a:solidFill>
                <a:latin typeface="Arial" pitchFamily="34" charset="0"/>
                <a:ea typeface="Times New Roman" pitchFamily="18" charset="0"/>
                <a:cs typeface="PT Bold Heading" pitchFamily="2" charset="-78"/>
              </a:rPr>
              <a:t>التدخل </a:t>
            </a:r>
            <a:r>
              <a:rPr lang="ar-SA" sz="3600" b="1" dirty="0">
                <a:solidFill>
                  <a:schemeClr val="tx2"/>
                </a:solidFill>
                <a:latin typeface="Arial" pitchFamily="34" charset="0"/>
                <a:ea typeface="Times New Roman" pitchFamily="18" charset="0"/>
                <a:cs typeface="PT Bold Heading" pitchFamily="2" charset="-78"/>
              </a:rPr>
              <a:t>مع حالات </a:t>
            </a:r>
            <a:r>
              <a:rPr lang="ar-SA" sz="3600" b="1" dirty="0" smtClean="0">
                <a:solidFill>
                  <a:schemeClr val="tx2"/>
                </a:solidFill>
                <a:latin typeface="Arial" pitchFamily="34" charset="0"/>
                <a:ea typeface="Times New Roman" pitchFamily="18" charset="0"/>
                <a:cs typeface="PT Bold Heading" pitchFamily="2" charset="-78"/>
              </a:rPr>
              <a:t>الأطفال المعرضين للإساءة </a:t>
            </a:r>
            <a:r>
              <a:rPr lang="ar-SA" sz="3600" b="1" dirty="0">
                <a:solidFill>
                  <a:schemeClr val="tx2"/>
                </a:solidFill>
                <a:latin typeface="Arial" pitchFamily="34" charset="0"/>
                <a:ea typeface="Times New Roman" pitchFamily="18" charset="0"/>
                <a:cs typeface="PT Bold Heading" pitchFamily="2" charset="-78"/>
              </a:rPr>
              <a:t>والإهمال.</a:t>
            </a:r>
            <a:endParaRPr lang="en-US" sz="3600" b="1" dirty="0">
              <a:solidFill>
                <a:schemeClr val="tx2"/>
              </a:solidFill>
              <a:latin typeface="Arial" pitchFamily="34" charset="0"/>
              <a:ea typeface="Times New Roman" pitchFamily="18" charset="0"/>
              <a:cs typeface="PT Bold Heading" pitchFamily="2" charset="-78"/>
            </a:endParaRPr>
          </a:p>
        </p:txBody>
      </p:sp>
    </p:spTree>
    <p:extLst>
      <p:ext uri="{BB962C8B-B14F-4D97-AF65-F5344CB8AC3E}">
        <p14:creationId xmlns:p14="http://schemas.microsoft.com/office/powerpoint/2010/main" val="2711851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115616" y="838200"/>
            <a:ext cx="6471663" cy="523220"/>
          </a:xfrm>
          <a:prstGeom prst="rect">
            <a:avLst/>
          </a:prstGeom>
          <a:ln w="3810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ar-SA" sz="2800" b="1" dirty="0">
                <a:solidFill>
                  <a:srgbClr val="002060"/>
                </a:solidFill>
              </a:rPr>
              <a:t>نشاط </a:t>
            </a:r>
            <a:r>
              <a:rPr lang="ar-SA" sz="2800" b="1" dirty="0" smtClean="0">
                <a:solidFill>
                  <a:srgbClr val="002060"/>
                </a:solidFill>
              </a:rPr>
              <a:t>:  ماذا </a:t>
            </a:r>
            <a:r>
              <a:rPr lang="ar-SA" sz="2800" b="1" dirty="0">
                <a:solidFill>
                  <a:srgbClr val="002060"/>
                </a:solidFill>
              </a:rPr>
              <a:t>لديكم ؟</a:t>
            </a:r>
          </a:p>
        </p:txBody>
      </p:sp>
      <p:pic>
        <p:nvPicPr>
          <p:cNvPr id="5" name="Picture 2" descr="http://1.bp.blogspot.com/_9Ib1GzxOaxg/S0h0bMhSx8I/AAAAAAAAAEs/tlq--Qoi5EA/s320/self_esteem.png"/>
          <p:cNvPicPr>
            <a:picLocks noChangeAspect="1" noChangeArrowheads="1"/>
          </p:cNvPicPr>
          <p:nvPr/>
        </p:nvPicPr>
        <p:blipFill>
          <a:blip r:embed="rId2" cstate="print"/>
          <a:srcRect r="42857" b="7285"/>
          <a:stretch>
            <a:fillRect/>
          </a:stretch>
        </p:blipFill>
        <p:spPr bwMode="auto">
          <a:xfrm>
            <a:off x="7802880" y="0"/>
            <a:ext cx="1341120" cy="1676400"/>
          </a:xfrm>
          <a:prstGeom prst="rect">
            <a:avLst/>
          </a:prstGeom>
          <a:noFill/>
        </p:spPr>
      </p:pic>
      <p:sp>
        <p:nvSpPr>
          <p:cNvPr id="8" name="مستطيل 7"/>
          <p:cNvSpPr/>
          <p:nvPr/>
        </p:nvSpPr>
        <p:spPr>
          <a:xfrm>
            <a:off x="6516216" y="4790315"/>
            <a:ext cx="2398048" cy="1754326"/>
          </a:xfrm>
          <a:prstGeom prst="rect">
            <a:avLst/>
          </a:prstGeom>
          <a:solidFill>
            <a:srgbClr val="FFFF00"/>
          </a:solidFill>
          <a:ln w="28575">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marL="285750" indent="-285750">
              <a:buFont typeface="Arial" pitchFamily="34" charset="0"/>
              <a:buChar char="•"/>
            </a:pPr>
            <a:r>
              <a:rPr lang="ar-SA" b="1" dirty="0" smtClean="0">
                <a:solidFill>
                  <a:schemeClr val="tx1"/>
                </a:solidFill>
              </a:rPr>
              <a:t>فردي</a:t>
            </a:r>
          </a:p>
          <a:p>
            <a:endParaRPr lang="ar-SA" b="1" dirty="0">
              <a:solidFill>
                <a:schemeClr val="tx1"/>
              </a:solidFill>
            </a:endParaRPr>
          </a:p>
          <a:p>
            <a:pPr marL="285750" indent="-285750">
              <a:buFont typeface="Arial" pitchFamily="34" charset="0"/>
              <a:buChar char="•"/>
            </a:pPr>
            <a:r>
              <a:rPr lang="ar-SA" b="1" dirty="0">
                <a:solidFill>
                  <a:schemeClr val="tx1"/>
                </a:solidFill>
              </a:rPr>
              <a:t>مدة النشاط: </a:t>
            </a:r>
            <a:r>
              <a:rPr lang="ar-SA" b="1" dirty="0" smtClean="0">
                <a:solidFill>
                  <a:schemeClr val="tx1"/>
                </a:solidFill>
              </a:rPr>
              <a:t>15 دقيقة</a:t>
            </a:r>
          </a:p>
          <a:p>
            <a:pPr marL="285750" indent="-285750">
              <a:buFont typeface="Arial" pitchFamily="34" charset="0"/>
              <a:buChar char="•"/>
            </a:pPr>
            <a:r>
              <a:rPr lang="ar-SA" b="1" dirty="0" smtClean="0">
                <a:solidFill>
                  <a:schemeClr val="tx1"/>
                </a:solidFill>
              </a:rPr>
              <a:t>نشاط فردي على ملصق الوان</a:t>
            </a:r>
          </a:p>
          <a:p>
            <a:r>
              <a:rPr lang="ar-SA" b="1" dirty="0" smtClean="0">
                <a:solidFill>
                  <a:schemeClr val="tx1"/>
                </a:solidFill>
              </a:rPr>
              <a:t> </a:t>
            </a:r>
            <a:endParaRPr lang="ar-SA" b="1" dirty="0">
              <a:solidFill>
                <a:schemeClr val="tx1"/>
              </a:solidFill>
            </a:endParaRPr>
          </a:p>
        </p:txBody>
      </p:sp>
      <p:sp>
        <p:nvSpPr>
          <p:cNvPr id="9" name="مستطيل 8"/>
          <p:cNvSpPr/>
          <p:nvPr/>
        </p:nvSpPr>
        <p:spPr>
          <a:xfrm>
            <a:off x="385482" y="1950903"/>
            <a:ext cx="8382000" cy="1846659"/>
          </a:xfrm>
          <a:prstGeom prst="rect">
            <a:avLst/>
          </a:prstGeom>
          <a:ln w="38100">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800" b="1" dirty="0">
                <a:solidFill>
                  <a:srgbClr val="FF0000"/>
                </a:solidFill>
                <a:latin typeface="Arial" pitchFamily="34" charset="0"/>
                <a:ea typeface="Times New Roman" pitchFamily="18" charset="0"/>
                <a:cs typeface="Arabic Transparent" pitchFamily="2" charset="-78"/>
              </a:rPr>
              <a:t>البطاقة </a:t>
            </a:r>
            <a:r>
              <a:rPr lang="ar-SA" sz="2800" b="1" dirty="0" smtClean="0">
                <a:solidFill>
                  <a:srgbClr val="FF0000"/>
                </a:solidFill>
                <a:latin typeface="Arial" pitchFamily="34" charset="0"/>
                <a:ea typeface="Times New Roman" pitchFamily="18" charset="0"/>
                <a:cs typeface="Arabic Transparent" pitchFamily="2" charset="-78"/>
              </a:rPr>
              <a:t>الأولى </a:t>
            </a:r>
            <a:r>
              <a:rPr lang="ar-SA" sz="2800" b="1" dirty="0" smtClean="0">
                <a:solidFill>
                  <a:schemeClr val="tx2"/>
                </a:solidFill>
                <a:latin typeface="Arial" pitchFamily="34" charset="0"/>
                <a:ea typeface="Times New Roman" pitchFamily="18" charset="0"/>
                <a:cs typeface="Arabic Transparent" pitchFamily="2" charset="-78"/>
              </a:rPr>
              <a:t>: </a:t>
            </a:r>
            <a:r>
              <a:rPr lang="ar-SA" sz="2800" b="1" dirty="0" smtClean="0">
                <a:solidFill>
                  <a:schemeClr val="tx1"/>
                </a:solidFill>
                <a:latin typeface="Arial" pitchFamily="34" charset="0"/>
                <a:ea typeface="Times New Roman" pitchFamily="18" charset="0"/>
                <a:cs typeface="Arabic Transparent" pitchFamily="2" charset="-78"/>
              </a:rPr>
              <a:t>ما المعارف التي تتوقع أن تحصل عليها ؟</a:t>
            </a:r>
            <a:endParaRPr lang="ar-SA" sz="2800" b="1" dirty="0">
              <a:solidFill>
                <a:schemeClr val="tx1"/>
              </a:solidFill>
              <a:latin typeface="Arial" pitchFamily="34" charset="0"/>
              <a:ea typeface="Times New Roman" pitchFamily="18" charset="0"/>
              <a:cs typeface="Arabic Transparent" pitchFamily="2" charset="-78"/>
            </a:endParaRPr>
          </a:p>
          <a:p>
            <a:pPr algn="ctr" fontAlgn="base">
              <a:lnSpc>
                <a:spcPct val="150000"/>
              </a:lnSpc>
              <a:spcBef>
                <a:spcPct val="0"/>
              </a:spcBef>
              <a:spcAft>
                <a:spcPct val="0"/>
              </a:spcAft>
            </a:pPr>
            <a:r>
              <a:rPr lang="ar-SA" sz="2800" b="1" dirty="0">
                <a:solidFill>
                  <a:srgbClr val="FF0000"/>
                </a:solidFill>
                <a:latin typeface="Arial" pitchFamily="34" charset="0"/>
                <a:ea typeface="Times New Roman" pitchFamily="18" charset="0"/>
                <a:cs typeface="Arabic Transparent" pitchFamily="2" charset="-78"/>
              </a:rPr>
              <a:t>البطاقة </a:t>
            </a:r>
            <a:r>
              <a:rPr lang="ar-SA" sz="2800" b="1" dirty="0" smtClean="0">
                <a:solidFill>
                  <a:srgbClr val="FF0000"/>
                </a:solidFill>
                <a:latin typeface="Arial" pitchFamily="34" charset="0"/>
                <a:ea typeface="Times New Roman" pitchFamily="18" charset="0"/>
                <a:cs typeface="Arabic Transparent" pitchFamily="2" charset="-78"/>
              </a:rPr>
              <a:t>الثانية </a:t>
            </a:r>
            <a:r>
              <a:rPr lang="ar-SA" sz="2800" b="1" dirty="0" smtClean="0">
                <a:solidFill>
                  <a:schemeClr val="tx2"/>
                </a:solidFill>
                <a:latin typeface="Arial" pitchFamily="34" charset="0"/>
                <a:ea typeface="Times New Roman" pitchFamily="18" charset="0"/>
                <a:cs typeface="Arabic Transparent" pitchFamily="2" charset="-78"/>
              </a:rPr>
              <a:t>: </a:t>
            </a:r>
            <a:r>
              <a:rPr lang="ar-SA" sz="2000" b="1" dirty="0">
                <a:solidFill>
                  <a:schemeClr val="tx1"/>
                </a:solidFill>
                <a:latin typeface="Arial" pitchFamily="34" charset="0"/>
                <a:ea typeface="Times New Roman" pitchFamily="18" charset="0"/>
                <a:cs typeface="Arabic Transparent" pitchFamily="2" charset="-78"/>
              </a:rPr>
              <a:t>ما المهارات التي </a:t>
            </a:r>
            <a:r>
              <a:rPr lang="ar-SA" sz="2000" b="1" dirty="0" smtClean="0">
                <a:solidFill>
                  <a:schemeClr val="tx1"/>
                </a:solidFill>
                <a:latin typeface="Arial" pitchFamily="34" charset="0"/>
                <a:ea typeface="Times New Roman" pitchFamily="18" charset="0"/>
                <a:cs typeface="Arabic Transparent" pitchFamily="2" charset="-78"/>
              </a:rPr>
              <a:t>تتوقع أن تكتسبها في هذه الدورة  ( </a:t>
            </a:r>
            <a:r>
              <a:rPr lang="ar-SA" sz="2000" b="1" dirty="0">
                <a:solidFill>
                  <a:schemeClr val="tx1"/>
                </a:solidFill>
                <a:latin typeface="Arial" pitchFamily="34" charset="0"/>
                <a:ea typeface="Times New Roman" pitchFamily="18" charset="0"/>
                <a:cs typeface="Arabic Transparent" pitchFamily="2" charset="-78"/>
              </a:rPr>
              <a:t>مهارات الكشف والتدخل في مجال الإساءة </a:t>
            </a:r>
            <a:r>
              <a:rPr lang="ar-SA" sz="2000" b="1" dirty="0" smtClean="0">
                <a:solidFill>
                  <a:schemeClr val="tx1"/>
                </a:solidFill>
                <a:latin typeface="Arial" pitchFamily="34" charset="0"/>
                <a:ea typeface="Times New Roman" pitchFamily="18" charset="0"/>
                <a:cs typeface="Arabic Transparent" pitchFamily="2" charset="-78"/>
              </a:rPr>
              <a:t>للأطفال ) ؟ </a:t>
            </a:r>
            <a:endParaRPr lang="ar-SA" sz="2000" b="1" dirty="0">
              <a:solidFill>
                <a:schemeClr val="tx1"/>
              </a:solidFill>
              <a:latin typeface="Arial" pitchFamily="34" charset="0"/>
              <a:ea typeface="Times New Roman" pitchFamily="18" charset="0"/>
              <a:cs typeface="Arabic Transparent" pitchFamily="2" charset="-78"/>
            </a:endParaRPr>
          </a:p>
        </p:txBody>
      </p:sp>
      <p:pic>
        <p:nvPicPr>
          <p:cNvPr id="256005" name="Picture 5" descr="http://t0.gstatic.com/images?q=tbn:ANd9GcSd8ezaWPqSPwqbNVDYJucq4OLkoNVJQVQ4K7Px-253F9nuUJOK"/>
          <p:cNvPicPr>
            <a:picLocks noChangeAspect="1" noChangeArrowheads="1"/>
          </p:cNvPicPr>
          <p:nvPr/>
        </p:nvPicPr>
        <p:blipFill>
          <a:blip r:embed="rId3" cstate="print"/>
          <a:srcRect/>
          <a:stretch>
            <a:fillRect/>
          </a:stretch>
        </p:blipFill>
        <p:spPr bwMode="auto">
          <a:xfrm>
            <a:off x="1547664" y="4437112"/>
            <a:ext cx="3172577" cy="2060451"/>
          </a:xfrm>
          <a:prstGeom prst="roundRect">
            <a:avLst>
              <a:gd name="adj" fmla="val 8594"/>
            </a:avLst>
          </a:prstGeom>
          <a:solidFill>
            <a:srgbClr val="FFFFFF">
              <a:shade val="85000"/>
            </a:srgbClr>
          </a:solidFill>
          <a:ln>
            <a:noFill/>
          </a:ln>
          <a:effec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عنصر نائب لرقم الشريحة 7"/>
          <p:cNvSpPr>
            <a:spLocks noGrp="1"/>
          </p:cNvSpPr>
          <p:nvPr>
            <p:ph type="sldNum" sz="quarter" idx="12"/>
          </p:nvPr>
        </p:nvSpPr>
        <p:spPr/>
        <p:txBody>
          <a:bodyPr/>
          <a:lstStyle/>
          <a:p>
            <a:fld id="{EA02323C-08E9-480C-90B1-6248B35BB7D4}" type="slidenum">
              <a:rPr lang="ar-SA" smtClean="0"/>
              <a:pPr/>
              <a:t>150</a:t>
            </a:fld>
            <a:endParaRPr lang="ar-SA" dirty="0"/>
          </a:p>
        </p:txBody>
      </p:sp>
      <p:sp>
        <p:nvSpPr>
          <p:cNvPr id="9" name="Rectangle 1"/>
          <p:cNvSpPr>
            <a:spLocks noChangeArrowheads="1"/>
          </p:cNvSpPr>
          <p:nvPr/>
        </p:nvSpPr>
        <p:spPr bwMode="auto">
          <a:xfrm>
            <a:off x="827584" y="2149051"/>
            <a:ext cx="7560840" cy="2482667"/>
          </a:xfrm>
          <a:prstGeom prst="rect">
            <a:avLst/>
          </a:prstGeom>
          <a:solidFill>
            <a:schemeClr val="accent5">
              <a:lumMod val="40000"/>
              <a:lumOff val="60000"/>
            </a:schemeClr>
          </a:solidFill>
          <a:ln w="38100">
            <a:solidFill>
              <a:schemeClr val="tx1"/>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endParaRPr lang="ar-SA" sz="3600" b="1" dirty="0" smtClean="0">
              <a:solidFill>
                <a:schemeClr val="tx1"/>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3600" b="1" dirty="0" smtClean="0">
                <a:solidFill>
                  <a:schemeClr val="tx1"/>
                </a:solidFill>
                <a:latin typeface="Arial" pitchFamily="34" charset="0"/>
                <a:ea typeface="Times New Roman" pitchFamily="18" charset="0"/>
                <a:cs typeface="Arabic Transparent" pitchFamily="2" charset="-78"/>
              </a:rPr>
              <a:t>اتخاذ </a:t>
            </a:r>
            <a:r>
              <a:rPr lang="ar-SA" sz="3600" b="1" dirty="0">
                <a:solidFill>
                  <a:schemeClr val="tx1"/>
                </a:solidFill>
                <a:latin typeface="Arial" pitchFamily="34" charset="0"/>
                <a:ea typeface="Times New Roman" pitchFamily="18" charset="0"/>
                <a:cs typeface="Arabic Transparent" pitchFamily="2" charset="-78"/>
              </a:rPr>
              <a:t>القرار لوقف دائرة العنف والإساءة </a:t>
            </a:r>
            <a:r>
              <a:rPr lang="ar-SA" sz="3600" b="1" dirty="0" smtClean="0">
                <a:solidFill>
                  <a:schemeClr val="tx1"/>
                </a:solidFill>
                <a:latin typeface="Arial" pitchFamily="34" charset="0"/>
                <a:ea typeface="Times New Roman" pitchFamily="18" charset="0"/>
                <a:cs typeface="Arabic Transparent" pitchFamily="2" charset="-78"/>
              </a:rPr>
              <a:t>للأطفال</a:t>
            </a:r>
          </a:p>
          <a:p>
            <a:pPr algn="justLow" fontAlgn="base">
              <a:lnSpc>
                <a:spcPct val="150000"/>
              </a:lnSpc>
              <a:spcBef>
                <a:spcPct val="0"/>
              </a:spcBef>
              <a:spcAft>
                <a:spcPct val="0"/>
              </a:spcAft>
            </a:pPr>
            <a:endParaRPr lang="ar-SA" sz="3600" b="1" dirty="0">
              <a:solidFill>
                <a:schemeClr val="tx1"/>
              </a:solidFill>
              <a:latin typeface="Arial" pitchFamily="34" charset="0"/>
              <a:ea typeface="Times New Roman" pitchFamily="18" charset="0"/>
              <a:cs typeface="Arabic Transparent" pitchFamily="2" charset="-78"/>
            </a:endParaRPr>
          </a:p>
        </p:txBody>
      </p:sp>
    </p:spTree>
    <p:extLst>
      <p:ext uri="{BB962C8B-B14F-4D97-AF65-F5344CB8AC3E}">
        <p14:creationId xmlns:p14="http://schemas.microsoft.com/office/powerpoint/2010/main" val="113007623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3635896" y="1818558"/>
            <a:ext cx="5345869" cy="2400657"/>
          </a:xfrm>
          <a:prstGeom prst="rect">
            <a:avLst/>
          </a:prstGeom>
          <a:gradFill>
            <a:gsLst>
              <a:gs pos="0">
                <a:schemeClr val="accent5"/>
              </a:gs>
              <a:gs pos="35000">
                <a:schemeClr val="accent5">
                  <a:tint val="37000"/>
                  <a:satMod val="300000"/>
                </a:schemeClr>
              </a:gs>
              <a:gs pos="100000">
                <a:schemeClr val="accent5">
                  <a:tint val="15000"/>
                  <a:satMod val="350000"/>
                </a:schemeClr>
              </a:gs>
            </a:gsLst>
          </a:gra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000" b="1" dirty="0">
                <a:solidFill>
                  <a:schemeClr val="tx2"/>
                </a:solidFill>
                <a:latin typeface="Arial" pitchFamily="34" charset="0"/>
                <a:ea typeface="Times New Roman" pitchFamily="18" charset="0"/>
                <a:cs typeface="Arabic Transparent" pitchFamily="2" charset="-78"/>
              </a:rPr>
              <a:t>هناك أمل وفرص كافية لإمكانية إخراج الأطفال من دائرة العنف.</a:t>
            </a:r>
          </a:p>
          <a:p>
            <a:pPr algn="justLow" fontAlgn="base">
              <a:lnSpc>
                <a:spcPct val="150000"/>
              </a:lnSpc>
              <a:spcBef>
                <a:spcPct val="0"/>
              </a:spcBef>
              <a:spcAft>
                <a:spcPct val="0"/>
              </a:spcAft>
            </a:pPr>
            <a:r>
              <a:rPr lang="ar-SA" sz="2000" b="1" dirty="0">
                <a:solidFill>
                  <a:schemeClr val="tx2"/>
                </a:solidFill>
                <a:latin typeface="Arial" pitchFamily="34" charset="0"/>
                <a:ea typeface="Times New Roman" pitchFamily="18" charset="0"/>
                <a:cs typeface="Arabic Transparent" pitchFamily="2" charset="-78"/>
              </a:rPr>
              <a:t>حيث يحتاج ذلك إلى أهمية الوعي بمراحل اتخاذ القرار المناسب من قبل المعلم والأطفال وأسر هؤلاء الأطفال ستمكنهم من التحرك نحو إيجاد خطوات عملية للبدء بوضع تصور جيد لحماية الأطفال المحتاجون لذلك</a:t>
            </a:r>
            <a:r>
              <a:rPr lang="ar-SA" sz="2000" b="1" dirty="0" smtClean="0">
                <a:solidFill>
                  <a:schemeClr val="tx2"/>
                </a:solidFill>
                <a:latin typeface="Arial" pitchFamily="34" charset="0"/>
                <a:ea typeface="Times New Roman" pitchFamily="18" charset="0"/>
                <a:cs typeface="Arabic Transparent" pitchFamily="2" charset="-78"/>
              </a:rPr>
              <a:t>.</a:t>
            </a:r>
          </a:p>
        </p:txBody>
      </p:sp>
      <p:sp>
        <p:nvSpPr>
          <p:cNvPr id="4" name="مستطيل 3"/>
          <p:cNvSpPr/>
          <p:nvPr/>
        </p:nvSpPr>
        <p:spPr>
          <a:xfrm>
            <a:off x="1691680" y="175836"/>
            <a:ext cx="5715000" cy="707886"/>
          </a:xfrm>
          <a:prstGeom prst="rect">
            <a:avLst/>
          </a:prstGeom>
          <a:solidFill>
            <a:schemeClr val="accent5"/>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4000" b="1" dirty="0" smtClean="0">
                <a:solidFill>
                  <a:schemeClr val="bg1"/>
                </a:solidFill>
              </a:rPr>
              <a:t>نشاط2/2/2: كيف أقاوم وأخرج؟</a:t>
            </a:r>
          </a:p>
        </p:txBody>
      </p:sp>
      <p:pic>
        <p:nvPicPr>
          <p:cNvPr id="5" name="Picture 2" descr="http://1.bp.blogspot.com/_9Ib1GzxOaxg/S0h0bMhSx8I/AAAAAAAAAEs/tlq--Qoi5EA/s320/self_esteem.png"/>
          <p:cNvPicPr>
            <a:picLocks noChangeAspect="1" noChangeArrowheads="1"/>
          </p:cNvPicPr>
          <p:nvPr/>
        </p:nvPicPr>
        <p:blipFill>
          <a:blip r:embed="rId3" cstate="print"/>
          <a:srcRect r="42857" b="7285"/>
          <a:stretch>
            <a:fillRect/>
          </a:stretch>
        </p:blipFill>
        <p:spPr bwMode="auto">
          <a:xfrm>
            <a:off x="7818444" y="0"/>
            <a:ext cx="1341120" cy="1368152"/>
          </a:xfrm>
          <a:prstGeom prst="rect">
            <a:avLst/>
          </a:prstGeom>
          <a:noFill/>
        </p:spPr>
      </p:pic>
      <p:pic>
        <p:nvPicPr>
          <p:cNvPr id="4099" name="Picture 3"/>
          <p:cNvPicPr>
            <a:picLocks noChangeAspect="1" noChangeArrowheads="1"/>
          </p:cNvPicPr>
          <p:nvPr/>
        </p:nvPicPr>
        <p:blipFill>
          <a:blip r:embed="rId4" cstate="print"/>
          <a:srcRect b="6667"/>
          <a:stretch>
            <a:fillRect/>
          </a:stretch>
        </p:blipFill>
        <p:spPr bwMode="auto">
          <a:xfrm>
            <a:off x="539552" y="1857133"/>
            <a:ext cx="2871782" cy="2245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عنصر نائب لرقم الشريحة 7"/>
          <p:cNvSpPr>
            <a:spLocks noGrp="1"/>
          </p:cNvSpPr>
          <p:nvPr>
            <p:ph type="sldNum" sz="quarter" idx="12"/>
          </p:nvPr>
        </p:nvSpPr>
        <p:spPr/>
        <p:txBody>
          <a:bodyPr/>
          <a:lstStyle/>
          <a:p>
            <a:fld id="{EA02323C-08E9-480C-90B1-6248B35BB7D4}" type="slidenum">
              <a:rPr lang="ar-SA" smtClean="0"/>
              <a:pPr/>
              <a:t>151</a:t>
            </a:fld>
            <a:endParaRPr lang="ar-SA" dirty="0"/>
          </a:p>
        </p:txBody>
      </p:sp>
      <p:sp>
        <p:nvSpPr>
          <p:cNvPr id="37889" name="Rectangle 1"/>
          <p:cNvSpPr>
            <a:spLocks noChangeArrowheads="1"/>
          </p:cNvSpPr>
          <p:nvPr/>
        </p:nvSpPr>
        <p:spPr bwMode="auto">
          <a:xfrm>
            <a:off x="5724128" y="5517232"/>
            <a:ext cx="3127571" cy="1200329"/>
          </a:xfrm>
          <a:prstGeom prst="rect">
            <a:avLst/>
          </a:prstGeom>
          <a:solidFill>
            <a:srgbClr val="FFFF00"/>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r>
              <a:rPr lang="ar-SA" b="1" dirty="0">
                <a:solidFill>
                  <a:schemeClr val="tx1"/>
                </a:solidFill>
              </a:rPr>
              <a:t>مدة النشاط </a:t>
            </a:r>
            <a:r>
              <a:rPr lang="ar-SA" b="1" dirty="0" smtClean="0">
                <a:solidFill>
                  <a:schemeClr val="tx1"/>
                </a:solidFill>
              </a:rPr>
              <a:t>:10 </a:t>
            </a:r>
            <a:r>
              <a:rPr lang="ar-SA" b="1" dirty="0">
                <a:solidFill>
                  <a:schemeClr val="tx1"/>
                </a:solidFill>
              </a:rPr>
              <a:t>دقيقة </a:t>
            </a:r>
            <a:endParaRPr lang="en-US" b="1" dirty="0">
              <a:solidFill>
                <a:schemeClr val="tx1"/>
              </a:solidFill>
            </a:endParaRPr>
          </a:p>
          <a:p>
            <a:pPr marL="285750" indent="-285750">
              <a:buFont typeface="Arial" pitchFamily="34" charset="0"/>
              <a:buChar char="•"/>
            </a:pPr>
            <a:r>
              <a:rPr lang="ar-SA" b="1" dirty="0">
                <a:solidFill>
                  <a:schemeClr val="tx1"/>
                </a:solidFill>
              </a:rPr>
              <a:t>طريقة التدريب : </a:t>
            </a:r>
            <a:endParaRPr lang="en-US" b="1" dirty="0">
              <a:solidFill>
                <a:schemeClr val="tx1"/>
              </a:solidFill>
            </a:endParaRPr>
          </a:p>
          <a:p>
            <a:r>
              <a:rPr lang="ar-SA" b="1" dirty="0" smtClean="0">
                <a:solidFill>
                  <a:schemeClr val="tx1"/>
                </a:solidFill>
              </a:rPr>
              <a:t>    -</a:t>
            </a:r>
            <a:r>
              <a:rPr lang="ar-SA" b="1" dirty="0">
                <a:solidFill>
                  <a:schemeClr val="tx1"/>
                </a:solidFill>
              </a:rPr>
              <a:t>مجموعات </a:t>
            </a:r>
            <a:r>
              <a:rPr lang="ar-SA" b="1" dirty="0" smtClean="0">
                <a:solidFill>
                  <a:schemeClr val="tx1"/>
                </a:solidFill>
              </a:rPr>
              <a:t>العمل : 4 مجموعات </a:t>
            </a:r>
            <a:endParaRPr lang="en-US" b="1" dirty="0">
              <a:solidFill>
                <a:schemeClr val="tx1"/>
              </a:solidFill>
            </a:endParaRPr>
          </a:p>
          <a:p>
            <a:r>
              <a:rPr lang="ar-SA" b="1" dirty="0" smtClean="0">
                <a:solidFill>
                  <a:schemeClr val="tx1"/>
                </a:solidFill>
              </a:rPr>
              <a:t>    -النقاش عصف ذهني</a:t>
            </a:r>
            <a:endParaRPr lang="ar-SA" b="1" dirty="0">
              <a:solidFill>
                <a:schemeClr val="tx1"/>
              </a:solidFill>
            </a:endParaRPr>
          </a:p>
        </p:txBody>
      </p:sp>
      <p:sp>
        <p:nvSpPr>
          <p:cNvPr id="9" name="مستطيل 8"/>
          <p:cNvSpPr/>
          <p:nvPr/>
        </p:nvSpPr>
        <p:spPr>
          <a:xfrm>
            <a:off x="1412735" y="1014209"/>
            <a:ext cx="6335799" cy="707886"/>
          </a:xfrm>
          <a:prstGeom prst="rect">
            <a:avLst/>
          </a:prstGeom>
          <a:solidFill>
            <a:schemeClr val="accent6">
              <a:lumMod val="40000"/>
              <a:lumOff val="60000"/>
            </a:schemeClr>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2400" b="1" dirty="0" smtClean="0">
                <a:solidFill>
                  <a:schemeClr val="tx1"/>
                </a:solidFill>
              </a:rPr>
              <a:t>تحديد مراحل عملية اتخاذ القرار لوقف دائرة العنف ضد الاطفال</a:t>
            </a:r>
            <a:r>
              <a:rPr lang="ar-SA" sz="4000" b="1" dirty="0" smtClean="0">
                <a:solidFill>
                  <a:schemeClr val="bg1"/>
                </a:solidFill>
              </a:rPr>
              <a:t> </a:t>
            </a:r>
          </a:p>
        </p:txBody>
      </p:sp>
      <p:sp>
        <p:nvSpPr>
          <p:cNvPr id="10" name="Rectangle 2"/>
          <p:cNvSpPr>
            <a:spLocks noChangeArrowheads="1"/>
          </p:cNvSpPr>
          <p:nvPr/>
        </p:nvSpPr>
        <p:spPr bwMode="auto">
          <a:xfrm>
            <a:off x="179511" y="4717651"/>
            <a:ext cx="8802253" cy="577850"/>
          </a:xfrm>
          <a:prstGeom prst="rect">
            <a:avLst/>
          </a:prstGeom>
          <a:gradFill>
            <a:gsLst>
              <a:gs pos="0">
                <a:schemeClr val="accent5"/>
              </a:gs>
              <a:gs pos="35000">
                <a:schemeClr val="accent5">
                  <a:tint val="37000"/>
                  <a:satMod val="300000"/>
                </a:schemeClr>
              </a:gs>
              <a:gs pos="100000">
                <a:schemeClr val="accent5">
                  <a:tint val="15000"/>
                  <a:satMod val="350000"/>
                </a:schemeClr>
              </a:gs>
            </a:gsLst>
          </a:gradFill>
          <a:ln w="38100">
            <a:solidFill>
              <a:schemeClr val="tx1"/>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000" b="1" dirty="0" smtClean="0">
                <a:solidFill>
                  <a:srgbClr val="FF0000"/>
                </a:solidFill>
                <a:latin typeface="Arial" pitchFamily="34" charset="0"/>
                <a:ea typeface="Times New Roman" pitchFamily="18" charset="0"/>
                <a:cs typeface="Arabic Transparent" pitchFamily="2" charset="-78"/>
              </a:rPr>
              <a:t>سؤال :   ما هي مراحل عملية اتخاذ القرار لوقف دائرة العنف والإساءة إلى الأطفال من وجهة نظر</a:t>
            </a:r>
            <a:r>
              <a:rPr lang="ar-SA" sz="2400" b="1" dirty="0" smtClean="0">
                <a:solidFill>
                  <a:srgbClr val="FF0000"/>
                </a:solidFill>
                <a:latin typeface="Arial" pitchFamily="34" charset="0"/>
                <a:ea typeface="Times New Roman" pitchFamily="18" charset="0"/>
                <a:cs typeface="Arabic Transparent" pitchFamily="2" charset="-78"/>
              </a:rPr>
              <a:t>كم</a:t>
            </a:r>
            <a:endParaRPr lang="ar-SA" sz="2400" b="1" dirty="0">
              <a:solidFill>
                <a:srgbClr val="FF0000"/>
              </a:solidFill>
              <a:latin typeface="Arial" pitchFamily="34" charset="0"/>
              <a:ea typeface="Times New Roman" pitchFamily="18" charset="0"/>
              <a:cs typeface="Arabic Transparent" pitchFamily="2" charset="-78"/>
            </a:endParaRPr>
          </a:p>
        </p:txBody>
      </p:sp>
      <p:sp>
        <p:nvSpPr>
          <p:cNvPr id="11" name="شكل بيضاوي 10"/>
          <p:cNvSpPr/>
          <p:nvPr/>
        </p:nvSpPr>
        <p:spPr>
          <a:xfrm>
            <a:off x="323528" y="6045388"/>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19</a:t>
            </a:r>
          </a:p>
          <a:p>
            <a:pPr algn="ctr"/>
            <a:r>
              <a:rPr lang="ar-SA" dirty="0" smtClean="0">
                <a:solidFill>
                  <a:schemeClr val="tx1"/>
                </a:solidFill>
              </a:rPr>
              <a:t>ص</a:t>
            </a:r>
            <a:endParaRPr lang="ar-SA" dirty="0">
              <a:solidFill>
                <a:schemeClr val="tx1"/>
              </a:solidFill>
            </a:endParaRPr>
          </a:p>
        </p:txBody>
      </p:sp>
    </p:spTree>
    <p:extLst>
      <p:ext uri="{BB962C8B-B14F-4D97-AF65-F5344CB8AC3E}">
        <p14:creationId xmlns:p14="http://schemas.microsoft.com/office/powerpoint/2010/main" val="353513945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رقم الشريحة 4"/>
          <p:cNvSpPr>
            <a:spLocks noGrp="1"/>
          </p:cNvSpPr>
          <p:nvPr>
            <p:ph type="sldNum" sz="quarter" idx="12"/>
          </p:nvPr>
        </p:nvSpPr>
        <p:spPr/>
        <p:txBody>
          <a:bodyPr/>
          <a:lstStyle/>
          <a:p>
            <a:fld id="{EA02323C-08E9-480C-90B1-6248B35BB7D4}" type="slidenum">
              <a:rPr lang="ar-SA" smtClean="0"/>
              <a:pPr/>
              <a:t>152</a:t>
            </a:fld>
            <a:endParaRPr lang="ar-SA" dirty="0"/>
          </a:p>
        </p:txBody>
      </p:sp>
      <p:sp>
        <p:nvSpPr>
          <p:cNvPr id="6" name="مستطيل 5"/>
          <p:cNvSpPr/>
          <p:nvPr/>
        </p:nvSpPr>
        <p:spPr>
          <a:xfrm>
            <a:off x="827584" y="206191"/>
            <a:ext cx="7632848"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2800" b="1" spc="50" dirty="0" smtClean="0">
                <a:ln w="11430"/>
                <a:effectLst>
                  <a:outerShdw blurRad="76200" dist="50800" dir="5400000" algn="tl" rotWithShape="0">
                    <a:srgbClr val="000000">
                      <a:alpha val="65000"/>
                    </a:srgbClr>
                  </a:outerShdw>
                </a:effectLst>
              </a:rPr>
              <a:t>  مراحل </a:t>
            </a:r>
            <a:r>
              <a:rPr lang="ar-SA" sz="2800" b="1" spc="50" dirty="0">
                <a:ln w="11430"/>
                <a:effectLst>
                  <a:outerShdw blurRad="76200" dist="50800" dir="5400000" algn="tl" rotWithShape="0">
                    <a:srgbClr val="000000">
                      <a:alpha val="65000"/>
                    </a:srgbClr>
                  </a:outerShdw>
                </a:effectLst>
              </a:rPr>
              <a:t>عملية اتخاذ </a:t>
            </a:r>
            <a:r>
              <a:rPr lang="ar-SA" sz="2800" b="1" spc="50" dirty="0" smtClean="0">
                <a:ln w="11430"/>
                <a:effectLst>
                  <a:outerShdw blurRad="76200" dist="50800" dir="5400000" algn="tl" rotWithShape="0">
                    <a:srgbClr val="000000">
                      <a:alpha val="65000"/>
                    </a:srgbClr>
                  </a:outerShdw>
                </a:effectLst>
              </a:rPr>
              <a:t>القرار لوقف دائرة العنف والإساءة  </a:t>
            </a:r>
            <a:endParaRPr lang="ar-SA" sz="2800" b="1" spc="50" dirty="0">
              <a:ln w="11430"/>
              <a:effectLst>
                <a:outerShdw blurRad="76200" dist="50800" dir="5400000" algn="tl" rotWithShape="0">
                  <a:srgbClr val="000000">
                    <a:alpha val="65000"/>
                  </a:srgbClr>
                </a:outerShdw>
              </a:effectLst>
            </a:endParaRPr>
          </a:p>
        </p:txBody>
      </p:sp>
      <p:graphicFrame>
        <p:nvGraphicFramePr>
          <p:cNvPr id="3" name="جدول 2"/>
          <p:cNvGraphicFramePr>
            <a:graphicFrameLocks noGrp="1"/>
          </p:cNvGraphicFramePr>
          <p:nvPr>
            <p:extLst>
              <p:ext uri="{D42A27DB-BD31-4B8C-83A1-F6EECF244321}">
                <p14:modId xmlns:p14="http://schemas.microsoft.com/office/powerpoint/2010/main" val="3025225723"/>
              </p:ext>
            </p:extLst>
          </p:nvPr>
        </p:nvGraphicFramePr>
        <p:xfrm>
          <a:off x="323528" y="972001"/>
          <a:ext cx="8254751" cy="4044079"/>
        </p:xfrm>
        <a:graphic>
          <a:graphicData uri="http://schemas.openxmlformats.org/drawingml/2006/table">
            <a:tbl>
              <a:tblPr>
                <a:tableStyleId>{35758FB7-9AC5-4552-8A53-C91805E547FA}</a:tableStyleId>
              </a:tblPr>
              <a:tblGrid>
                <a:gridCol w="2499144"/>
                <a:gridCol w="2042106"/>
                <a:gridCol w="2227502"/>
                <a:gridCol w="979128"/>
                <a:gridCol w="506871"/>
              </a:tblGrid>
              <a:tr h="211833">
                <a:tc>
                  <a:txBody>
                    <a:bodyPr/>
                    <a:lstStyle/>
                    <a:p>
                      <a:pPr marL="0" marR="0" algn="ctr" rtl="1">
                        <a:spcBef>
                          <a:spcPts val="0"/>
                        </a:spcBef>
                        <a:spcAft>
                          <a:spcPts val="0"/>
                        </a:spcAft>
                      </a:pPr>
                      <a:r>
                        <a:rPr lang="ar-SA" sz="2000" b="1" dirty="0">
                          <a:solidFill>
                            <a:srgbClr val="C00000"/>
                          </a:solidFill>
                        </a:rPr>
                        <a:t>التدخلات العلاجية المناسبة</a:t>
                      </a:r>
                      <a:endParaRPr lang="en-US" sz="2000" b="1" dirty="0">
                        <a:solidFill>
                          <a:srgbClr val="C00000"/>
                        </a:solidFill>
                        <a:latin typeface="Arial" pitchFamily="34" charset="0"/>
                        <a:ea typeface="Times New Roman"/>
                        <a:cs typeface="Arial" pitchFamily="34" charset="0"/>
                      </a:endParaRPr>
                    </a:p>
                  </a:txBody>
                  <a:tcPr marL="60456" marR="60456" marT="0" marB="0">
                    <a:solidFill>
                      <a:schemeClr val="accent3">
                        <a:lumMod val="20000"/>
                        <a:lumOff val="80000"/>
                      </a:schemeClr>
                    </a:solidFill>
                  </a:tcPr>
                </a:tc>
                <a:tc>
                  <a:txBody>
                    <a:bodyPr/>
                    <a:lstStyle/>
                    <a:p>
                      <a:pPr marL="0" marR="0" algn="ctr" rtl="1">
                        <a:spcBef>
                          <a:spcPts val="0"/>
                        </a:spcBef>
                        <a:spcAft>
                          <a:spcPts val="0"/>
                        </a:spcAft>
                      </a:pPr>
                      <a:r>
                        <a:rPr lang="ar-SA" sz="2000" b="1" dirty="0">
                          <a:solidFill>
                            <a:srgbClr val="C00000"/>
                          </a:solidFill>
                        </a:rPr>
                        <a:t>أ</a:t>
                      </a:r>
                      <a:r>
                        <a:rPr lang="ar-SA" sz="2000" b="1" dirty="0" smtClean="0">
                          <a:solidFill>
                            <a:srgbClr val="C00000"/>
                          </a:solidFill>
                        </a:rPr>
                        <a:t>مثلة</a:t>
                      </a:r>
                      <a:endParaRPr lang="en-US" sz="2000" b="1" dirty="0">
                        <a:solidFill>
                          <a:srgbClr val="C00000"/>
                        </a:solidFill>
                        <a:latin typeface="Arial" pitchFamily="34" charset="0"/>
                        <a:ea typeface="Times New Roman"/>
                        <a:cs typeface="Arial" pitchFamily="34" charset="0"/>
                      </a:endParaRPr>
                    </a:p>
                  </a:txBody>
                  <a:tcPr marL="60456" marR="60456" marT="0" marB="0">
                    <a:solidFill>
                      <a:schemeClr val="accent2">
                        <a:lumMod val="20000"/>
                        <a:lumOff val="80000"/>
                      </a:schemeClr>
                    </a:solidFill>
                  </a:tcPr>
                </a:tc>
                <a:tc>
                  <a:txBody>
                    <a:bodyPr/>
                    <a:lstStyle/>
                    <a:p>
                      <a:pPr marL="0" marR="0" algn="ctr" rtl="1">
                        <a:spcBef>
                          <a:spcPts val="0"/>
                        </a:spcBef>
                        <a:spcAft>
                          <a:spcPts val="0"/>
                        </a:spcAft>
                      </a:pPr>
                      <a:r>
                        <a:rPr lang="ar-SA" sz="2000" b="1" dirty="0">
                          <a:solidFill>
                            <a:srgbClr val="C00000"/>
                          </a:solidFill>
                        </a:rPr>
                        <a:t>الخصائص</a:t>
                      </a:r>
                      <a:endParaRPr lang="en-US" sz="2000" b="1" dirty="0">
                        <a:solidFill>
                          <a:srgbClr val="C00000"/>
                        </a:solidFill>
                        <a:latin typeface="Arial" pitchFamily="34" charset="0"/>
                        <a:ea typeface="Times New Roman"/>
                        <a:cs typeface="Arial" pitchFamily="34" charset="0"/>
                      </a:endParaRPr>
                    </a:p>
                  </a:txBody>
                  <a:tcPr marL="60456" marR="60456" marT="0" marB="0"/>
                </a:tc>
                <a:tc>
                  <a:txBody>
                    <a:bodyPr/>
                    <a:lstStyle/>
                    <a:p>
                      <a:pPr marL="0" marR="0" algn="ctr" rtl="1">
                        <a:spcBef>
                          <a:spcPts val="0"/>
                        </a:spcBef>
                        <a:spcAft>
                          <a:spcPts val="0"/>
                        </a:spcAft>
                      </a:pPr>
                      <a:r>
                        <a:rPr lang="ar-SA" sz="2000" b="1" dirty="0" smtClean="0">
                          <a:solidFill>
                            <a:srgbClr val="C00000"/>
                          </a:solidFill>
                        </a:rPr>
                        <a:t>المرحلة</a:t>
                      </a:r>
                      <a:endParaRPr lang="en-US" sz="2000" b="1" dirty="0">
                        <a:solidFill>
                          <a:srgbClr val="C00000"/>
                        </a:solidFill>
                        <a:latin typeface="Arial" pitchFamily="34" charset="0"/>
                        <a:ea typeface="Times New Roman"/>
                        <a:cs typeface="Arial" pitchFamily="34" charset="0"/>
                      </a:endParaRPr>
                    </a:p>
                  </a:txBody>
                  <a:tcPr marL="60456" marR="60456" marT="0" marB="0"/>
                </a:tc>
                <a:tc>
                  <a:txBody>
                    <a:bodyPr/>
                    <a:lstStyle/>
                    <a:p>
                      <a:pPr marL="0" marR="0" algn="ctr" rtl="1">
                        <a:spcBef>
                          <a:spcPts val="0"/>
                        </a:spcBef>
                        <a:spcAft>
                          <a:spcPts val="0"/>
                        </a:spcAft>
                      </a:pPr>
                      <a:r>
                        <a:rPr lang="ar-SA" sz="2000" b="1" dirty="0">
                          <a:solidFill>
                            <a:srgbClr val="C00000"/>
                          </a:solidFill>
                        </a:rPr>
                        <a:t>الرقم</a:t>
                      </a:r>
                      <a:endParaRPr lang="en-US" sz="2000" b="1" dirty="0">
                        <a:solidFill>
                          <a:srgbClr val="C00000"/>
                        </a:solidFill>
                        <a:latin typeface="Arial" pitchFamily="34" charset="0"/>
                        <a:ea typeface="Times New Roman"/>
                        <a:cs typeface="Arial" pitchFamily="34" charset="0"/>
                      </a:endParaRPr>
                    </a:p>
                  </a:txBody>
                  <a:tcPr marL="60456" marR="60456" marT="0" marB="0"/>
                </a:tc>
              </a:tr>
              <a:tr h="338933">
                <a:tc>
                  <a:txBody>
                    <a:bodyPr/>
                    <a:lstStyle/>
                    <a:p>
                      <a:pPr marL="0" marR="0" algn="r" rtl="1">
                        <a:spcBef>
                          <a:spcPts val="0"/>
                        </a:spcBef>
                        <a:spcAft>
                          <a:spcPts val="0"/>
                        </a:spcAft>
                      </a:pPr>
                      <a:endParaRPr lang="en-US" sz="1800" b="1" dirty="0">
                        <a:solidFill>
                          <a:schemeClr val="tx2"/>
                        </a:solidFill>
                      </a:endParaRPr>
                    </a:p>
                  </a:txBody>
                  <a:tcPr marL="60456" marR="60456" marT="0" marB="0">
                    <a:solidFill>
                      <a:schemeClr val="accent3">
                        <a:lumMod val="20000"/>
                        <a:lumOff val="80000"/>
                      </a:schemeClr>
                    </a:solidFill>
                  </a:tcPr>
                </a:tc>
                <a:tc>
                  <a:txBody>
                    <a:bodyPr/>
                    <a:lstStyle/>
                    <a:p>
                      <a:pPr marL="0" marR="0" algn="r" rtl="1">
                        <a:spcBef>
                          <a:spcPts val="0"/>
                        </a:spcBef>
                        <a:spcAft>
                          <a:spcPts val="0"/>
                        </a:spcAft>
                      </a:pPr>
                      <a:endParaRPr lang="en-US" sz="1800" b="1" dirty="0">
                        <a:solidFill>
                          <a:schemeClr val="tx2"/>
                        </a:solidFill>
                      </a:endParaRPr>
                    </a:p>
                  </a:txBody>
                  <a:tcPr marL="60456" marR="60456" marT="0" marB="0">
                    <a:solidFill>
                      <a:schemeClr val="accent2">
                        <a:lumMod val="20000"/>
                        <a:lumOff val="80000"/>
                      </a:schemeClr>
                    </a:solidFill>
                  </a:tcPr>
                </a:tc>
                <a:tc>
                  <a:txBody>
                    <a:bodyPr/>
                    <a:lstStyle/>
                    <a:p>
                      <a:pPr marL="0" marR="0" algn="r" rtl="1">
                        <a:spcBef>
                          <a:spcPts val="0"/>
                        </a:spcBef>
                        <a:spcAft>
                          <a:spcPts val="0"/>
                        </a:spcAft>
                      </a:pPr>
                      <a:endParaRPr lang="en-US" sz="1800" b="1" dirty="0">
                        <a:solidFill>
                          <a:schemeClr val="tx2"/>
                        </a:solidFill>
                      </a:endParaRPr>
                    </a:p>
                  </a:txBody>
                  <a:tcPr marL="60456" marR="60456" marT="0" marB="0">
                    <a:lnB w="12700" cap="flat" cmpd="sng" algn="ctr">
                      <a:solidFill>
                        <a:schemeClr val="tx2">
                          <a:lumMod val="40000"/>
                          <a:lumOff val="60000"/>
                        </a:schemeClr>
                      </a:solidFill>
                      <a:prstDash val="solid"/>
                      <a:round/>
                      <a:headEnd type="none" w="med" len="med"/>
                      <a:tailEnd type="none" w="med" len="med"/>
                    </a:lnB>
                  </a:tcPr>
                </a:tc>
                <a:tc>
                  <a:txBody>
                    <a:bodyPr/>
                    <a:lstStyle/>
                    <a:p>
                      <a:pPr marL="0" marR="0" algn="r" rtl="1">
                        <a:spcBef>
                          <a:spcPts val="0"/>
                        </a:spcBef>
                        <a:spcAft>
                          <a:spcPts val="0"/>
                        </a:spcAft>
                      </a:pPr>
                      <a:r>
                        <a:rPr lang="ar-SA" sz="1600" b="1" dirty="0">
                          <a:solidFill>
                            <a:schemeClr val="tx2"/>
                          </a:solidFill>
                        </a:rPr>
                        <a:t>ما قبل الوعي بالمشكلة </a:t>
                      </a:r>
                      <a:endParaRPr lang="en-US" sz="1600" b="1" dirty="0">
                        <a:solidFill>
                          <a:schemeClr val="tx2"/>
                        </a:solidFill>
                        <a:latin typeface="Arial" pitchFamily="34" charset="0"/>
                        <a:ea typeface="Times New Roman"/>
                        <a:cs typeface="Arial" pitchFamily="34" charset="0"/>
                      </a:endParaRPr>
                    </a:p>
                  </a:txBody>
                  <a:tcPr marL="60456" marR="60456" marT="0" marB="0">
                    <a:lnB w="12700" cap="flat" cmpd="sng" algn="ctr">
                      <a:solidFill>
                        <a:schemeClr val="tx2">
                          <a:lumMod val="40000"/>
                          <a:lumOff val="60000"/>
                        </a:schemeClr>
                      </a:solidFill>
                      <a:prstDash val="solid"/>
                      <a:round/>
                      <a:headEnd type="none" w="med" len="med"/>
                      <a:tailEnd type="none" w="med" len="med"/>
                    </a:lnB>
                  </a:tcPr>
                </a:tc>
                <a:tc>
                  <a:txBody>
                    <a:bodyPr/>
                    <a:lstStyle/>
                    <a:p>
                      <a:pPr marL="0" marR="0" algn="r" rtl="1">
                        <a:spcBef>
                          <a:spcPts val="0"/>
                        </a:spcBef>
                        <a:spcAft>
                          <a:spcPts val="0"/>
                        </a:spcAft>
                      </a:pPr>
                      <a:r>
                        <a:rPr lang="ar-SA" sz="1800" b="1" dirty="0">
                          <a:solidFill>
                            <a:schemeClr val="tx2"/>
                          </a:solidFill>
                        </a:rPr>
                        <a:t>1-</a:t>
                      </a:r>
                      <a:endParaRPr lang="en-US" sz="1800" b="1" dirty="0">
                        <a:solidFill>
                          <a:schemeClr val="tx2"/>
                        </a:solidFill>
                        <a:latin typeface="Arial" pitchFamily="34" charset="0"/>
                        <a:ea typeface="Times New Roman"/>
                        <a:cs typeface="Arial" pitchFamily="34" charset="0"/>
                      </a:endParaRPr>
                    </a:p>
                  </a:txBody>
                  <a:tcPr marL="60456" marR="60456" marT="0" marB="0">
                    <a:lnB w="12700" cap="flat" cmpd="sng" algn="ctr">
                      <a:solidFill>
                        <a:schemeClr val="tx2">
                          <a:lumMod val="40000"/>
                          <a:lumOff val="60000"/>
                        </a:schemeClr>
                      </a:solidFill>
                      <a:prstDash val="solid"/>
                      <a:round/>
                      <a:headEnd type="none" w="med" len="med"/>
                      <a:tailEnd type="none" w="med" len="med"/>
                    </a:lnB>
                  </a:tcPr>
                </a:tc>
              </a:tr>
              <a:tr h="508399">
                <a:tc>
                  <a:txBody>
                    <a:bodyPr/>
                    <a:lstStyle/>
                    <a:p>
                      <a:pPr marL="0" marR="0" algn="r" rtl="1">
                        <a:spcBef>
                          <a:spcPts val="0"/>
                        </a:spcBef>
                        <a:spcAft>
                          <a:spcPts val="0"/>
                        </a:spcAft>
                      </a:pPr>
                      <a:endParaRPr lang="en-US" sz="1800" b="1" dirty="0">
                        <a:solidFill>
                          <a:schemeClr val="tx2"/>
                        </a:solidFill>
                        <a:latin typeface="Arial" pitchFamily="34" charset="0"/>
                        <a:ea typeface="Times New Roman"/>
                        <a:cs typeface="Arial" pitchFamily="34" charset="0"/>
                      </a:endParaRPr>
                    </a:p>
                  </a:txBody>
                  <a:tcPr marL="60456" marR="60456" marT="0" marB="0">
                    <a:solidFill>
                      <a:schemeClr val="accent3">
                        <a:lumMod val="20000"/>
                        <a:lumOff val="80000"/>
                      </a:schemeClr>
                    </a:solidFill>
                  </a:tcPr>
                </a:tc>
                <a:tc>
                  <a:txBody>
                    <a:bodyPr/>
                    <a:lstStyle/>
                    <a:p>
                      <a:pPr marL="0" marR="0" algn="r" rtl="1">
                        <a:spcBef>
                          <a:spcPts val="0"/>
                        </a:spcBef>
                        <a:spcAft>
                          <a:spcPts val="0"/>
                        </a:spcAft>
                      </a:pPr>
                      <a:endParaRPr lang="en-US" sz="1800" b="1" dirty="0" smtClean="0">
                        <a:solidFill>
                          <a:schemeClr val="tx2"/>
                        </a:solidFill>
                      </a:endParaRPr>
                    </a:p>
                  </a:txBody>
                  <a:tcPr marL="60456" marR="60456" marT="0" marB="0">
                    <a:solidFill>
                      <a:schemeClr val="accent2">
                        <a:lumMod val="20000"/>
                        <a:lumOff val="80000"/>
                      </a:schemeClr>
                    </a:solidFill>
                  </a:tcPr>
                </a:tc>
                <a:tc>
                  <a:txBody>
                    <a:bodyPr/>
                    <a:lstStyle/>
                    <a:p>
                      <a:pPr marL="0" marR="0" algn="r" rtl="1">
                        <a:spcBef>
                          <a:spcPts val="0"/>
                        </a:spcBef>
                        <a:spcAft>
                          <a:spcPts val="0"/>
                        </a:spcAft>
                      </a:pPr>
                      <a:endParaRPr lang="en-US" sz="1800" b="1" dirty="0" smtClean="0">
                        <a:solidFill>
                          <a:schemeClr val="tx2"/>
                        </a:solidFill>
                      </a:endParaRPr>
                    </a:p>
                  </a:txBody>
                  <a:tcPr marL="60456" marR="60456" marT="0" marB="0">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600" b="1" dirty="0" smtClean="0">
                          <a:solidFill>
                            <a:schemeClr val="tx2"/>
                          </a:solidFill>
                        </a:rPr>
                        <a:t>مرحلة الوعي </a:t>
                      </a:r>
                      <a:endParaRPr lang="en-US" sz="1600" b="1" dirty="0" smtClean="0">
                        <a:solidFill>
                          <a:schemeClr val="tx2"/>
                        </a:solidFill>
                        <a:latin typeface="Times New Roman"/>
                        <a:ea typeface="Times New Roman"/>
                      </a:endParaRPr>
                    </a:p>
                  </a:txBody>
                  <a:tcPr marL="60456" marR="60456" marT="0" marB="0">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marR="0" algn="r" rtl="1">
                        <a:spcBef>
                          <a:spcPts val="0"/>
                        </a:spcBef>
                        <a:spcAft>
                          <a:spcPts val="0"/>
                        </a:spcAft>
                      </a:pPr>
                      <a:r>
                        <a:rPr lang="ar-SA" sz="1800" b="1" dirty="0" smtClean="0">
                          <a:solidFill>
                            <a:schemeClr val="tx2"/>
                          </a:solidFill>
                          <a:latin typeface="Arial" pitchFamily="34" charset="0"/>
                          <a:ea typeface="Times New Roman"/>
                          <a:cs typeface="Arial" pitchFamily="34" charset="0"/>
                        </a:rPr>
                        <a:t>2</a:t>
                      </a:r>
                      <a:endParaRPr lang="en-US" sz="1800" b="1" dirty="0">
                        <a:solidFill>
                          <a:schemeClr val="tx2"/>
                        </a:solidFill>
                        <a:latin typeface="Arial" pitchFamily="34" charset="0"/>
                        <a:ea typeface="Times New Roman"/>
                        <a:cs typeface="Arial" pitchFamily="34" charset="0"/>
                      </a:endParaRPr>
                    </a:p>
                  </a:txBody>
                  <a:tcPr marL="60456" marR="60456" marT="0" marB="0">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r>
              <a:tr h="716975">
                <a:tc>
                  <a:txBody>
                    <a:bodyPr/>
                    <a:lstStyle/>
                    <a:p>
                      <a:pPr marL="0" marR="0" algn="r" rtl="1">
                        <a:spcBef>
                          <a:spcPts val="0"/>
                        </a:spcBef>
                        <a:spcAft>
                          <a:spcPts val="0"/>
                        </a:spcAft>
                      </a:pPr>
                      <a:endParaRPr lang="en-US" sz="1800" b="1" dirty="0">
                        <a:solidFill>
                          <a:schemeClr val="tx2"/>
                        </a:solidFill>
                        <a:latin typeface="Arial" pitchFamily="34" charset="0"/>
                        <a:ea typeface="Times New Roman"/>
                        <a:cs typeface="Arial" pitchFamily="34" charset="0"/>
                      </a:endParaRPr>
                    </a:p>
                  </a:txBody>
                  <a:tcPr marL="60456" marR="60456" marT="0" marB="0">
                    <a:solidFill>
                      <a:schemeClr val="accent3">
                        <a:lumMod val="20000"/>
                        <a:lumOff val="80000"/>
                      </a:schemeClr>
                    </a:solidFill>
                  </a:tcPr>
                </a:tc>
                <a:tc>
                  <a:txBody>
                    <a:bodyPr/>
                    <a:lstStyle/>
                    <a:p>
                      <a:pPr marL="0" marR="0" algn="r" rtl="1">
                        <a:spcBef>
                          <a:spcPts val="0"/>
                        </a:spcBef>
                        <a:spcAft>
                          <a:spcPts val="0"/>
                        </a:spcAft>
                      </a:pPr>
                      <a:endParaRPr lang="en-US" sz="1800" b="1" dirty="0">
                        <a:solidFill>
                          <a:schemeClr val="tx2"/>
                        </a:solidFill>
                        <a:latin typeface="Arial" pitchFamily="34" charset="0"/>
                        <a:ea typeface="Times New Roman"/>
                        <a:cs typeface="Arial" pitchFamily="34" charset="0"/>
                      </a:endParaRPr>
                    </a:p>
                  </a:txBody>
                  <a:tcPr marL="60456" marR="60456" marT="0" marB="0">
                    <a:solidFill>
                      <a:schemeClr val="accent2">
                        <a:lumMod val="20000"/>
                        <a:lumOff val="80000"/>
                      </a:schemeClr>
                    </a:solidFill>
                  </a:tcPr>
                </a:tc>
                <a:tc>
                  <a:txBody>
                    <a:bodyPr/>
                    <a:lstStyle/>
                    <a:p>
                      <a:pPr marL="0" marR="0" algn="r" rtl="1">
                        <a:spcBef>
                          <a:spcPts val="0"/>
                        </a:spcBef>
                        <a:spcAft>
                          <a:spcPts val="0"/>
                        </a:spcAft>
                      </a:pPr>
                      <a:endParaRPr lang="en-US" sz="1800" b="1" dirty="0">
                        <a:solidFill>
                          <a:schemeClr val="tx2"/>
                        </a:solidFill>
                        <a:latin typeface="Arial" pitchFamily="34" charset="0"/>
                        <a:ea typeface="Times New Roman"/>
                        <a:cs typeface="Arial" pitchFamily="34" charset="0"/>
                      </a:endParaRPr>
                    </a:p>
                  </a:txBody>
                  <a:tcPr marL="60456" marR="60456" marT="0" marB="0">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600" b="1" dirty="0" smtClean="0">
                          <a:solidFill>
                            <a:schemeClr val="tx2"/>
                          </a:solidFill>
                        </a:rPr>
                        <a:t>مرحلة الإعداد والتخطيط </a:t>
                      </a:r>
                      <a:endParaRPr lang="en-US" sz="1600" b="1" dirty="0" smtClean="0">
                        <a:solidFill>
                          <a:schemeClr val="tx2"/>
                        </a:solidFill>
                        <a:latin typeface="Times New Roman"/>
                        <a:ea typeface="Times New Roman"/>
                      </a:endParaRPr>
                    </a:p>
                  </a:txBody>
                  <a:tcPr marL="60456" marR="60456" marT="0" marB="0">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marR="0" algn="r" rtl="1">
                        <a:spcBef>
                          <a:spcPts val="0"/>
                        </a:spcBef>
                        <a:spcAft>
                          <a:spcPts val="0"/>
                        </a:spcAft>
                      </a:pPr>
                      <a:r>
                        <a:rPr lang="ar-SA" sz="1800" b="1" dirty="0" smtClean="0">
                          <a:solidFill>
                            <a:schemeClr val="tx2"/>
                          </a:solidFill>
                          <a:latin typeface="Arial" pitchFamily="34" charset="0"/>
                          <a:ea typeface="Times New Roman"/>
                          <a:cs typeface="Arial" pitchFamily="34" charset="0"/>
                        </a:rPr>
                        <a:t>3</a:t>
                      </a:r>
                      <a:endParaRPr lang="en-US" sz="1800" b="1" dirty="0">
                        <a:solidFill>
                          <a:schemeClr val="tx2"/>
                        </a:solidFill>
                        <a:latin typeface="Arial" pitchFamily="34" charset="0"/>
                        <a:ea typeface="Times New Roman"/>
                        <a:cs typeface="Arial" pitchFamily="34" charset="0"/>
                      </a:endParaRPr>
                    </a:p>
                  </a:txBody>
                  <a:tcPr marL="60456" marR="60456" marT="0" marB="0">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r>
              <a:tr h="355586">
                <a:tc>
                  <a:txBody>
                    <a:bodyPr/>
                    <a:lstStyle/>
                    <a:p>
                      <a:pPr marL="0" marR="0" algn="r" rtl="1">
                        <a:spcBef>
                          <a:spcPts val="0"/>
                        </a:spcBef>
                        <a:spcAft>
                          <a:spcPts val="0"/>
                        </a:spcAft>
                      </a:pPr>
                      <a:endParaRPr lang="en-US" sz="1800" b="1" dirty="0">
                        <a:solidFill>
                          <a:schemeClr val="tx2"/>
                        </a:solidFill>
                        <a:latin typeface="Arial" pitchFamily="34" charset="0"/>
                        <a:ea typeface="Times New Roman"/>
                        <a:cs typeface="Arial" pitchFamily="34" charset="0"/>
                      </a:endParaRPr>
                    </a:p>
                  </a:txBody>
                  <a:tcPr marL="60456" marR="60456" marT="0" marB="0">
                    <a:solidFill>
                      <a:schemeClr val="accent3">
                        <a:lumMod val="20000"/>
                        <a:lumOff val="80000"/>
                      </a:schemeClr>
                    </a:solidFill>
                  </a:tcPr>
                </a:tc>
                <a:tc>
                  <a:txBody>
                    <a:bodyPr/>
                    <a:lstStyle/>
                    <a:p>
                      <a:pPr marL="0" marR="0" algn="r" rtl="1">
                        <a:spcBef>
                          <a:spcPts val="0"/>
                        </a:spcBef>
                        <a:spcAft>
                          <a:spcPts val="0"/>
                        </a:spcAft>
                      </a:pPr>
                      <a:endParaRPr lang="en-US" sz="1800" b="1" dirty="0">
                        <a:solidFill>
                          <a:schemeClr val="tx2"/>
                        </a:solidFill>
                        <a:latin typeface="Arial" pitchFamily="34" charset="0"/>
                        <a:ea typeface="Times New Roman"/>
                        <a:cs typeface="Arial" pitchFamily="34" charset="0"/>
                      </a:endParaRPr>
                    </a:p>
                  </a:txBody>
                  <a:tcPr marL="60456" marR="60456" marT="0" marB="0">
                    <a:solidFill>
                      <a:schemeClr val="accent2">
                        <a:lumMod val="20000"/>
                        <a:lumOff val="80000"/>
                      </a:schemeClr>
                    </a:solidFill>
                  </a:tcPr>
                </a:tc>
                <a:tc>
                  <a:txBody>
                    <a:bodyPr/>
                    <a:lstStyle/>
                    <a:p>
                      <a:pPr marL="0" marR="0" algn="r" rtl="1">
                        <a:spcBef>
                          <a:spcPts val="0"/>
                        </a:spcBef>
                        <a:spcAft>
                          <a:spcPts val="0"/>
                        </a:spcAft>
                      </a:pPr>
                      <a:endParaRPr lang="en-US" sz="1800" b="1" dirty="0">
                        <a:solidFill>
                          <a:schemeClr val="tx2"/>
                        </a:solidFill>
                        <a:latin typeface="Arial" pitchFamily="34" charset="0"/>
                        <a:ea typeface="Times New Roman"/>
                        <a:cs typeface="Arial" pitchFamily="34" charset="0"/>
                      </a:endParaRPr>
                    </a:p>
                  </a:txBody>
                  <a:tcPr marL="60456" marR="60456" marT="0" marB="0">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600" b="1" dirty="0" smtClean="0">
                          <a:solidFill>
                            <a:schemeClr val="tx2"/>
                          </a:solidFill>
                        </a:rPr>
                        <a:t>مرحلة التنفيذ </a:t>
                      </a:r>
                      <a:endParaRPr lang="en-US" sz="1600" b="1" dirty="0" smtClean="0">
                        <a:solidFill>
                          <a:schemeClr val="tx2"/>
                        </a:solidFill>
                        <a:latin typeface="Times New Roman"/>
                        <a:ea typeface="Times New Roman"/>
                      </a:endParaRPr>
                    </a:p>
                    <a:p>
                      <a:pPr marL="0" marR="0" algn="r" rtl="1">
                        <a:spcBef>
                          <a:spcPts val="0"/>
                        </a:spcBef>
                        <a:spcAft>
                          <a:spcPts val="0"/>
                        </a:spcAft>
                      </a:pPr>
                      <a:endParaRPr lang="en-US" sz="1600" b="1" dirty="0">
                        <a:solidFill>
                          <a:schemeClr val="tx2"/>
                        </a:solidFill>
                        <a:latin typeface="Arial" pitchFamily="34" charset="0"/>
                        <a:ea typeface="Times New Roman"/>
                        <a:cs typeface="Arial" pitchFamily="34" charset="0"/>
                      </a:endParaRPr>
                    </a:p>
                  </a:txBody>
                  <a:tcPr marL="60456" marR="60456" marT="0" marB="0">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marR="0" algn="r" rtl="1">
                        <a:spcBef>
                          <a:spcPts val="0"/>
                        </a:spcBef>
                        <a:spcAft>
                          <a:spcPts val="0"/>
                        </a:spcAft>
                      </a:pPr>
                      <a:r>
                        <a:rPr lang="ar-SA" sz="1800" b="1" dirty="0" smtClean="0">
                          <a:solidFill>
                            <a:schemeClr val="tx2"/>
                          </a:solidFill>
                          <a:latin typeface="Arial" pitchFamily="34" charset="0"/>
                          <a:ea typeface="Times New Roman"/>
                          <a:cs typeface="Arial" pitchFamily="34" charset="0"/>
                        </a:rPr>
                        <a:t>4</a:t>
                      </a:r>
                      <a:endParaRPr lang="en-US" sz="1800" b="1" dirty="0">
                        <a:solidFill>
                          <a:schemeClr val="tx2"/>
                        </a:solidFill>
                        <a:latin typeface="Arial" pitchFamily="34" charset="0"/>
                        <a:ea typeface="Times New Roman"/>
                        <a:cs typeface="Arial" pitchFamily="34" charset="0"/>
                      </a:endParaRPr>
                    </a:p>
                  </a:txBody>
                  <a:tcPr marL="60456" marR="60456" marT="0" marB="0">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r>
              <a:tr h="508399">
                <a:tc>
                  <a:txBody>
                    <a:bodyPr/>
                    <a:lstStyle/>
                    <a:p>
                      <a:pPr marL="0" marR="0" algn="r" rtl="1">
                        <a:spcBef>
                          <a:spcPts val="0"/>
                        </a:spcBef>
                        <a:spcAft>
                          <a:spcPts val="0"/>
                        </a:spcAft>
                      </a:pPr>
                      <a:endParaRPr lang="en-US" sz="1800" b="1" dirty="0">
                        <a:solidFill>
                          <a:schemeClr val="tx2"/>
                        </a:solidFill>
                        <a:latin typeface="Arial" pitchFamily="34" charset="0"/>
                        <a:ea typeface="Times New Roman"/>
                        <a:cs typeface="Arial" pitchFamily="34" charset="0"/>
                      </a:endParaRPr>
                    </a:p>
                  </a:txBody>
                  <a:tcPr marL="60456" marR="60456" marT="0" marB="0">
                    <a:solidFill>
                      <a:schemeClr val="accent3">
                        <a:lumMod val="20000"/>
                        <a:lumOff val="80000"/>
                      </a:schemeClr>
                    </a:solidFill>
                  </a:tcPr>
                </a:tc>
                <a:tc>
                  <a:txBody>
                    <a:bodyPr/>
                    <a:lstStyle/>
                    <a:p>
                      <a:pPr marL="0" marR="0" algn="r" rtl="1">
                        <a:spcBef>
                          <a:spcPts val="0"/>
                        </a:spcBef>
                        <a:spcAft>
                          <a:spcPts val="0"/>
                        </a:spcAft>
                      </a:pPr>
                      <a:endParaRPr lang="en-US" sz="1800" b="1" dirty="0">
                        <a:solidFill>
                          <a:schemeClr val="tx2"/>
                        </a:solidFill>
                        <a:latin typeface="Arial" pitchFamily="34" charset="0"/>
                        <a:ea typeface="Times New Roman"/>
                        <a:cs typeface="Arial" pitchFamily="34" charset="0"/>
                      </a:endParaRPr>
                    </a:p>
                  </a:txBody>
                  <a:tcPr marL="60456" marR="60456" marT="0" marB="0">
                    <a:solidFill>
                      <a:schemeClr val="accent2">
                        <a:lumMod val="20000"/>
                        <a:lumOff val="80000"/>
                      </a:schemeClr>
                    </a:solidFill>
                  </a:tcPr>
                </a:tc>
                <a:tc>
                  <a:txBody>
                    <a:bodyPr/>
                    <a:lstStyle/>
                    <a:p>
                      <a:pPr marL="0" marR="0" algn="r" rtl="1">
                        <a:spcBef>
                          <a:spcPts val="0"/>
                        </a:spcBef>
                        <a:spcAft>
                          <a:spcPts val="0"/>
                        </a:spcAft>
                      </a:pPr>
                      <a:endParaRPr lang="en-US" sz="1800" b="1" dirty="0">
                        <a:solidFill>
                          <a:schemeClr val="tx2"/>
                        </a:solidFill>
                        <a:latin typeface="Arial" pitchFamily="34" charset="0"/>
                        <a:ea typeface="Times New Roman"/>
                        <a:cs typeface="Arial" pitchFamily="34" charset="0"/>
                      </a:endParaRPr>
                    </a:p>
                  </a:txBody>
                  <a:tcPr marL="60456" marR="60456" marT="0" marB="0">
                    <a:lnT w="12700" cap="flat" cmpd="sng" algn="ctr">
                      <a:solidFill>
                        <a:schemeClr val="tx2">
                          <a:lumMod val="40000"/>
                          <a:lumOff val="60000"/>
                        </a:schemeClr>
                      </a:solidFill>
                      <a:prstDash val="solid"/>
                      <a:round/>
                      <a:headEnd type="none" w="med" len="med"/>
                      <a:tailEnd type="none" w="med" len="med"/>
                    </a:lnT>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600" b="1" dirty="0" smtClean="0">
                          <a:solidFill>
                            <a:schemeClr val="tx2"/>
                          </a:solidFill>
                        </a:rPr>
                        <a:t>مرحلة الدعم والمتابعة </a:t>
                      </a:r>
                      <a:endParaRPr lang="en-US" sz="1600" b="1" dirty="0" smtClean="0">
                        <a:solidFill>
                          <a:schemeClr val="tx2"/>
                        </a:solidFill>
                        <a:latin typeface="Times New Roman"/>
                        <a:ea typeface="Times New Roman"/>
                      </a:endParaRPr>
                    </a:p>
                    <a:p>
                      <a:pPr marL="0" marR="0" algn="r" rtl="1">
                        <a:spcBef>
                          <a:spcPts val="0"/>
                        </a:spcBef>
                        <a:spcAft>
                          <a:spcPts val="0"/>
                        </a:spcAft>
                      </a:pPr>
                      <a:endParaRPr lang="en-US" sz="1600" b="1" dirty="0">
                        <a:solidFill>
                          <a:schemeClr val="tx2"/>
                        </a:solidFill>
                        <a:latin typeface="Arial" pitchFamily="34" charset="0"/>
                        <a:ea typeface="Times New Roman"/>
                        <a:cs typeface="Arial" pitchFamily="34" charset="0"/>
                      </a:endParaRPr>
                    </a:p>
                  </a:txBody>
                  <a:tcPr marL="60456" marR="60456" marT="0" marB="0">
                    <a:lnT w="12700" cap="flat" cmpd="sng" algn="ctr">
                      <a:solidFill>
                        <a:schemeClr val="tx2">
                          <a:lumMod val="40000"/>
                          <a:lumOff val="60000"/>
                        </a:schemeClr>
                      </a:solidFill>
                      <a:prstDash val="solid"/>
                      <a:round/>
                      <a:headEnd type="none" w="med" len="med"/>
                      <a:tailEnd type="none" w="med" len="med"/>
                    </a:lnT>
                  </a:tcPr>
                </a:tc>
                <a:tc>
                  <a:txBody>
                    <a:bodyPr/>
                    <a:lstStyle/>
                    <a:p>
                      <a:pPr marL="0" marR="0" algn="r" rtl="1">
                        <a:spcBef>
                          <a:spcPts val="0"/>
                        </a:spcBef>
                        <a:spcAft>
                          <a:spcPts val="0"/>
                        </a:spcAft>
                      </a:pPr>
                      <a:r>
                        <a:rPr lang="ar-SA" sz="1800" b="1" dirty="0" smtClean="0">
                          <a:solidFill>
                            <a:schemeClr val="tx2"/>
                          </a:solidFill>
                          <a:latin typeface="Arial" pitchFamily="34" charset="0"/>
                          <a:ea typeface="Times New Roman"/>
                          <a:cs typeface="Arial" pitchFamily="34" charset="0"/>
                        </a:rPr>
                        <a:t>5</a:t>
                      </a:r>
                      <a:endParaRPr lang="en-US" sz="1800" b="1" dirty="0">
                        <a:solidFill>
                          <a:schemeClr val="tx2"/>
                        </a:solidFill>
                        <a:latin typeface="Arial" pitchFamily="34" charset="0"/>
                        <a:ea typeface="Times New Roman"/>
                        <a:cs typeface="Arial" pitchFamily="34" charset="0"/>
                      </a:endParaRPr>
                    </a:p>
                  </a:txBody>
                  <a:tcPr marL="60456" marR="60456" marT="0" marB="0">
                    <a:lnT w="12700" cap="flat" cmpd="sng" algn="ctr">
                      <a:solidFill>
                        <a:schemeClr val="tx2">
                          <a:lumMod val="40000"/>
                          <a:lumOff val="60000"/>
                        </a:schemeClr>
                      </a:solidFill>
                      <a:prstDash val="solid"/>
                      <a:round/>
                      <a:headEnd type="none" w="med" len="med"/>
                      <a:tailEnd type="none" w="med" len="med"/>
                    </a:lnT>
                  </a:tcPr>
                </a:tc>
              </a:tr>
            </a:tbl>
          </a:graphicData>
        </a:graphic>
      </p:graphicFrame>
      <p:pic>
        <p:nvPicPr>
          <p:cNvPr id="9" name="Picture 3"/>
          <p:cNvPicPr>
            <a:picLocks noChangeAspect="1" noChangeArrowheads="1"/>
          </p:cNvPicPr>
          <p:nvPr/>
        </p:nvPicPr>
        <p:blipFill>
          <a:blip r:embed="rId2" cstate="print"/>
          <a:srcRect/>
          <a:stretch>
            <a:fillRect/>
          </a:stretch>
        </p:blipFill>
        <p:spPr bwMode="auto">
          <a:xfrm>
            <a:off x="3995936" y="5120444"/>
            <a:ext cx="2514600" cy="1654696"/>
          </a:xfrm>
          <a:prstGeom prst="rect">
            <a:avLst/>
          </a:prstGeom>
          <a:noFill/>
          <a:ln w="9525">
            <a:noFill/>
            <a:miter lim="800000"/>
            <a:headEnd/>
            <a:tailEnd/>
          </a:ln>
          <a:effectLst/>
        </p:spPr>
      </p:pic>
      <p:sp>
        <p:nvSpPr>
          <p:cNvPr id="7" name="شكل بيضاوي 6"/>
          <p:cNvSpPr/>
          <p:nvPr/>
        </p:nvSpPr>
        <p:spPr>
          <a:xfrm>
            <a:off x="1891877" y="5947792"/>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 13 </a:t>
            </a:r>
          </a:p>
          <a:p>
            <a:pPr algn="ctr"/>
            <a:r>
              <a:rPr lang="ar-SA" dirty="0" smtClean="0">
                <a:solidFill>
                  <a:schemeClr val="tx1"/>
                </a:solidFill>
              </a:rPr>
              <a:t>ص</a:t>
            </a:r>
            <a:endParaRPr lang="ar-SA" dirty="0">
              <a:solidFill>
                <a:schemeClr val="tx1"/>
              </a:solidFill>
            </a:endParaRPr>
          </a:p>
        </p:txBody>
      </p:sp>
    </p:spTree>
    <p:extLst>
      <p:ext uri="{BB962C8B-B14F-4D97-AF65-F5344CB8AC3E}">
        <p14:creationId xmlns:p14="http://schemas.microsoft.com/office/powerpoint/2010/main" val="421816531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4117388842"/>
              </p:ext>
            </p:extLst>
          </p:nvPr>
        </p:nvGraphicFramePr>
        <p:xfrm>
          <a:off x="251520" y="980728"/>
          <a:ext cx="8686799" cy="5242560"/>
        </p:xfrm>
        <a:graphic>
          <a:graphicData uri="http://schemas.openxmlformats.org/drawingml/2006/table">
            <a:tbl>
              <a:tblPr>
                <a:tableStyleId>{35758FB7-9AC5-4552-8A53-C91805E547FA}</a:tableStyleId>
              </a:tblPr>
              <a:tblGrid>
                <a:gridCol w="2629948"/>
                <a:gridCol w="2148988"/>
                <a:gridCol w="2536263"/>
                <a:gridCol w="838200"/>
                <a:gridCol w="533400"/>
              </a:tblGrid>
              <a:tr h="228647">
                <a:tc>
                  <a:txBody>
                    <a:bodyPr/>
                    <a:lstStyle/>
                    <a:p>
                      <a:pPr marL="0" marR="0" algn="ctr" rtl="1">
                        <a:spcBef>
                          <a:spcPts val="0"/>
                        </a:spcBef>
                        <a:spcAft>
                          <a:spcPts val="0"/>
                        </a:spcAft>
                      </a:pPr>
                      <a:r>
                        <a:rPr lang="ar-SA" sz="2000" b="1" dirty="0">
                          <a:solidFill>
                            <a:srgbClr val="C00000"/>
                          </a:solidFill>
                        </a:rPr>
                        <a:t>التدخلات العلاجية المناسبة</a:t>
                      </a:r>
                      <a:endParaRPr lang="en-US" sz="2000" b="1" dirty="0">
                        <a:solidFill>
                          <a:srgbClr val="C00000"/>
                        </a:solidFill>
                        <a:latin typeface="Arial" pitchFamily="34" charset="0"/>
                        <a:ea typeface="Times New Roman"/>
                        <a:cs typeface="Arial" pitchFamily="34" charset="0"/>
                      </a:endParaRPr>
                    </a:p>
                  </a:txBody>
                  <a:tcPr marL="60456" marR="60456" marT="0" marB="0">
                    <a:solidFill>
                      <a:schemeClr val="accent3">
                        <a:lumMod val="20000"/>
                        <a:lumOff val="80000"/>
                      </a:schemeClr>
                    </a:solidFill>
                  </a:tcPr>
                </a:tc>
                <a:tc>
                  <a:txBody>
                    <a:bodyPr/>
                    <a:lstStyle/>
                    <a:p>
                      <a:pPr marL="0" marR="0" algn="ctr" rtl="1">
                        <a:spcBef>
                          <a:spcPts val="0"/>
                        </a:spcBef>
                        <a:spcAft>
                          <a:spcPts val="0"/>
                        </a:spcAft>
                      </a:pPr>
                      <a:r>
                        <a:rPr lang="ar-SA" sz="2000" b="1" dirty="0" smtClean="0">
                          <a:solidFill>
                            <a:srgbClr val="C00000"/>
                          </a:solidFill>
                        </a:rPr>
                        <a:t>أمثلة لردود فعل الحالة</a:t>
                      </a:r>
                      <a:endParaRPr lang="en-US" sz="2000" b="1" dirty="0">
                        <a:solidFill>
                          <a:srgbClr val="C00000"/>
                        </a:solidFill>
                        <a:latin typeface="Arial" pitchFamily="34" charset="0"/>
                        <a:ea typeface="Times New Roman"/>
                        <a:cs typeface="Arial" pitchFamily="34" charset="0"/>
                      </a:endParaRPr>
                    </a:p>
                  </a:txBody>
                  <a:tcPr marL="60456" marR="60456" marT="0" marB="0">
                    <a:solidFill>
                      <a:schemeClr val="accent2">
                        <a:lumMod val="20000"/>
                        <a:lumOff val="80000"/>
                      </a:schemeClr>
                    </a:solidFill>
                  </a:tcPr>
                </a:tc>
                <a:tc>
                  <a:txBody>
                    <a:bodyPr/>
                    <a:lstStyle/>
                    <a:p>
                      <a:pPr marL="0" marR="0" algn="ctr" rtl="1">
                        <a:spcBef>
                          <a:spcPts val="0"/>
                        </a:spcBef>
                        <a:spcAft>
                          <a:spcPts val="0"/>
                        </a:spcAft>
                      </a:pPr>
                      <a:r>
                        <a:rPr lang="ar-SA" sz="2000" b="1" dirty="0">
                          <a:solidFill>
                            <a:srgbClr val="C00000"/>
                          </a:solidFill>
                        </a:rPr>
                        <a:t>الخصائص</a:t>
                      </a:r>
                      <a:endParaRPr lang="en-US" sz="2000" b="1" dirty="0">
                        <a:solidFill>
                          <a:srgbClr val="C00000"/>
                        </a:solidFill>
                        <a:latin typeface="Arial" pitchFamily="34" charset="0"/>
                        <a:ea typeface="Times New Roman"/>
                        <a:cs typeface="Arial" pitchFamily="34" charset="0"/>
                      </a:endParaRPr>
                    </a:p>
                  </a:txBody>
                  <a:tcPr marL="60456" marR="60456" marT="0" marB="0"/>
                </a:tc>
                <a:tc>
                  <a:txBody>
                    <a:bodyPr/>
                    <a:lstStyle/>
                    <a:p>
                      <a:pPr marL="0" marR="0" algn="ctr" rtl="1">
                        <a:spcBef>
                          <a:spcPts val="0"/>
                        </a:spcBef>
                        <a:spcAft>
                          <a:spcPts val="0"/>
                        </a:spcAft>
                      </a:pPr>
                      <a:r>
                        <a:rPr lang="ar-SA" sz="2000" b="1" dirty="0" smtClean="0">
                          <a:solidFill>
                            <a:srgbClr val="C00000"/>
                          </a:solidFill>
                        </a:rPr>
                        <a:t>المرحلة</a:t>
                      </a:r>
                      <a:endParaRPr lang="en-US" sz="2000" b="1" dirty="0">
                        <a:solidFill>
                          <a:srgbClr val="C00000"/>
                        </a:solidFill>
                        <a:latin typeface="Arial" pitchFamily="34" charset="0"/>
                        <a:ea typeface="Times New Roman"/>
                        <a:cs typeface="Arial" pitchFamily="34" charset="0"/>
                      </a:endParaRPr>
                    </a:p>
                  </a:txBody>
                  <a:tcPr marL="60456" marR="60456" marT="0" marB="0"/>
                </a:tc>
                <a:tc>
                  <a:txBody>
                    <a:bodyPr/>
                    <a:lstStyle/>
                    <a:p>
                      <a:pPr marL="0" marR="0" algn="ctr" rtl="1">
                        <a:spcBef>
                          <a:spcPts val="0"/>
                        </a:spcBef>
                        <a:spcAft>
                          <a:spcPts val="0"/>
                        </a:spcAft>
                      </a:pPr>
                      <a:r>
                        <a:rPr lang="ar-SA" sz="2000" b="1" dirty="0">
                          <a:solidFill>
                            <a:srgbClr val="C00000"/>
                          </a:solidFill>
                        </a:rPr>
                        <a:t>الرقم</a:t>
                      </a:r>
                      <a:endParaRPr lang="en-US" sz="2000" b="1" dirty="0">
                        <a:solidFill>
                          <a:srgbClr val="C00000"/>
                        </a:solidFill>
                        <a:latin typeface="Arial" pitchFamily="34" charset="0"/>
                        <a:ea typeface="Times New Roman"/>
                        <a:cs typeface="Arial" pitchFamily="34" charset="0"/>
                      </a:endParaRPr>
                    </a:p>
                  </a:txBody>
                  <a:tcPr marL="60456" marR="60456" marT="0" marB="0"/>
                </a:tc>
              </a:tr>
              <a:tr h="2979660">
                <a:tc>
                  <a:txBody>
                    <a:bodyPr/>
                    <a:lstStyle/>
                    <a:p>
                      <a:pPr marL="0" marR="0" algn="r" rtl="1">
                        <a:spcBef>
                          <a:spcPts val="0"/>
                        </a:spcBef>
                        <a:spcAft>
                          <a:spcPts val="0"/>
                        </a:spcAft>
                      </a:pPr>
                      <a:r>
                        <a:rPr lang="ar-SA" sz="1800" b="1" dirty="0" smtClean="0">
                          <a:solidFill>
                            <a:schemeClr val="tx2"/>
                          </a:solidFill>
                        </a:rPr>
                        <a:t>1- استمع </a:t>
                      </a:r>
                      <a:r>
                        <a:rPr lang="ar-SA" sz="1800" b="1" dirty="0">
                          <a:solidFill>
                            <a:schemeClr val="tx2"/>
                          </a:solidFill>
                        </a:rPr>
                        <a:t>وتفاعل مع الطفل بشكل </a:t>
                      </a:r>
                      <a:r>
                        <a:rPr lang="ar-SA" sz="1800" b="1" dirty="0" smtClean="0">
                          <a:solidFill>
                            <a:schemeClr val="tx2"/>
                          </a:solidFill>
                        </a:rPr>
                        <a:t>متعاطف وباهتمام. </a:t>
                      </a:r>
                    </a:p>
                    <a:p>
                      <a:pPr marL="0" marR="0" algn="r" rtl="1">
                        <a:spcBef>
                          <a:spcPts val="0"/>
                        </a:spcBef>
                        <a:spcAft>
                          <a:spcPts val="0"/>
                        </a:spcAft>
                      </a:pPr>
                      <a:endParaRPr lang="en-US" sz="1800" b="1" dirty="0">
                        <a:solidFill>
                          <a:schemeClr val="tx2"/>
                        </a:solidFill>
                      </a:endParaRPr>
                    </a:p>
                    <a:p>
                      <a:pPr marL="0" marR="0" algn="r" rtl="1">
                        <a:spcBef>
                          <a:spcPts val="0"/>
                        </a:spcBef>
                        <a:spcAft>
                          <a:spcPts val="0"/>
                        </a:spcAft>
                      </a:pPr>
                      <a:r>
                        <a:rPr lang="ar-SA" sz="1800" b="1" dirty="0" smtClean="0">
                          <a:solidFill>
                            <a:schemeClr val="tx2"/>
                          </a:solidFill>
                        </a:rPr>
                        <a:t>2- لا تضغط باتجاه جعل الطفل يعترف بنوع الاساءة التي حصلت معه .</a:t>
                      </a:r>
                    </a:p>
                    <a:p>
                      <a:pPr marL="0" marR="0" algn="r" rtl="1">
                        <a:spcBef>
                          <a:spcPts val="0"/>
                        </a:spcBef>
                        <a:spcAft>
                          <a:spcPts val="0"/>
                        </a:spcAft>
                      </a:pPr>
                      <a:endParaRPr lang="en-US" sz="1800" b="1" dirty="0" smtClean="0">
                        <a:solidFill>
                          <a:schemeClr val="tx2"/>
                        </a:solidFill>
                      </a:endParaRPr>
                    </a:p>
                    <a:p>
                      <a:pPr marL="0" marR="0" algn="r" rtl="1">
                        <a:spcBef>
                          <a:spcPts val="0"/>
                        </a:spcBef>
                        <a:spcAft>
                          <a:spcPts val="0"/>
                        </a:spcAft>
                      </a:pPr>
                      <a:r>
                        <a:rPr lang="ar-SA" sz="1800" b="1" dirty="0" smtClean="0">
                          <a:solidFill>
                            <a:schemeClr val="tx2"/>
                          </a:solidFill>
                        </a:rPr>
                        <a:t>3- لا تظهر أي من علامات الاستغراب –الاستنكار -  الشك –الريبة –عدم التصديق نحو محاولة إنكار الطفل للرواية التي قد يسردها.</a:t>
                      </a:r>
                    </a:p>
                    <a:p>
                      <a:pPr marL="0" marR="0" algn="r" rtl="1">
                        <a:spcBef>
                          <a:spcPts val="0"/>
                        </a:spcBef>
                        <a:spcAft>
                          <a:spcPts val="0"/>
                        </a:spcAft>
                      </a:pPr>
                      <a:endParaRPr lang="en-US" sz="1800" b="1" dirty="0" smtClean="0">
                        <a:solidFill>
                          <a:schemeClr val="tx2"/>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800" b="1" dirty="0" smtClean="0">
                          <a:solidFill>
                            <a:schemeClr val="tx2"/>
                          </a:solidFill>
                        </a:rPr>
                        <a:t>4- ساعد الطفل على أهمية أن يثق</a:t>
                      </a:r>
                      <a:r>
                        <a:rPr lang="ar-SA" sz="1800" b="1" baseline="0" dirty="0" smtClean="0">
                          <a:solidFill>
                            <a:schemeClr val="tx2"/>
                          </a:solidFill>
                        </a:rPr>
                        <a:t> بأن المدرسة </a:t>
                      </a:r>
                      <a:r>
                        <a:rPr lang="ar-SA" sz="1800" b="1" dirty="0" smtClean="0">
                          <a:solidFill>
                            <a:schemeClr val="tx2"/>
                          </a:solidFill>
                        </a:rPr>
                        <a:t>قد تساعده في حال احتاج إليها.</a:t>
                      </a:r>
                      <a:endParaRPr lang="en-US" sz="1800" b="1" dirty="0" smtClean="0">
                        <a:solidFill>
                          <a:schemeClr val="tx2"/>
                        </a:solidFill>
                        <a:latin typeface="Arial" pitchFamily="34" charset="0"/>
                        <a:ea typeface="Times New Roman"/>
                        <a:cs typeface="Arial" pitchFamily="34" charset="0"/>
                      </a:endParaRPr>
                    </a:p>
                    <a:p>
                      <a:pPr marL="0" marR="0" algn="r" rtl="1">
                        <a:spcBef>
                          <a:spcPts val="0"/>
                        </a:spcBef>
                        <a:spcAft>
                          <a:spcPts val="0"/>
                        </a:spcAft>
                      </a:pPr>
                      <a:endParaRPr lang="en-US" sz="1800" b="1" dirty="0">
                        <a:solidFill>
                          <a:schemeClr val="tx2"/>
                        </a:solidFill>
                        <a:latin typeface="Arial" pitchFamily="34" charset="0"/>
                        <a:ea typeface="Times New Roman"/>
                        <a:cs typeface="Arial" pitchFamily="34" charset="0"/>
                      </a:endParaRPr>
                    </a:p>
                  </a:txBody>
                  <a:tcPr marL="60456" marR="60456" marT="0" marB="0">
                    <a:solidFill>
                      <a:schemeClr val="accent3">
                        <a:lumMod val="20000"/>
                        <a:lumOff val="80000"/>
                      </a:schemeClr>
                    </a:solidFill>
                  </a:tcPr>
                </a:tc>
                <a:tc>
                  <a:txBody>
                    <a:bodyPr/>
                    <a:lstStyle/>
                    <a:p>
                      <a:pPr marL="0" marR="0" algn="r" rtl="1">
                        <a:spcBef>
                          <a:spcPts val="0"/>
                        </a:spcBef>
                        <a:spcAft>
                          <a:spcPts val="0"/>
                        </a:spcAft>
                      </a:pPr>
                      <a:r>
                        <a:rPr lang="ar-SA" sz="1800" b="1" dirty="0" smtClean="0">
                          <a:solidFill>
                            <a:schemeClr val="tx2"/>
                          </a:solidFill>
                        </a:rPr>
                        <a:t>1- لا </a:t>
                      </a:r>
                      <a:r>
                        <a:rPr lang="ar-SA" sz="1800" b="1" dirty="0">
                          <a:solidFill>
                            <a:schemeClr val="tx2"/>
                          </a:solidFill>
                        </a:rPr>
                        <a:t>اعلم </a:t>
                      </a:r>
                      <a:r>
                        <a:rPr lang="ar-SA" sz="1800" b="1" dirty="0" smtClean="0">
                          <a:solidFill>
                            <a:schemeClr val="tx2"/>
                          </a:solidFill>
                        </a:rPr>
                        <a:t>أن الإساءة </a:t>
                      </a:r>
                      <a:r>
                        <a:rPr lang="ar-SA" sz="1800" b="1" dirty="0">
                          <a:solidFill>
                            <a:schemeClr val="tx2"/>
                          </a:solidFill>
                        </a:rPr>
                        <a:t>قد تؤثر على صحتي الجسمية </a:t>
                      </a:r>
                      <a:r>
                        <a:rPr lang="ar-SA" sz="1800" b="1" dirty="0" smtClean="0">
                          <a:solidFill>
                            <a:schemeClr val="tx2"/>
                          </a:solidFill>
                        </a:rPr>
                        <a:t>والنفسية.</a:t>
                      </a:r>
                    </a:p>
                    <a:p>
                      <a:pPr marL="0" marR="0" algn="r" rtl="1">
                        <a:spcBef>
                          <a:spcPts val="0"/>
                        </a:spcBef>
                        <a:spcAft>
                          <a:spcPts val="0"/>
                        </a:spcAft>
                      </a:pPr>
                      <a:endParaRPr lang="en-US" sz="1800" b="1" dirty="0">
                        <a:solidFill>
                          <a:schemeClr val="tx2"/>
                        </a:solidFill>
                      </a:endParaRPr>
                    </a:p>
                    <a:p>
                      <a:pPr marL="0" marR="0" algn="r" rtl="1">
                        <a:spcBef>
                          <a:spcPts val="0"/>
                        </a:spcBef>
                        <a:spcAft>
                          <a:spcPts val="0"/>
                        </a:spcAft>
                      </a:pPr>
                      <a:r>
                        <a:rPr lang="ar-SA" sz="1800" b="1" dirty="0" smtClean="0">
                          <a:solidFill>
                            <a:schemeClr val="tx2"/>
                          </a:solidFill>
                        </a:rPr>
                        <a:t>2- والداي يحبونني كثيرا ويهتمون بي.</a:t>
                      </a:r>
                    </a:p>
                    <a:p>
                      <a:pPr marL="0" marR="0" algn="r" rtl="1">
                        <a:spcBef>
                          <a:spcPts val="0"/>
                        </a:spcBef>
                        <a:spcAft>
                          <a:spcPts val="0"/>
                        </a:spcAft>
                      </a:pPr>
                      <a:endParaRPr lang="en-US" sz="1800" b="1" dirty="0" smtClean="0">
                        <a:solidFill>
                          <a:schemeClr val="tx2"/>
                        </a:solidFill>
                      </a:endParaRPr>
                    </a:p>
                    <a:p>
                      <a:pPr marL="0" marR="0" algn="r" rtl="1">
                        <a:spcBef>
                          <a:spcPts val="0"/>
                        </a:spcBef>
                        <a:spcAft>
                          <a:spcPts val="0"/>
                        </a:spcAft>
                      </a:pPr>
                      <a:r>
                        <a:rPr lang="ar-SA" sz="1800" b="1" dirty="0" smtClean="0">
                          <a:solidFill>
                            <a:schemeClr val="tx2"/>
                          </a:solidFill>
                        </a:rPr>
                        <a:t>3- لا يقصدون ذلك لأني ابنهم .</a:t>
                      </a:r>
                    </a:p>
                    <a:p>
                      <a:pPr marL="0" marR="0" algn="r" rtl="1">
                        <a:spcBef>
                          <a:spcPts val="0"/>
                        </a:spcBef>
                        <a:spcAft>
                          <a:spcPts val="0"/>
                        </a:spcAft>
                      </a:pPr>
                      <a:endParaRPr lang="en-US" sz="1800" b="1" dirty="0">
                        <a:solidFill>
                          <a:schemeClr val="tx2"/>
                        </a:solidFill>
                        <a:latin typeface="Arial" pitchFamily="34" charset="0"/>
                        <a:ea typeface="Times New Roman"/>
                        <a:cs typeface="Arial" pitchFamily="34" charset="0"/>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800" b="1" dirty="0" smtClean="0">
                          <a:solidFill>
                            <a:schemeClr val="tx2"/>
                          </a:solidFill>
                        </a:rPr>
                        <a:t> 4- لست الوحيد فهناك الكثير من الأطفال  يتعرضون لهذا .</a:t>
                      </a:r>
                    </a:p>
                    <a:p>
                      <a:pPr marL="0" marR="0" indent="0" algn="r" defTabSz="914400" rtl="1" eaLnBrk="1" fontAlgn="auto" latinLnBrk="0" hangingPunct="1">
                        <a:lnSpc>
                          <a:spcPct val="100000"/>
                        </a:lnSpc>
                        <a:spcBef>
                          <a:spcPts val="0"/>
                        </a:spcBef>
                        <a:spcAft>
                          <a:spcPts val="0"/>
                        </a:spcAft>
                        <a:buClrTx/>
                        <a:buSzTx/>
                        <a:buFontTx/>
                        <a:buNone/>
                        <a:tabLst/>
                        <a:defRPr/>
                      </a:pPr>
                      <a:endParaRPr lang="ar-SA" sz="1800" b="1" dirty="0" smtClean="0">
                        <a:solidFill>
                          <a:schemeClr val="tx2"/>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800" b="1" dirty="0" smtClean="0">
                          <a:solidFill>
                            <a:schemeClr val="tx2"/>
                          </a:solidFill>
                        </a:rPr>
                        <a:t>5- إخواني الآخرون يتعرضون للإساءة وها هم يعيشون بشكل جيد.</a:t>
                      </a:r>
                      <a:endParaRPr lang="en-US" sz="1800" b="1" dirty="0" smtClean="0">
                        <a:solidFill>
                          <a:schemeClr val="tx2"/>
                        </a:solidFill>
                        <a:latin typeface="Arial" pitchFamily="34" charset="0"/>
                        <a:ea typeface="Times New Roman"/>
                        <a:cs typeface="Arial" pitchFamily="34" charset="0"/>
                      </a:endParaRPr>
                    </a:p>
                    <a:p>
                      <a:pPr marL="0" marR="0" algn="r" rtl="1">
                        <a:spcBef>
                          <a:spcPts val="0"/>
                        </a:spcBef>
                        <a:spcAft>
                          <a:spcPts val="0"/>
                        </a:spcAft>
                      </a:pPr>
                      <a:endParaRPr lang="en-US" sz="1800" b="1" dirty="0">
                        <a:solidFill>
                          <a:schemeClr val="tx2"/>
                        </a:solidFill>
                        <a:latin typeface="Arial" pitchFamily="34" charset="0"/>
                        <a:ea typeface="Times New Roman"/>
                        <a:cs typeface="Arial" pitchFamily="34" charset="0"/>
                      </a:endParaRPr>
                    </a:p>
                  </a:txBody>
                  <a:tcPr marL="60456" marR="60456" marT="0" marB="0">
                    <a:solidFill>
                      <a:schemeClr val="accent2">
                        <a:lumMod val="20000"/>
                        <a:lumOff val="80000"/>
                      </a:schemeClr>
                    </a:solidFill>
                  </a:tcPr>
                </a:tc>
                <a:tc>
                  <a:txBody>
                    <a:bodyPr/>
                    <a:lstStyle/>
                    <a:p>
                      <a:pPr marL="0" marR="0" algn="r" rtl="1">
                        <a:spcBef>
                          <a:spcPts val="0"/>
                        </a:spcBef>
                        <a:spcAft>
                          <a:spcPts val="0"/>
                        </a:spcAft>
                      </a:pPr>
                      <a:r>
                        <a:rPr lang="ar-SA" sz="1800" b="1" dirty="0">
                          <a:solidFill>
                            <a:schemeClr val="tx2"/>
                          </a:solidFill>
                        </a:rPr>
                        <a:t>1-لا يوجد وعي لدى الطفل بوجود مشكلة تتعلق </a:t>
                      </a:r>
                      <a:r>
                        <a:rPr lang="ar-SA" sz="1800" b="1" dirty="0" smtClean="0">
                          <a:solidFill>
                            <a:schemeClr val="tx2"/>
                          </a:solidFill>
                        </a:rPr>
                        <a:t>بنمط</a:t>
                      </a:r>
                      <a:r>
                        <a:rPr lang="ar-SA" sz="1800" b="1" baseline="0" dirty="0" smtClean="0">
                          <a:solidFill>
                            <a:schemeClr val="tx2"/>
                          </a:solidFill>
                        </a:rPr>
                        <a:t> </a:t>
                      </a:r>
                      <a:r>
                        <a:rPr lang="ar-SA" sz="1800" b="1" dirty="0" smtClean="0">
                          <a:solidFill>
                            <a:schemeClr val="tx2"/>
                          </a:solidFill>
                        </a:rPr>
                        <a:t>الإساءة </a:t>
                      </a:r>
                      <a:r>
                        <a:rPr lang="ar-SA" sz="1800" b="1" dirty="0">
                          <a:solidFill>
                            <a:schemeClr val="tx2"/>
                          </a:solidFill>
                        </a:rPr>
                        <a:t>التي يتعرض </a:t>
                      </a:r>
                      <a:r>
                        <a:rPr lang="ar-SA" sz="1800" b="1" dirty="0" smtClean="0">
                          <a:solidFill>
                            <a:schemeClr val="tx2"/>
                          </a:solidFill>
                        </a:rPr>
                        <a:t>إليها.</a:t>
                      </a:r>
                    </a:p>
                    <a:p>
                      <a:pPr marL="0" marR="0" algn="r" rtl="1">
                        <a:spcBef>
                          <a:spcPts val="0"/>
                        </a:spcBef>
                        <a:spcAft>
                          <a:spcPts val="0"/>
                        </a:spcAft>
                      </a:pPr>
                      <a:endParaRPr lang="en-US" sz="1800" b="1" dirty="0">
                        <a:solidFill>
                          <a:schemeClr val="tx2"/>
                        </a:solidFill>
                      </a:endParaRPr>
                    </a:p>
                    <a:p>
                      <a:pPr marL="0" marR="0" algn="r" rtl="1">
                        <a:spcBef>
                          <a:spcPts val="0"/>
                        </a:spcBef>
                        <a:spcAft>
                          <a:spcPts val="0"/>
                        </a:spcAft>
                      </a:pPr>
                      <a:r>
                        <a:rPr lang="ar-SA" sz="1800" b="1" dirty="0" smtClean="0">
                          <a:solidFill>
                            <a:schemeClr val="tx2"/>
                          </a:solidFill>
                        </a:rPr>
                        <a:t>2-احتمالية إنكار الطفل لوجود المشكلة عالٍ جدا. </a:t>
                      </a:r>
                    </a:p>
                    <a:p>
                      <a:pPr marL="0" marR="0" algn="r" rtl="1">
                        <a:spcBef>
                          <a:spcPts val="0"/>
                        </a:spcBef>
                        <a:spcAft>
                          <a:spcPts val="0"/>
                        </a:spcAft>
                      </a:pPr>
                      <a:endParaRPr lang="en-US" sz="1800" b="1" dirty="0" smtClean="0">
                        <a:solidFill>
                          <a:schemeClr val="tx2"/>
                        </a:solidFill>
                      </a:endParaRPr>
                    </a:p>
                    <a:p>
                      <a:pPr marL="0" marR="0" algn="r" rtl="1">
                        <a:spcBef>
                          <a:spcPts val="0"/>
                        </a:spcBef>
                        <a:spcAft>
                          <a:spcPts val="0"/>
                        </a:spcAft>
                      </a:pPr>
                      <a:r>
                        <a:rPr lang="ar-SA" sz="1800" b="1" dirty="0" smtClean="0">
                          <a:solidFill>
                            <a:schemeClr val="tx2"/>
                          </a:solidFill>
                        </a:rPr>
                        <a:t>3- يواجه الطفل</a:t>
                      </a:r>
                      <a:r>
                        <a:rPr lang="ar-SA" sz="1800" b="1" baseline="0" dirty="0" smtClean="0">
                          <a:solidFill>
                            <a:schemeClr val="tx2"/>
                          </a:solidFill>
                        </a:rPr>
                        <a:t> </a:t>
                      </a:r>
                      <a:r>
                        <a:rPr lang="ar-SA" sz="1800" b="1" dirty="0" smtClean="0">
                          <a:solidFill>
                            <a:schemeClr val="tx2"/>
                          </a:solidFill>
                        </a:rPr>
                        <a:t>صعوبات في </a:t>
                      </a:r>
                      <a:r>
                        <a:rPr lang="ar-SA" sz="1800" b="1" dirty="0" err="1" smtClean="0">
                          <a:solidFill>
                            <a:schemeClr val="tx2"/>
                          </a:solidFill>
                        </a:rPr>
                        <a:t>إدارك</a:t>
                      </a:r>
                      <a:r>
                        <a:rPr lang="ar-SA" sz="1800" b="1" dirty="0" smtClean="0">
                          <a:solidFill>
                            <a:schemeClr val="tx2"/>
                          </a:solidFill>
                        </a:rPr>
                        <a:t> وجود مشكلة بسبب صعوبات الاعتراف فيما </a:t>
                      </a:r>
                      <a:r>
                        <a:rPr lang="ar-SA" sz="1800" b="1" smtClean="0">
                          <a:solidFill>
                            <a:schemeClr val="tx2"/>
                          </a:solidFill>
                        </a:rPr>
                        <a:t>يتعلق خاصة بالإساءة </a:t>
                      </a:r>
                      <a:r>
                        <a:rPr lang="ar-SA" sz="1800" b="1" dirty="0" smtClean="0">
                          <a:solidFill>
                            <a:schemeClr val="tx2"/>
                          </a:solidFill>
                        </a:rPr>
                        <a:t>العاطفية والجنسية.</a:t>
                      </a:r>
                    </a:p>
                    <a:p>
                      <a:pPr marL="0" marR="0" algn="r" rtl="1">
                        <a:spcBef>
                          <a:spcPts val="0"/>
                        </a:spcBef>
                        <a:spcAft>
                          <a:spcPts val="0"/>
                        </a:spcAft>
                      </a:pPr>
                      <a:endParaRPr lang="en-US" sz="1800" b="1" dirty="0" smtClean="0">
                        <a:solidFill>
                          <a:schemeClr val="tx2"/>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800" b="1" dirty="0" smtClean="0">
                          <a:solidFill>
                            <a:schemeClr val="tx2"/>
                          </a:solidFill>
                        </a:rPr>
                        <a:t>4- ضعف الرغبة في</a:t>
                      </a:r>
                      <a:r>
                        <a:rPr lang="ar-SA" sz="1800" b="1" u="none" baseline="0" dirty="0" smtClean="0">
                          <a:solidFill>
                            <a:schemeClr val="tx2"/>
                          </a:solidFill>
                        </a:rPr>
                        <a:t> تغيير</a:t>
                      </a:r>
                      <a:r>
                        <a:rPr lang="ar-SA" sz="1800" b="1" u="none" dirty="0" smtClean="0">
                          <a:solidFill>
                            <a:schemeClr val="tx2"/>
                          </a:solidFill>
                        </a:rPr>
                        <a:t> </a:t>
                      </a:r>
                      <a:r>
                        <a:rPr lang="ar-SA" sz="1800" b="1" dirty="0" smtClean="0">
                          <a:solidFill>
                            <a:schemeClr val="tx2"/>
                          </a:solidFill>
                        </a:rPr>
                        <a:t>الوضع بسبب الخوف من التعرض للإساءة مرات أخرى (</a:t>
                      </a:r>
                      <a:r>
                        <a:rPr lang="ar-SA" sz="1800" b="1" dirty="0" smtClean="0">
                          <a:solidFill>
                            <a:srgbClr val="FF0000"/>
                          </a:solidFill>
                        </a:rPr>
                        <a:t>تضارب الأفكار</a:t>
                      </a:r>
                      <a:r>
                        <a:rPr lang="ar-SA" sz="1800" b="1" dirty="0" smtClean="0">
                          <a:solidFill>
                            <a:schemeClr val="tx2"/>
                          </a:solidFill>
                        </a:rPr>
                        <a:t>).</a:t>
                      </a:r>
                      <a:endParaRPr lang="en-US" sz="1800" b="1" dirty="0" smtClean="0">
                        <a:solidFill>
                          <a:schemeClr val="tx2"/>
                        </a:solidFill>
                        <a:latin typeface="Arial" pitchFamily="34" charset="0"/>
                        <a:ea typeface="Times New Roman"/>
                        <a:cs typeface="Arial" pitchFamily="34" charset="0"/>
                      </a:endParaRPr>
                    </a:p>
                    <a:p>
                      <a:pPr marL="0" marR="0" algn="r" rtl="1">
                        <a:spcBef>
                          <a:spcPts val="0"/>
                        </a:spcBef>
                        <a:spcAft>
                          <a:spcPts val="0"/>
                        </a:spcAft>
                      </a:pPr>
                      <a:endParaRPr lang="en-US" sz="1800" b="1" dirty="0">
                        <a:solidFill>
                          <a:schemeClr val="tx2"/>
                        </a:solidFill>
                        <a:latin typeface="Arial" pitchFamily="34" charset="0"/>
                        <a:ea typeface="Times New Roman"/>
                        <a:cs typeface="Arial" pitchFamily="34" charset="0"/>
                      </a:endParaRPr>
                    </a:p>
                  </a:txBody>
                  <a:tcPr marL="60456" marR="60456" marT="0" marB="0"/>
                </a:tc>
                <a:tc>
                  <a:txBody>
                    <a:bodyPr/>
                    <a:lstStyle/>
                    <a:p>
                      <a:pPr marL="0" marR="0" algn="r" rtl="1">
                        <a:spcBef>
                          <a:spcPts val="0"/>
                        </a:spcBef>
                        <a:spcAft>
                          <a:spcPts val="0"/>
                        </a:spcAft>
                      </a:pPr>
                      <a:r>
                        <a:rPr lang="ar-SA" sz="2000" b="1" dirty="0">
                          <a:solidFill>
                            <a:srgbClr val="FF0000"/>
                          </a:solidFill>
                        </a:rPr>
                        <a:t>ما قبل الوعي بالمشكلة </a:t>
                      </a:r>
                      <a:endParaRPr lang="en-US" sz="2000" b="1" dirty="0">
                        <a:solidFill>
                          <a:srgbClr val="FF0000"/>
                        </a:solidFill>
                        <a:latin typeface="Arial" pitchFamily="34" charset="0"/>
                        <a:ea typeface="Times New Roman"/>
                        <a:cs typeface="Arial" pitchFamily="34" charset="0"/>
                      </a:endParaRPr>
                    </a:p>
                  </a:txBody>
                  <a:tcPr marL="60456" marR="60456" marT="0" marB="0"/>
                </a:tc>
                <a:tc>
                  <a:txBody>
                    <a:bodyPr/>
                    <a:lstStyle/>
                    <a:p>
                      <a:pPr marL="0" marR="0" algn="r" rtl="1">
                        <a:spcBef>
                          <a:spcPts val="0"/>
                        </a:spcBef>
                        <a:spcAft>
                          <a:spcPts val="0"/>
                        </a:spcAft>
                      </a:pPr>
                      <a:r>
                        <a:rPr lang="ar-SA" sz="1800" dirty="0">
                          <a:solidFill>
                            <a:schemeClr val="tx2"/>
                          </a:solidFill>
                        </a:rPr>
                        <a:t>1-</a:t>
                      </a:r>
                      <a:endParaRPr lang="en-US" sz="1800" b="1" dirty="0">
                        <a:solidFill>
                          <a:schemeClr val="tx2"/>
                        </a:solidFill>
                        <a:latin typeface="Arial" pitchFamily="34" charset="0"/>
                        <a:ea typeface="Times New Roman"/>
                        <a:cs typeface="Arial" pitchFamily="34" charset="0"/>
                      </a:endParaRPr>
                    </a:p>
                  </a:txBody>
                  <a:tcPr marL="60456" marR="60456" marT="0" marB="0"/>
                </a:tc>
              </a:tr>
            </a:tbl>
          </a:graphicData>
        </a:graphic>
      </p:graphicFrame>
      <p:sp>
        <p:nvSpPr>
          <p:cNvPr id="5" name="عنصر نائب لرقم الشريحة 4"/>
          <p:cNvSpPr>
            <a:spLocks noGrp="1"/>
          </p:cNvSpPr>
          <p:nvPr>
            <p:ph type="sldNum" sz="quarter" idx="12"/>
          </p:nvPr>
        </p:nvSpPr>
        <p:spPr/>
        <p:txBody>
          <a:bodyPr/>
          <a:lstStyle/>
          <a:p>
            <a:fld id="{EA02323C-08E9-480C-90B1-6248B35BB7D4}" type="slidenum">
              <a:rPr lang="ar-SA" smtClean="0"/>
              <a:pPr/>
              <a:t>153</a:t>
            </a:fld>
            <a:endParaRPr lang="ar-SA" dirty="0"/>
          </a:p>
        </p:txBody>
      </p:sp>
      <p:sp>
        <p:nvSpPr>
          <p:cNvPr id="6" name="مستطيل 5"/>
          <p:cNvSpPr/>
          <p:nvPr/>
        </p:nvSpPr>
        <p:spPr>
          <a:xfrm>
            <a:off x="611560" y="174171"/>
            <a:ext cx="7632848"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2800" b="1" spc="50" dirty="0">
                <a:ln w="11430"/>
                <a:effectLst>
                  <a:outerShdw blurRad="76200" dist="50800" dir="5400000" algn="tl" rotWithShape="0">
                    <a:srgbClr val="000000">
                      <a:alpha val="65000"/>
                    </a:srgbClr>
                  </a:outerShdw>
                </a:effectLst>
              </a:rPr>
              <a:t>مراحل عملية اتخاذ </a:t>
            </a:r>
            <a:r>
              <a:rPr lang="ar-SA" sz="2800" b="1" spc="50" dirty="0" smtClean="0">
                <a:ln w="11430"/>
                <a:effectLst>
                  <a:outerShdw blurRad="76200" dist="50800" dir="5400000" algn="tl" rotWithShape="0">
                    <a:srgbClr val="000000">
                      <a:alpha val="65000"/>
                    </a:srgbClr>
                  </a:outerShdw>
                </a:effectLst>
              </a:rPr>
              <a:t>القرار لوقف دائرة العنف والإهمال 1</a:t>
            </a:r>
            <a:endParaRPr lang="ar-SA" sz="28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39410339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1377484319"/>
              </p:ext>
            </p:extLst>
          </p:nvPr>
        </p:nvGraphicFramePr>
        <p:xfrm>
          <a:off x="251520" y="710556"/>
          <a:ext cx="8686799" cy="5212080"/>
        </p:xfrm>
        <a:graphic>
          <a:graphicData uri="http://schemas.openxmlformats.org/drawingml/2006/table">
            <a:tbl>
              <a:tblPr>
                <a:tableStyleId>{35758FB7-9AC5-4552-8A53-C91805E547FA}</a:tableStyleId>
              </a:tblPr>
              <a:tblGrid>
                <a:gridCol w="2629948"/>
                <a:gridCol w="2148988"/>
                <a:gridCol w="2536263"/>
                <a:gridCol w="838200"/>
                <a:gridCol w="533400"/>
              </a:tblGrid>
              <a:tr h="228647">
                <a:tc>
                  <a:txBody>
                    <a:bodyPr/>
                    <a:lstStyle/>
                    <a:p>
                      <a:pPr marL="0" marR="0" algn="ctr" rtl="1">
                        <a:spcBef>
                          <a:spcPts val="0"/>
                        </a:spcBef>
                        <a:spcAft>
                          <a:spcPts val="0"/>
                        </a:spcAft>
                      </a:pPr>
                      <a:r>
                        <a:rPr lang="ar-SA" sz="2000" b="1" dirty="0">
                          <a:solidFill>
                            <a:srgbClr val="C00000"/>
                          </a:solidFill>
                        </a:rPr>
                        <a:t>التدخلات العلاجية المناسبة</a:t>
                      </a:r>
                      <a:endParaRPr lang="en-US" sz="2000" b="1" dirty="0">
                        <a:solidFill>
                          <a:srgbClr val="C00000"/>
                        </a:solidFill>
                        <a:latin typeface="Arial" pitchFamily="34" charset="0"/>
                        <a:ea typeface="Times New Roman"/>
                        <a:cs typeface="Arial" pitchFamily="34" charset="0"/>
                      </a:endParaRPr>
                    </a:p>
                  </a:txBody>
                  <a:tcPr marL="60456" marR="60456" marT="0" marB="0">
                    <a:solidFill>
                      <a:schemeClr val="accent3">
                        <a:lumMod val="20000"/>
                        <a:lumOff val="80000"/>
                      </a:schemeClr>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000" b="1" dirty="0" smtClean="0">
                          <a:solidFill>
                            <a:srgbClr val="C00000"/>
                          </a:solidFill>
                        </a:rPr>
                        <a:t>أمثلة لردود فعل الحالة</a:t>
                      </a:r>
                      <a:endParaRPr lang="en-US" sz="2000" b="1" dirty="0" smtClean="0">
                        <a:solidFill>
                          <a:srgbClr val="C00000"/>
                        </a:solidFill>
                        <a:latin typeface="Arial" pitchFamily="34" charset="0"/>
                        <a:ea typeface="Times New Roman"/>
                        <a:cs typeface="Arial" pitchFamily="34" charset="0"/>
                      </a:endParaRPr>
                    </a:p>
                  </a:txBody>
                  <a:tcPr marL="60456" marR="60456" marT="0" marB="0">
                    <a:solidFill>
                      <a:schemeClr val="accent2">
                        <a:lumMod val="20000"/>
                        <a:lumOff val="80000"/>
                      </a:schemeClr>
                    </a:solidFill>
                  </a:tcPr>
                </a:tc>
                <a:tc>
                  <a:txBody>
                    <a:bodyPr/>
                    <a:lstStyle/>
                    <a:p>
                      <a:pPr marL="0" marR="0" algn="ctr" rtl="1">
                        <a:spcBef>
                          <a:spcPts val="0"/>
                        </a:spcBef>
                        <a:spcAft>
                          <a:spcPts val="0"/>
                        </a:spcAft>
                      </a:pPr>
                      <a:r>
                        <a:rPr lang="ar-SA" sz="2000" b="1" dirty="0">
                          <a:solidFill>
                            <a:srgbClr val="C00000"/>
                          </a:solidFill>
                        </a:rPr>
                        <a:t>الخصائص</a:t>
                      </a:r>
                      <a:endParaRPr lang="en-US" sz="2000" b="1" dirty="0">
                        <a:solidFill>
                          <a:srgbClr val="C00000"/>
                        </a:solidFill>
                        <a:latin typeface="Arial" pitchFamily="34" charset="0"/>
                        <a:ea typeface="Times New Roman"/>
                        <a:cs typeface="Arial" pitchFamily="34" charset="0"/>
                      </a:endParaRPr>
                    </a:p>
                  </a:txBody>
                  <a:tcPr marL="60456" marR="60456" marT="0" marB="0"/>
                </a:tc>
                <a:tc>
                  <a:txBody>
                    <a:bodyPr/>
                    <a:lstStyle/>
                    <a:p>
                      <a:pPr marL="0" marR="0" algn="ctr" rtl="1">
                        <a:spcBef>
                          <a:spcPts val="0"/>
                        </a:spcBef>
                        <a:spcAft>
                          <a:spcPts val="0"/>
                        </a:spcAft>
                      </a:pPr>
                      <a:r>
                        <a:rPr lang="ar-SA" sz="2000" b="1" dirty="0" smtClean="0">
                          <a:solidFill>
                            <a:srgbClr val="C00000"/>
                          </a:solidFill>
                        </a:rPr>
                        <a:t>المرحلة</a:t>
                      </a:r>
                      <a:endParaRPr lang="en-US" sz="2000" b="1" dirty="0">
                        <a:solidFill>
                          <a:srgbClr val="C00000"/>
                        </a:solidFill>
                        <a:latin typeface="Arial" pitchFamily="34" charset="0"/>
                        <a:ea typeface="Times New Roman"/>
                        <a:cs typeface="Arial" pitchFamily="34" charset="0"/>
                      </a:endParaRPr>
                    </a:p>
                  </a:txBody>
                  <a:tcPr marL="60456" marR="60456" marT="0" marB="0"/>
                </a:tc>
                <a:tc>
                  <a:txBody>
                    <a:bodyPr/>
                    <a:lstStyle/>
                    <a:p>
                      <a:pPr marL="0" marR="0" algn="ctr" rtl="1">
                        <a:spcBef>
                          <a:spcPts val="0"/>
                        </a:spcBef>
                        <a:spcAft>
                          <a:spcPts val="0"/>
                        </a:spcAft>
                      </a:pPr>
                      <a:r>
                        <a:rPr lang="ar-SA" sz="2000" b="1" dirty="0">
                          <a:solidFill>
                            <a:srgbClr val="C00000"/>
                          </a:solidFill>
                        </a:rPr>
                        <a:t>الرقم</a:t>
                      </a:r>
                      <a:endParaRPr lang="en-US" sz="2000" b="1" dirty="0">
                        <a:solidFill>
                          <a:srgbClr val="C00000"/>
                        </a:solidFill>
                        <a:latin typeface="Arial" pitchFamily="34" charset="0"/>
                        <a:ea typeface="Times New Roman"/>
                        <a:cs typeface="Arial" pitchFamily="34" charset="0"/>
                      </a:endParaRPr>
                    </a:p>
                  </a:txBody>
                  <a:tcPr marL="60456" marR="60456" marT="0" marB="0"/>
                </a:tc>
              </a:tr>
              <a:tr h="3434103">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600" b="1" dirty="0" smtClean="0">
                          <a:solidFill>
                            <a:schemeClr val="tx2"/>
                          </a:solidFill>
                        </a:rPr>
                        <a:t>1- ساعد الطفل على التمييز بين الممارسات الايجابية والسلبية التي تصدر من أولياء الأمور تجاه أطفالهم </a:t>
                      </a:r>
                    </a:p>
                    <a:p>
                      <a:pPr marL="0" marR="0" indent="0" algn="r" defTabSz="914400" rtl="1" eaLnBrk="1" fontAlgn="auto" latinLnBrk="0" hangingPunct="1">
                        <a:lnSpc>
                          <a:spcPct val="100000"/>
                        </a:lnSpc>
                        <a:spcBef>
                          <a:spcPts val="0"/>
                        </a:spcBef>
                        <a:spcAft>
                          <a:spcPts val="0"/>
                        </a:spcAft>
                        <a:buClrTx/>
                        <a:buSzTx/>
                        <a:buFontTx/>
                        <a:buNone/>
                        <a:tabLst/>
                        <a:defRPr/>
                      </a:pPr>
                      <a:endParaRPr lang="en-US" sz="1600" b="1" dirty="0" smtClean="0">
                        <a:solidFill>
                          <a:schemeClr val="tx2"/>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600" b="1" dirty="0" smtClean="0">
                          <a:solidFill>
                            <a:schemeClr val="tx2"/>
                          </a:solidFill>
                        </a:rPr>
                        <a:t>2- ساعد الطفل للتعرف على أن بداية التغيير  تبدأ برفض تلك الممارسات ولا تخشى ما قد يحدث كون ما حصل معك هو الأسوأ إلى الآن.</a:t>
                      </a:r>
                    </a:p>
                    <a:p>
                      <a:pPr marL="0" marR="0" indent="0" algn="r" defTabSz="914400" rtl="1" eaLnBrk="1" fontAlgn="auto" latinLnBrk="0" hangingPunct="1">
                        <a:lnSpc>
                          <a:spcPct val="100000"/>
                        </a:lnSpc>
                        <a:spcBef>
                          <a:spcPts val="0"/>
                        </a:spcBef>
                        <a:spcAft>
                          <a:spcPts val="0"/>
                        </a:spcAft>
                        <a:buClrTx/>
                        <a:buSzTx/>
                        <a:buFontTx/>
                        <a:buNone/>
                        <a:tabLst/>
                        <a:defRPr/>
                      </a:pPr>
                      <a:endParaRPr lang="en-US" sz="1600" b="1" dirty="0" smtClean="0">
                        <a:solidFill>
                          <a:schemeClr val="tx2"/>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600" b="1" dirty="0" smtClean="0">
                          <a:solidFill>
                            <a:schemeClr val="tx2"/>
                          </a:solidFill>
                        </a:rPr>
                        <a:t>3- قدم الدعم المعنوي والنفسي للطفل كونه قد لجا إليك وقد وثق فيك.</a:t>
                      </a:r>
                      <a:endParaRPr lang="en-US" sz="1600" b="1" dirty="0" smtClean="0">
                        <a:solidFill>
                          <a:schemeClr val="tx2"/>
                        </a:solidFill>
                      </a:endParaRPr>
                    </a:p>
                    <a:p>
                      <a:pPr marL="0" marR="0" algn="r" rtl="1">
                        <a:spcBef>
                          <a:spcPts val="0"/>
                        </a:spcBef>
                        <a:spcAft>
                          <a:spcPts val="0"/>
                        </a:spcAft>
                      </a:pPr>
                      <a:endParaRPr lang="en-US" sz="1600" b="1" dirty="0">
                        <a:solidFill>
                          <a:schemeClr val="tx2"/>
                        </a:solidFill>
                        <a:latin typeface="Arial" pitchFamily="34" charset="0"/>
                        <a:ea typeface="Times New Roman"/>
                        <a:cs typeface="Arial" pitchFamily="34" charset="0"/>
                      </a:endParaRPr>
                    </a:p>
                    <a:p>
                      <a:pPr marL="0" marR="0" algn="r" rtl="1">
                        <a:spcBef>
                          <a:spcPts val="0"/>
                        </a:spcBef>
                        <a:spcAft>
                          <a:spcPts val="0"/>
                        </a:spcAft>
                      </a:pPr>
                      <a:r>
                        <a:rPr lang="ar-SA" sz="1600" b="1" dirty="0" smtClean="0">
                          <a:solidFill>
                            <a:schemeClr val="tx2"/>
                          </a:solidFill>
                        </a:rPr>
                        <a:t>4- زود الطفل ببعض قصص النجاح التي حصلت أثناء تدخل المدرسة مع أولياء أمور آخرين.</a:t>
                      </a:r>
                    </a:p>
                    <a:p>
                      <a:pPr marL="0" marR="0" algn="r" rtl="1">
                        <a:spcBef>
                          <a:spcPts val="0"/>
                        </a:spcBef>
                        <a:spcAft>
                          <a:spcPts val="0"/>
                        </a:spcAft>
                      </a:pPr>
                      <a:endParaRPr lang="en-US" sz="1600" b="1" dirty="0" smtClean="0">
                        <a:solidFill>
                          <a:schemeClr val="tx2"/>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600" b="1" dirty="0" smtClean="0">
                          <a:solidFill>
                            <a:schemeClr val="tx2"/>
                          </a:solidFill>
                        </a:rPr>
                        <a:t>5-</a:t>
                      </a:r>
                      <a:r>
                        <a:rPr lang="ar-SA" sz="1600" b="1" baseline="0" dirty="0" smtClean="0">
                          <a:solidFill>
                            <a:schemeClr val="tx2"/>
                          </a:solidFill>
                        </a:rPr>
                        <a:t>  ابق</a:t>
                      </a:r>
                      <a:r>
                        <a:rPr lang="ar-SA" sz="1600" b="1" dirty="0" smtClean="0">
                          <a:solidFill>
                            <a:schemeClr val="tx2"/>
                          </a:solidFill>
                        </a:rPr>
                        <a:t> خط التواصل مفتوحا للطفل لمرات أخرى لمراجعتك لأي أمر يعتقد بأهميته.</a:t>
                      </a:r>
                      <a:endParaRPr lang="en-US" sz="1600" b="1" dirty="0" smtClean="0">
                        <a:solidFill>
                          <a:schemeClr val="tx2"/>
                        </a:solidFill>
                        <a:latin typeface="Times New Roman"/>
                        <a:ea typeface="Times New Roman"/>
                      </a:endParaRPr>
                    </a:p>
                    <a:p>
                      <a:pPr marL="0" marR="0" algn="r" rtl="1">
                        <a:spcBef>
                          <a:spcPts val="0"/>
                        </a:spcBef>
                        <a:spcAft>
                          <a:spcPts val="0"/>
                        </a:spcAft>
                      </a:pPr>
                      <a:endParaRPr lang="en-US" sz="1800" b="1" dirty="0" smtClean="0">
                        <a:solidFill>
                          <a:schemeClr val="tx2"/>
                        </a:solidFill>
                        <a:latin typeface="Times New Roman"/>
                        <a:ea typeface="Times New Roman"/>
                      </a:endParaRPr>
                    </a:p>
                  </a:txBody>
                  <a:tcPr marL="60456" marR="60456" marT="0" marB="0">
                    <a:solidFill>
                      <a:schemeClr val="accent3">
                        <a:lumMod val="20000"/>
                        <a:lumOff val="80000"/>
                      </a:schemeClr>
                    </a:solidFill>
                  </a:tcPr>
                </a:tc>
                <a:tc>
                  <a:txBody>
                    <a:bodyPr/>
                    <a:lstStyle/>
                    <a:p>
                      <a:pPr marL="0" marR="0" algn="r" rtl="1">
                        <a:spcBef>
                          <a:spcPts val="0"/>
                        </a:spcBef>
                        <a:spcAft>
                          <a:spcPts val="0"/>
                        </a:spcAft>
                      </a:pPr>
                      <a:r>
                        <a:rPr lang="ar-SA" sz="1800" b="1" dirty="0" smtClean="0">
                          <a:solidFill>
                            <a:schemeClr val="tx2"/>
                          </a:solidFill>
                        </a:rPr>
                        <a:t>1- يجب أن أتخلص أو</a:t>
                      </a:r>
                      <a:r>
                        <a:rPr lang="ar-SA" sz="1800" b="1" baseline="0" dirty="0" smtClean="0">
                          <a:solidFill>
                            <a:schemeClr val="tx2"/>
                          </a:solidFill>
                        </a:rPr>
                        <a:t> أرفض</a:t>
                      </a:r>
                      <a:r>
                        <a:rPr lang="ar-SA" sz="1800" b="1" dirty="0" smtClean="0">
                          <a:solidFill>
                            <a:schemeClr val="tx2"/>
                          </a:solidFill>
                        </a:rPr>
                        <a:t> هذه الممارسات التي تسبب لي الأذى ولكن كيف لي ذلك ؟</a:t>
                      </a:r>
                    </a:p>
                    <a:p>
                      <a:pPr marL="0" marR="0" algn="r" rtl="1">
                        <a:spcBef>
                          <a:spcPts val="0"/>
                        </a:spcBef>
                        <a:spcAft>
                          <a:spcPts val="0"/>
                        </a:spcAft>
                      </a:pPr>
                      <a:endParaRPr lang="en-US" sz="1800" b="1" dirty="0" smtClean="0">
                        <a:solidFill>
                          <a:schemeClr val="tx2"/>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800" b="1" dirty="0" smtClean="0">
                          <a:solidFill>
                            <a:schemeClr val="tx2"/>
                          </a:solidFill>
                        </a:rPr>
                        <a:t>2- إن التغيير الذي قد يحصل بالإعلان عن رفضي وقولي كلمة لا قد يزيد من درجة ممارسة الإساءة علي. </a:t>
                      </a:r>
                      <a:endParaRPr lang="en-US" sz="1800" b="1" dirty="0" smtClean="0">
                        <a:solidFill>
                          <a:schemeClr val="tx2"/>
                        </a:solidFill>
                        <a:latin typeface="Times New Roman"/>
                        <a:ea typeface="Times New Roman"/>
                      </a:endParaRPr>
                    </a:p>
                    <a:p>
                      <a:pPr marL="0" marR="0" algn="r" rtl="1">
                        <a:spcBef>
                          <a:spcPts val="0"/>
                        </a:spcBef>
                        <a:spcAft>
                          <a:spcPts val="0"/>
                        </a:spcAft>
                      </a:pPr>
                      <a:endParaRPr lang="en-US" sz="1800" b="1" dirty="0" smtClean="0">
                        <a:solidFill>
                          <a:schemeClr val="tx2"/>
                        </a:solidFill>
                      </a:endParaRPr>
                    </a:p>
                  </a:txBody>
                  <a:tcPr marL="60456" marR="60456" marT="0" marB="0">
                    <a:solidFill>
                      <a:schemeClr val="accent2">
                        <a:lumMod val="20000"/>
                        <a:lumOff val="80000"/>
                      </a:schemeClr>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800" b="1" dirty="0" smtClean="0">
                          <a:solidFill>
                            <a:schemeClr val="tx2"/>
                          </a:solidFill>
                        </a:rPr>
                        <a:t>1- هنا يزداد إدراك الطفل بأن الممارسات التي ترتكب بحقه خطأ وتحتاج إلى تغيير.</a:t>
                      </a:r>
                    </a:p>
                    <a:p>
                      <a:pPr marL="0" marR="0" indent="0" algn="r" defTabSz="914400" rtl="1" eaLnBrk="1" fontAlgn="auto" latinLnBrk="0" hangingPunct="1">
                        <a:lnSpc>
                          <a:spcPct val="100000"/>
                        </a:lnSpc>
                        <a:spcBef>
                          <a:spcPts val="0"/>
                        </a:spcBef>
                        <a:spcAft>
                          <a:spcPts val="0"/>
                        </a:spcAft>
                        <a:buClrTx/>
                        <a:buSzTx/>
                        <a:buFontTx/>
                        <a:buNone/>
                        <a:tabLst/>
                        <a:defRPr/>
                      </a:pPr>
                      <a:endParaRPr lang="en-US" sz="1800" b="1" dirty="0" smtClean="0">
                        <a:solidFill>
                          <a:schemeClr val="tx2"/>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800" b="1" dirty="0" smtClean="0">
                          <a:solidFill>
                            <a:schemeClr val="tx2"/>
                          </a:solidFill>
                        </a:rPr>
                        <a:t>2- يستبصر الطفل حقيقة أنه يتعرض لنمط أو أكثر من أنماط الإساءة المؤذية لصحته الجسمية والنفسية وفيها مخاطر عليه. </a:t>
                      </a:r>
                    </a:p>
                    <a:p>
                      <a:pPr marL="0" marR="0" indent="0" algn="r" defTabSz="914400" rtl="1" eaLnBrk="1" fontAlgn="auto" latinLnBrk="0" hangingPunct="1">
                        <a:lnSpc>
                          <a:spcPct val="100000"/>
                        </a:lnSpc>
                        <a:spcBef>
                          <a:spcPts val="0"/>
                        </a:spcBef>
                        <a:spcAft>
                          <a:spcPts val="0"/>
                        </a:spcAft>
                        <a:buClrTx/>
                        <a:buSzTx/>
                        <a:buFontTx/>
                        <a:buNone/>
                        <a:tabLst/>
                        <a:defRPr/>
                      </a:pPr>
                      <a:endParaRPr lang="en-US" sz="1800" b="1" dirty="0" smtClean="0">
                        <a:solidFill>
                          <a:schemeClr val="tx2"/>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800" b="1" dirty="0" smtClean="0">
                          <a:solidFill>
                            <a:schemeClr val="tx2"/>
                          </a:solidFill>
                        </a:rPr>
                        <a:t>3- يبدأ الطفل بالتفكير ملياً في العوائق أو الصعوبات التي قد تقف أو تحول دون القدرة على تغيير الوضع الذي يعيشه ويبقى متأزم بسبب احتمالية تعرضه للإساءة مرة أخرى إذا فكر في </a:t>
                      </a:r>
                      <a:r>
                        <a:rPr lang="ar-SA" sz="1800" b="1" dirty="0" err="1" smtClean="0">
                          <a:solidFill>
                            <a:schemeClr val="tx2"/>
                          </a:solidFill>
                        </a:rPr>
                        <a:t>إخبارمن</a:t>
                      </a:r>
                      <a:r>
                        <a:rPr lang="ar-SA" sz="1800" b="1" dirty="0" smtClean="0">
                          <a:solidFill>
                            <a:schemeClr val="tx2"/>
                          </a:solidFill>
                        </a:rPr>
                        <a:t> يثق بهم خوفاً من المسيء.</a:t>
                      </a:r>
                      <a:endParaRPr lang="en-US" sz="1800" b="1" dirty="0" smtClean="0">
                        <a:solidFill>
                          <a:schemeClr val="tx2"/>
                        </a:solidFill>
                        <a:latin typeface="Times New Roman"/>
                        <a:ea typeface="Times New Roman"/>
                      </a:endParaRPr>
                    </a:p>
                  </a:txBody>
                  <a:tcPr marL="60456" marR="60456" marT="0" marB="0"/>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400" b="1" dirty="0" smtClean="0">
                          <a:solidFill>
                            <a:srgbClr val="FF0000"/>
                          </a:solidFill>
                        </a:rPr>
                        <a:t>مرحلة الوعي </a:t>
                      </a:r>
                      <a:endParaRPr lang="en-US" sz="2400" b="1" dirty="0" smtClean="0">
                        <a:solidFill>
                          <a:srgbClr val="FF0000"/>
                        </a:solidFill>
                        <a:latin typeface="Times New Roman"/>
                        <a:ea typeface="Times New Roman"/>
                      </a:endParaRPr>
                    </a:p>
                    <a:p>
                      <a:pPr marL="0" marR="0" algn="r" rtl="1">
                        <a:spcBef>
                          <a:spcPts val="0"/>
                        </a:spcBef>
                        <a:spcAft>
                          <a:spcPts val="0"/>
                        </a:spcAft>
                      </a:pPr>
                      <a:endParaRPr lang="en-US" sz="2000" b="1" dirty="0">
                        <a:solidFill>
                          <a:schemeClr val="tx2"/>
                        </a:solidFill>
                        <a:latin typeface="Arial" pitchFamily="34" charset="0"/>
                        <a:ea typeface="Times New Roman"/>
                        <a:cs typeface="Arial" pitchFamily="34" charset="0"/>
                      </a:endParaRPr>
                    </a:p>
                  </a:txBody>
                  <a:tcPr marL="60456" marR="60456" marT="0" marB="0"/>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800" dirty="0" smtClean="0">
                          <a:solidFill>
                            <a:schemeClr val="tx2"/>
                          </a:solidFill>
                        </a:rPr>
                        <a:t>2-</a:t>
                      </a:r>
                      <a:endParaRPr lang="en-US" sz="1800" b="1" dirty="0" smtClean="0">
                        <a:solidFill>
                          <a:schemeClr val="tx2"/>
                        </a:solidFill>
                        <a:latin typeface="Times New Roman"/>
                        <a:ea typeface="Times New Roman"/>
                      </a:endParaRPr>
                    </a:p>
                    <a:p>
                      <a:pPr marL="0" marR="0" algn="r" rtl="1">
                        <a:spcBef>
                          <a:spcPts val="0"/>
                        </a:spcBef>
                        <a:spcAft>
                          <a:spcPts val="0"/>
                        </a:spcAft>
                      </a:pPr>
                      <a:endParaRPr lang="en-US" sz="1800" b="1" dirty="0">
                        <a:solidFill>
                          <a:schemeClr val="tx2"/>
                        </a:solidFill>
                        <a:latin typeface="Arial" pitchFamily="34" charset="0"/>
                        <a:ea typeface="Times New Roman"/>
                        <a:cs typeface="Arial" pitchFamily="34" charset="0"/>
                      </a:endParaRPr>
                    </a:p>
                  </a:txBody>
                  <a:tcPr marL="60456" marR="60456" marT="0" marB="0"/>
                </a:tc>
              </a:tr>
            </a:tbl>
          </a:graphicData>
        </a:graphic>
      </p:graphicFrame>
      <p:sp>
        <p:nvSpPr>
          <p:cNvPr id="4" name="مستطيل 3"/>
          <p:cNvSpPr/>
          <p:nvPr/>
        </p:nvSpPr>
        <p:spPr>
          <a:xfrm>
            <a:off x="611560" y="174171"/>
            <a:ext cx="7632848"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2800" b="1" spc="50" dirty="0">
                <a:ln w="11430"/>
                <a:effectLst>
                  <a:outerShdw blurRad="76200" dist="50800" dir="5400000" algn="tl" rotWithShape="0">
                    <a:srgbClr val="000000">
                      <a:alpha val="65000"/>
                    </a:srgbClr>
                  </a:outerShdw>
                </a:effectLst>
              </a:rPr>
              <a:t>مراحل عملية اتخاذ </a:t>
            </a:r>
            <a:r>
              <a:rPr lang="ar-SA" sz="2800" b="1" spc="50" dirty="0" smtClean="0">
                <a:ln w="11430"/>
                <a:effectLst>
                  <a:outerShdw blurRad="76200" dist="50800" dir="5400000" algn="tl" rotWithShape="0">
                    <a:srgbClr val="000000">
                      <a:alpha val="65000"/>
                    </a:srgbClr>
                  </a:outerShdw>
                </a:effectLst>
              </a:rPr>
              <a:t>القرار في التخلص من الإساءة والإهمال 2</a:t>
            </a:r>
            <a:endParaRPr lang="ar-SA" sz="28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75329099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4231955721"/>
              </p:ext>
            </p:extLst>
          </p:nvPr>
        </p:nvGraphicFramePr>
        <p:xfrm>
          <a:off x="251520" y="697391"/>
          <a:ext cx="8686800" cy="6065520"/>
        </p:xfrm>
        <a:graphic>
          <a:graphicData uri="http://schemas.openxmlformats.org/drawingml/2006/table">
            <a:tbl>
              <a:tblPr>
                <a:tableStyleId>{35758FB7-9AC5-4552-8A53-C91805E547FA}</a:tableStyleId>
              </a:tblPr>
              <a:tblGrid>
                <a:gridCol w="2501516"/>
                <a:gridCol w="2338339"/>
                <a:gridCol w="2338339"/>
                <a:gridCol w="1053638"/>
                <a:gridCol w="454968"/>
              </a:tblGrid>
              <a:tr h="273523">
                <a:tc>
                  <a:txBody>
                    <a:bodyPr/>
                    <a:lstStyle/>
                    <a:p>
                      <a:pPr marL="0" marR="0" algn="ctr" rtl="1">
                        <a:spcBef>
                          <a:spcPts val="0"/>
                        </a:spcBef>
                        <a:spcAft>
                          <a:spcPts val="0"/>
                        </a:spcAft>
                      </a:pPr>
                      <a:r>
                        <a:rPr lang="ar-SA" sz="2000" dirty="0">
                          <a:solidFill>
                            <a:srgbClr val="C00000"/>
                          </a:solidFill>
                        </a:rPr>
                        <a:t>التدخلات العلاجية المناسبة</a:t>
                      </a:r>
                      <a:endParaRPr lang="en-US" sz="2000" b="1" dirty="0">
                        <a:solidFill>
                          <a:srgbClr val="C00000"/>
                        </a:solidFill>
                        <a:latin typeface="Arial" pitchFamily="34" charset="0"/>
                        <a:ea typeface="Times New Roman"/>
                        <a:cs typeface="Arial" pitchFamily="34" charset="0"/>
                      </a:endParaRPr>
                    </a:p>
                  </a:txBody>
                  <a:tcPr marL="60456" marR="60456" marT="0" marB="0">
                    <a:solidFill>
                      <a:schemeClr val="accent3">
                        <a:lumMod val="20000"/>
                        <a:lumOff val="80000"/>
                      </a:schemeClr>
                    </a:solidFill>
                  </a:tcPr>
                </a:tc>
                <a:tc>
                  <a:txBody>
                    <a:bodyPr/>
                    <a:lstStyle/>
                    <a:p>
                      <a:pPr marL="0" marR="0" algn="ctr" rtl="1">
                        <a:spcBef>
                          <a:spcPts val="0"/>
                        </a:spcBef>
                        <a:spcAft>
                          <a:spcPts val="0"/>
                        </a:spcAft>
                      </a:pPr>
                      <a:r>
                        <a:rPr lang="ar-SA" sz="2000" b="1" dirty="0" smtClean="0">
                          <a:solidFill>
                            <a:srgbClr val="C00000"/>
                          </a:solidFill>
                        </a:rPr>
                        <a:t>أمثلة لردود فعل الحالة</a:t>
                      </a:r>
                      <a:endParaRPr lang="en-US" sz="2000" b="1" dirty="0">
                        <a:solidFill>
                          <a:srgbClr val="C00000"/>
                        </a:solidFill>
                        <a:latin typeface="Arial" pitchFamily="34" charset="0"/>
                        <a:ea typeface="Times New Roman"/>
                        <a:cs typeface="Arial" pitchFamily="34" charset="0"/>
                      </a:endParaRPr>
                    </a:p>
                  </a:txBody>
                  <a:tcPr marL="60456" marR="60456" marT="0" marB="0">
                    <a:solidFill>
                      <a:schemeClr val="accent2">
                        <a:lumMod val="20000"/>
                        <a:lumOff val="80000"/>
                      </a:schemeClr>
                    </a:solidFill>
                  </a:tcPr>
                </a:tc>
                <a:tc>
                  <a:txBody>
                    <a:bodyPr/>
                    <a:lstStyle/>
                    <a:p>
                      <a:pPr marL="0" marR="0" algn="ctr" rtl="1">
                        <a:spcBef>
                          <a:spcPts val="0"/>
                        </a:spcBef>
                        <a:spcAft>
                          <a:spcPts val="0"/>
                        </a:spcAft>
                      </a:pPr>
                      <a:r>
                        <a:rPr lang="ar-SA" sz="2000" dirty="0">
                          <a:solidFill>
                            <a:srgbClr val="C00000"/>
                          </a:solidFill>
                        </a:rPr>
                        <a:t>الخصائص</a:t>
                      </a:r>
                      <a:endParaRPr lang="en-US" sz="2000" b="1" dirty="0">
                        <a:solidFill>
                          <a:srgbClr val="C00000"/>
                        </a:solidFill>
                        <a:latin typeface="Arial" pitchFamily="34" charset="0"/>
                        <a:ea typeface="Times New Roman"/>
                        <a:cs typeface="Arial" pitchFamily="34" charset="0"/>
                      </a:endParaRPr>
                    </a:p>
                  </a:txBody>
                  <a:tcPr marL="60456" marR="60456" marT="0" marB="0"/>
                </a:tc>
                <a:tc>
                  <a:txBody>
                    <a:bodyPr/>
                    <a:lstStyle/>
                    <a:p>
                      <a:pPr marL="0" marR="0" algn="ctr" rtl="1">
                        <a:spcBef>
                          <a:spcPts val="0"/>
                        </a:spcBef>
                        <a:spcAft>
                          <a:spcPts val="0"/>
                        </a:spcAft>
                      </a:pPr>
                      <a:r>
                        <a:rPr lang="ar-SA" sz="2000" dirty="0" smtClean="0">
                          <a:solidFill>
                            <a:srgbClr val="C00000"/>
                          </a:solidFill>
                        </a:rPr>
                        <a:t>المرحلة</a:t>
                      </a:r>
                      <a:endParaRPr lang="en-US" sz="2000" b="1" dirty="0">
                        <a:solidFill>
                          <a:srgbClr val="C00000"/>
                        </a:solidFill>
                        <a:latin typeface="Arial" pitchFamily="34" charset="0"/>
                        <a:ea typeface="Times New Roman"/>
                        <a:cs typeface="Arial" pitchFamily="34" charset="0"/>
                      </a:endParaRPr>
                    </a:p>
                  </a:txBody>
                  <a:tcPr marL="60456" marR="60456" marT="0" marB="0"/>
                </a:tc>
                <a:tc>
                  <a:txBody>
                    <a:bodyPr/>
                    <a:lstStyle/>
                    <a:p>
                      <a:pPr marL="0" marR="0" algn="ctr" rtl="1">
                        <a:spcBef>
                          <a:spcPts val="0"/>
                        </a:spcBef>
                        <a:spcAft>
                          <a:spcPts val="0"/>
                        </a:spcAft>
                      </a:pPr>
                      <a:r>
                        <a:rPr lang="ar-SA" sz="1600" dirty="0">
                          <a:solidFill>
                            <a:srgbClr val="C00000"/>
                          </a:solidFill>
                        </a:rPr>
                        <a:t>الرقم</a:t>
                      </a:r>
                      <a:endParaRPr lang="en-US" sz="1600" b="1" dirty="0">
                        <a:solidFill>
                          <a:srgbClr val="C00000"/>
                        </a:solidFill>
                        <a:latin typeface="Arial" pitchFamily="34" charset="0"/>
                        <a:ea typeface="Times New Roman"/>
                        <a:cs typeface="Arial" pitchFamily="34" charset="0"/>
                      </a:endParaRPr>
                    </a:p>
                  </a:txBody>
                  <a:tcPr marL="60456" marR="60456" marT="0" marB="0"/>
                </a:tc>
              </a:tr>
              <a:tr h="4853719">
                <a:tc>
                  <a:txBody>
                    <a:bodyPr/>
                    <a:lstStyle/>
                    <a:p>
                      <a:pPr marL="0" marR="0" algn="r" rtl="1">
                        <a:spcBef>
                          <a:spcPts val="0"/>
                        </a:spcBef>
                        <a:spcAft>
                          <a:spcPts val="0"/>
                        </a:spcAft>
                      </a:pPr>
                      <a:r>
                        <a:rPr lang="ar-SA" sz="1800" b="1" dirty="0">
                          <a:solidFill>
                            <a:schemeClr val="tx2"/>
                          </a:solidFill>
                        </a:rPr>
                        <a:t>1-استفسر من الطفل عما يمكن مساعدته به وكيف (آلية التدخل الصحيحة مع وصف </a:t>
                      </a:r>
                      <a:r>
                        <a:rPr lang="ar-SA" sz="1800" b="1" dirty="0" smtClean="0">
                          <a:solidFill>
                            <a:schemeClr val="tx2"/>
                          </a:solidFill>
                        </a:rPr>
                        <a:t>لإجراءات </a:t>
                      </a:r>
                      <a:r>
                        <a:rPr lang="ar-SA" sz="1800" b="1" dirty="0">
                          <a:solidFill>
                            <a:schemeClr val="tx2"/>
                          </a:solidFill>
                        </a:rPr>
                        <a:t>كل مهمة </a:t>
                      </a:r>
                      <a:r>
                        <a:rPr lang="ar-SA" sz="1800" b="1" dirty="0" smtClean="0">
                          <a:solidFill>
                            <a:schemeClr val="tx2"/>
                          </a:solidFill>
                        </a:rPr>
                        <a:t>).</a:t>
                      </a:r>
                    </a:p>
                    <a:p>
                      <a:pPr marL="0" marR="0" algn="r" rtl="1">
                        <a:spcBef>
                          <a:spcPts val="0"/>
                        </a:spcBef>
                        <a:spcAft>
                          <a:spcPts val="0"/>
                        </a:spcAft>
                      </a:pPr>
                      <a:endParaRPr lang="en-US" sz="1800" b="1" dirty="0">
                        <a:solidFill>
                          <a:schemeClr val="tx2"/>
                        </a:solidFill>
                      </a:endParaRPr>
                    </a:p>
                    <a:p>
                      <a:pPr marL="0" marR="0" algn="r" rtl="1">
                        <a:spcBef>
                          <a:spcPts val="0"/>
                        </a:spcBef>
                        <a:spcAft>
                          <a:spcPts val="0"/>
                        </a:spcAft>
                      </a:pPr>
                      <a:r>
                        <a:rPr lang="ar-SA" sz="1800" b="1" dirty="0" smtClean="0">
                          <a:solidFill>
                            <a:schemeClr val="tx2"/>
                          </a:solidFill>
                        </a:rPr>
                        <a:t>2-أكد على أهمية وجود خطة لأمن الطفل في كل الأشياء التي يرغب بتغييرها ومواجهتها وتبصيره بها جيدا. </a:t>
                      </a:r>
                      <a:endParaRPr lang="en-US" sz="1800" b="1" dirty="0" smtClean="0">
                        <a:solidFill>
                          <a:schemeClr val="tx2"/>
                        </a:solidFill>
                      </a:endParaRPr>
                    </a:p>
                    <a:p>
                      <a:pPr marL="0" marR="0" algn="r" rtl="1">
                        <a:spcBef>
                          <a:spcPts val="0"/>
                        </a:spcBef>
                        <a:spcAft>
                          <a:spcPts val="0"/>
                        </a:spcAft>
                      </a:pPr>
                      <a:endParaRPr lang="en-US" sz="1800" b="1" dirty="0">
                        <a:solidFill>
                          <a:schemeClr val="tx2"/>
                        </a:solidFill>
                        <a:latin typeface="Times New Roman"/>
                        <a:ea typeface="Times New Roman"/>
                      </a:endParaRPr>
                    </a:p>
                    <a:p>
                      <a:pPr marL="0" marR="0" algn="r" rtl="1">
                        <a:spcBef>
                          <a:spcPts val="0"/>
                        </a:spcBef>
                        <a:spcAft>
                          <a:spcPts val="0"/>
                        </a:spcAft>
                      </a:pPr>
                      <a:r>
                        <a:rPr lang="ar-SA" sz="1800" b="1" dirty="0" smtClean="0">
                          <a:solidFill>
                            <a:schemeClr val="tx2"/>
                          </a:solidFill>
                        </a:rPr>
                        <a:t>3- ركز على مهاراته وقدراته وأن ما يفعله هو للأفضل ولتحسين واقعه الذي يعيشه</a:t>
                      </a:r>
                    </a:p>
                    <a:p>
                      <a:pPr marL="0" marR="0" algn="r" rtl="1">
                        <a:spcBef>
                          <a:spcPts val="0"/>
                        </a:spcBef>
                        <a:spcAft>
                          <a:spcPts val="0"/>
                        </a:spcAft>
                      </a:pPr>
                      <a:endParaRPr lang="en-US" sz="1800" b="1" dirty="0" smtClean="0">
                        <a:solidFill>
                          <a:schemeClr val="tx2"/>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800" b="1" dirty="0" smtClean="0">
                          <a:solidFill>
                            <a:schemeClr val="tx2"/>
                          </a:solidFill>
                        </a:rPr>
                        <a:t>4-افحص مع الطالب  إمكانية كيف يتم اطلاع  أسرة الطفل بمعرفه المدرسة بموضوع الإساءة  لكي تدرك الأسرة أن المدرسة بدأت بالعلم بموضوع الطفل لتزيد من حذر وتوقف  المسيء للحالة .  </a:t>
                      </a:r>
                      <a:endParaRPr lang="en-US" sz="1800" b="1" dirty="0" smtClean="0">
                        <a:solidFill>
                          <a:schemeClr val="tx2"/>
                        </a:solidFill>
                        <a:latin typeface="Times New Roman"/>
                        <a:ea typeface="Times New Roman"/>
                      </a:endParaRPr>
                    </a:p>
                  </a:txBody>
                  <a:tcPr marL="60158" marR="60158" marT="0" marB="0">
                    <a:solidFill>
                      <a:schemeClr val="accent3">
                        <a:lumMod val="20000"/>
                        <a:lumOff val="80000"/>
                      </a:schemeClr>
                    </a:solidFill>
                  </a:tcPr>
                </a:tc>
                <a:tc>
                  <a:txBody>
                    <a:bodyPr/>
                    <a:lstStyle/>
                    <a:p>
                      <a:pPr marL="0" marR="0" algn="r" rtl="1">
                        <a:spcBef>
                          <a:spcPts val="0"/>
                        </a:spcBef>
                        <a:spcAft>
                          <a:spcPts val="0"/>
                        </a:spcAft>
                      </a:pPr>
                      <a:r>
                        <a:rPr lang="ar-SA" sz="2000" b="1" dirty="0">
                          <a:solidFill>
                            <a:schemeClr val="tx2"/>
                          </a:solidFill>
                        </a:rPr>
                        <a:t>1-اعتقد </a:t>
                      </a:r>
                      <a:r>
                        <a:rPr lang="ar-SA" sz="2000" b="1" dirty="0" smtClean="0">
                          <a:solidFill>
                            <a:schemeClr val="tx2"/>
                          </a:solidFill>
                        </a:rPr>
                        <a:t>بأني </a:t>
                      </a:r>
                      <a:r>
                        <a:rPr lang="ar-SA" sz="2000" b="1" dirty="0">
                          <a:solidFill>
                            <a:schemeClr val="tx2"/>
                          </a:solidFill>
                        </a:rPr>
                        <a:t>سوف </a:t>
                      </a:r>
                      <a:r>
                        <a:rPr lang="ar-SA" sz="2000" b="1" dirty="0" smtClean="0">
                          <a:solidFill>
                            <a:schemeClr val="tx2"/>
                          </a:solidFill>
                        </a:rPr>
                        <a:t>أفكر </a:t>
                      </a:r>
                      <a:r>
                        <a:rPr lang="ar-SA" sz="2000" b="1" dirty="0">
                          <a:solidFill>
                            <a:schemeClr val="tx2"/>
                          </a:solidFill>
                        </a:rPr>
                        <a:t>جديا في </a:t>
                      </a:r>
                      <a:r>
                        <a:rPr lang="ar-SA" sz="2000" b="1" dirty="0" smtClean="0">
                          <a:solidFill>
                            <a:schemeClr val="tx2"/>
                          </a:solidFill>
                        </a:rPr>
                        <a:t>إنهاء </a:t>
                      </a:r>
                      <a:r>
                        <a:rPr lang="ar-SA" sz="2000" b="1" dirty="0">
                          <a:solidFill>
                            <a:schemeClr val="tx2"/>
                          </a:solidFill>
                        </a:rPr>
                        <a:t>تلك الممارسات </a:t>
                      </a:r>
                      <a:r>
                        <a:rPr lang="ar-SA" sz="2000" b="1" dirty="0" smtClean="0">
                          <a:solidFill>
                            <a:schemeClr val="tx2"/>
                          </a:solidFill>
                        </a:rPr>
                        <a:t>السلبية. </a:t>
                      </a:r>
                    </a:p>
                    <a:p>
                      <a:pPr marL="0" marR="0" algn="r" rtl="1">
                        <a:spcBef>
                          <a:spcPts val="0"/>
                        </a:spcBef>
                        <a:spcAft>
                          <a:spcPts val="0"/>
                        </a:spcAft>
                      </a:pPr>
                      <a:endParaRPr lang="en-US" sz="2000" b="1" dirty="0">
                        <a:solidFill>
                          <a:schemeClr val="tx2"/>
                        </a:solidFill>
                      </a:endParaRPr>
                    </a:p>
                    <a:p>
                      <a:pPr marL="0" marR="0" algn="r" rtl="1">
                        <a:spcBef>
                          <a:spcPts val="0"/>
                        </a:spcBef>
                        <a:spcAft>
                          <a:spcPts val="0"/>
                        </a:spcAft>
                      </a:pPr>
                      <a:r>
                        <a:rPr lang="ar-SA" sz="2000" b="1" dirty="0" smtClean="0">
                          <a:solidFill>
                            <a:schemeClr val="tx2"/>
                          </a:solidFill>
                        </a:rPr>
                        <a:t>2-لن أتقبل الضرب أو الإهانة مرة أخرى.</a:t>
                      </a:r>
                    </a:p>
                    <a:p>
                      <a:pPr marL="0" marR="0" algn="r" rtl="1">
                        <a:spcBef>
                          <a:spcPts val="0"/>
                        </a:spcBef>
                        <a:spcAft>
                          <a:spcPts val="0"/>
                        </a:spcAft>
                      </a:pPr>
                      <a:endParaRPr lang="en-US" sz="2000" b="1" dirty="0">
                        <a:solidFill>
                          <a:schemeClr val="tx2"/>
                        </a:solidFill>
                        <a:latin typeface="Times New Roman"/>
                        <a:ea typeface="Times New Roman"/>
                      </a:endParaRPr>
                    </a:p>
                    <a:p>
                      <a:pPr marL="0" marR="0" algn="r" rtl="1">
                        <a:spcBef>
                          <a:spcPts val="0"/>
                        </a:spcBef>
                        <a:spcAft>
                          <a:spcPts val="0"/>
                        </a:spcAft>
                      </a:pPr>
                      <a:r>
                        <a:rPr lang="ar-SA" sz="2000" b="1" dirty="0" smtClean="0">
                          <a:solidFill>
                            <a:schemeClr val="tx2"/>
                          </a:solidFill>
                        </a:rPr>
                        <a:t> 3- سوف التزم بأدبي واحترامي لأولياء الأمور ولكن قد أبدي إليهم امتعاضي عن بعض ممارساتهم السلبية معي.</a:t>
                      </a:r>
                      <a:endParaRPr lang="en-US" sz="2000" b="1" dirty="0" smtClean="0">
                        <a:solidFill>
                          <a:schemeClr val="tx2"/>
                        </a:solidFill>
                        <a:latin typeface="Times New Roman"/>
                        <a:ea typeface="Times New Roman"/>
                      </a:endParaRPr>
                    </a:p>
                  </a:txBody>
                  <a:tcPr marL="60158" marR="60158" marT="0" marB="0">
                    <a:solidFill>
                      <a:schemeClr val="accent2">
                        <a:lumMod val="20000"/>
                        <a:lumOff val="80000"/>
                      </a:schemeClr>
                    </a:solidFill>
                  </a:tcPr>
                </a:tc>
                <a:tc>
                  <a:txBody>
                    <a:bodyPr/>
                    <a:lstStyle/>
                    <a:p>
                      <a:pPr marL="0" marR="0" algn="r" rtl="1">
                        <a:spcBef>
                          <a:spcPts val="0"/>
                        </a:spcBef>
                        <a:spcAft>
                          <a:spcPts val="0"/>
                        </a:spcAft>
                      </a:pPr>
                      <a:r>
                        <a:rPr lang="ar-SA" sz="2000" b="1" dirty="0" smtClean="0">
                          <a:solidFill>
                            <a:schemeClr val="tx2"/>
                          </a:solidFill>
                        </a:rPr>
                        <a:t>1- يبدأ </a:t>
                      </a:r>
                      <a:r>
                        <a:rPr lang="ar-SA" sz="2000" b="1" dirty="0">
                          <a:solidFill>
                            <a:schemeClr val="tx2"/>
                          </a:solidFill>
                        </a:rPr>
                        <a:t>الطفل يخطط لمحاولة </a:t>
                      </a:r>
                      <a:r>
                        <a:rPr lang="ar-SA" sz="2000" b="1" dirty="0" smtClean="0">
                          <a:solidFill>
                            <a:schemeClr val="tx2"/>
                          </a:solidFill>
                        </a:rPr>
                        <a:t>إحداث </a:t>
                      </a:r>
                      <a:r>
                        <a:rPr lang="ar-SA" sz="2000" b="1" dirty="0">
                          <a:solidFill>
                            <a:schemeClr val="tx2"/>
                          </a:solidFill>
                        </a:rPr>
                        <a:t>تغيير </a:t>
                      </a:r>
                      <a:r>
                        <a:rPr lang="ar-SA" sz="2000" b="1" dirty="0" smtClean="0">
                          <a:solidFill>
                            <a:schemeClr val="tx2"/>
                          </a:solidFill>
                        </a:rPr>
                        <a:t>لرفض </a:t>
                      </a:r>
                      <a:r>
                        <a:rPr lang="ar-SA" sz="2000" b="1" dirty="0">
                          <a:solidFill>
                            <a:schemeClr val="tx2"/>
                          </a:solidFill>
                        </a:rPr>
                        <a:t>الممارسات التي تسبب له </a:t>
                      </a:r>
                      <a:r>
                        <a:rPr lang="ar-SA" sz="2000" b="1" dirty="0" smtClean="0">
                          <a:solidFill>
                            <a:schemeClr val="tx2"/>
                          </a:solidFill>
                        </a:rPr>
                        <a:t>الإساءة .</a:t>
                      </a:r>
                    </a:p>
                    <a:p>
                      <a:pPr marL="0" marR="0" algn="r" rtl="1">
                        <a:spcBef>
                          <a:spcPts val="0"/>
                        </a:spcBef>
                        <a:spcAft>
                          <a:spcPts val="0"/>
                        </a:spcAft>
                      </a:pPr>
                      <a:endParaRPr lang="en-US" sz="2000" b="1" dirty="0">
                        <a:solidFill>
                          <a:schemeClr val="tx2"/>
                        </a:solidFill>
                      </a:endParaRPr>
                    </a:p>
                    <a:p>
                      <a:pPr marL="0" marR="0" algn="r" rtl="1">
                        <a:spcBef>
                          <a:spcPts val="0"/>
                        </a:spcBef>
                        <a:spcAft>
                          <a:spcPts val="0"/>
                        </a:spcAft>
                      </a:pPr>
                      <a:r>
                        <a:rPr lang="ar-SA" sz="2000" b="1" dirty="0" smtClean="0">
                          <a:solidFill>
                            <a:schemeClr val="tx2"/>
                          </a:solidFill>
                        </a:rPr>
                        <a:t>2-</a:t>
                      </a:r>
                      <a:r>
                        <a:rPr lang="ar-SA" sz="2000" b="1" baseline="0" dirty="0" smtClean="0">
                          <a:solidFill>
                            <a:schemeClr val="tx2"/>
                          </a:solidFill>
                        </a:rPr>
                        <a:t> </a:t>
                      </a:r>
                      <a:r>
                        <a:rPr lang="ar-SA" sz="2000" b="1" dirty="0" smtClean="0">
                          <a:solidFill>
                            <a:schemeClr val="tx2"/>
                          </a:solidFill>
                        </a:rPr>
                        <a:t>يظهر</a:t>
                      </a:r>
                      <a:r>
                        <a:rPr lang="ar-SA" sz="2000" b="1" baseline="0" dirty="0" smtClean="0">
                          <a:solidFill>
                            <a:schemeClr val="tx2"/>
                          </a:solidFill>
                        </a:rPr>
                        <a:t> </a:t>
                      </a:r>
                      <a:r>
                        <a:rPr lang="ar-SA" sz="2000" b="1" dirty="0" smtClean="0">
                          <a:solidFill>
                            <a:schemeClr val="tx2"/>
                          </a:solidFill>
                        </a:rPr>
                        <a:t>على الطفل علامات التشجع نحو أهمية التغيير الايجابي الذي قد يحصل نتيجة رفضه للممارسات التي تسبب له الإساءة. </a:t>
                      </a:r>
                    </a:p>
                    <a:p>
                      <a:pPr marL="0" marR="0" algn="r" rtl="1">
                        <a:spcBef>
                          <a:spcPts val="0"/>
                        </a:spcBef>
                        <a:spcAft>
                          <a:spcPts val="0"/>
                        </a:spcAft>
                      </a:pPr>
                      <a:endParaRPr lang="en-US" sz="2000" b="1" dirty="0" smtClean="0">
                        <a:solidFill>
                          <a:schemeClr val="tx2"/>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2"/>
                          </a:solidFill>
                        </a:rPr>
                        <a:t>3- قد يتشارك الطفل مع إخوته أو من</a:t>
                      </a:r>
                      <a:r>
                        <a:rPr lang="ar-SA" sz="2000" b="1" baseline="0" dirty="0" smtClean="0">
                          <a:solidFill>
                            <a:schemeClr val="tx2"/>
                          </a:solidFill>
                        </a:rPr>
                        <a:t> يثق</a:t>
                      </a:r>
                      <a:r>
                        <a:rPr lang="ar-SA" sz="2000" b="1" u="sng" baseline="0" dirty="0" smtClean="0">
                          <a:solidFill>
                            <a:schemeClr val="tx2"/>
                          </a:solidFill>
                        </a:rPr>
                        <a:t> </a:t>
                      </a:r>
                      <a:r>
                        <a:rPr lang="ar-SA" sz="2000" b="1" dirty="0" smtClean="0">
                          <a:solidFill>
                            <a:schemeClr val="tx2"/>
                          </a:solidFill>
                        </a:rPr>
                        <a:t>فيهم نحو خطوات التغيير.</a:t>
                      </a:r>
                      <a:endParaRPr lang="en-US" sz="2000" b="1" dirty="0" smtClean="0">
                        <a:solidFill>
                          <a:schemeClr val="tx2"/>
                        </a:solidFill>
                        <a:latin typeface="Times New Roman"/>
                        <a:ea typeface="Times New Roman"/>
                      </a:endParaRPr>
                    </a:p>
                    <a:p>
                      <a:pPr marL="0" marR="0" algn="r" rtl="1">
                        <a:spcBef>
                          <a:spcPts val="0"/>
                        </a:spcBef>
                        <a:spcAft>
                          <a:spcPts val="0"/>
                        </a:spcAft>
                      </a:pPr>
                      <a:endParaRPr lang="en-US" sz="2000" b="1" dirty="0">
                        <a:solidFill>
                          <a:schemeClr val="tx2"/>
                        </a:solidFill>
                        <a:latin typeface="Times New Roman"/>
                        <a:ea typeface="Times New Roman"/>
                      </a:endParaRPr>
                    </a:p>
                  </a:txBody>
                  <a:tcPr marL="60158" marR="60158" marT="0" marB="0"/>
                </a:tc>
                <a:tc>
                  <a:txBody>
                    <a:bodyPr/>
                    <a:lstStyle/>
                    <a:p>
                      <a:pPr marL="0" marR="0" algn="r" rtl="1">
                        <a:spcBef>
                          <a:spcPts val="0"/>
                        </a:spcBef>
                        <a:spcAft>
                          <a:spcPts val="0"/>
                        </a:spcAft>
                      </a:pPr>
                      <a:r>
                        <a:rPr lang="ar-SA" sz="2400" b="1" dirty="0">
                          <a:solidFill>
                            <a:srgbClr val="FF0000"/>
                          </a:solidFill>
                        </a:rPr>
                        <a:t>مرحلة </a:t>
                      </a:r>
                      <a:r>
                        <a:rPr lang="ar-SA" sz="2400" b="1" dirty="0" smtClean="0">
                          <a:solidFill>
                            <a:srgbClr val="FF0000"/>
                          </a:solidFill>
                        </a:rPr>
                        <a:t>الإعداد </a:t>
                      </a:r>
                      <a:r>
                        <a:rPr lang="ar-SA" sz="2400" b="1" dirty="0">
                          <a:solidFill>
                            <a:srgbClr val="FF0000"/>
                          </a:solidFill>
                        </a:rPr>
                        <a:t>والتخطيط </a:t>
                      </a:r>
                      <a:endParaRPr lang="en-US" sz="2400" b="1" dirty="0">
                        <a:solidFill>
                          <a:srgbClr val="FF0000"/>
                        </a:solidFill>
                        <a:latin typeface="Times New Roman"/>
                        <a:ea typeface="Times New Roman"/>
                      </a:endParaRPr>
                    </a:p>
                  </a:txBody>
                  <a:tcPr marL="60158" marR="60158" marT="0" marB="0"/>
                </a:tc>
                <a:tc>
                  <a:txBody>
                    <a:bodyPr/>
                    <a:lstStyle/>
                    <a:p>
                      <a:pPr marL="0" marR="0" algn="r" rtl="1">
                        <a:spcBef>
                          <a:spcPts val="0"/>
                        </a:spcBef>
                        <a:spcAft>
                          <a:spcPts val="0"/>
                        </a:spcAft>
                      </a:pPr>
                      <a:r>
                        <a:rPr lang="ar-SA" sz="2000" dirty="0">
                          <a:solidFill>
                            <a:schemeClr val="tx2"/>
                          </a:solidFill>
                        </a:rPr>
                        <a:t>3-</a:t>
                      </a:r>
                      <a:endParaRPr lang="en-US" sz="2000" b="1" dirty="0">
                        <a:solidFill>
                          <a:schemeClr val="tx2"/>
                        </a:solidFill>
                        <a:latin typeface="Times New Roman"/>
                        <a:ea typeface="Times New Roman"/>
                      </a:endParaRPr>
                    </a:p>
                  </a:txBody>
                  <a:tcPr marL="60158" marR="60158" marT="0" marB="0"/>
                </a:tc>
              </a:tr>
            </a:tbl>
          </a:graphicData>
        </a:graphic>
      </p:graphicFrame>
      <p:sp>
        <p:nvSpPr>
          <p:cNvPr id="4" name="عنصر نائب لرقم الشريحة 3"/>
          <p:cNvSpPr>
            <a:spLocks noGrp="1"/>
          </p:cNvSpPr>
          <p:nvPr>
            <p:ph type="sldNum" sz="quarter" idx="12"/>
          </p:nvPr>
        </p:nvSpPr>
        <p:spPr/>
        <p:txBody>
          <a:bodyPr/>
          <a:lstStyle/>
          <a:p>
            <a:fld id="{EA02323C-08E9-480C-90B1-6248B35BB7D4}" type="slidenum">
              <a:rPr lang="ar-SA" smtClean="0"/>
              <a:pPr/>
              <a:t>155</a:t>
            </a:fld>
            <a:endParaRPr lang="ar-SA" dirty="0"/>
          </a:p>
        </p:txBody>
      </p:sp>
      <p:sp>
        <p:nvSpPr>
          <p:cNvPr id="5" name="مستطيل 4"/>
          <p:cNvSpPr/>
          <p:nvPr/>
        </p:nvSpPr>
        <p:spPr>
          <a:xfrm>
            <a:off x="611560" y="174171"/>
            <a:ext cx="7632848"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2800" b="1" spc="50" dirty="0">
                <a:ln w="11430"/>
                <a:effectLst>
                  <a:outerShdw blurRad="76200" dist="50800" dir="5400000" algn="tl" rotWithShape="0">
                    <a:srgbClr val="000000">
                      <a:alpha val="65000"/>
                    </a:srgbClr>
                  </a:outerShdw>
                </a:effectLst>
              </a:rPr>
              <a:t>مراحل عملية اتخاذ </a:t>
            </a:r>
            <a:r>
              <a:rPr lang="ar-SA" sz="2800" b="1" spc="50" dirty="0" smtClean="0">
                <a:ln w="11430"/>
                <a:effectLst>
                  <a:outerShdw blurRad="76200" dist="50800" dir="5400000" algn="tl" rotWithShape="0">
                    <a:srgbClr val="000000">
                      <a:alpha val="65000"/>
                    </a:srgbClr>
                  </a:outerShdw>
                </a:effectLst>
              </a:rPr>
              <a:t>القرار في التخلص من الإساءة والإهمال 3</a:t>
            </a:r>
            <a:endParaRPr lang="ar-SA" sz="28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78905116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1397009351"/>
              </p:ext>
            </p:extLst>
          </p:nvPr>
        </p:nvGraphicFramePr>
        <p:xfrm>
          <a:off x="467544" y="980728"/>
          <a:ext cx="8458201" cy="5893010"/>
        </p:xfrm>
        <a:graphic>
          <a:graphicData uri="http://schemas.openxmlformats.org/drawingml/2006/table">
            <a:tbl>
              <a:tblPr>
                <a:tableStyleId>{35758FB7-9AC5-4552-8A53-C91805E547FA}</a:tableStyleId>
              </a:tblPr>
              <a:tblGrid>
                <a:gridCol w="2590801"/>
                <a:gridCol w="2062374"/>
                <a:gridCol w="2359597"/>
                <a:gridCol w="897212"/>
                <a:gridCol w="548217"/>
              </a:tblGrid>
              <a:tr h="406610">
                <a:tc>
                  <a:txBody>
                    <a:bodyPr/>
                    <a:lstStyle/>
                    <a:p>
                      <a:pPr marL="0" marR="0" algn="ctr" rtl="1">
                        <a:spcBef>
                          <a:spcPts val="0"/>
                        </a:spcBef>
                        <a:spcAft>
                          <a:spcPts val="0"/>
                        </a:spcAft>
                      </a:pPr>
                      <a:r>
                        <a:rPr lang="ar-SA" sz="2000" b="1" dirty="0">
                          <a:solidFill>
                            <a:srgbClr val="C00000"/>
                          </a:solidFill>
                        </a:rPr>
                        <a:t>التدخلات العلاجية المناسبة</a:t>
                      </a:r>
                      <a:endParaRPr lang="en-US" sz="2000" b="1" dirty="0">
                        <a:solidFill>
                          <a:srgbClr val="C00000"/>
                        </a:solidFill>
                        <a:latin typeface="Arial" pitchFamily="34" charset="0"/>
                        <a:ea typeface="Times New Roman"/>
                        <a:cs typeface="Arial" pitchFamily="34" charset="0"/>
                      </a:endParaRPr>
                    </a:p>
                  </a:txBody>
                  <a:tcPr marL="60456" marR="60456" marT="0" marB="0">
                    <a:solidFill>
                      <a:schemeClr val="accent3">
                        <a:lumMod val="20000"/>
                        <a:lumOff val="80000"/>
                      </a:schemeClr>
                    </a:solidFill>
                  </a:tcPr>
                </a:tc>
                <a:tc>
                  <a:txBody>
                    <a:bodyPr/>
                    <a:lstStyle/>
                    <a:p>
                      <a:pPr marL="0" marR="0" algn="ctr" rtl="1">
                        <a:spcBef>
                          <a:spcPts val="0"/>
                        </a:spcBef>
                        <a:spcAft>
                          <a:spcPts val="0"/>
                        </a:spcAft>
                      </a:pPr>
                      <a:r>
                        <a:rPr lang="ar-SA" sz="2000" b="1" dirty="0" smtClean="0">
                          <a:solidFill>
                            <a:srgbClr val="C00000"/>
                          </a:solidFill>
                        </a:rPr>
                        <a:t>أمثلة لردود فعل الحالة</a:t>
                      </a:r>
                      <a:endParaRPr lang="en-US" sz="2000" b="1" dirty="0">
                        <a:solidFill>
                          <a:srgbClr val="C00000"/>
                        </a:solidFill>
                        <a:latin typeface="Arial" pitchFamily="34" charset="0"/>
                        <a:ea typeface="Times New Roman"/>
                        <a:cs typeface="Arial" pitchFamily="34" charset="0"/>
                      </a:endParaRPr>
                    </a:p>
                  </a:txBody>
                  <a:tcPr marL="60456" marR="60456" marT="0" marB="0">
                    <a:solidFill>
                      <a:schemeClr val="accent2">
                        <a:lumMod val="20000"/>
                        <a:lumOff val="80000"/>
                      </a:schemeClr>
                    </a:solidFill>
                  </a:tcPr>
                </a:tc>
                <a:tc>
                  <a:txBody>
                    <a:bodyPr/>
                    <a:lstStyle/>
                    <a:p>
                      <a:pPr marL="0" marR="0" algn="ctr" rtl="1">
                        <a:spcBef>
                          <a:spcPts val="0"/>
                        </a:spcBef>
                        <a:spcAft>
                          <a:spcPts val="0"/>
                        </a:spcAft>
                      </a:pPr>
                      <a:r>
                        <a:rPr lang="ar-SA" sz="2000" b="1" dirty="0">
                          <a:solidFill>
                            <a:srgbClr val="C00000"/>
                          </a:solidFill>
                        </a:rPr>
                        <a:t>الخصائص</a:t>
                      </a:r>
                      <a:endParaRPr lang="en-US" sz="2000" b="1" dirty="0">
                        <a:solidFill>
                          <a:srgbClr val="C00000"/>
                        </a:solidFill>
                        <a:latin typeface="Arial" pitchFamily="34" charset="0"/>
                        <a:ea typeface="Times New Roman"/>
                        <a:cs typeface="Arial" pitchFamily="34" charset="0"/>
                      </a:endParaRPr>
                    </a:p>
                  </a:txBody>
                  <a:tcPr marL="60456" marR="60456" marT="0" marB="0"/>
                </a:tc>
                <a:tc>
                  <a:txBody>
                    <a:bodyPr/>
                    <a:lstStyle/>
                    <a:p>
                      <a:pPr marL="0" marR="0" algn="ctr" rtl="1">
                        <a:spcBef>
                          <a:spcPts val="0"/>
                        </a:spcBef>
                        <a:spcAft>
                          <a:spcPts val="0"/>
                        </a:spcAft>
                      </a:pPr>
                      <a:r>
                        <a:rPr lang="ar-SA" sz="2000" b="1" dirty="0" smtClean="0">
                          <a:solidFill>
                            <a:srgbClr val="C00000"/>
                          </a:solidFill>
                        </a:rPr>
                        <a:t>المرحلة</a:t>
                      </a:r>
                      <a:endParaRPr lang="en-US" sz="2000" b="1" dirty="0">
                        <a:solidFill>
                          <a:srgbClr val="C00000"/>
                        </a:solidFill>
                        <a:latin typeface="Arial" pitchFamily="34" charset="0"/>
                        <a:ea typeface="Times New Roman"/>
                        <a:cs typeface="Arial" pitchFamily="34" charset="0"/>
                      </a:endParaRPr>
                    </a:p>
                  </a:txBody>
                  <a:tcPr marL="60456" marR="60456" marT="0" marB="0"/>
                </a:tc>
                <a:tc>
                  <a:txBody>
                    <a:bodyPr/>
                    <a:lstStyle/>
                    <a:p>
                      <a:pPr marL="0" marR="0" algn="ctr" rtl="1">
                        <a:spcBef>
                          <a:spcPts val="0"/>
                        </a:spcBef>
                        <a:spcAft>
                          <a:spcPts val="0"/>
                        </a:spcAft>
                      </a:pPr>
                      <a:r>
                        <a:rPr lang="ar-SA" sz="2000" b="1" dirty="0">
                          <a:solidFill>
                            <a:srgbClr val="C00000"/>
                          </a:solidFill>
                        </a:rPr>
                        <a:t>الرقم</a:t>
                      </a:r>
                      <a:endParaRPr lang="en-US" sz="2000" b="1" dirty="0">
                        <a:solidFill>
                          <a:srgbClr val="C00000"/>
                        </a:solidFill>
                        <a:latin typeface="Arial" pitchFamily="34" charset="0"/>
                        <a:ea typeface="Times New Roman"/>
                        <a:cs typeface="Arial" pitchFamily="34" charset="0"/>
                      </a:endParaRPr>
                    </a:p>
                  </a:txBody>
                  <a:tcPr marL="60456" marR="60456" marT="0" marB="0"/>
                </a:tc>
              </a:tr>
              <a:tr h="3352800">
                <a:tc>
                  <a:txBody>
                    <a:bodyPr/>
                    <a:lstStyle/>
                    <a:p>
                      <a:pPr marL="0" marR="0" algn="r" rtl="1">
                        <a:spcBef>
                          <a:spcPts val="0"/>
                        </a:spcBef>
                        <a:spcAft>
                          <a:spcPts val="0"/>
                        </a:spcAft>
                      </a:pPr>
                      <a:r>
                        <a:rPr lang="ar-SA" sz="2400" b="1" dirty="0" smtClean="0">
                          <a:solidFill>
                            <a:schemeClr val="tx2"/>
                          </a:solidFill>
                        </a:rPr>
                        <a:t>1- ادعم </a:t>
                      </a:r>
                      <a:r>
                        <a:rPr lang="ar-SA" sz="2400" b="1" dirty="0">
                          <a:solidFill>
                            <a:schemeClr val="tx2"/>
                          </a:solidFill>
                        </a:rPr>
                        <a:t>الطفل </a:t>
                      </a:r>
                      <a:r>
                        <a:rPr lang="ar-SA" sz="2400" b="1" dirty="0" smtClean="0">
                          <a:solidFill>
                            <a:schemeClr val="tx2"/>
                          </a:solidFill>
                        </a:rPr>
                        <a:t>وابق</a:t>
                      </a:r>
                      <a:r>
                        <a:rPr lang="ar-SA" sz="2400" b="1" baseline="0" dirty="0" smtClean="0">
                          <a:solidFill>
                            <a:schemeClr val="tx2"/>
                          </a:solidFill>
                        </a:rPr>
                        <a:t> </a:t>
                      </a:r>
                      <a:r>
                        <a:rPr lang="ar-SA" sz="2400" b="1" dirty="0" smtClean="0">
                          <a:solidFill>
                            <a:schemeClr val="tx2"/>
                          </a:solidFill>
                        </a:rPr>
                        <a:t>خط </a:t>
                      </a:r>
                      <a:r>
                        <a:rPr lang="ar-SA" sz="2400" b="1" dirty="0">
                          <a:solidFill>
                            <a:schemeClr val="tx2"/>
                          </a:solidFill>
                        </a:rPr>
                        <a:t>التواصل والمتابعة معه </a:t>
                      </a:r>
                      <a:r>
                        <a:rPr lang="ar-SA" sz="2400" b="1" dirty="0" smtClean="0">
                          <a:solidFill>
                            <a:schemeClr val="tx2"/>
                          </a:solidFill>
                        </a:rPr>
                        <a:t>.</a:t>
                      </a:r>
                    </a:p>
                    <a:p>
                      <a:pPr marL="0" marR="0" algn="r" rtl="1">
                        <a:spcBef>
                          <a:spcPts val="0"/>
                        </a:spcBef>
                        <a:spcAft>
                          <a:spcPts val="0"/>
                        </a:spcAft>
                      </a:pPr>
                      <a:endParaRPr lang="en-US" sz="2400" b="1" dirty="0">
                        <a:solidFill>
                          <a:schemeClr val="tx2"/>
                        </a:solidFill>
                      </a:endParaRPr>
                    </a:p>
                    <a:p>
                      <a:pPr marL="0" marR="0" algn="r" rtl="1">
                        <a:spcBef>
                          <a:spcPts val="0"/>
                        </a:spcBef>
                        <a:spcAft>
                          <a:spcPts val="0"/>
                        </a:spcAft>
                      </a:pPr>
                      <a:r>
                        <a:rPr lang="ar-SA" sz="2400" b="1" dirty="0" smtClean="0">
                          <a:solidFill>
                            <a:schemeClr val="tx2"/>
                          </a:solidFill>
                        </a:rPr>
                        <a:t>2-اتخذ قرار حول استدعاء ( الوالدين</a:t>
                      </a:r>
                      <a:r>
                        <a:rPr lang="ar-SA" sz="2400" b="1" baseline="0" dirty="0" smtClean="0">
                          <a:solidFill>
                            <a:schemeClr val="tx2"/>
                          </a:solidFill>
                        </a:rPr>
                        <a:t>) </a:t>
                      </a:r>
                      <a:r>
                        <a:rPr lang="ar-SA" sz="2400" b="1" dirty="0" smtClean="0">
                          <a:solidFill>
                            <a:schemeClr val="tx2"/>
                          </a:solidFill>
                        </a:rPr>
                        <a:t>للتحاور معهم بعد أن يكونوا قد علموا أن المدرسة معنية وعلمت بالموضوع الطفل.</a:t>
                      </a:r>
                      <a:endParaRPr lang="en-US" sz="2400" b="1" dirty="0" smtClean="0">
                        <a:solidFill>
                          <a:schemeClr val="tx2"/>
                        </a:solidFill>
                      </a:endParaRPr>
                    </a:p>
                    <a:p>
                      <a:pPr marL="0" marR="0" algn="r" rtl="1">
                        <a:spcBef>
                          <a:spcPts val="0"/>
                        </a:spcBef>
                        <a:spcAft>
                          <a:spcPts val="0"/>
                        </a:spcAft>
                      </a:pPr>
                      <a:endParaRPr lang="en-US" sz="2400" b="1" dirty="0">
                        <a:solidFill>
                          <a:schemeClr val="tx2"/>
                        </a:solidFill>
                        <a:latin typeface="Times New Roman"/>
                        <a:ea typeface="Times New Roman"/>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2400" b="1" dirty="0" smtClean="0">
                          <a:solidFill>
                            <a:schemeClr val="tx2"/>
                          </a:solidFill>
                        </a:rPr>
                        <a:t>3-خطط بالتعاون مع مدير المدرسة إمكانية إجراء زيارات متابعة للطفل ضمن أسرته لقياس التقدم الحاصل.  </a:t>
                      </a:r>
                      <a:endParaRPr lang="en-US" sz="2400" b="1" dirty="0" smtClean="0">
                        <a:solidFill>
                          <a:schemeClr val="tx2"/>
                        </a:solidFill>
                        <a:latin typeface="Times New Roman"/>
                        <a:ea typeface="Times New Roman"/>
                      </a:endParaRPr>
                    </a:p>
                  </a:txBody>
                  <a:tcPr marL="60456" marR="60456" marT="0" marB="0">
                    <a:solidFill>
                      <a:schemeClr val="accent3">
                        <a:lumMod val="20000"/>
                        <a:lumOff val="80000"/>
                      </a:schemeClr>
                    </a:solidFill>
                  </a:tcPr>
                </a:tc>
                <a:tc>
                  <a:txBody>
                    <a:bodyPr/>
                    <a:lstStyle/>
                    <a:p>
                      <a:pPr marL="0" marR="0" algn="r" rtl="1">
                        <a:spcBef>
                          <a:spcPts val="0"/>
                        </a:spcBef>
                        <a:spcAft>
                          <a:spcPts val="0"/>
                        </a:spcAft>
                      </a:pPr>
                      <a:r>
                        <a:rPr lang="ar-SA" sz="2400" b="1" dirty="0" smtClean="0">
                          <a:solidFill>
                            <a:schemeClr val="tx2"/>
                          </a:solidFill>
                        </a:rPr>
                        <a:t>1- لن </a:t>
                      </a:r>
                      <a:r>
                        <a:rPr lang="ar-SA" sz="2400" b="1" dirty="0">
                          <a:solidFill>
                            <a:schemeClr val="tx2"/>
                          </a:solidFill>
                        </a:rPr>
                        <a:t>اسمح </a:t>
                      </a:r>
                      <a:r>
                        <a:rPr lang="ar-SA" sz="2400" b="1" dirty="0" smtClean="0">
                          <a:solidFill>
                            <a:schemeClr val="tx2"/>
                          </a:solidFill>
                        </a:rPr>
                        <a:t>لأي </a:t>
                      </a:r>
                      <a:r>
                        <a:rPr lang="ar-SA" sz="2400" b="1" dirty="0">
                          <a:solidFill>
                            <a:schemeClr val="tx2"/>
                          </a:solidFill>
                        </a:rPr>
                        <a:t>شخص بتعريضي </a:t>
                      </a:r>
                      <a:r>
                        <a:rPr lang="ar-SA" sz="2400" b="1" dirty="0" smtClean="0">
                          <a:solidFill>
                            <a:schemeClr val="tx2"/>
                          </a:solidFill>
                        </a:rPr>
                        <a:t>لأي </a:t>
                      </a:r>
                      <a:r>
                        <a:rPr lang="ar-SA" sz="2400" b="1" dirty="0">
                          <a:solidFill>
                            <a:schemeClr val="tx2"/>
                          </a:solidFill>
                        </a:rPr>
                        <a:t>فعل </a:t>
                      </a:r>
                      <a:r>
                        <a:rPr lang="ar-SA" sz="2400" b="1" dirty="0" smtClean="0">
                          <a:solidFill>
                            <a:schemeClr val="tx2"/>
                          </a:solidFill>
                        </a:rPr>
                        <a:t>أو قول </a:t>
                      </a:r>
                      <a:r>
                        <a:rPr lang="ar-SA" sz="2400" b="1" dirty="0">
                          <a:solidFill>
                            <a:schemeClr val="tx2"/>
                          </a:solidFill>
                        </a:rPr>
                        <a:t>يهدد سلامة </a:t>
                      </a:r>
                      <a:r>
                        <a:rPr lang="ar-SA" sz="2400" b="1" dirty="0" smtClean="0">
                          <a:solidFill>
                            <a:schemeClr val="tx2"/>
                          </a:solidFill>
                        </a:rPr>
                        <a:t>جسمي</a:t>
                      </a:r>
                      <a:r>
                        <a:rPr lang="ar-SA" sz="2400" b="1" baseline="0" dirty="0" smtClean="0">
                          <a:solidFill>
                            <a:schemeClr val="tx2"/>
                          </a:solidFill>
                        </a:rPr>
                        <a:t> </a:t>
                      </a:r>
                      <a:r>
                        <a:rPr lang="ar-SA" sz="2400" b="1" dirty="0" smtClean="0">
                          <a:solidFill>
                            <a:schemeClr val="tx2"/>
                          </a:solidFill>
                        </a:rPr>
                        <a:t>ونفسيتي </a:t>
                      </a:r>
                      <a:r>
                        <a:rPr lang="ar-SA" sz="2400" b="1" dirty="0">
                          <a:solidFill>
                            <a:schemeClr val="tx2"/>
                          </a:solidFill>
                        </a:rPr>
                        <a:t>وسوف </a:t>
                      </a:r>
                      <a:r>
                        <a:rPr lang="ar-SA" sz="2400" b="1" dirty="0" smtClean="0">
                          <a:solidFill>
                            <a:schemeClr val="tx2"/>
                          </a:solidFill>
                        </a:rPr>
                        <a:t>أكون قادراً </a:t>
                      </a:r>
                      <a:r>
                        <a:rPr lang="ar-SA" sz="2400" b="1" dirty="0">
                          <a:solidFill>
                            <a:schemeClr val="tx2"/>
                          </a:solidFill>
                        </a:rPr>
                        <a:t>على رفضه </a:t>
                      </a:r>
                      <a:r>
                        <a:rPr lang="ar-SA" sz="2400" b="1" dirty="0" smtClean="0">
                          <a:solidFill>
                            <a:schemeClr val="tx2"/>
                          </a:solidFill>
                        </a:rPr>
                        <a:t>والإعلان </a:t>
                      </a:r>
                      <a:r>
                        <a:rPr lang="ar-SA" sz="2400" b="1" dirty="0">
                          <a:solidFill>
                            <a:schemeClr val="tx2"/>
                          </a:solidFill>
                        </a:rPr>
                        <a:t>عنه حتى وان تعرضت </a:t>
                      </a:r>
                      <a:r>
                        <a:rPr lang="ar-SA" sz="2400" b="1" dirty="0" smtClean="0">
                          <a:solidFill>
                            <a:schemeClr val="tx2"/>
                          </a:solidFill>
                        </a:rPr>
                        <a:t>للإساءة </a:t>
                      </a:r>
                      <a:r>
                        <a:rPr lang="ar-SA" sz="2400" b="1" dirty="0">
                          <a:solidFill>
                            <a:schemeClr val="tx2"/>
                          </a:solidFill>
                        </a:rPr>
                        <a:t>مرة </a:t>
                      </a:r>
                      <a:r>
                        <a:rPr lang="ar-SA" sz="2400" b="1" dirty="0" smtClean="0">
                          <a:solidFill>
                            <a:schemeClr val="tx2"/>
                          </a:solidFill>
                        </a:rPr>
                        <a:t>أخرى</a:t>
                      </a:r>
                      <a:r>
                        <a:rPr lang="ar-SA" sz="2400" b="1" baseline="0" dirty="0" smtClean="0">
                          <a:solidFill>
                            <a:schemeClr val="tx2"/>
                          </a:solidFill>
                        </a:rPr>
                        <a:t> .</a:t>
                      </a:r>
                      <a:endParaRPr lang="en-US" sz="2400" b="1" dirty="0">
                        <a:solidFill>
                          <a:schemeClr val="tx2"/>
                        </a:solidFill>
                        <a:latin typeface="Times New Roman"/>
                        <a:ea typeface="Times New Roman"/>
                      </a:endParaRPr>
                    </a:p>
                  </a:txBody>
                  <a:tcPr marL="60456" marR="60456" marT="0" marB="0">
                    <a:solidFill>
                      <a:schemeClr val="accent2">
                        <a:lumMod val="20000"/>
                        <a:lumOff val="80000"/>
                      </a:schemeClr>
                    </a:solidFill>
                  </a:tcPr>
                </a:tc>
                <a:tc>
                  <a:txBody>
                    <a:bodyPr/>
                    <a:lstStyle/>
                    <a:p>
                      <a:pPr marL="0" marR="0" algn="r" rtl="1">
                        <a:spcBef>
                          <a:spcPts val="0"/>
                        </a:spcBef>
                        <a:spcAft>
                          <a:spcPts val="0"/>
                        </a:spcAft>
                      </a:pPr>
                      <a:r>
                        <a:rPr lang="ar-SA" sz="2400" b="1" dirty="0">
                          <a:solidFill>
                            <a:schemeClr val="tx2"/>
                          </a:solidFill>
                        </a:rPr>
                        <a:t>يتخذ الطفل وبمساعدة من يعلمون عن وضعه </a:t>
                      </a:r>
                      <a:r>
                        <a:rPr lang="ar-SA" sz="2400" b="1" dirty="0" smtClean="0">
                          <a:solidFill>
                            <a:schemeClr val="tx2"/>
                          </a:solidFill>
                        </a:rPr>
                        <a:t>إجراءات </a:t>
                      </a:r>
                      <a:r>
                        <a:rPr lang="ar-SA" sz="2400" b="1" dirty="0">
                          <a:solidFill>
                            <a:schemeClr val="tx2"/>
                          </a:solidFill>
                        </a:rPr>
                        <a:t>التغيير التي اقترحها مع من وثق </a:t>
                      </a:r>
                      <a:r>
                        <a:rPr lang="ar-SA" sz="2400" b="1" dirty="0" smtClean="0">
                          <a:solidFill>
                            <a:schemeClr val="tx2"/>
                          </a:solidFill>
                        </a:rPr>
                        <a:t>به.</a:t>
                      </a:r>
                      <a:endParaRPr lang="en-US" sz="2400" b="1" dirty="0">
                        <a:solidFill>
                          <a:schemeClr val="tx2"/>
                        </a:solidFill>
                        <a:latin typeface="Times New Roman"/>
                        <a:ea typeface="Times New Roman"/>
                      </a:endParaRPr>
                    </a:p>
                  </a:txBody>
                  <a:tcPr marL="60456" marR="60456" marT="0" marB="0"/>
                </a:tc>
                <a:tc>
                  <a:txBody>
                    <a:bodyPr/>
                    <a:lstStyle/>
                    <a:p>
                      <a:pPr marL="0" marR="0" algn="r" rtl="1">
                        <a:spcBef>
                          <a:spcPts val="0"/>
                        </a:spcBef>
                        <a:spcAft>
                          <a:spcPts val="0"/>
                        </a:spcAft>
                      </a:pPr>
                      <a:r>
                        <a:rPr lang="ar-SA" sz="2800" b="1" dirty="0">
                          <a:solidFill>
                            <a:srgbClr val="FF0000"/>
                          </a:solidFill>
                        </a:rPr>
                        <a:t>مرحلة التنفيذ </a:t>
                      </a:r>
                      <a:endParaRPr lang="en-US" sz="2800" b="1" dirty="0">
                        <a:solidFill>
                          <a:srgbClr val="FF0000"/>
                        </a:solidFill>
                        <a:latin typeface="Times New Roman"/>
                        <a:ea typeface="Times New Roman"/>
                      </a:endParaRPr>
                    </a:p>
                  </a:txBody>
                  <a:tcPr marL="60456" marR="60456" marT="0" marB="0"/>
                </a:tc>
                <a:tc>
                  <a:txBody>
                    <a:bodyPr/>
                    <a:lstStyle/>
                    <a:p>
                      <a:pPr marL="0" marR="0" algn="r" rtl="1">
                        <a:spcBef>
                          <a:spcPts val="0"/>
                        </a:spcBef>
                        <a:spcAft>
                          <a:spcPts val="0"/>
                        </a:spcAft>
                      </a:pPr>
                      <a:r>
                        <a:rPr lang="ar-SA" sz="2000" dirty="0">
                          <a:solidFill>
                            <a:schemeClr val="tx2"/>
                          </a:solidFill>
                        </a:rPr>
                        <a:t>4-</a:t>
                      </a:r>
                      <a:endParaRPr lang="en-US" sz="2000" b="1" dirty="0">
                        <a:solidFill>
                          <a:schemeClr val="tx2"/>
                        </a:solidFill>
                        <a:latin typeface="Times New Roman"/>
                        <a:ea typeface="Times New Roman"/>
                      </a:endParaRPr>
                    </a:p>
                  </a:txBody>
                  <a:tcPr marL="60456" marR="60456" marT="0" marB="0"/>
                </a:tc>
              </a:tr>
            </a:tbl>
          </a:graphicData>
        </a:graphic>
      </p:graphicFrame>
      <p:sp>
        <p:nvSpPr>
          <p:cNvPr id="4" name="عنصر نائب لرقم الشريحة 3"/>
          <p:cNvSpPr>
            <a:spLocks noGrp="1"/>
          </p:cNvSpPr>
          <p:nvPr>
            <p:ph type="sldNum" sz="quarter" idx="12"/>
          </p:nvPr>
        </p:nvSpPr>
        <p:spPr/>
        <p:txBody>
          <a:bodyPr/>
          <a:lstStyle/>
          <a:p>
            <a:fld id="{EA02323C-08E9-480C-90B1-6248B35BB7D4}" type="slidenum">
              <a:rPr lang="ar-SA" smtClean="0"/>
              <a:pPr/>
              <a:t>156</a:t>
            </a:fld>
            <a:endParaRPr lang="ar-SA" dirty="0"/>
          </a:p>
        </p:txBody>
      </p:sp>
      <p:sp>
        <p:nvSpPr>
          <p:cNvPr id="5" name="مستطيل 4"/>
          <p:cNvSpPr/>
          <p:nvPr/>
        </p:nvSpPr>
        <p:spPr>
          <a:xfrm>
            <a:off x="611560" y="174171"/>
            <a:ext cx="7632848"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2800" b="1" spc="50" dirty="0">
                <a:ln w="11430"/>
                <a:effectLst>
                  <a:outerShdw blurRad="76200" dist="50800" dir="5400000" algn="tl" rotWithShape="0">
                    <a:srgbClr val="000000">
                      <a:alpha val="65000"/>
                    </a:srgbClr>
                  </a:outerShdw>
                </a:effectLst>
              </a:rPr>
              <a:t>مراحل عملية اتخاذ </a:t>
            </a:r>
            <a:r>
              <a:rPr lang="ar-SA" sz="2800" b="1" spc="50" dirty="0" smtClean="0">
                <a:ln w="11430"/>
                <a:effectLst>
                  <a:outerShdw blurRad="76200" dist="50800" dir="5400000" algn="tl" rotWithShape="0">
                    <a:srgbClr val="000000">
                      <a:alpha val="65000"/>
                    </a:srgbClr>
                  </a:outerShdw>
                </a:effectLst>
              </a:rPr>
              <a:t>القرار في التخلص من الإساءة والإهمال 4</a:t>
            </a:r>
            <a:endParaRPr lang="ar-SA" sz="28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13346060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2373537721"/>
              </p:ext>
            </p:extLst>
          </p:nvPr>
        </p:nvGraphicFramePr>
        <p:xfrm>
          <a:off x="395536" y="836712"/>
          <a:ext cx="8382000" cy="5804441"/>
        </p:xfrm>
        <a:graphic>
          <a:graphicData uri="http://schemas.openxmlformats.org/drawingml/2006/table">
            <a:tbl>
              <a:tblPr>
                <a:tableStyleId>{35758FB7-9AC5-4552-8A53-C91805E547FA}</a:tableStyleId>
              </a:tblPr>
              <a:tblGrid>
                <a:gridCol w="2561166"/>
                <a:gridCol w="2050088"/>
                <a:gridCol w="2218524"/>
                <a:gridCol w="1091102"/>
                <a:gridCol w="461120"/>
              </a:tblGrid>
              <a:tr h="318041">
                <a:tc>
                  <a:txBody>
                    <a:bodyPr/>
                    <a:lstStyle/>
                    <a:p>
                      <a:pPr marL="0" marR="0" algn="ctr" rtl="1">
                        <a:spcBef>
                          <a:spcPts val="0"/>
                        </a:spcBef>
                        <a:spcAft>
                          <a:spcPts val="0"/>
                        </a:spcAft>
                      </a:pPr>
                      <a:r>
                        <a:rPr lang="ar-SA" sz="2000" dirty="0">
                          <a:solidFill>
                            <a:srgbClr val="C00000"/>
                          </a:solidFill>
                        </a:rPr>
                        <a:t>التدخلات العلاجية المناسبة</a:t>
                      </a:r>
                      <a:endParaRPr lang="en-US" sz="2000" b="1" dirty="0">
                        <a:solidFill>
                          <a:srgbClr val="C00000"/>
                        </a:solidFill>
                        <a:latin typeface="Arial" pitchFamily="34" charset="0"/>
                        <a:ea typeface="Times New Roman"/>
                        <a:cs typeface="Arial" pitchFamily="34" charset="0"/>
                      </a:endParaRPr>
                    </a:p>
                  </a:txBody>
                  <a:tcPr marL="60456" marR="60456" marT="0" marB="0">
                    <a:solidFill>
                      <a:schemeClr val="accent3">
                        <a:lumMod val="20000"/>
                        <a:lumOff val="80000"/>
                      </a:schemeClr>
                    </a:solidFill>
                  </a:tcPr>
                </a:tc>
                <a:tc>
                  <a:txBody>
                    <a:bodyPr/>
                    <a:lstStyle/>
                    <a:p>
                      <a:pPr marL="0" marR="0" algn="ctr" rtl="1">
                        <a:spcBef>
                          <a:spcPts val="0"/>
                        </a:spcBef>
                        <a:spcAft>
                          <a:spcPts val="0"/>
                        </a:spcAft>
                      </a:pPr>
                      <a:r>
                        <a:rPr lang="ar-SA" sz="2000" b="1" dirty="0" smtClean="0">
                          <a:solidFill>
                            <a:srgbClr val="C00000"/>
                          </a:solidFill>
                        </a:rPr>
                        <a:t>أمثلة لردود فعل الحالة</a:t>
                      </a:r>
                      <a:endParaRPr lang="en-US" sz="2000" b="1" dirty="0">
                        <a:solidFill>
                          <a:srgbClr val="C00000"/>
                        </a:solidFill>
                        <a:latin typeface="Arial" pitchFamily="34" charset="0"/>
                        <a:ea typeface="Times New Roman"/>
                        <a:cs typeface="Arial" pitchFamily="34" charset="0"/>
                      </a:endParaRPr>
                    </a:p>
                  </a:txBody>
                  <a:tcPr marL="60456" marR="60456" marT="0" marB="0">
                    <a:solidFill>
                      <a:schemeClr val="accent2">
                        <a:lumMod val="20000"/>
                        <a:lumOff val="80000"/>
                      </a:schemeClr>
                    </a:solidFill>
                  </a:tcPr>
                </a:tc>
                <a:tc>
                  <a:txBody>
                    <a:bodyPr/>
                    <a:lstStyle/>
                    <a:p>
                      <a:pPr marL="0" marR="0" algn="ctr" rtl="1">
                        <a:spcBef>
                          <a:spcPts val="0"/>
                        </a:spcBef>
                        <a:spcAft>
                          <a:spcPts val="0"/>
                        </a:spcAft>
                      </a:pPr>
                      <a:r>
                        <a:rPr lang="ar-SA" sz="2000" dirty="0">
                          <a:solidFill>
                            <a:srgbClr val="C00000"/>
                          </a:solidFill>
                        </a:rPr>
                        <a:t>الخصائص</a:t>
                      </a:r>
                      <a:endParaRPr lang="en-US" sz="2000" b="1" dirty="0">
                        <a:solidFill>
                          <a:srgbClr val="C00000"/>
                        </a:solidFill>
                        <a:latin typeface="Arial" pitchFamily="34" charset="0"/>
                        <a:ea typeface="Times New Roman"/>
                        <a:cs typeface="Arial" pitchFamily="34" charset="0"/>
                      </a:endParaRPr>
                    </a:p>
                  </a:txBody>
                  <a:tcPr marL="60456" marR="60456" marT="0" marB="0"/>
                </a:tc>
                <a:tc>
                  <a:txBody>
                    <a:bodyPr/>
                    <a:lstStyle/>
                    <a:p>
                      <a:pPr marL="0" marR="0" algn="ctr" rtl="1">
                        <a:spcBef>
                          <a:spcPts val="0"/>
                        </a:spcBef>
                        <a:spcAft>
                          <a:spcPts val="0"/>
                        </a:spcAft>
                      </a:pPr>
                      <a:r>
                        <a:rPr lang="ar-SA" sz="2000" dirty="0" smtClean="0">
                          <a:solidFill>
                            <a:srgbClr val="C00000"/>
                          </a:solidFill>
                        </a:rPr>
                        <a:t>المرحلة</a:t>
                      </a:r>
                      <a:endParaRPr lang="en-US" sz="2000" b="1" dirty="0">
                        <a:solidFill>
                          <a:srgbClr val="C00000"/>
                        </a:solidFill>
                        <a:latin typeface="Arial" pitchFamily="34" charset="0"/>
                        <a:ea typeface="Times New Roman"/>
                        <a:cs typeface="Arial" pitchFamily="34" charset="0"/>
                      </a:endParaRPr>
                    </a:p>
                  </a:txBody>
                  <a:tcPr marL="60456" marR="60456" marT="0" marB="0"/>
                </a:tc>
                <a:tc>
                  <a:txBody>
                    <a:bodyPr/>
                    <a:lstStyle/>
                    <a:p>
                      <a:pPr marL="0" marR="0" algn="ctr" rtl="1">
                        <a:spcBef>
                          <a:spcPts val="0"/>
                        </a:spcBef>
                        <a:spcAft>
                          <a:spcPts val="0"/>
                        </a:spcAft>
                      </a:pPr>
                      <a:r>
                        <a:rPr lang="ar-SA" sz="1600" dirty="0">
                          <a:solidFill>
                            <a:srgbClr val="C00000"/>
                          </a:solidFill>
                        </a:rPr>
                        <a:t>الرقم</a:t>
                      </a:r>
                      <a:endParaRPr lang="en-US" sz="1600" b="1" dirty="0">
                        <a:solidFill>
                          <a:srgbClr val="C00000"/>
                        </a:solidFill>
                        <a:latin typeface="Arial" pitchFamily="34" charset="0"/>
                        <a:ea typeface="Times New Roman"/>
                        <a:cs typeface="Arial" pitchFamily="34" charset="0"/>
                      </a:endParaRPr>
                    </a:p>
                  </a:txBody>
                  <a:tcPr marL="60456" marR="60456" marT="0" marB="0"/>
                </a:tc>
              </a:tr>
              <a:tr h="523381">
                <a:tc>
                  <a:txBody>
                    <a:bodyPr/>
                    <a:lstStyle/>
                    <a:p>
                      <a:pPr marL="0" marR="0" algn="r" rtl="1">
                        <a:spcBef>
                          <a:spcPts val="0"/>
                        </a:spcBef>
                        <a:spcAft>
                          <a:spcPts val="0"/>
                        </a:spcAft>
                      </a:pPr>
                      <a:r>
                        <a:rPr lang="ar-SA" sz="2000" b="1" dirty="0" smtClean="0">
                          <a:solidFill>
                            <a:schemeClr val="tx2"/>
                          </a:solidFill>
                        </a:rPr>
                        <a:t>1-أستمر </a:t>
                      </a:r>
                      <a:r>
                        <a:rPr lang="ar-SA" sz="2000" b="1" dirty="0">
                          <a:solidFill>
                            <a:schemeClr val="tx2"/>
                          </a:solidFill>
                        </a:rPr>
                        <a:t>بالتشجيع الايجابي ورفع معنويات </a:t>
                      </a:r>
                      <a:r>
                        <a:rPr lang="ar-SA" sz="2000" b="1" dirty="0" smtClean="0">
                          <a:solidFill>
                            <a:schemeClr val="tx2"/>
                          </a:solidFill>
                        </a:rPr>
                        <a:t>الطفل. </a:t>
                      </a:r>
                      <a:endParaRPr lang="en-US" sz="2000" b="1" dirty="0">
                        <a:solidFill>
                          <a:schemeClr val="tx2"/>
                        </a:solidFill>
                      </a:endParaRPr>
                    </a:p>
                  </a:txBody>
                  <a:tcPr marL="60456" marR="60456" marT="0" marB="0">
                    <a:lnB w="12700" cap="flat" cmpd="sng" algn="ctr">
                      <a:solidFill>
                        <a:schemeClr val="tx2">
                          <a:lumMod val="40000"/>
                          <a:lumOff val="60000"/>
                        </a:schemeClr>
                      </a:solidFill>
                      <a:prstDash val="solid"/>
                      <a:round/>
                      <a:headEnd type="none" w="med" len="med"/>
                      <a:tailEnd type="none" w="med" len="med"/>
                    </a:lnB>
                    <a:solidFill>
                      <a:schemeClr val="accent3">
                        <a:lumMod val="20000"/>
                        <a:lumOff val="80000"/>
                      </a:schemeClr>
                    </a:solidFill>
                  </a:tcPr>
                </a:tc>
                <a:tc rowSpan="4">
                  <a:txBody>
                    <a:bodyPr/>
                    <a:lstStyle/>
                    <a:p>
                      <a:pPr marL="0" marR="0" algn="r" rtl="1">
                        <a:spcBef>
                          <a:spcPts val="0"/>
                        </a:spcBef>
                        <a:spcAft>
                          <a:spcPts val="0"/>
                        </a:spcAft>
                      </a:pPr>
                      <a:r>
                        <a:rPr lang="ar-SA" sz="2000" b="1" dirty="0" smtClean="0">
                          <a:solidFill>
                            <a:schemeClr val="tx2"/>
                          </a:solidFill>
                        </a:rPr>
                        <a:t>1- جراء </a:t>
                      </a:r>
                      <a:r>
                        <a:rPr lang="ar-SA" sz="2000" b="1" dirty="0">
                          <a:solidFill>
                            <a:schemeClr val="tx2"/>
                          </a:solidFill>
                        </a:rPr>
                        <a:t>التحسن الذي حصل معي في وقف الممارسات السلبية ضدي سوف </a:t>
                      </a:r>
                      <a:r>
                        <a:rPr lang="ar-SA" sz="2000" b="1" dirty="0" smtClean="0">
                          <a:solidFill>
                            <a:schemeClr val="tx2"/>
                          </a:solidFill>
                        </a:rPr>
                        <a:t>أقوم </a:t>
                      </a:r>
                      <a:r>
                        <a:rPr lang="ar-SA" sz="2000" b="1" dirty="0">
                          <a:solidFill>
                            <a:schemeClr val="tx2"/>
                          </a:solidFill>
                        </a:rPr>
                        <a:t>بـ : </a:t>
                      </a:r>
                      <a:endParaRPr lang="ar-SA" sz="2000" b="1" dirty="0" smtClean="0">
                        <a:solidFill>
                          <a:schemeClr val="tx2"/>
                        </a:solidFill>
                      </a:endParaRPr>
                    </a:p>
                    <a:p>
                      <a:pPr marL="0" marR="0" algn="r" rtl="1">
                        <a:spcBef>
                          <a:spcPts val="0"/>
                        </a:spcBef>
                        <a:spcAft>
                          <a:spcPts val="0"/>
                        </a:spcAft>
                      </a:pPr>
                      <a:endParaRPr lang="en-US" sz="2000" b="1" dirty="0">
                        <a:solidFill>
                          <a:schemeClr val="tx2"/>
                        </a:solidFill>
                      </a:endParaRPr>
                    </a:p>
                    <a:p>
                      <a:pPr marL="0" marR="0" algn="r" rtl="1">
                        <a:spcBef>
                          <a:spcPts val="0"/>
                        </a:spcBef>
                        <a:spcAft>
                          <a:spcPts val="0"/>
                        </a:spcAft>
                      </a:pPr>
                      <a:r>
                        <a:rPr lang="ar-SA" sz="2000" b="1" dirty="0" smtClean="0">
                          <a:solidFill>
                            <a:schemeClr val="tx1"/>
                          </a:solidFill>
                        </a:rPr>
                        <a:t>أ - الاجتهاد </a:t>
                      </a:r>
                      <a:r>
                        <a:rPr lang="ar-SA" sz="2000" b="1" dirty="0">
                          <a:solidFill>
                            <a:schemeClr val="tx1"/>
                          </a:solidFill>
                        </a:rPr>
                        <a:t>في التركيز في دروسي ووضعي </a:t>
                      </a:r>
                      <a:r>
                        <a:rPr lang="ar-SA" sz="2000" b="1" dirty="0" smtClean="0">
                          <a:solidFill>
                            <a:schemeClr val="tx1"/>
                          </a:solidFill>
                        </a:rPr>
                        <a:t>التعليمي.</a:t>
                      </a:r>
                    </a:p>
                    <a:p>
                      <a:pPr marL="0" marR="0" algn="r" rtl="1">
                        <a:spcBef>
                          <a:spcPts val="0"/>
                        </a:spcBef>
                        <a:spcAft>
                          <a:spcPts val="0"/>
                        </a:spcAft>
                      </a:pPr>
                      <a:endParaRPr lang="en-US" sz="2000" b="1" dirty="0">
                        <a:solidFill>
                          <a:schemeClr val="tx1"/>
                        </a:solidFill>
                      </a:endParaRPr>
                    </a:p>
                    <a:p>
                      <a:pPr marL="0" marR="0" algn="r" rtl="1">
                        <a:spcBef>
                          <a:spcPts val="0"/>
                        </a:spcBef>
                        <a:spcAft>
                          <a:spcPts val="0"/>
                        </a:spcAft>
                      </a:pPr>
                      <a:r>
                        <a:rPr lang="ar-SA" sz="2000" b="1" dirty="0" smtClean="0">
                          <a:solidFill>
                            <a:schemeClr val="tx1"/>
                          </a:solidFill>
                        </a:rPr>
                        <a:t>ب - يمكن </a:t>
                      </a:r>
                      <a:r>
                        <a:rPr lang="ar-SA" sz="2000" b="1" dirty="0">
                          <a:solidFill>
                            <a:schemeClr val="tx1"/>
                          </a:solidFill>
                        </a:rPr>
                        <a:t>لي </a:t>
                      </a:r>
                      <a:r>
                        <a:rPr lang="ar-SA" sz="2000" b="1" dirty="0" smtClean="0">
                          <a:solidFill>
                            <a:schemeClr val="tx1"/>
                          </a:solidFill>
                        </a:rPr>
                        <a:t>أن أكون</a:t>
                      </a:r>
                      <a:r>
                        <a:rPr lang="ar-SA" sz="2000" b="1" baseline="0" dirty="0" smtClean="0">
                          <a:solidFill>
                            <a:schemeClr val="tx1"/>
                          </a:solidFill>
                        </a:rPr>
                        <a:t> مثل </a:t>
                      </a:r>
                      <a:r>
                        <a:rPr lang="ar-SA" sz="2000" b="1" dirty="0" smtClean="0">
                          <a:solidFill>
                            <a:schemeClr val="tx1"/>
                          </a:solidFill>
                        </a:rPr>
                        <a:t>أي </a:t>
                      </a:r>
                      <a:r>
                        <a:rPr lang="ar-SA" sz="2000" b="1" dirty="0">
                          <a:solidFill>
                            <a:schemeClr val="tx1"/>
                          </a:solidFill>
                        </a:rPr>
                        <a:t>طفل </a:t>
                      </a:r>
                      <a:r>
                        <a:rPr lang="ar-SA" sz="2000" b="1" dirty="0" smtClean="0">
                          <a:solidFill>
                            <a:schemeClr val="tx1"/>
                          </a:solidFill>
                        </a:rPr>
                        <a:t>آخر </a:t>
                      </a:r>
                      <a:r>
                        <a:rPr lang="ar-SA" sz="2000" b="1" dirty="0">
                          <a:solidFill>
                            <a:schemeClr val="tx1"/>
                          </a:solidFill>
                        </a:rPr>
                        <a:t>سعيد </a:t>
                      </a:r>
                      <a:r>
                        <a:rPr lang="ar-SA" sz="2000" b="1" dirty="0" smtClean="0">
                          <a:solidFill>
                            <a:schemeClr val="tx1"/>
                          </a:solidFill>
                        </a:rPr>
                        <a:t>ومتفوق </a:t>
                      </a:r>
                      <a:r>
                        <a:rPr lang="ar-SA" sz="2000" b="1" dirty="0">
                          <a:solidFill>
                            <a:schemeClr val="tx1"/>
                          </a:solidFill>
                        </a:rPr>
                        <a:t>في مدرسته </a:t>
                      </a:r>
                      <a:r>
                        <a:rPr lang="ar-SA" sz="2000" b="1" dirty="0" smtClean="0">
                          <a:solidFill>
                            <a:schemeClr val="tx1"/>
                          </a:solidFill>
                        </a:rPr>
                        <a:t>.</a:t>
                      </a:r>
                    </a:p>
                    <a:p>
                      <a:pPr marL="0" marR="0" algn="r" rtl="1">
                        <a:spcBef>
                          <a:spcPts val="0"/>
                        </a:spcBef>
                        <a:spcAft>
                          <a:spcPts val="0"/>
                        </a:spcAft>
                      </a:pPr>
                      <a:endParaRPr lang="en-US" sz="2000" b="1" dirty="0">
                        <a:solidFill>
                          <a:schemeClr val="tx1"/>
                        </a:solidFill>
                      </a:endParaRPr>
                    </a:p>
                    <a:p>
                      <a:pPr marL="0" marR="0" algn="r" rtl="1">
                        <a:spcBef>
                          <a:spcPts val="0"/>
                        </a:spcBef>
                        <a:spcAft>
                          <a:spcPts val="0"/>
                        </a:spcAft>
                      </a:pPr>
                      <a:r>
                        <a:rPr lang="ar-SA" sz="2000" b="1" dirty="0" smtClean="0">
                          <a:solidFill>
                            <a:schemeClr val="tx1"/>
                          </a:solidFill>
                        </a:rPr>
                        <a:t>ج - يمكن </a:t>
                      </a:r>
                      <a:r>
                        <a:rPr lang="ar-SA" sz="2000" b="1" dirty="0">
                          <a:solidFill>
                            <a:schemeClr val="tx1"/>
                          </a:solidFill>
                        </a:rPr>
                        <a:t>لي </a:t>
                      </a:r>
                      <a:r>
                        <a:rPr lang="ar-SA" sz="2000" b="1" dirty="0" smtClean="0">
                          <a:solidFill>
                            <a:schemeClr val="tx1"/>
                          </a:solidFill>
                        </a:rPr>
                        <a:t>أن أكون صداقات </a:t>
                      </a:r>
                      <a:r>
                        <a:rPr lang="ar-SA" sz="2000" b="1" dirty="0">
                          <a:solidFill>
                            <a:schemeClr val="tx1"/>
                          </a:solidFill>
                        </a:rPr>
                        <a:t>وعلاقات ايجابية وطيبة مع طلاب </a:t>
                      </a:r>
                      <a:r>
                        <a:rPr lang="ar-SA" sz="2000" b="1" dirty="0" smtClean="0">
                          <a:solidFill>
                            <a:schemeClr val="tx1"/>
                          </a:solidFill>
                        </a:rPr>
                        <a:t>المدرسة. </a:t>
                      </a:r>
                      <a:endParaRPr lang="en-US" sz="2000" b="1" dirty="0">
                        <a:solidFill>
                          <a:schemeClr val="tx1"/>
                        </a:solidFill>
                        <a:latin typeface="Times New Roman"/>
                        <a:ea typeface="Times New Roman"/>
                      </a:endParaRPr>
                    </a:p>
                  </a:txBody>
                  <a:tcPr marL="60456" marR="60456" marT="0" marB="0">
                    <a:solidFill>
                      <a:schemeClr val="accent2">
                        <a:lumMod val="20000"/>
                        <a:lumOff val="80000"/>
                      </a:schemeClr>
                    </a:solidFill>
                  </a:tcPr>
                </a:tc>
                <a:tc rowSpan="4">
                  <a:txBody>
                    <a:bodyPr/>
                    <a:lstStyle/>
                    <a:p>
                      <a:pPr marL="0" marR="0" algn="r" rtl="1">
                        <a:spcBef>
                          <a:spcPts val="0"/>
                        </a:spcBef>
                        <a:spcAft>
                          <a:spcPts val="0"/>
                        </a:spcAft>
                      </a:pPr>
                      <a:r>
                        <a:rPr lang="ar-SA" sz="2000" b="1" dirty="0" smtClean="0">
                          <a:solidFill>
                            <a:schemeClr val="tx2"/>
                          </a:solidFill>
                        </a:rPr>
                        <a:t>1- الإيحاء للطفل بأن يستثمر كل </a:t>
                      </a:r>
                      <a:r>
                        <a:rPr lang="ar-SA" sz="2000" b="1" dirty="0">
                          <a:solidFill>
                            <a:schemeClr val="tx2"/>
                          </a:solidFill>
                        </a:rPr>
                        <a:t>الفرص التي </a:t>
                      </a:r>
                      <a:r>
                        <a:rPr lang="ar-SA" sz="2000" b="1" dirty="0" smtClean="0">
                          <a:solidFill>
                            <a:schemeClr val="tx2"/>
                          </a:solidFill>
                        </a:rPr>
                        <a:t>هيأتها </a:t>
                      </a:r>
                      <a:r>
                        <a:rPr lang="ar-SA" sz="2000" b="1" dirty="0">
                          <a:solidFill>
                            <a:schemeClr val="tx2"/>
                          </a:solidFill>
                        </a:rPr>
                        <a:t>له مدرسته </a:t>
                      </a:r>
                      <a:r>
                        <a:rPr lang="ar-SA" sz="2000" b="1" dirty="0" smtClean="0">
                          <a:solidFill>
                            <a:schemeClr val="tx2"/>
                          </a:solidFill>
                        </a:rPr>
                        <a:t>أثناء </a:t>
                      </a:r>
                      <a:r>
                        <a:rPr lang="ar-SA" sz="2000" b="1" dirty="0">
                          <a:solidFill>
                            <a:schemeClr val="tx2"/>
                          </a:solidFill>
                        </a:rPr>
                        <a:t>عملها معه وكيف </a:t>
                      </a:r>
                      <a:r>
                        <a:rPr lang="ar-SA" sz="2000" b="1" dirty="0" smtClean="0">
                          <a:solidFill>
                            <a:schemeClr val="tx2"/>
                          </a:solidFill>
                        </a:rPr>
                        <a:t>أنهم </a:t>
                      </a:r>
                      <a:r>
                        <a:rPr lang="ar-SA" sz="2000" b="1" dirty="0">
                          <a:solidFill>
                            <a:schemeClr val="tx2"/>
                          </a:solidFill>
                        </a:rPr>
                        <a:t>كانوا قادرين على تصديقه </a:t>
                      </a:r>
                      <a:r>
                        <a:rPr lang="ar-SA" sz="2000" b="1" dirty="0" smtClean="0">
                          <a:solidFill>
                            <a:schemeClr val="tx2"/>
                          </a:solidFill>
                        </a:rPr>
                        <a:t>والمساعدة </a:t>
                      </a:r>
                      <a:r>
                        <a:rPr lang="ar-SA" sz="2000" b="1" dirty="0">
                          <a:solidFill>
                            <a:schemeClr val="tx2"/>
                          </a:solidFill>
                        </a:rPr>
                        <a:t>في وضع خطة عمل </a:t>
                      </a:r>
                      <a:r>
                        <a:rPr lang="ar-SA" sz="2000" b="1" dirty="0" smtClean="0">
                          <a:solidFill>
                            <a:schemeClr val="tx2"/>
                          </a:solidFill>
                        </a:rPr>
                        <a:t>لحمايته.</a:t>
                      </a:r>
                      <a:endParaRPr lang="en-US" sz="2000" b="1" dirty="0">
                        <a:solidFill>
                          <a:schemeClr val="tx2"/>
                        </a:solidFill>
                        <a:latin typeface="Times New Roman"/>
                        <a:ea typeface="Times New Roman"/>
                      </a:endParaRPr>
                    </a:p>
                  </a:txBody>
                  <a:tcPr marL="60456" marR="60456" marT="0" marB="0"/>
                </a:tc>
                <a:tc rowSpan="4">
                  <a:txBody>
                    <a:bodyPr/>
                    <a:lstStyle/>
                    <a:p>
                      <a:pPr marL="0" marR="0" algn="r" rtl="1">
                        <a:spcBef>
                          <a:spcPts val="0"/>
                        </a:spcBef>
                        <a:spcAft>
                          <a:spcPts val="0"/>
                        </a:spcAft>
                      </a:pPr>
                      <a:r>
                        <a:rPr lang="ar-SA" sz="2400" b="1" dirty="0">
                          <a:solidFill>
                            <a:srgbClr val="FF0000"/>
                          </a:solidFill>
                        </a:rPr>
                        <a:t>مرحلة الدعم والمتابعة </a:t>
                      </a:r>
                      <a:endParaRPr lang="en-US" sz="2400" b="1" dirty="0">
                        <a:solidFill>
                          <a:srgbClr val="FF0000"/>
                        </a:solidFill>
                        <a:latin typeface="Times New Roman"/>
                        <a:ea typeface="Times New Roman"/>
                      </a:endParaRPr>
                    </a:p>
                  </a:txBody>
                  <a:tcPr marL="60456" marR="60456" marT="0" marB="0"/>
                </a:tc>
                <a:tc rowSpan="4">
                  <a:txBody>
                    <a:bodyPr/>
                    <a:lstStyle/>
                    <a:p>
                      <a:pPr marL="0" marR="0" algn="r" rtl="1">
                        <a:spcBef>
                          <a:spcPts val="0"/>
                        </a:spcBef>
                        <a:spcAft>
                          <a:spcPts val="0"/>
                        </a:spcAft>
                      </a:pPr>
                      <a:r>
                        <a:rPr lang="ar-SA" sz="2000" dirty="0">
                          <a:solidFill>
                            <a:schemeClr val="tx2"/>
                          </a:solidFill>
                        </a:rPr>
                        <a:t>5-</a:t>
                      </a:r>
                      <a:endParaRPr lang="en-US" sz="2000" b="1" dirty="0">
                        <a:solidFill>
                          <a:schemeClr val="tx2"/>
                        </a:solidFill>
                        <a:latin typeface="Times New Roman"/>
                        <a:ea typeface="Times New Roman"/>
                      </a:endParaRPr>
                    </a:p>
                  </a:txBody>
                  <a:tcPr marL="60456" marR="60456" marT="0" marB="0"/>
                </a:tc>
              </a:tr>
              <a:tr h="2355214">
                <a:tc>
                  <a:txBody>
                    <a:bodyPr/>
                    <a:lstStyle/>
                    <a:p>
                      <a:pPr marL="0" marR="0" algn="r" rtl="1">
                        <a:spcBef>
                          <a:spcPts val="0"/>
                        </a:spcBef>
                        <a:spcAft>
                          <a:spcPts val="0"/>
                        </a:spcAft>
                      </a:pPr>
                      <a:r>
                        <a:rPr lang="ar-SA" sz="2000" b="1" dirty="0" smtClean="0">
                          <a:solidFill>
                            <a:schemeClr val="tx2"/>
                          </a:solidFill>
                        </a:rPr>
                        <a:t>2-احرص على إعلام المعلمين الذين يعلمون الطفل على أهمية عدم تعريضه والآخرين لأي نمط من أنماط الإساءة وإيجاد نموذج ايجابي في التعامل مع الأطفال عموماً لترسيخ وجود بديل لتلك الممارسات السلبية.</a:t>
                      </a:r>
                      <a:endParaRPr lang="en-US" sz="2000" b="1" dirty="0" smtClean="0">
                        <a:solidFill>
                          <a:schemeClr val="tx2"/>
                        </a:solidFill>
                      </a:endParaRPr>
                    </a:p>
                  </a:txBody>
                  <a:tcPr marL="60456" marR="60456" marT="0" marB="0">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accent3">
                        <a:lumMod val="20000"/>
                        <a:lumOff val="80000"/>
                      </a:schemeClr>
                    </a:solidFill>
                  </a:tcPr>
                </a:tc>
                <a:tc vMerge="1">
                  <a:txBody>
                    <a:bodyPr/>
                    <a:lstStyle/>
                    <a:p>
                      <a:pPr rtl="1"/>
                      <a:endParaRPr lang="ar-SA"/>
                    </a:p>
                  </a:txBody>
                  <a:tcPr/>
                </a:tc>
                <a:tc vMerge="1">
                  <a:txBody>
                    <a:bodyPr/>
                    <a:lstStyle/>
                    <a:p>
                      <a:pPr rtl="1"/>
                      <a:endParaRPr lang="ar-SA"/>
                    </a:p>
                  </a:txBody>
                  <a:tcPr/>
                </a:tc>
                <a:tc vMerge="1">
                  <a:txBody>
                    <a:bodyPr/>
                    <a:lstStyle/>
                    <a:p>
                      <a:pPr rtl="1"/>
                      <a:endParaRPr lang="ar-SA"/>
                    </a:p>
                  </a:txBody>
                  <a:tcPr/>
                </a:tc>
                <a:tc vMerge="1">
                  <a:txBody>
                    <a:bodyPr/>
                    <a:lstStyle/>
                    <a:p>
                      <a:pPr rtl="1"/>
                      <a:endParaRPr lang="ar-SA"/>
                    </a:p>
                  </a:txBody>
                  <a:tcPr/>
                </a:tc>
              </a:tr>
              <a:tr h="785071">
                <a:tc>
                  <a:txBody>
                    <a:bodyPr/>
                    <a:lstStyle/>
                    <a:p>
                      <a:pPr marL="0" marR="0" algn="r" rtl="1">
                        <a:spcBef>
                          <a:spcPts val="0"/>
                        </a:spcBef>
                        <a:spcAft>
                          <a:spcPts val="0"/>
                        </a:spcAft>
                      </a:pPr>
                      <a:r>
                        <a:rPr lang="ar-SA" sz="2000" b="1" dirty="0" smtClean="0">
                          <a:solidFill>
                            <a:schemeClr val="tx2"/>
                          </a:solidFill>
                        </a:rPr>
                        <a:t>3-راقب التحسن المتحقق والمنجز وادعمه </a:t>
                      </a:r>
                      <a:endParaRPr lang="en-US" sz="2000" b="1" dirty="0" smtClean="0">
                        <a:solidFill>
                          <a:schemeClr val="tx2"/>
                        </a:solidFill>
                      </a:endParaRPr>
                    </a:p>
                    <a:p>
                      <a:pPr marL="0" marR="0" algn="r" rtl="1">
                        <a:spcBef>
                          <a:spcPts val="0"/>
                        </a:spcBef>
                        <a:spcAft>
                          <a:spcPts val="0"/>
                        </a:spcAft>
                      </a:pPr>
                      <a:r>
                        <a:rPr lang="ar-SA" sz="2000" b="1" dirty="0" smtClean="0">
                          <a:solidFill>
                            <a:schemeClr val="tx2"/>
                          </a:solidFill>
                        </a:rPr>
                        <a:t> </a:t>
                      </a:r>
                      <a:endParaRPr lang="en-US" sz="2000" b="1" dirty="0" smtClean="0">
                        <a:solidFill>
                          <a:schemeClr val="tx2"/>
                        </a:solidFill>
                        <a:latin typeface="Times New Roman"/>
                        <a:ea typeface="Times New Roman"/>
                      </a:endParaRPr>
                    </a:p>
                  </a:txBody>
                  <a:tcPr marL="60456" marR="60456" marT="0" marB="0">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accent3">
                        <a:lumMod val="20000"/>
                        <a:lumOff val="80000"/>
                      </a:schemeClr>
                    </a:solidFill>
                  </a:tcPr>
                </a:tc>
                <a:tc vMerge="1">
                  <a:txBody>
                    <a:bodyPr/>
                    <a:lstStyle/>
                    <a:p>
                      <a:pPr rtl="1"/>
                      <a:endParaRPr lang="ar-SA"/>
                    </a:p>
                  </a:txBody>
                  <a:tcPr/>
                </a:tc>
                <a:tc vMerge="1">
                  <a:txBody>
                    <a:bodyPr/>
                    <a:lstStyle/>
                    <a:p>
                      <a:pPr rtl="1"/>
                      <a:endParaRPr lang="ar-SA"/>
                    </a:p>
                  </a:txBody>
                  <a:tcPr/>
                </a:tc>
                <a:tc vMerge="1">
                  <a:txBody>
                    <a:bodyPr/>
                    <a:lstStyle/>
                    <a:p>
                      <a:pPr rtl="1"/>
                      <a:endParaRPr lang="ar-SA"/>
                    </a:p>
                  </a:txBody>
                  <a:tcPr/>
                </a:tc>
                <a:tc vMerge="1">
                  <a:txBody>
                    <a:bodyPr/>
                    <a:lstStyle/>
                    <a:p>
                      <a:pPr rtl="1"/>
                      <a:endParaRPr lang="ar-SA"/>
                    </a:p>
                  </a:txBody>
                  <a:tcPr/>
                </a:tc>
              </a:tr>
              <a:tr h="1328628">
                <a:tc>
                  <a:txBody>
                    <a:bodyPr/>
                    <a:lstStyle/>
                    <a:p>
                      <a:pPr marL="0" marR="0" algn="r" rtl="1">
                        <a:spcBef>
                          <a:spcPts val="0"/>
                        </a:spcBef>
                        <a:spcAft>
                          <a:spcPts val="0"/>
                        </a:spcAft>
                      </a:pPr>
                      <a:r>
                        <a:rPr lang="ar-SA" sz="2000" b="1" dirty="0" smtClean="0">
                          <a:solidFill>
                            <a:schemeClr val="tx2"/>
                          </a:solidFill>
                        </a:rPr>
                        <a:t>4-احرص تعزيز نقاط القوة التي ظهرت على الطفل اكتشاف المزيد</a:t>
                      </a:r>
                      <a:r>
                        <a:rPr lang="ar-SA" sz="2000" b="1" baseline="0" dirty="0" smtClean="0">
                          <a:solidFill>
                            <a:schemeClr val="tx2"/>
                          </a:solidFill>
                        </a:rPr>
                        <a:t> منها ليتم </a:t>
                      </a:r>
                      <a:r>
                        <a:rPr lang="ar-SA" sz="2000" b="1" baseline="0" dirty="0" err="1" smtClean="0">
                          <a:solidFill>
                            <a:schemeClr val="tx2"/>
                          </a:solidFill>
                        </a:rPr>
                        <a:t>اسثمارها</a:t>
                      </a:r>
                      <a:r>
                        <a:rPr lang="ar-SA" sz="2000" b="1" baseline="0" dirty="0" smtClean="0">
                          <a:solidFill>
                            <a:schemeClr val="tx2"/>
                          </a:solidFill>
                        </a:rPr>
                        <a:t> في تهيئته لحياة كريمة جديدة </a:t>
                      </a:r>
                      <a:endParaRPr lang="en-US" sz="2000" b="1" dirty="0">
                        <a:solidFill>
                          <a:schemeClr val="tx2"/>
                        </a:solidFill>
                        <a:latin typeface="Times New Roman"/>
                        <a:ea typeface="Times New Roman"/>
                      </a:endParaRPr>
                    </a:p>
                  </a:txBody>
                  <a:tcPr marL="60456" marR="60456" marT="0" marB="0">
                    <a:lnT w="12700" cap="flat" cmpd="sng" algn="ctr">
                      <a:solidFill>
                        <a:schemeClr val="tx2">
                          <a:lumMod val="40000"/>
                          <a:lumOff val="60000"/>
                        </a:schemeClr>
                      </a:solidFill>
                      <a:prstDash val="solid"/>
                      <a:round/>
                      <a:headEnd type="none" w="med" len="med"/>
                      <a:tailEnd type="none" w="med" len="med"/>
                    </a:lnT>
                    <a:solidFill>
                      <a:schemeClr val="accent3">
                        <a:lumMod val="20000"/>
                        <a:lumOff val="80000"/>
                      </a:schemeClr>
                    </a:solidFill>
                  </a:tcPr>
                </a:tc>
                <a:tc vMerge="1">
                  <a:txBody>
                    <a:bodyPr/>
                    <a:lstStyle/>
                    <a:p>
                      <a:pPr rtl="1"/>
                      <a:endParaRPr lang="ar-SA"/>
                    </a:p>
                  </a:txBody>
                  <a:tcPr/>
                </a:tc>
                <a:tc vMerge="1">
                  <a:txBody>
                    <a:bodyPr/>
                    <a:lstStyle/>
                    <a:p>
                      <a:pPr rtl="1"/>
                      <a:endParaRPr lang="ar-SA"/>
                    </a:p>
                  </a:txBody>
                  <a:tcPr/>
                </a:tc>
                <a:tc vMerge="1">
                  <a:txBody>
                    <a:bodyPr/>
                    <a:lstStyle/>
                    <a:p>
                      <a:pPr rtl="1"/>
                      <a:endParaRPr lang="ar-SA"/>
                    </a:p>
                  </a:txBody>
                  <a:tcPr/>
                </a:tc>
                <a:tc vMerge="1">
                  <a:txBody>
                    <a:bodyPr/>
                    <a:lstStyle/>
                    <a:p>
                      <a:pPr rtl="1"/>
                      <a:endParaRPr lang="ar-SA"/>
                    </a:p>
                  </a:txBody>
                  <a:tcPr/>
                </a:tc>
              </a:tr>
            </a:tbl>
          </a:graphicData>
        </a:graphic>
      </p:graphicFrame>
      <p:sp>
        <p:nvSpPr>
          <p:cNvPr id="4" name="عنصر نائب لرقم الشريحة 3"/>
          <p:cNvSpPr>
            <a:spLocks noGrp="1"/>
          </p:cNvSpPr>
          <p:nvPr>
            <p:ph type="sldNum" sz="quarter" idx="12"/>
          </p:nvPr>
        </p:nvSpPr>
        <p:spPr/>
        <p:txBody>
          <a:bodyPr/>
          <a:lstStyle/>
          <a:p>
            <a:fld id="{EA02323C-08E9-480C-90B1-6248B35BB7D4}" type="slidenum">
              <a:rPr lang="ar-SA" smtClean="0"/>
              <a:pPr/>
              <a:t>157</a:t>
            </a:fld>
            <a:endParaRPr lang="ar-SA" dirty="0"/>
          </a:p>
        </p:txBody>
      </p:sp>
      <p:sp>
        <p:nvSpPr>
          <p:cNvPr id="5" name="مستطيل 4"/>
          <p:cNvSpPr/>
          <p:nvPr/>
        </p:nvSpPr>
        <p:spPr>
          <a:xfrm>
            <a:off x="611560" y="174171"/>
            <a:ext cx="7632848"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2800" b="1" spc="50" dirty="0">
                <a:ln w="11430"/>
                <a:effectLst>
                  <a:outerShdw blurRad="76200" dist="50800" dir="5400000" algn="tl" rotWithShape="0">
                    <a:srgbClr val="000000">
                      <a:alpha val="65000"/>
                    </a:srgbClr>
                  </a:outerShdw>
                </a:effectLst>
              </a:rPr>
              <a:t>مراحل عملية اتخاذ </a:t>
            </a:r>
            <a:r>
              <a:rPr lang="ar-SA" sz="2800" b="1" spc="50" dirty="0" smtClean="0">
                <a:ln w="11430"/>
                <a:effectLst>
                  <a:outerShdw blurRad="76200" dist="50800" dir="5400000" algn="tl" rotWithShape="0">
                    <a:srgbClr val="000000">
                      <a:alpha val="65000"/>
                    </a:srgbClr>
                  </a:outerShdw>
                </a:effectLst>
              </a:rPr>
              <a:t>القرار في التخلص من الإساءة والإهمال</a:t>
            </a:r>
            <a:endParaRPr lang="ar-SA" sz="28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33872511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عنصر نائب لرقم الشريحة 7"/>
          <p:cNvSpPr>
            <a:spLocks noGrp="1"/>
          </p:cNvSpPr>
          <p:nvPr>
            <p:ph type="sldNum" sz="quarter" idx="12"/>
          </p:nvPr>
        </p:nvSpPr>
        <p:spPr/>
        <p:txBody>
          <a:bodyPr/>
          <a:lstStyle/>
          <a:p>
            <a:fld id="{EA02323C-08E9-480C-90B1-6248B35BB7D4}" type="slidenum">
              <a:rPr lang="ar-SA" smtClean="0"/>
              <a:pPr/>
              <a:t>158</a:t>
            </a:fld>
            <a:endParaRPr lang="ar-SA" dirty="0"/>
          </a:p>
        </p:txBody>
      </p:sp>
      <p:sp>
        <p:nvSpPr>
          <p:cNvPr id="9" name="Rectangle 1"/>
          <p:cNvSpPr>
            <a:spLocks noChangeArrowheads="1"/>
          </p:cNvSpPr>
          <p:nvPr/>
        </p:nvSpPr>
        <p:spPr bwMode="auto">
          <a:xfrm>
            <a:off x="827584" y="2287550"/>
            <a:ext cx="7560840" cy="2205668"/>
          </a:xfrm>
          <a:prstGeom prst="rect">
            <a:avLst/>
          </a:prstGeom>
          <a:solidFill>
            <a:schemeClr val="accent5">
              <a:lumMod val="40000"/>
              <a:lumOff val="60000"/>
            </a:schemeClr>
          </a:solidFill>
          <a:ln w="38100">
            <a:solidFill>
              <a:schemeClr val="tx1"/>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endParaRPr lang="ar-SA" sz="3600" b="1" dirty="0" smtClean="0">
              <a:solidFill>
                <a:schemeClr val="tx1"/>
              </a:solidFill>
              <a:latin typeface="Arial" pitchFamily="34" charset="0"/>
              <a:ea typeface="Times New Roman" pitchFamily="18" charset="0"/>
              <a:cs typeface="Arabic Transparent" pitchFamily="2" charset="-78"/>
            </a:endParaRPr>
          </a:p>
          <a:p>
            <a:pPr algn="ctr"/>
            <a:r>
              <a:rPr lang="ar-SA" sz="3600" b="1" dirty="0">
                <a:solidFill>
                  <a:schemeClr val="tx1"/>
                </a:solidFill>
              </a:rPr>
              <a:t>حقول ومجالات الأسئلة في تقييم الحالة</a:t>
            </a:r>
          </a:p>
          <a:p>
            <a:pPr algn="justLow" fontAlgn="base">
              <a:lnSpc>
                <a:spcPct val="150000"/>
              </a:lnSpc>
              <a:spcBef>
                <a:spcPct val="0"/>
              </a:spcBef>
              <a:spcAft>
                <a:spcPct val="0"/>
              </a:spcAft>
            </a:pPr>
            <a:endParaRPr lang="ar-SA" sz="3600" b="1" dirty="0">
              <a:solidFill>
                <a:schemeClr val="tx1"/>
              </a:solidFill>
              <a:latin typeface="Arial" pitchFamily="34" charset="0"/>
              <a:ea typeface="Times New Roman" pitchFamily="18" charset="0"/>
              <a:cs typeface="Arabic Transparent" pitchFamily="2" charset="-78"/>
            </a:endParaRPr>
          </a:p>
        </p:txBody>
      </p:sp>
    </p:spTree>
    <p:extLst>
      <p:ext uri="{BB962C8B-B14F-4D97-AF65-F5344CB8AC3E}">
        <p14:creationId xmlns:p14="http://schemas.microsoft.com/office/powerpoint/2010/main" val="266741923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467544" y="764704"/>
            <a:ext cx="8215370" cy="1477328"/>
          </a:xfrm>
          <a:prstGeom prst="rect">
            <a:avLst/>
          </a:prstGeom>
          <a:solidFill>
            <a:schemeClr val="accent6">
              <a:lumMod val="40000"/>
              <a:lumOff val="60000"/>
            </a:schemeClr>
          </a:solidFill>
          <a:ln w="19050">
            <a:solidFill>
              <a:schemeClr val="tx1"/>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lnSpc>
                <a:spcPct val="150000"/>
              </a:lnSpc>
              <a:spcBef>
                <a:spcPct val="0"/>
              </a:spcBef>
              <a:spcAft>
                <a:spcPct val="0"/>
              </a:spcAft>
            </a:pPr>
            <a:r>
              <a:rPr lang="ar-SA" sz="2400" dirty="0" smtClean="0">
                <a:solidFill>
                  <a:srgbClr val="FF0000"/>
                </a:solidFill>
                <a:latin typeface="Arial" pitchFamily="34" charset="0"/>
                <a:ea typeface="Times New Roman" pitchFamily="18" charset="0"/>
                <a:cs typeface="PT Bold Heading" pitchFamily="2" charset="-78"/>
              </a:rPr>
              <a:t>بالتشارك مع أعضاء مجموعتك </a:t>
            </a:r>
          </a:p>
          <a:p>
            <a:pPr algn="ctr" fontAlgn="base">
              <a:lnSpc>
                <a:spcPct val="150000"/>
              </a:lnSpc>
              <a:spcBef>
                <a:spcPct val="0"/>
              </a:spcBef>
              <a:spcAft>
                <a:spcPct val="0"/>
              </a:spcAft>
            </a:pPr>
            <a:r>
              <a:rPr lang="ar-SA" dirty="0" smtClean="0">
                <a:solidFill>
                  <a:srgbClr val="002060"/>
                </a:solidFill>
                <a:latin typeface="Arial" pitchFamily="34" charset="0"/>
                <a:ea typeface="Times New Roman" pitchFamily="18" charset="0"/>
                <a:cs typeface="PT Bold Heading" pitchFamily="2" charset="-78"/>
              </a:rPr>
              <a:t>س : </a:t>
            </a:r>
            <a:r>
              <a:rPr lang="ar-JO" dirty="0" smtClean="0">
                <a:solidFill>
                  <a:srgbClr val="002060"/>
                </a:solidFill>
                <a:latin typeface="Arial" pitchFamily="34" charset="0"/>
                <a:ea typeface="Times New Roman" pitchFamily="18" charset="0"/>
                <a:cs typeface="PT Bold Heading" pitchFamily="2" charset="-78"/>
              </a:rPr>
              <a:t>ما </a:t>
            </a:r>
            <a:r>
              <a:rPr lang="ar-JO" dirty="0">
                <a:solidFill>
                  <a:srgbClr val="002060"/>
                </a:solidFill>
                <a:latin typeface="Arial" pitchFamily="34" charset="0"/>
                <a:ea typeface="Times New Roman" pitchFamily="18" charset="0"/>
                <a:cs typeface="PT Bold Heading" pitchFamily="2" charset="-78"/>
              </a:rPr>
              <a:t>هي </a:t>
            </a:r>
            <a:r>
              <a:rPr lang="ar-SA" dirty="0" smtClean="0">
                <a:solidFill>
                  <a:srgbClr val="002060"/>
                </a:solidFill>
                <a:latin typeface="Arial" pitchFamily="34" charset="0"/>
                <a:ea typeface="Times New Roman" pitchFamily="18" charset="0"/>
                <a:cs typeface="PT Bold Heading" pitchFamily="2" charset="-78"/>
              </a:rPr>
              <a:t>( </a:t>
            </a:r>
            <a:r>
              <a:rPr lang="ar-JO" dirty="0" smtClean="0">
                <a:solidFill>
                  <a:schemeClr val="accent6">
                    <a:lumMod val="75000"/>
                  </a:schemeClr>
                </a:solidFill>
                <a:latin typeface="Arial" pitchFamily="34" charset="0"/>
                <a:ea typeface="Times New Roman" pitchFamily="18" charset="0"/>
                <a:cs typeface="PT Bold Heading" pitchFamily="2" charset="-78"/>
              </a:rPr>
              <a:t>المجالات والحقول</a:t>
            </a:r>
            <a:r>
              <a:rPr lang="ar-SA" dirty="0" smtClean="0">
                <a:solidFill>
                  <a:schemeClr val="accent6">
                    <a:lumMod val="75000"/>
                  </a:schemeClr>
                </a:solidFill>
                <a:latin typeface="Arial" pitchFamily="34" charset="0"/>
                <a:ea typeface="Times New Roman" pitchFamily="18" charset="0"/>
                <a:cs typeface="PT Bold Heading" pitchFamily="2" charset="-78"/>
              </a:rPr>
              <a:t> </a:t>
            </a:r>
            <a:r>
              <a:rPr lang="ar-SA" dirty="0" smtClean="0">
                <a:solidFill>
                  <a:srgbClr val="002060"/>
                </a:solidFill>
                <a:latin typeface="Arial" pitchFamily="34" charset="0"/>
                <a:ea typeface="Times New Roman" pitchFamily="18" charset="0"/>
                <a:cs typeface="PT Bold Heading" pitchFamily="2" charset="-78"/>
              </a:rPr>
              <a:t>)</a:t>
            </a:r>
            <a:r>
              <a:rPr lang="ar-JO" dirty="0" smtClean="0">
                <a:solidFill>
                  <a:srgbClr val="002060"/>
                </a:solidFill>
                <a:latin typeface="Arial" pitchFamily="34" charset="0"/>
                <a:ea typeface="Times New Roman" pitchFamily="18" charset="0"/>
                <a:cs typeface="PT Bold Heading" pitchFamily="2" charset="-78"/>
              </a:rPr>
              <a:t> </a:t>
            </a:r>
            <a:r>
              <a:rPr lang="ar-JO" dirty="0">
                <a:solidFill>
                  <a:srgbClr val="002060"/>
                </a:solidFill>
                <a:latin typeface="Arial" pitchFamily="34" charset="0"/>
                <a:ea typeface="Times New Roman" pitchFamily="18" charset="0"/>
                <a:cs typeface="PT Bold Heading" pitchFamily="2" charset="-78"/>
              </a:rPr>
              <a:t>التي يمكن أن يطرحها </a:t>
            </a:r>
            <a:r>
              <a:rPr lang="ar-SA" dirty="0" smtClean="0">
                <a:solidFill>
                  <a:srgbClr val="002060"/>
                </a:solidFill>
                <a:latin typeface="Arial" pitchFamily="34" charset="0"/>
                <a:ea typeface="Times New Roman" pitchFamily="18" charset="0"/>
                <a:cs typeface="PT Bold Heading" pitchFamily="2" charset="-78"/>
              </a:rPr>
              <a:t>(</a:t>
            </a:r>
            <a:r>
              <a:rPr lang="ar-JO" dirty="0" smtClean="0">
                <a:solidFill>
                  <a:schemeClr val="accent6">
                    <a:lumMod val="75000"/>
                  </a:schemeClr>
                </a:solidFill>
                <a:latin typeface="Arial" pitchFamily="34" charset="0"/>
                <a:ea typeface="Times New Roman" pitchFamily="18" charset="0"/>
                <a:cs typeface="PT Bold Heading" pitchFamily="2" charset="-78"/>
              </a:rPr>
              <a:t>المعلم -</a:t>
            </a:r>
            <a:r>
              <a:rPr lang="ar-JO" dirty="0">
                <a:solidFill>
                  <a:schemeClr val="accent6">
                    <a:lumMod val="75000"/>
                  </a:schemeClr>
                </a:solidFill>
                <a:latin typeface="Arial" pitchFamily="34" charset="0"/>
                <a:ea typeface="Times New Roman" pitchFamily="18" charset="0"/>
                <a:cs typeface="PT Bold Heading" pitchFamily="2" charset="-78"/>
              </a:rPr>
              <a:t>المرشد </a:t>
            </a:r>
            <a:r>
              <a:rPr lang="ar-SA" dirty="0" smtClean="0">
                <a:solidFill>
                  <a:schemeClr val="accent6">
                    <a:lumMod val="75000"/>
                  </a:schemeClr>
                </a:solidFill>
                <a:latin typeface="Arial" pitchFamily="34" charset="0"/>
                <a:ea typeface="Times New Roman" pitchFamily="18" charset="0"/>
                <a:cs typeface="PT Bold Heading" pitchFamily="2" charset="-78"/>
              </a:rPr>
              <a:t> </a:t>
            </a:r>
            <a:r>
              <a:rPr lang="ar-SA" dirty="0" smtClean="0">
                <a:solidFill>
                  <a:srgbClr val="002060"/>
                </a:solidFill>
                <a:latin typeface="Arial" pitchFamily="34" charset="0"/>
                <a:ea typeface="Times New Roman" pitchFamily="18" charset="0"/>
                <a:cs typeface="PT Bold Heading" pitchFamily="2" charset="-78"/>
              </a:rPr>
              <a:t>) في المقابلة أثناء دراسة الحالة</a:t>
            </a:r>
            <a:r>
              <a:rPr lang="ar-JO" dirty="0" smtClean="0">
                <a:solidFill>
                  <a:srgbClr val="002060"/>
                </a:solidFill>
                <a:latin typeface="Arial" pitchFamily="34" charset="0"/>
                <a:ea typeface="Times New Roman" pitchFamily="18" charset="0"/>
                <a:cs typeface="PT Bold Heading" pitchFamily="2" charset="-78"/>
              </a:rPr>
              <a:t> </a:t>
            </a:r>
            <a:r>
              <a:rPr lang="ar-SA" dirty="0" smtClean="0">
                <a:solidFill>
                  <a:srgbClr val="002060"/>
                </a:solidFill>
                <a:latin typeface="Arial" pitchFamily="34" charset="0"/>
                <a:ea typeface="Times New Roman" pitchFamily="18" charset="0"/>
                <a:cs typeface="PT Bold Heading" pitchFamily="2" charset="-78"/>
              </a:rPr>
              <a:t>المعرضين للإساءة والاهمال </a:t>
            </a:r>
            <a:r>
              <a:rPr lang="ar-JO" dirty="0" smtClean="0">
                <a:solidFill>
                  <a:srgbClr val="002060"/>
                </a:solidFill>
                <a:latin typeface="Arial" pitchFamily="34" charset="0"/>
                <a:ea typeface="Times New Roman" pitchFamily="18" charset="0"/>
                <a:cs typeface="PT Bold Heading" pitchFamily="2" charset="-78"/>
              </a:rPr>
              <a:t>.</a:t>
            </a:r>
            <a:endParaRPr lang="ar-JO" dirty="0">
              <a:solidFill>
                <a:srgbClr val="002060"/>
              </a:solidFill>
              <a:latin typeface="Arial" pitchFamily="34" charset="0"/>
              <a:ea typeface="Times New Roman" pitchFamily="18" charset="0"/>
              <a:cs typeface="PT Bold Heading" pitchFamily="2" charset="-78"/>
            </a:endParaRPr>
          </a:p>
        </p:txBody>
      </p:sp>
      <p:sp>
        <p:nvSpPr>
          <p:cNvPr id="7169" name="Rectangle 1"/>
          <p:cNvSpPr>
            <a:spLocks noChangeArrowheads="1"/>
          </p:cNvSpPr>
          <p:nvPr/>
        </p:nvSpPr>
        <p:spPr bwMode="auto">
          <a:xfrm>
            <a:off x="6372200" y="6074240"/>
            <a:ext cx="2449709" cy="584775"/>
          </a:xfrm>
          <a:prstGeom prst="rect">
            <a:avLst/>
          </a:prstGeom>
          <a:solidFill>
            <a:srgbClr val="FFFF00"/>
          </a:solidFill>
          <a:ln>
            <a:solidFill>
              <a:schemeClr val="tx1"/>
            </a:solidFill>
            <a:headEnd/>
            <a:tailEn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anchor="ctr" anchorCtr="0" compatLnSpc="1">
            <a:prstTxWarp prst="textNoShape">
              <a:avLst/>
            </a:prstTxWarp>
            <a:spAutoFit/>
          </a:bodyPr>
          <a:lstStyle/>
          <a:p>
            <a:pPr algn="justLow" fontAlgn="base">
              <a:spcBef>
                <a:spcPct val="0"/>
              </a:spcBef>
              <a:spcAft>
                <a:spcPct val="0"/>
              </a:spcAft>
            </a:pPr>
            <a:r>
              <a:rPr lang="ar-JO" sz="1600" b="1" dirty="0">
                <a:solidFill>
                  <a:schemeClr val="tx1"/>
                </a:solidFill>
                <a:latin typeface="Arial" pitchFamily="34" charset="0"/>
                <a:ea typeface="Times New Roman" pitchFamily="18" charset="0"/>
              </a:rPr>
              <a:t>مدة النشاط : </a:t>
            </a:r>
            <a:r>
              <a:rPr lang="ar-SA" sz="1600" b="1" dirty="0" smtClean="0">
                <a:solidFill>
                  <a:schemeClr val="tx1"/>
                </a:solidFill>
                <a:latin typeface="Arial" pitchFamily="34" charset="0"/>
                <a:ea typeface="Times New Roman" pitchFamily="18" charset="0"/>
              </a:rPr>
              <a:t>15</a:t>
            </a:r>
            <a:r>
              <a:rPr lang="ar-JO" sz="1600" b="1" dirty="0" smtClean="0">
                <a:solidFill>
                  <a:schemeClr val="tx1"/>
                </a:solidFill>
                <a:latin typeface="Arial" pitchFamily="34" charset="0"/>
                <a:ea typeface="Times New Roman" pitchFamily="18" charset="0"/>
              </a:rPr>
              <a:t> </a:t>
            </a:r>
            <a:r>
              <a:rPr lang="ar-JO" sz="1600" b="1" dirty="0">
                <a:solidFill>
                  <a:schemeClr val="tx1"/>
                </a:solidFill>
                <a:latin typeface="Arial" pitchFamily="34" charset="0"/>
                <a:ea typeface="Times New Roman" pitchFamily="18" charset="0"/>
              </a:rPr>
              <a:t>دقيقة</a:t>
            </a:r>
          </a:p>
          <a:p>
            <a:pPr algn="justLow" fontAlgn="base">
              <a:spcBef>
                <a:spcPct val="0"/>
              </a:spcBef>
              <a:spcAft>
                <a:spcPct val="0"/>
              </a:spcAft>
            </a:pPr>
            <a:r>
              <a:rPr lang="ar-JO" sz="1600" b="1" dirty="0">
                <a:solidFill>
                  <a:schemeClr val="tx1"/>
                </a:solidFill>
                <a:latin typeface="Arial" pitchFamily="34" charset="0"/>
                <a:ea typeface="Times New Roman" pitchFamily="18" charset="0"/>
              </a:rPr>
              <a:t>طريقة التدريب : مجموعات العمل</a:t>
            </a:r>
            <a:r>
              <a:rPr lang="en-US" sz="1600" b="1" dirty="0">
                <a:solidFill>
                  <a:schemeClr val="tx1"/>
                </a:solidFill>
                <a:latin typeface="Arial" pitchFamily="34" charset="0"/>
                <a:ea typeface="Times New Roman" pitchFamily="18" charset="0"/>
              </a:rPr>
              <a:t> </a:t>
            </a:r>
          </a:p>
        </p:txBody>
      </p:sp>
      <p:sp>
        <p:nvSpPr>
          <p:cNvPr id="5" name="مستطيل 4"/>
          <p:cNvSpPr/>
          <p:nvPr/>
        </p:nvSpPr>
        <p:spPr>
          <a:xfrm>
            <a:off x="1096781" y="188640"/>
            <a:ext cx="7329249" cy="523220"/>
          </a:xfrm>
          <a:prstGeom prst="rect">
            <a:avLst/>
          </a:prstGeom>
          <a:solidFill>
            <a:schemeClr val="accent5"/>
          </a:solidFill>
          <a:ln>
            <a:solidFill>
              <a:schemeClr val="tx1"/>
            </a:solidFill>
          </a:ln>
        </p:spPr>
        <p:style>
          <a:lnRef idx="3">
            <a:schemeClr val="lt1"/>
          </a:lnRef>
          <a:fillRef idx="1">
            <a:schemeClr val="accent2"/>
          </a:fillRef>
          <a:effectRef idx="1">
            <a:schemeClr val="accent2"/>
          </a:effectRef>
          <a:fontRef idx="minor">
            <a:schemeClr val="lt1"/>
          </a:fontRef>
        </p:style>
        <p:txBody>
          <a:bodyPr wrap="none">
            <a:spAutoFit/>
          </a:bodyPr>
          <a:lstStyle/>
          <a:p>
            <a:r>
              <a:rPr lang="ar-SA" sz="2800" b="1" dirty="0">
                <a:solidFill>
                  <a:schemeClr val="tx1"/>
                </a:solidFill>
              </a:rPr>
              <a:t>اسم النشاط 4 / </a:t>
            </a:r>
            <a:r>
              <a:rPr lang="ar-SA" sz="2800" b="1" dirty="0" smtClean="0">
                <a:solidFill>
                  <a:schemeClr val="tx1"/>
                </a:solidFill>
              </a:rPr>
              <a:t>1/ 3: </a:t>
            </a:r>
            <a:r>
              <a:rPr lang="ar-SA" sz="2800" b="1" dirty="0">
                <a:solidFill>
                  <a:schemeClr val="tx1"/>
                </a:solidFill>
              </a:rPr>
              <a:t>حقول ومجالات الأسئلة في تقييم الحالة</a:t>
            </a:r>
          </a:p>
        </p:txBody>
      </p:sp>
      <p:pic>
        <p:nvPicPr>
          <p:cNvPr id="13315" name="Picture 3" descr="C:\Users\hthemairy\Desktop\عروض نهائية\استفهام.jpg"/>
          <p:cNvPicPr>
            <a:picLocks noChangeAspect="1" noChangeArrowheads="1"/>
          </p:cNvPicPr>
          <p:nvPr/>
        </p:nvPicPr>
        <p:blipFill>
          <a:blip r:embed="rId2" cstate="print"/>
          <a:srcRect/>
          <a:stretch>
            <a:fillRect/>
          </a:stretch>
        </p:blipFill>
        <p:spPr bwMode="auto">
          <a:xfrm>
            <a:off x="107504" y="162423"/>
            <a:ext cx="1043608" cy="573225"/>
          </a:xfrm>
          <a:prstGeom prst="rect">
            <a:avLst/>
          </a:prstGeom>
          <a:noFill/>
        </p:spPr>
      </p:pic>
      <p:sp>
        <p:nvSpPr>
          <p:cNvPr id="6" name="شكل بيضاوي 5"/>
          <p:cNvSpPr/>
          <p:nvPr/>
        </p:nvSpPr>
        <p:spPr>
          <a:xfrm>
            <a:off x="107504" y="5995634"/>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ص33</a:t>
            </a:r>
            <a:endParaRPr lang="ar-SA" dirty="0">
              <a:solidFill>
                <a:schemeClr val="tx1"/>
              </a:solidFill>
            </a:endParaRPr>
          </a:p>
        </p:txBody>
      </p:sp>
      <p:sp>
        <p:nvSpPr>
          <p:cNvPr id="7" name="مثلث متساوي الساقين 6"/>
          <p:cNvSpPr/>
          <p:nvPr/>
        </p:nvSpPr>
        <p:spPr>
          <a:xfrm>
            <a:off x="3633371" y="2853258"/>
            <a:ext cx="1703620" cy="1246887"/>
          </a:xfrm>
          <a:prstGeom prst="triangle">
            <a:avLst/>
          </a:prstGeom>
        </p:spPr>
        <p:style>
          <a:lnRef idx="3">
            <a:schemeClr val="lt1"/>
          </a:lnRef>
          <a:fillRef idx="1">
            <a:schemeClr val="accent2"/>
          </a:fillRef>
          <a:effectRef idx="1">
            <a:schemeClr val="accent2"/>
          </a:effectRef>
          <a:fontRef idx="minor">
            <a:schemeClr val="lt1"/>
          </a:fontRef>
        </p:style>
        <p:txBody>
          <a:bodyPr rtlCol="1" anchor="ctr"/>
          <a:lstStyle/>
          <a:p>
            <a:pPr algn="ctr"/>
            <a:endParaRPr lang="ar-SA"/>
          </a:p>
        </p:txBody>
      </p:sp>
      <p:sp>
        <p:nvSpPr>
          <p:cNvPr id="8" name="مستطيل 7"/>
          <p:cNvSpPr/>
          <p:nvPr/>
        </p:nvSpPr>
        <p:spPr>
          <a:xfrm>
            <a:off x="6248023" y="2947827"/>
            <a:ext cx="1954560" cy="2092881"/>
          </a:xfrm>
          <a:prstGeom prst="rect">
            <a:avLst/>
          </a:prstGeom>
          <a:solidFill>
            <a:schemeClr val="accent5">
              <a:lumMod val="20000"/>
              <a:lumOff val="80000"/>
            </a:schemeClr>
          </a:solidFill>
          <a:ln>
            <a:solidFill>
              <a:schemeClr val="tx1"/>
            </a:solidFill>
          </a:ln>
        </p:spPr>
        <p:txBody>
          <a:bodyPr wrap="square">
            <a:spAutoFit/>
          </a:bodyPr>
          <a:lstStyle/>
          <a:p>
            <a:pPr lvl="0" fontAlgn="base">
              <a:spcBef>
                <a:spcPct val="0"/>
              </a:spcBef>
              <a:spcAft>
                <a:spcPct val="0"/>
              </a:spcAft>
            </a:pPr>
            <a:r>
              <a:rPr lang="ar-SA" b="1" dirty="0" smtClean="0">
                <a:solidFill>
                  <a:srgbClr val="C00000"/>
                </a:solidFill>
                <a:latin typeface="Times New Roman" pitchFamily="18" charset="0"/>
                <a:cs typeface="Times New Roman" pitchFamily="18" charset="0"/>
              </a:rPr>
              <a:t>حاجات نمو وتطور طفل </a:t>
            </a:r>
            <a:r>
              <a:rPr lang="ar-SA" sz="1400" b="1" dirty="0" smtClean="0">
                <a:latin typeface="Times New Roman" pitchFamily="18" charset="0"/>
                <a:cs typeface="Times New Roman" pitchFamily="18" charset="0"/>
              </a:rPr>
              <a:t>	</a:t>
            </a:r>
          </a:p>
          <a:p>
            <a:pPr marL="342900" lvl="0" indent="-342900" eaLnBrk="0" fontAlgn="base" hangingPunct="0">
              <a:spcBef>
                <a:spcPct val="0"/>
              </a:spcBef>
              <a:spcAft>
                <a:spcPct val="0"/>
              </a:spcAft>
              <a:buFont typeface="+mj-lt"/>
              <a:buAutoNum type="arabicPeriod"/>
            </a:pPr>
            <a:r>
              <a:rPr lang="ar-SA" sz="1400" b="1" dirty="0" smtClean="0">
                <a:latin typeface="Arial" pitchFamily="34" charset="0"/>
                <a:ea typeface="Times New Roman" pitchFamily="18" charset="0"/>
                <a:cs typeface="Arial" pitchFamily="34" charset="0"/>
              </a:rPr>
              <a:t> </a:t>
            </a:r>
          </a:p>
          <a:p>
            <a:pPr marL="342900" lvl="0" indent="-342900" eaLnBrk="0" fontAlgn="base" hangingPunct="0">
              <a:spcBef>
                <a:spcPct val="0"/>
              </a:spcBef>
              <a:spcAft>
                <a:spcPct val="0"/>
              </a:spcAft>
              <a:buFont typeface="+mj-lt"/>
              <a:buAutoNum type="arabicPeriod"/>
            </a:pPr>
            <a:r>
              <a:rPr lang="ar-SA" sz="1400" b="1" dirty="0">
                <a:latin typeface="Arial" pitchFamily="34" charset="0"/>
                <a:ea typeface="Times New Roman" pitchFamily="18" charset="0"/>
                <a:cs typeface="Arial" pitchFamily="34" charset="0"/>
              </a:rPr>
              <a:t> </a:t>
            </a:r>
            <a:endParaRPr lang="ar-SA" sz="1400" b="1" dirty="0" smtClean="0">
              <a:latin typeface="Arial" pitchFamily="34" charset="0"/>
              <a:ea typeface="Times New Roman" pitchFamily="18" charset="0"/>
              <a:cs typeface="Arial" pitchFamily="34" charset="0"/>
            </a:endParaRPr>
          </a:p>
          <a:p>
            <a:pPr marL="342900" lvl="0" indent="-342900" eaLnBrk="0" fontAlgn="base" hangingPunct="0">
              <a:spcBef>
                <a:spcPct val="0"/>
              </a:spcBef>
              <a:spcAft>
                <a:spcPct val="0"/>
              </a:spcAft>
              <a:buFont typeface="+mj-lt"/>
              <a:buAutoNum type="arabicPeriod"/>
            </a:pPr>
            <a:r>
              <a:rPr lang="ar-SA" sz="1400" b="1" dirty="0">
                <a:latin typeface="Arial" pitchFamily="34" charset="0"/>
                <a:ea typeface="Times New Roman" pitchFamily="18" charset="0"/>
                <a:cs typeface="Arial" pitchFamily="34" charset="0"/>
              </a:rPr>
              <a:t> </a:t>
            </a:r>
            <a:endParaRPr lang="ar-SA" sz="1400" b="1" dirty="0" smtClean="0">
              <a:latin typeface="Arial" pitchFamily="34" charset="0"/>
              <a:ea typeface="Times New Roman" pitchFamily="18" charset="0"/>
              <a:cs typeface="Arial" pitchFamily="34" charset="0"/>
            </a:endParaRPr>
          </a:p>
          <a:p>
            <a:pPr marL="342900" lvl="0" indent="-342900" eaLnBrk="0" fontAlgn="base" hangingPunct="0">
              <a:spcBef>
                <a:spcPct val="0"/>
              </a:spcBef>
              <a:spcAft>
                <a:spcPct val="0"/>
              </a:spcAft>
              <a:buFont typeface="+mj-lt"/>
              <a:buAutoNum type="arabicPeriod"/>
            </a:pPr>
            <a:r>
              <a:rPr lang="ar-SA" sz="1400" b="1" dirty="0">
                <a:latin typeface="Arial" pitchFamily="34" charset="0"/>
                <a:ea typeface="Times New Roman" pitchFamily="18" charset="0"/>
                <a:cs typeface="Arial" pitchFamily="34" charset="0"/>
              </a:rPr>
              <a:t> </a:t>
            </a:r>
            <a:endParaRPr lang="ar-SA" sz="1400" b="1" dirty="0" smtClean="0">
              <a:latin typeface="Arial" pitchFamily="34" charset="0"/>
              <a:ea typeface="Times New Roman" pitchFamily="18" charset="0"/>
              <a:cs typeface="Arial" pitchFamily="34" charset="0"/>
            </a:endParaRPr>
          </a:p>
          <a:p>
            <a:pPr marL="342900" lvl="0" indent="-342900" eaLnBrk="0" fontAlgn="base" hangingPunct="0">
              <a:spcBef>
                <a:spcPct val="0"/>
              </a:spcBef>
              <a:spcAft>
                <a:spcPct val="0"/>
              </a:spcAft>
              <a:buFont typeface="+mj-lt"/>
              <a:buAutoNum type="arabicPeriod"/>
            </a:pPr>
            <a:r>
              <a:rPr lang="ar-SA" sz="1400" b="1" dirty="0">
                <a:latin typeface="Arial" pitchFamily="34" charset="0"/>
                <a:ea typeface="Times New Roman" pitchFamily="18" charset="0"/>
                <a:cs typeface="Arial" pitchFamily="34" charset="0"/>
              </a:rPr>
              <a:t> </a:t>
            </a:r>
            <a:endParaRPr lang="ar-SA" sz="1400" b="1" dirty="0" smtClean="0">
              <a:latin typeface="Arial" pitchFamily="34" charset="0"/>
              <a:ea typeface="Times New Roman" pitchFamily="18" charset="0"/>
              <a:cs typeface="Arial" pitchFamily="34" charset="0"/>
            </a:endParaRPr>
          </a:p>
          <a:p>
            <a:pPr marL="342900" lvl="0" indent="-342900" eaLnBrk="0" fontAlgn="base" hangingPunct="0">
              <a:spcBef>
                <a:spcPct val="0"/>
              </a:spcBef>
              <a:spcAft>
                <a:spcPct val="0"/>
              </a:spcAft>
              <a:buFont typeface="+mj-lt"/>
              <a:buAutoNum type="arabicPeriod"/>
            </a:pPr>
            <a:r>
              <a:rPr lang="ar-SA" sz="1400" b="1" dirty="0">
                <a:latin typeface="Arial" pitchFamily="34" charset="0"/>
                <a:ea typeface="Times New Roman" pitchFamily="18" charset="0"/>
                <a:cs typeface="Arial" pitchFamily="34" charset="0"/>
              </a:rPr>
              <a:t> </a:t>
            </a:r>
            <a:endParaRPr lang="ar-SA" sz="1400" b="1" dirty="0" smtClean="0">
              <a:latin typeface="Arial" pitchFamily="34" charset="0"/>
              <a:ea typeface="Times New Roman" pitchFamily="18" charset="0"/>
              <a:cs typeface="Arial" pitchFamily="34" charset="0"/>
            </a:endParaRPr>
          </a:p>
          <a:p>
            <a:pPr marL="342900" lvl="0" indent="-342900" eaLnBrk="0" fontAlgn="base" hangingPunct="0">
              <a:spcBef>
                <a:spcPct val="0"/>
              </a:spcBef>
              <a:spcAft>
                <a:spcPct val="0"/>
              </a:spcAft>
              <a:buFont typeface="+mj-lt"/>
              <a:buAutoNum type="arabicPeriod"/>
            </a:pPr>
            <a:endParaRPr lang="ar-SA" sz="1400" b="1" dirty="0" smtClean="0">
              <a:latin typeface="Arial" pitchFamily="34" charset="0"/>
              <a:ea typeface="Times New Roman" pitchFamily="18" charset="0"/>
              <a:cs typeface="Arial" pitchFamily="34" charset="0"/>
            </a:endParaRPr>
          </a:p>
        </p:txBody>
      </p:sp>
      <p:sp>
        <p:nvSpPr>
          <p:cNvPr id="9" name="شكل بيضاوي 8"/>
          <p:cNvSpPr/>
          <p:nvPr/>
        </p:nvSpPr>
        <p:spPr>
          <a:xfrm>
            <a:off x="6854597" y="2427605"/>
            <a:ext cx="700085" cy="360362"/>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2800" dirty="0">
                <a:solidFill>
                  <a:srgbClr val="FF0000"/>
                </a:solidFill>
              </a:rPr>
              <a:t>1</a:t>
            </a:r>
          </a:p>
        </p:txBody>
      </p:sp>
      <p:sp>
        <p:nvSpPr>
          <p:cNvPr id="10" name="مستطيل 9"/>
          <p:cNvSpPr/>
          <p:nvPr/>
        </p:nvSpPr>
        <p:spPr>
          <a:xfrm>
            <a:off x="561180" y="2968148"/>
            <a:ext cx="2098713" cy="2308324"/>
          </a:xfrm>
          <a:prstGeom prst="rect">
            <a:avLst/>
          </a:prstGeom>
          <a:solidFill>
            <a:schemeClr val="accent3">
              <a:lumMod val="40000"/>
              <a:lumOff val="60000"/>
            </a:schemeClr>
          </a:solidFill>
          <a:ln>
            <a:solidFill>
              <a:schemeClr val="tx1"/>
            </a:solidFill>
          </a:ln>
        </p:spPr>
        <p:txBody>
          <a:bodyPr wrap="square">
            <a:spAutoFit/>
          </a:bodyPr>
          <a:lstStyle/>
          <a:p>
            <a:r>
              <a:rPr lang="ar-SA" b="1" dirty="0" smtClean="0">
                <a:solidFill>
                  <a:srgbClr val="C00000"/>
                </a:solidFill>
              </a:rPr>
              <a:t>القدرة الوالدية </a:t>
            </a:r>
          </a:p>
          <a:p>
            <a:r>
              <a:rPr lang="ar-SA" b="1" dirty="0" smtClean="0">
                <a:solidFill>
                  <a:srgbClr val="C00000"/>
                </a:solidFill>
              </a:rPr>
              <a:t>  </a:t>
            </a:r>
          </a:p>
          <a:p>
            <a:pPr marL="342900" indent="-342900">
              <a:buFont typeface="+mj-lt"/>
              <a:buAutoNum type="arabicPeriod"/>
            </a:pPr>
            <a:r>
              <a:rPr lang="ar-SA" dirty="0"/>
              <a:t> </a:t>
            </a:r>
            <a:endParaRPr lang="ar-SA" dirty="0" smtClean="0"/>
          </a:p>
          <a:p>
            <a:pPr marL="342900" indent="-342900">
              <a:buFont typeface="+mj-lt"/>
              <a:buAutoNum type="arabicPeriod"/>
            </a:pPr>
            <a:r>
              <a:rPr lang="ar-SA" dirty="0"/>
              <a:t> </a:t>
            </a:r>
            <a:endParaRPr lang="ar-SA" dirty="0" smtClean="0"/>
          </a:p>
          <a:p>
            <a:pPr marL="342900" indent="-342900">
              <a:buFont typeface="+mj-lt"/>
              <a:buAutoNum type="arabicPeriod"/>
            </a:pPr>
            <a:r>
              <a:rPr lang="ar-SA" dirty="0"/>
              <a:t> </a:t>
            </a:r>
            <a:endParaRPr lang="ar-SA" dirty="0" smtClean="0"/>
          </a:p>
          <a:p>
            <a:pPr marL="342900" indent="-342900">
              <a:buFont typeface="+mj-lt"/>
              <a:buAutoNum type="arabicPeriod"/>
            </a:pPr>
            <a:r>
              <a:rPr lang="ar-SA" dirty="0"/>
              <a:t> </a:t>
            </a:r>
            <a:endParaRPr lang="ar-SA" dirty="0" smtClean="0"/>
          </a:p>
          <a:p>
            <a:pPr marL="342900" indent="-342900">
              <a:buFont typeface="+mj-lt"/>
              <a:buAutoNum type="arabicPeriod"/>
            </a:pPr>
            <a:r>
              <a:rPr lang="ar-SA" dirty="0"/>
              <a:t> </a:t>
            </a:r>
            <a:endParaRPr lang="ar-SA" dirty="0" smtClean="0"/>
          </a:p>
          <a:p>
            <a:pPr marL="342900" indent="-342900">
              <a:buFont typeface="+mj-lt"/>
              <a:buAutoNum type="arabicPeriod"/>
            </a:pPr>
            <a:r>
              <a:rPr lang="ar-SA" dirty="0"/>
              <a:t> </a:t>
            </a:r>
            <a:endParaRPr lang="ar-SA" dirty="0" smtClean="0"/>
          </a:p>
        </p:txBody>
      </p:sp>
      <p:sp>
        <p:nvSpPr>
          <p:cNvPr id="11" name="شكل بيضاوي 10"/>
          <p:cNvSpPr/>
          <p:nvPr/>
        </p:nvSpPr>
        <p:spPr>
          <a:xfrm>
            <a:off x="1260495" y="2492896"/>
            <a:ext cx="700085" cy="360362"/>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2800" dirty="0" smtClean="0">
                <a:solidFill>
                  <a:srgbClr val="FF0000"/>
                </a:solidFill>
              </a:rPr>
              <a:t>3</a:t>
            </a:r>
            <a:endParaRPr lang="ar-SA" sz="2800" dirty="0">
              <a:solidFill>
                <a:srgbClr val="FF0000"/>
              </a:solidFill>
            </a:endParaRPr>
          </a:p>
        </p:txBody>
      </p:sp>
      <p:sp>
        <p:nvSpPr>
          <p:cNvPr id="12" name="Rectangle 10"/>
          <p:cNvSpPr>
            <a:spLocks noChangeArrowheads="1"/>
          </p:cNvSpPr>
          <p:nvPr/>
        </p:nvSpPr>
        <p:spPr bwMode="auto">
          <a:xfrm>
            <a:off x="3151950" y="4509120"/>
            <a:ext cx="2628610" cy="2031325"/>
          </a:xfrm>
          <a:prstGeom prst="rect">
            <a:avLst/>
          </a:prstGeom>
          <a:solidFill>
            <a:srgbClr val="FFFFB3"/>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R="0" lvl="0" defTabSz="914400" rtl="1" eaLnBrk="1" fontAlgn="base" latinLnBrk="0" hangingPunct="1">
              <a:lnSpc>
                <a:spcPct val="100000"/>
              </a:lnSpc>
              <a:spcBef>
                <a:spcPct val="0"/>
              </a:spcBef>
              <a:spcAft>
                <a:spcPct val="0"/>
              </a:spcAft>
              <a:buClrTx/>
              <a:buSzTx/>
              <a:tabLst/>
            </a:pPr>
            <a:r>
              <a:rPr kumimoji="0" lang="ar-JO"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عوامل أسرية وبيئية   </a:t>
            </a:r>
            <a:endParaRPr kumimoji="0" lang="ar-SA"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endParaRPr>
          </a:p>
          <a:p>
            <a:pPr marL="342900" marR="0" lvl="0" indent="-342900" defTabSz="914400" rtl="1" eaLnBrk="1" fontAlgn="base" latinLnBrk="0" hangingPunct="1">
              <a:lnSpc>
                <a:spcPct val="100000"/>
              </a:lnSpc>
              <a:spcBef>
                <a:spcPct val="0"/>
              </a:spcBef>
              <a:spcAft>
                <a:spcPct val="0"/>
              </a:spcAft>
              <a:buClrTx/>
              <a:buSzTx/>
              <a:buFont typeface="+mj-lt"/>
              <a:buAutoNum type="arabicPeriod"/>
              <a:tabLst/>
            </a:pPr>
            <a:r>
              <a:rPr lang="ar-SA" dirty="0">
                <a:latin typeface="Arial" pitchFamily="34" charset="0"/>
                <a:cs typeface="Arial" pitchFamily="34" charset="0"/>
              </a:rPr>
              <a:t> </a:t>
            </a:r>
            <a:endParaRPr lang="ar-SA" dirty="0" smtClean="0">
              <a:latin typeface="Arial" pitchFamily="34" charset="0"/>
              <a:cs typeface="Arial" pitchFamily="34" charset="0"/>
            </a:endParaRPr>
          </a:p>
          <a:p>
            <a:pPr marL="342900" marR="0" lvl="0" indent="-342900" defTabSz="914400" rtl="1" eaLnBrk="1" fontAlgn="base" latinLnBrk="0" hangingPunct="1">
              <a:lnSpc>
                <a:spcPct val="100000"/>
              </a:lnSpc>
              <a:spcBef>
                <a:spcPct val="0"/>
              </a:spcBef>
              <a:spcAft>
                <a:spcPct val="0"/>
              </a:spcAft>
              <a:buClrTx/>
              <a:buSzTx/>
              <a:buFont typeface="+mj-lt"/>
              <a:buAutoNum type="arabicPeriod"/>
              <a:tabLst/>
            </a:pPr>
            <a:r>
              <a:rPr kumimoji="0" lang="ar-SA" b="0" i="0" u="none" strike="noStrike" cap="none" normalizeH="0" dirty="0">
                <a:ln>
                  <a:noFill/>
                </a:ln>
                <a:effectLst/>
                <a:latin typeface="Arial" pitchFamily="34" charset="0"/>
                <a:cs typeface="Arial" pitchFamily="34" charset="0"/>
              </a:rPr>
              <a:t> </a:t>
            </a:r>
            <a:endParaRPr kumimoji="0" lang="ar-SA" b="0" i="0" u="none" strike="noStrike" cap="none" normalizeH="0" dirty="0" smtClean="0">
              <a:ln>
                <a:noFill/>
              </a:ln>
              <a:effectLst/>
              <a:latin typeface="Arial" pitchFamily="34" charset="0"/>
              <a:cs typeface="Arial" pitchFamily="34" charset="0"/>
            </a:endParaRPr>
          </a:p>
          <a:p>
            <a:pPr marL="342900" marR="0" lvl="0" indent="-342900" defTabSz="914400" rtl="1" eaLnBrk="1" fontAlgn="base" latinLnBrk="0" hangingPunct="1">
              <a:lnSpc>
                <a:spcPct val="100000"/>
              </a:lnSpc>
              <a:spcBef>
                <a:spcPct val="0"/>
              </a:spcBef>
              <a:spcAft>
                <a:spcPct val="0"/>
              </a:spcAft>
              <a:buClrTx/>
              <a:buSzTx/>
              <a:buFont typeface="+mj-lt"/>
              <a:buAutoNum type="arabicPeriod"/>
              <a:tabLst/>
            </a:pPr>
            <a:r>
              <a:rPr lang="ar-SA" dirty="0">
                <a:latin typeface="Arial" pitchFamily="34" charset="0"/>
                <a:cs typeface="Arial" pitchFamily="34" charset="0"/>
              </a:rPr>
              <a:t> </a:t>
            </a:r>
            <a:endParaRPr lang="ar-SA" dirty="0" smtClean="0">
              <a:latin typeface="Arial" pitchFamily="34" charset="0"/>
              <a:cs typeface="Arial" pitchFamily="34" charset="0"/>
            </a:endParaRPr>
          </a:p>
          <a:p>
            <a:pPr marL="342900" marR="0" lvl="0" indent="-342900" defTabSz="914400" rtl="1" eaLnBrk="1" fontAlgn="base" latinLnBrk="0" hangingPunct="1">
              <a:lnSpc>
                <a:spcPct val="100000"/>
              </a:lnSpc>
              <a:spcBef>
                <a:spcPct val="0"/>
              </a:spcBef>
              <a:spcAft>
                <a:spcPct val="0"/>
              </a:spcAft>
              <a:buClrTx/>
              <a:buSzTx/>
              <a:buFont typeface="+mj-lt"/>
              <a:buAutoNum type="arabicPeriod"/>
              <a:tabLst/>
            </a:pPr>
            <a:r>
              <a:rPr kumimoji="0" lang="ar-SA" b="0" i="0" u="none" strike="noStrike" cap="none" normalizeH="0" dirty="0" smtClean="0">
                <a:ln>
                  <a:noFill/>
                </a:ln>
                <a:effectLst/>
                <a:latin typeface="Arial" pitchFamily="34" charset="0"/>
                <a:cs typeface="Arial" pitchFamily="34" charset="0"/>
              </a:rPr>
              <a:t> </a:t>
            </a:r>
          </a:p>
          <a:p>
            <a:pPr marL="342900" marR="0" lvl="0" indent="-342900" defTabSz="914400" rtl="1" eaLnBrk="1" fontAlgn="base" latinLnBrk="0" hangingPunct="1">
              <a:lnSpc>
                <a:spcPct val="100000"/>
              </a:lnSpc>
              <a:spcBef>
                <a:spcPct val="0"/>
              </a:spcBef>
              <a:spcAft>
                <a:spcPct val="0"/>
              </a:spcAft>
              <a:buClrTx/>
              <a:buSzTx/>
              <a:buFont typeface="+mj-lt"/>
              <a:buAutoNum type="arabicPeriod"/>
              <a:tabLst/>
            </a:pPr>
            <a:r>
              <a:rPr kumimoji="0" lang="ar-SA" b="0" i="0" u="none" strike="noStrike" cap="none" normalizeH="0" dirty="0" smtClean="0">
                <a:ln>
                  <a:noFill/>
                </a:ln>
                <a:effectLst/>
                <a:latin typeface="Arial" pitchFamily="34" charset="0"/>
                <a:cs typeface="Arial" pitchFamily="34" charset="0"/>
              </a:rPr>
              <a:t> </a:t>
            </a:r>
          </a:p>
          <a:p>
            <a:pPr marL="342900" marR="0" lvl="0" indent="-342900" defTabSz="914400" rtl="1" eaLnBrk="1" fontAlgn="base" latinLnBrk="0" hangingPunct="1">
              <a:lnSpc>
                <a:spcPct val="100000"/>
              </a:lnSpc>
              <a:spcBef>
                <a:spcPct val="0"/>
              </a:spcBef>
              <a:spcAft>
                <a:spcPct val="0"/>
              </a:spcAft>
              <a:buClrTx/>
              <a:buSzTx/>
              <a:buFont typeface="+mj-lt"/>
              <a:buAutoNum type="arabicPeriod"/>
              <a:tabLst/>
            </a:pPr>
            <a:endParaRPr lang="ar-SA" dirty="0">
              <a:latin typeface="Arial" pitchFamily="34" charset="0"/>
              <a:cs typeface="Arial" pitchFamily="34" charset="0"/>
            </a:endParaRPr>
          </a:p>
        </p:txBody>
      </p:sp>
      <p:sp>
        <p:nvSpPr>
          <p:cNvPr id="13" name="شكل بيضاوي 12"/>
          <p:cNvSpPr/>
          <p:nvPr/>
        </p:nvSpPr>
        <p:spPr>
          <a:xfrm>
            <a:off x="4116211" y="4148758"/>
            <a:ext cx="700085" cy="360362"/>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2800" dirty="0" smtClean="0">
                <a:solidFill>
                  <a:srgbClr val="FF0000"/>
                </a:solidFill>
              </a:rPr>
              <a:t>2</a:t>
            </a:r>
            <a:endParaRPr lang="ar-SA" sz="2800" dirty="0">
              <a:solidFill>
                <a:srgbClr val="FF0000"/>
              </a:solidFill>
            </a:endParaRPr>
          </a:p>
        </p:txBody>
      </p:sp>
    </p:spTree>
    <p:extLst>
      <p:ext uri="{BB962C8B-B14F-4D97-AF65-F5344CB8AC3E}">
        <p14:creationId xmlns:p14="http://schemas.microsoft.com/office/powerpoint/2010/main" val="23666656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835696" y="487182"/>
            <a:ext cx="6264696" cy="523220"/>
          </a:xfrm>
          <a:prstGeom prst="rect">
            <a:avLst/>
          </a:prstGeom>
          <a:solidFill>
            <a:schemeClr val="accent5"/>
          </a:solidFill>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2800" b="1" dirty="0">
                <a:solidFill>
                  <a:schemeClr val="bg1"/>
                </a:solidFill>
              </a:rPr>
              <a:t>نشاط </a:t>
            </a:r>
            <a:r>
              <a:rPr lang="ar-SA" sz="2800" b="1" dirty="0" smtClean="0">
                <a:solidFill>
                  <a:schemeClr val="bg1"/>
                </a:solidFill>
              </a:rPr>
              <a:t>1 / 1 / 3: </a:t>
            </a:r>
            <a:r>
              <a:rPr lang="ar-SA" sz="2800" b="1" dirty="0">
                <a:solidFill>
                  <a:schemeClr val="bg1"/>
                </a:solidFill>
              </a:rPr>
              <a:t>حقوقنا ....واجباتنا </a:t>
            </a:r>
          </a:p>
        </p:txBody>
      </p:sp>
      <p:pic>
        <p:nvPicPr>
          <p:cNvPr id="253958" name="Picture 6" descr="http://t1.gstatic.com/images?q=tbn:ANd9GcSqf28Kj4kM7xxtE6EJih-KcpIlMsgfWnTUFTMXY2c0wCQCj9CUEA"/>
          <p:cNvPicPr>
            <a:picLocks noChangeAspect="1" noChangeArrowheads="1"/>
          </p:cNvPicPr>
          <p:nvPr/>
        </p:nvPicPr>
        <p:blipFill>
          <a:blip r:embed="rId2" cstate="print"/>
          <a:srcRect/>
          <a:stretch>
            <a:fillRect/>
          </a:stretch>
        </p:blipFill>
        <p:spPr bwMode="auto">
          <a:xfrm>
            <a:off x="683568" y="4437112"/>
            <a:ext cx="2085975" cy="2190750"/>
          </a:xfrm>
          <a:prstGeom prst="rect">
            <a:avLst/>
          </a:prstGeom>
          <a:ln>
            <a:noFill/>
          </a:ln>
          <a:effectLst/>
        </p:spPr>
      </p:pic>
      <p:pic>
        <p:nvPicPr>
          <p:cNvPr id="253956" name="Picture 4" descr="http://t2.gstatic.com/images?q=tbn:ANd9GcQ_9BlKafDNdvQieOrkOKhHdrf5hi-t0MRuJVEQGhApQhfRp3Py"/>
          <p:cNvPicPr>
            <a:picLocks noChangeAspect="1" noChangeArrowheads="1"/>
          </p:cNvPicPr>
          <p:nvPr/>
        </p:nvPicPr>
        <p:blipFill>
          <a:blip r:embed="rId3" cstate="print"/>
          <a:srcRect/>
          <a:stretch>
            <a:fillRect/>
          </a:stretch>
        </p:blipFill>
        <p:spPr bwMode="auto">
          <a:xfrm>
            <a:off x="251520" y="260648"/>
            <a:ext cx="1024549" cy="1224136"/>
          </a:xfrm>
          <a:prstGeom prst="rect">
            <a:avLst/>
          </a:prstGeom>
          <a:noFill/>
          <a:effectLst/>
        </p:spPr>
      </p:pic>
      <p:sp>
        <p:nvSpPr>
          <p:cNvPr id="253959" name="Rectangle 7"/>
          <p:cNvSpPr>
            <a:spLocks noChangeArrowheads="1"/>
          </p:cNvSpPr>
          <p:nvPr/>
        </p:nvSpPr>
        <p:spPr bwMode="auto">
          <a:xfrm>
            <a:off x="611560" y="1279793"/>
            <a:ext cx="8205845" cy="2862322"/>
          </a:xfrm>
          <a:prstGeom prst="rect">
            <a:avLst/>
          </a:prstGeom>
          <a:ln w="28575">
            <a:solidFill>
              <a:schemeClr val="tx1"/>
            </a:solid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endParaRPr lang="ar-SA" sz="2400" b="1" dirty="0">
              <a:solidFill>
                <a:schemeClr val="tx2"/>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2400" b="1" dirty="0" smtClean="0">
                <a:solidFill>
                  <a:schemeClr val="accent2"/>
                </a:solidFill>
                <a:latin typeface="Arial" pitchFamily="34" charset="0"/>
                <a:ea typeface="Times New Roman" pitchFamily="18" charset="0"/>
                <a:cs typeface="Arabic Transparent" pitchFamily="2" charset="-78"/>
              </a:rPr>
              <a:t>المجموعة الأولى </a:t>
            </a:r>
            <a:r>
              <a:rPr lang="ar-SA" sz="2400" b="1" dirty="0">
                <a:solidFill>
                  <a:schemeClr val="tx2"/>
                </a:solidFill>
                <a:latin typeface="Arial" pitchFamily="34" charset="0"/>
                <a:ea typeface="Times New Roman" pitchFamily="18" charset="0"/>
                <a:cs typeface="Arabic Transparent" pitchFamily="2" charset="-78"/>
              </a:rPr>
              <a:t>:كتابة حقوق المتدربين +حقوق المدرب</a:t>
            </a:r>
            <a:r>
              <a:rPr lang="ar-SA" sz="2400" b="1" dirty="0" smtClean="0">
                <a:solidFill>
                  <a:schemeClr val="tx2"/>
                </a:solidFill>
                <a:latin typeface="Arial" pitchFamily="34" charset="0"/>
                <a:ea typeface="Times New Roman" pitchFamily="18" charset="0"/>
                <a:cs typeface="Arabic Transparent" pitchFamily="2" charset="-78"/>
              </a:rPr>
              <a:t>.</a:t>
            </a:r>
          </a:p>
          <a:p>
            <a:pPr algn="justLow" fontAlgn="base">
              <a:lnSpc>
                <a:spcPct val="150000"/>
              </a:lnSpc>
              <a:spcBef>
                <a:spcPct val="0"/>
              </a:spcBef>
              <a:spcAft>
                <a:spcPct val="0"/>
              </a:spcAft>
            </a:pPr>
            <a:endParaRPr lang="ar-SA" sz="2400" b="1" dirty="0">
              <a:solidFill>
                <a:schemeClr val="tx2"/>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2400" b="1" dirty="0" smtClean="0">
                <a:solidFill>
                  <a:schemeClr val="accent2"/>
                </a:solidFill>
                <a:latin typeface="Arial" pitchFamily="34" charset="0"/>
                <a:ea typeface="Times New Roman" pitchFamily="18" charset="0"/>
                <a:cs typeface="Arabic Transparent" pitchFamily="2" charset="-78"/>
              </a:rPr>
              <a:t>المجموعة الثانية</a:t>
            </a:r>
            <a:r>
              <a:rPr lang="ar-SA" sz="2400" b="1" dirty="0">
                <a:solidFill>
                  <a:schemeClr val="tx2"/>
                </a:solidFill>
                <a:latin typeface="Arial" pitchFamily="34" charset="0"/>
                <a:ea typeface="Times New Roman" pitchFamily="18" charset="0"/>
                <a:cs typeface="Arabic Transparent" pitchFamily="2" charset="-78"/>
              </a:rPr>
              <a:t>: كتابة واجبات المتدربين نحو البرنامج التدريبي +واجبات المدرب نحو البرنامج والمتدربين. </a:t>
            </a:r>
          </a:p>
        </p:txBody>
      </p:sp>
      <p:sp>
        <p:nvSpPr>
          <p:cNvPr id="3" name="مستطيل 2"/>
          <p:cNvSpPr/>
          <p:nvPr/>
        </p:nvSpPr>
        <p:spPr>
          <a:xfrm>
            <a:off x="5378963" y="4859630"/>
            <a:ext cx="3602148" cy="1477328"/>
          </a:xfrm>
          <a:prstGeom prst="rect">
            <a:avLst/>
          </a:prstGeom>
          <a:solidFill>
            <a:srgbClr val="FFFF5B"/>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r>
              <a:rPr lang="ar-SA" b="1" dirty="0">
                <a:solidFill>
                  <a:schemeClr val="tx1"/>
                </a:solidFill>
              </a:rPr>
              <a:t>مجموعات </a:t>
            </a:r>
            <a:r>
              <a:rPr lang="ar-SA" b="1" dirty="0" smtClean="0">
                <a:solidFill>
                  <a:schemeClr val="tx1"/>
                </a:solidFill>
              </a:rPr>
              <a:t>العمل</a:t>
            </a:r>
          </a:p>
          <a:p>
            <a:pPr marL="285750" indent="-285750">
              <a:buFont typeface="Arial" pitchFamily="34" charset="0"/>
              <a:buChar char="•"/>
            </a:pPr>
            <a:r>
              <a:rPr lang="ar-SA" b="1" dirty="0" smtClean="0">
                <a:solidFill>
                  <a:schemeClr val="tx1"/>
                </a:solidFill>
              </a:rPr>
              <a:t>نشاط جماعي + أوراق ملونة + عصف ذهني </a:t>
            </a:r>
            <a:endParaRPr lang="ar-SA" b="1" dirty="0">
              <a:solidFill>
                <a:schemeClr val="tx1"/>
              </a:solidFill>
            </a:endParaRPr>
          </a:p>
          <a:p>
            <a:pPr marL="285750" indent="-285750">
              <a:buFont typeface="Arial" pitchFamily="34" charset="0"/>
              <a:buChar char="•"/>
            </a:pPr>
            <a:r>
              <a:rPr lang="ar-SA" b="1" dirty="0">
                <a:solidFill>
                  <a:schemeClr val="tx1"/>
                </a:solidFill>
              </a:rPr>
              <a:t>مدة النشاط : </a:t>
            </a:r>
            <a:r>
              <a:rPr lang="ar-SA" b="1" dirty="0" smtClean="0">
                <a:solidFill>
                  <a:schemeClr val="tx1"/>
                </a:solidFill>
              </a:rPr>
              <a:t>15 دقائق.</a:t>
            </a:r>
          </a:p>
          <a:p>
            <a:pPr marL="285750" indent="-285750">
              <a:buFont typeface="Arial" pitchFamily="34" charset="0"/>
              <a:buChar char="•"/>
            </a:pPr>
            <a:endParaRPr lang="ar-SA" b="1" dirty="0">
              <a:solidFill>
                <a:schemeClr val="tx1"/>
              </a:solidFill>
            </a:endParaRPr>
          </a:p>
        </p:txBody>
      </p:sp>
    </p:spTree>
    <p:extLst>
      <p:ext uri="{BB962C8B-B14F-4D97-AF65-F5344CB8AC3E}">
        <p14:creationId xmlns:p14="http://schemas.microsoft.com/office/powerpoint/2010/main" val="137146613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1" name="Rectangle 7"/>
          <p:cNvSpPr>
            <a:spLocks noChangeArrowheads="1"/>
          </p:cNvSpPr>
          <p:nvPr/>
        </p:nvSpPr>
        <p:spPr bwMode="auto">
          <a:xfrm>
            <a:off x="395536" y="212466"/>
            <a:ext cx="7920879" cy="1107996"/>
          </a:xfrm>
          <a:prstGeom prst="rect">
            <a:avLst/>
          </a:prstGeom>
          <a:solidFill>
            <a:schemeClr val="accent2">
              <a:lumMod val="20000"/>
              <a:lumOff val="80000"/>
            </a:schemeClr>
          </a:solidFill>
          <a:ln w="1905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smtClean="0">
                <a:ln>
                  <a:noFill/>
                </a:ln>
                <a:effectLst/>
                <a:latin typeface="Arial" pitchFamily="34" charset="0"/>
                <a:ea typeface="Times New Roman" pitchFamily="18" charset="0"/>
                <a:cs typeface="Arial" pitchFamily="34" charset="0"/>
              </a:rPr>
              <a:t>مثلث</a:t>
            </a:r>
            <a:r>
              <a:rPr kumimoji="0" lang="ar-SA" sz="2400" b="1" i="0" u="none" strike="noStrike" cap="none" normalizeH="0" dirty="0" smtClean="0">
                <a:ln>
                  <a:noFill/>
                </a:ln>
                <a:effectLst/>
                <a:latin typeface="Arial" pitchFamily="34" charset="0"/>
                <a:ea typeface="Times New Roman" pitchFamily="18" charset="0"/>
                <a:cs typeface="Arial" pitchFamily="34" charset="0"/>
              </a:rPr>
              <a:t> ال</a:t>
            </a:r>
            <a:r>
              <a:rPr kumimoji="0" lang="ar-SA" sz="2400" b="1" i="0" u="none" strike="noStrike" cap="none" normalizeH="0" baseline="0" dirty="0" smtClean="0">
                <a:ln>
                  <a:noFill/>
                </a:ln>
                <a:effectLst/>
                <a:latin typeface="Arial" pitchFamily="34" charset="0"/>
                <a:ea typeface="Times New Roman" pitchFamily="18" charset="0"/>
                <a:cs typeface="Arial" pitchFamily="34" charset="0"/>
              </a:rPr>
              <a:t>مجالات الحقول التي تبحث أثناء دراسة الحالة </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smtClean="0">
                <a:ln>
                  <a:noFill/>
                </a:ln>
                <a:effectLst/>
                <a:latin typeface="Arial" pitchFamily="34" charset="0"/>
                <a:ea typeface="Times New Roman" pitchFamily="18" charset="0"/>
                <a:cs typeface="Arial" pitchFamily="34" charset="0"/>
              </a:rPr>
              <a:t> لتحديد حالات الايذاء</a:t>
            </a:r>
            <a:r>
              <a:rPr kumimoji="0" lang="ar-JO" sz="2400" b="1" i="0" u="none" strike="noStrike" cap="none" normalizeH="0" baseline="0" dirty="0" smtClean="0">
                <a:ln>
                  <a:noFill/>
                </a:ln>
                <a:effectLst/>
                <a:latin typeface="Arial" pitchFamily="34" charset="0"/>
                <a:ea typeface="Times New Roman" pitchFamily="18" charset="0"/>
                <a:cs typeface="Arial" pitchFamily="34" charset="0"/>
              </a:rPr>
              <a:t> </a:t>
            </a:r>
            <a:r>
              <a:rPr kumimoji="0" lang="ar-SA" sz="2400" b="1" i="0" u="none" strike="noStrike" cap="none" normalizeH="0" baseline="0" dirty="0" smtClean="0">
                <a:ln>
                  <a:noFill/>
                </a:ln>
                <a:effectLst/>
                <a:latin typeface="Arial" pitchFamily="34" charset="0"/>
                <a:ea typeface="Times New Roman" pitchFamily="18" charset="0"/>
                <a:cs typeface="Arial" pitchFamily="34" charset="0"/>
              </a:rPr>
              <a:t>والاهمال بشكل خاص  </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JO" b="1" i="0" u="none" strike="noStrike" cap="none" normalizeH="0" baseline="0" dirty="0" smtClean="0">
                <a:ln>
                  <a:noFill/>
                </a:ln>
                <a:solidFill>
                  <a:schemeClr val="tx2"/>
                </a:solidFill>
                <a:effectLst/>
                <a:latin typeface="Arial" pitchFamily="34" charset="0"/>
                <a:ea typeface="Times New Roman" pitchFamily="18" charset="0"/>
                <a:cs typeface="Arial" pitchFamily="34" charset="0"/>
              </a:rPr>
              <a:t>  </a:t>
            </a:r>
            <a:endParaRPr kumimoji="0" lang="ar-JO" sz="2400" b="0" i="0" u="none" strike="noStrike" cap="none" normalizeH="0" baseline="0" dirty="0" smtClean="0">
              <a:ln>
                <a:noFill/>
              </a:ln>
              <a:solidFill>
                <a:schemeClr val="tx2"/>
              </a:solidFill>
              <a:effectLst/>
              <a:latin typeface="Arial" pitchFamily="34" charset="0"/>
              <a:cs typeface="Arial" pitchFamily="34" charset="0"/>
            </a:endParaRPr>
          </a:p>
        </p:txBody>
      </p:sp>
      <p:pic>
        <p:nvPicPr>
          <p:cNvPr id="1026" name="صورة 194" descr="الوصف: هيكل تقدير الحالة"/>
          <p:cNvPicPr>
            <a:picLocks noChangeAspect="1" noChangeArrowheads="1"/>
          </p:cNvPicPr>
          <p:nvPr/>
        </p:nvPicPr>
        <p:blipFill>
          <a:blip r:embed="rId2">
            <a:extLst>
              <a:ext uri="{28A0092B-C50C-407E-A947-70E740481C1C}">
                <a14:useLocalDpi xmlns:a14="http://schemas.microsoft.com/office/drawing/2010/main" val="0"/>
              </a:ext>
            </a:extLst>
          </a:blip>
          <a:srcRect l="16382"/>
          <a:stretch>
            <a:fillRect/>
          </a:stretch>
        </p:blipFill>
        <p:spPr bwMode="auto">
          <a:xfrm>
            <a:off x="251520" y="1556792"/>
            <a:ext cx="8568952" cy="4104456"/>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 name="سهم إلى اليسار 1"/>
          <p:cNvSpPr/>
          <p:nvPr/>
        </p:nvSpPr>
        <p:spPr>
          <a:xfrm>
            <a:off x="2843808" y="5805264"/>
            <a:ext cx="5554172" cy="864096"/>
          </a:xfrm>
          <a:prstGeom prst="leftArrow">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dirty="0" smtClean="0"/>
              <a:t>انظر المذكرة ( شرح المقصود بكل عنصر من العناصر البحث أعلاه  </a:t>
            </a:r>
            <a:endParaRPr lang="ar-SA" dirty="0"/>
          </a:p>
        </p:txBody>
      </p:sp>
      <p:sp>
        <p:nvSpPr>
          <p:cNvPr id="12" name="شكل بيضاوي 11"/>
          <p:cNvSpPr/>
          <p:nvPr/>
        </p:nvSpPr>
        <p:spPr>
          <a:xfrm>
            <a:off x="251520" y="5995634"/>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27-30</a:t>
            </a:r>
          </a:p>
          <a:p>
            <a:pPr algn="ctr"/>
            <a:r>
              <a:rPr lang="ar-SA" dirty="0" smtClean="0">
                <a:solidFill>
                  <a:schemeClr val="tx1"/>
                </a:solidFill>
              </a:rPr>
              <a:t>ص</a:t>
            </a:r>
            <a:endParaRPr lang="ar-SA" dirty="0">
              <a:solidFill>
                <a:schemeClr val="tx1"/>
              </a:solidFill>
            </a:endParaRPr>
          </a:p>
        </p:txBody>
      </p:sp>
    </p:spTree>
    <p:extLst>
      <p:ext uri="{BB962C8B-B14F-4D97-AF65-F5344CB8AC3E}">
        <p14:creationId xmlns:p14="http://schemas.microsoft.com/office/powerpoint/2010/main" val="80967831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دبوس زينة 7"/>
          <p:cNvSpPr/>
          <p:nvPr/>
        </p:nvSpPr>
        <p:spPr bwMode="auto">
          <a:xfrm>
            <a:off x="7893893" y="1921262"/>
            <a:ext cx="1188356" cy="717729"/>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2400" b="1" dirty="0">
                <a:solidFill>
                  <a:schemeClr val="tx1"/>
                </a:solidFill>
              </a:rPr>
              <a:t>الصحة</a:t>
            </a:r>
            <a:endParaRPr lang="en-US" sz="2400" dirty="0">
              <a:solidFill>
                <a:schemeClr val="tx1"/>
              </a:solidFill>
              <a:cs typeface="AL-Mateen" pitchFamily="2" charset="-78"/>
            </a:endParaRPr>
          </a:p>
        </p:txBody>
      </p:sp>
      <p:sp>
        <p:nvSpPr>
          <p:cNvPr id="9" name="مستطيل مستدير الزوايا 8"/>
          <p:cNvSpPr/>
          <p:nvPr/>
        </p:nvSpPr>
        <p:spPr bwMode="auto">
          <a:xfrm>
            <a:off x="152641" y="1824038"/>
            <a:ext cx="7711028" cy="863959"/>
          </a:xfrm>
          <a:prstGeom prst="round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rtlCol="1"/>
          <a:lstStyle/>
          <a:p>
            <a:pPr lvl="0" algn="justLow">
              <a:defRPr/>
            </a:pPr>
            <a:r>
              <a:rPr lang="ar-SA" b="1" dirty="0"/>
              <a:t>تقدير </a:t>
            </a:r>
            <a:r>
              <a:rPr lang="ar-JO" b="1" dirty="0"/>
              <a:t>حالة</a:t>
            </a:r>
            <a:r>
              <a:rPr lang="ar-SA" b="1" dirty="0"/>
              <a:t> الطفل الجسدية والعاطفية</a:t>
            </a:r>
            <a:r>
              <a:rPr lang="ar-JO" b="1" dirty="0"/>
              <a:t> وأثرها على </a:t>
            </a:r>
            <a:r>
              <a:rPr lang="ar-SA" b="1" dirty="0"/>
              <a:t>نموه الصحي على أن يؤخذ أي مرض أو عجز بالاعتبار، يجب أن يتلقى الطفل العناية الطبية الضرورية ونظاماً غذائياً صحيحاً وتدريباً رياضياً كافياً، وأن يكون حاضراً للفحوص الطبية كافة</a:t>
            </a:r>
            <a:r>
              <a:rPr lang="ar-SA" sz="1600" b="1" dirty="0"/>
              <a:t>. </a:t>
            </a:r>
            <a:endParaRPr lang="en-US" sz="1600" b="1" dirty="0"/>
          </a:p>
          <a:p>
            <a:pPr algn="justLow">
              <a:defRPr/>
            </a:pPr>
            <a:endParaRPr lang="en-US" b="1" dirty="0">
              <a:solidFill>
                <a:schemeClr val="tx2"/>
              </a:solidFill>
              <a:latin typeface="Bodoni MT" pitchFamily="18" charset="0"/>
              <a:ea typeface="+mj-ea"/>
              <a:cs typeface="+mn-cs"/>
            </a:endParaRPr>
          </a:p>
        </p:txBody>
      </p:sp>
      <p:sp>
        <p:nvSpPr>
          <p:cNvPr id="12" name="دبوس زينة 11"/>
          <p:cNvSpPr/>
          <p:nvPr/>
        </p:nvSpPr>
        <p:spPr bwMode="auto">
          <a:xfrm>
            <a:off x="170215" y="116632"/>
            <a:ext cx="8781174" cy="576064"/>
          </a:xfrm>
          <a:prstGeom prst="plaque">
            <a:avLst/>
          </a:prstGeom>
          <a:solidFill>
            <a:schemeClr val="accent3">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1"/>
          <a:lstStyle/>
          <a:p>
            <a:pPr lvl="0" algn="ctr" fontAlgn="base">
              <a:spcBef>
                <a:spcPct val="0"/>
              </a:spcBef>
              <a:spcAft>
                <a:spcPct val="0"/>
              </a:spcAft>
            </a:pPr>
            <a:r>
              <a:rPr lang="ar-SA" sz="2000" b="1" dirty="0" smtClean="0">
                <a:latin typeface="Arial" pitchFamily="34" charset="0"/>
                <a:ea typeface="Times New Roman" pitchFamily="18" charset="0"/>
                <a:cs typeface="Arial" pitchFamily="34" charset="0"/>
              </a:rPr>
              <a:t>الحقول </a:t>
            </a:r>
            <a:r>
              <a:rPr lang="ar-SA" sz="2000" b="1" dirty="0">
                <a:latin typeface="Arial" pitchFamily="34" charset="0"/>
                <a:ea typeface="Times New Roman" pitchFamily="18" charset="0"/>
                <a:cs typeface="Arial" pitchFamily="34" charset="0"/>
              </a:rPr>
              <a:t>التي تبحث أثناء دراسة </a:t>
            </a:r>
            <a:r>
              <a:rPr lang="ar-SA" sz="2000" b="1" dirty="0" smtClean="0">
                <a:latin typeface="Arial" pitchFamily="34" charset="0"/>
                <a:ea typeface="Times New Roman" pitchFamily="18" charset="0"/>
                <a:cs typeface="Arial" pitchFamily="34" charset="0"/>
              </a:rPr>
              <a:t>الحالة لتحديد </a:t>
            </a:r>
            <a:r>
              <a:rPr lang="ar-SA" sz="2000" b="1" dirty="0">
                <a:latin typeface="Arial" pitchFamily="34" charset="0"/>
                <a:ea typeface="Times New Roman" pitchFamily="18" charset="0"/>
                <a:cs typeface="Arial" pitchFamily="34" charset="0"/>
              </a:rPr>
              <a:t>حالات الايذاء</a:t>
            </a:r>
            <a:r>
              <a:rPr lang="ar-JO" sz="2000" b="1" dirty="0">
                <a:latin typeface="Arial" pitchFamily="34" charset="0"/>
                <a:ea typeface="Times New Roman" pitchFamily="18" charset="0"/>
                <a:cs typeface="Arial" pitchFamily="34" charset="0"/>
              </a:rPr>
              <a:t> </a:t>
            </a:r>
            <a:r>
              <a:rPr lang="ar-SA" sz="2000" b="1" dirty="0">
                <a:latin typeface="Arial" pitchFamily="34" charset="0"/>
                <a:ea typeface="Times New Roman" pitchFamily="18" charset="0"/>
                <a:cs typeface="Arial" pitchFamily="34" charset="0"/>
              </a:rPr>
              <a:t>والاهمال بشكل خاص  </a:t>
            </a:r>
            <a:endParaRPr lang="ar-SA" b="1" dirty="0">
              <a:latin typeface="Arial" pitchFamily="34" charset="0"/>
              <a:ea typeface="Times New Roman" pitchFamily="18" charset="0"/>
              <a:cs typeface="Arial" pitchFamily="34" charset="0"/>
            </a:endParaRPr>
          </a:p>
          <a:p>
            <a:pPr algn="ctr">
              <a:defRPr/>
            </a:pPr>
            <a:endParaRPr lang="ar-SA" sz="2800" dirty="0">
              <a:solidFill>
                <a:schemeClr val="tx2"/>
              </a:solidFill>
              <a:latin typeface="+mj-lt"/>
              <a:ea typeface="+mj-ea"/>
              <a:cs typeface="AL-Mateen" pitchFamily="2" charset="-78"/>
            </a:endParaRPr>
          </a:p>
        </p:txBody>
      </p:sp>
      <p:sp>
        <p:nvSpPr>
          <p:cNvPr id="14" name="مستطيل مستدير الزوايا 13"/>
          <p:cNvSpPr/>
          <p:nvPr/>
        </p:nvSpPr>
        <p:spPr bwMode="auto">
          <a:xfrm>
            <a:off x="141541" y="2712107"/>
            <a:ext cx="7733228" cy="857250"/>
          </a:xfrm>
          <a:prstGeom prst="round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rtlCol="1"/>
          <a:lstStyle/>
          <a:p>
            <a:pPr>
              <a:defRPr/>
            </a:pPr>
            <a:r>
              <a:rPr lang="ar-SA" b="1" dirty="0"/>
              <a:t>يجب أن تتاح للطفل فرص كافية للعب، وتحريك الذهن، والتفاعل الاجتماعي </a:t>
            </a:r>
            <a:r>
              <a:rPr lang="ar-JO" b="1" dirty="0"/>
              <a:t>بما يتناسب مع</a:t>
            </a:r>
            <a:r>
              <a:rPr lang="ar-SA" b="1" dirty="0"/>
              <a:t> مرحلة </a:t>
            </a:r>
            <a:r>
              <a:rPr lang="ar-SA" b="1" dirty="0" smtClean="0"/>
              <a:t>نموه كما </a:t>
            </a:r>
            <a:r>
              <a:rPr lang="ar-SA" b="1" dirty="0"/>
              <a:t>يجب أن يكون قادراً على أن يستشعر الإنجازات وأن يكون هناك اهتمام بتثقيفه من قبل الراشدين</a:t>
            </a:r>
            <a:endParaRPr lang="en-US" b="1" dirty="0">
              <a:cs typeface="AL-Mateen" pitchFamily="2" charset="-78"/>
            </a:endParaRPr>
          </a:p>
        </p:txBody>
      </p:sp>
      <p:sp>
        <p:nvSpPr>
          <p:cNvPr id="15" name="دبوس زينة 14"/>
          <p:cNvSpPr/>
          <p:nvPr/>
        </p:nvSpPr>
        <p:spPr bwMode="auto">
          <a:xfrm>
            <a:off x="7913742" y="2786161"/>
            <a:ext cx="1187624" cy="783196"/>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2000" b="1" dirty="0" smtClean="0">
                <a:solidFill>
                  <a:schemeClr val="tx1"/>
                </a:solidFill>
              </a:rPr>
              <a:t>اللعب</a:t>
            </a:r>
          </a:p>
          <a:p>
            <a:pPr algn="ctr">
              <a:defRPr/>
            </a:pPr>
            <a:r>
              <a:rPr lang="ar-SA" sz="1600" b="1" dirty="0" smtClean="0">
                <a:solidFill>
                  <a:schemeClr val="tx1"/>
                </a:solidFill>
                <a:latin typeface="+mj-lt"/>
                <a:ea typeface="+mj-ea"/>
                <a:cs typeface="AL-Mateen" pitchFamily="2" charset="-78"/>
              </a:rPr>
              <a:t>والتعلم</a:t>
            </a:r>
            <a:endParaRPr lang="ar-SA" sz="1600" dirty="0">
              <a:solidFill>
                <a:schemeClr val="tx1"/>
              </a:solidFill>
              <a:latin typeface="+mj-lt"/>
              <a:ea typeface="+mj-ea"/>
              <a:cs typeface="AL-Mateen" pitchFamily="2" charset="-78"/>
            </a:endParaRPr>
          </a:p>
        </p:txBody>
      </p:sp>
      <p:sp>
        <p:nvSpPr>
          <p:cNvPr id="16" name="مستطيل مستدير الزوايا 15"/>
          <p:cNvSpPr/>
          <p:nvPr/>
        </p:nvSpPr>
        <p:spPr bwMode="auto">
          <a:xfrm>
            <a:off x="141541" y="3571782"/>
            <a:ext cx="7772201" cy="877186"/>
          </a:xfrm>
          <a:prstGeom prst="round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rtlCol="1"/>
          <a:lstStyle/>
          <a:p>
            <a:pPr algn="justLow">
              <a:defRPr/>
            </a:pPr>
            <a:r>
              <a:rPr lang="ar-SA" b="1" dirty="0" smtClean="0"/>
              <a:t>أهمية تفاعل </a:t>
            </a:r>
            <a:r>
              <a:rPr lang="ar-SA" b="1" dirty="0"/>
              <a:t>الطفل مع الأطفال والراشدين بصورة صحيحة، وأن يكون قادراً على إظهار سيطرة على النفس حسب مرحلة </a:t>
            </a:r>
            <a:r>
              <a:rPr lang="ar-SA" b="1" dirty="0" smtClean="0"/>
              <a:t>نموه مع تقدير سلوك </a:t>
            </a:r>
            <a:r>
              <a:rPr lang="ar-SA" b="1" dirty="0"/>
              <a:t>التعلق والتحكم بالضغط النفسي والتكيف مع التغيير</a:t>
            </a:r>
            <a:r>
              <a:rPr lang="ar-SA" sz="2800" b="1" dirty="0"/>
              <a:t>. </a:t>
            </a:r>
            <a:endParaRPr lang="en-US" sz="2800" b="1" dirty="0"/>
          </a:p>
          <a:p>
            <a:pPr algn="justLow">
              <a:defRPr/>
            </a:pPr>
            <a:endParaRPr lang="en-US" sz="2400" dirty="0">
              <a:latin typeface="+mn-lt"/>
              <a:cs typeface="AL-Mateen" pitchFamily="2" charset="-78"/>
            </a:endParaRPr>
          </a:p>
        </p:txBody>
      </p:sp>
      <p:sp>
        <p:nvSpPr>
          <p:cNvPr id="17" name="دبوس زينة 16"/>
          <p:cNvSpPr/>
          <p:nvPr/>
        </p:nvSpPr>
        <p:spPr bwMode="auto">
          <a:xfrm>
            <a:off x="7967346" y="3666728"/>
            <a:ext cx="1120328" cy="782240"/>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1400" b="1" dirty="0">
                <a:solidFill>
                  <a:schemeClr val="tx1"/>
                </a:solidFill>
              </a:rPr>
              <a:t>النمو العاطفي والسلوكي</a:t>
            </a:r>
            <a:r>
              <a:rPr lang="ar-SA" sz="1400" dirty="0">
                <a:solidFill>
                  <a:schemeClr val="tx1"/>
                </a:solidFill>
              </a:rPr>
              <a:t> </a:t>
            </a:r>
            <a:endParaRPr lang="en-US" sz="1400" b="1" dirty="0">
              <a:solidFill>
                <a:schemeClr val="tx1"/>
              </a:solidFill>
              <a:cs typeface="AL-Mateen" pitchFamily="2" charset="-78"/>
            </a:endParaRPr>
          </a:p>
        </p:txBody>
      </p:sp>
      <p:sp>
        <p:nvSpPr>
          <p:cNvPr id="18" name="مستطيل مستدير الزوايا 17"/>
          <p:cNvSpPr/>
          <p:nvPr/>
        </p:nvSpPr>
        <p:spPr bwMode="auto">
          <a:xfrm>
            <a:off x="183313" y="4499271"/>
            <a:ext cx="7772201" cy="829713"/>
          </a:xfrm>
          <a:prstGeom prst="round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rtlCol="1" anchor="t"/>
          <a:lstStyle/>
          <a:p>
            <a:pPr algn="justLow">
              <a:defRPr/>
            </a:pPr>
            <a:r>
              <a:rPr lang="ar-SA" sz="2400" dirty="0"/>
              <a:t>يجب أن يكون للطفل إحساس إيجابي بالذات حسب مرحلة </a:t>
            </a:r>
            <a:r>
              <a:rPr lang="ar-SA" sz="2400" dirty="0" smtClean="0"/>
              <a:t>نموه، </a:t>
            </a:r>
            <a:r>
              <a:rPr lang="ar-SA" sz="2400" dirty="0"/>
              <a:t>يتضمن ذلك كيفية رؤيته لقدراته وعلاقاته وصورته وثقافته ودينه ونوعه الاجتماعي. </a:t>
            </a:r>
            <a:endParaRPr lang="en-US" sz="2400" dirty="0"/>
          </a:p>
          <a:p>
            <a:pPr algn="justLow">
              <a:defRPr/>
            </a:pPr>
            <a:endParaRPr lang="en-US" sz="1600" dirty="0">
              <a:latin typeface="+mn-lt"/>
              <a:cs typeface="Bader" pitchFamily="2" charset="-78"/>
            </a:endParaRPr>
          </a:p>
        </p:txBody>
      </p:sp>
      <p:sp>
        <p:nvSpPr>
          <p:cNvPr id="19" name="دبوس زينة 18"/>
          <p:cNvSpPr/>
          <p:nvPr/>
        </p:nvSpPr>
        <p:spPr bwMode="auto">
          <a:xfrm>
            <a:off x="7972790" y="4546745"/>
            <a:ext cx="1120328" cy="782240"/>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1400" b="1" dirty="0">
                <a:solidFill>
                  <a:schemeClr val="tx1"/>
                </a:solidFill>
              </a:rPr>
              <a:t>الهوية</a:t>
            </a:r>
            <a:endParaRPr lang="en-US" sz="1400" b="1" dirty="0">
              <a:solidFill>
                <a:schemeClr val="tx1"/>
              </a:solidFill>
              <a:cs typeface="AL-Mateen" pitchFamily="2" charset="-78"/>
            </a:endParaRPr>
          </a:p>
        </p:txBody>
      </p:sp>
      <p:sp>
        <p:nvSpPr>
          <p:cNvPr id="20" name="مستطيل مستدير الزوايا 19"/>
          <p:cNvSpPr/>
          <p:nvPr/>
        </p:nvSpPr>
        <p:spPr bwMode="auto">
          <a:xfrm>
            <a:off x="182263" y="5414108"/>
            <a:ext cx="7772201" cy="804458"/>
          </a:xfrm>
          <a:prstGeom prst="round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rtlCol="1" anchor="ctr"/>
          <a:lstStyle/>
          <a:p>
            <a:pPr algn="justLow">
              <a:defRPr/>
            </a:pPr>
            <a:r>
              <a:rPr lang="ar-SA" sz="2400" dirty="0"/>
              <a:t>قدرة الطفل على التعاطف طبقاً للنمو الملائم لسنه، ونوع العلاقات مع أعضاء الأسرة وأقرانه من الأطفال. </a:t>
            </a:r>
            <a:endParaRPr lang="en-US" sz="2400" dirty="0">
              <a:cs typeface="Bader" pitchFamily="2" charset="-78"/>
            </a:endParaRPr>
          </a:p>
        </p:txBody>
      </p:sp>
      <p:sp>
        <p:nvSpPr>
          <p:cNvPr id="21" name="دبوس زينة 20"/>
          <p:cNvSpPr/>
          <p:nvPr/>
        </p:nvSpPr>
        <p:spPr bwMode="auto">
          <a:xfrm>
            <a:off x="7972790" y="5394140"/>
            <a:ext cx="1120328" cy="782240"/>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1400" b="1" dirty="0">
                <a:solidFill>
                  <a:schemeClr val="tx1"/>
                </a:solidFill>
              </a:rPr>
              <a:t>العلاقات الأسرية والاجتماعية</a:t>
            </a:r>
            <a:endParaRPr lang="en-US" sz="1400" b="1" dirty="0">
              <a:solidFill>
                <a:schemeClr val="tx1"/>
              </a:solidFill>
              <a:cs typeface="AL-Mateen" pitchFamily="2" charset="-78"/>
            </a:endParaRPr>
          </a:p>
        </p:txBody>
      </p:sp>
      <p:sp>
        <p:nvSpPr>
          <p:cNvPr id="2" name="مستطيل مستدير الزوايا 1"/>
          <p:cNvSpPr/>
          <p:nvPr/>
        </p:nvSpPr>
        <p:spPr>
          <a:xfrm>
            <a:off x="182263" y="764704"/>
            <a:ext cx="8811847" cy="936104"/>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smtClean="0">
                <a:solidFill>
                  <a:schemeClr val="tx1"/>
                </a:solidFill>
              </a:rPr>
              <a:t>1</a:t>
            </a:r>
            <a:r>
              <a:rPr lang="ar-SA" sz="3200" b="1" dirty="0" smtClean="0">
                <a:solidFill>
                  <a:schemeClr val="tx1"/>
                </a:solidFill>
              </a:rPr>
              <a:t>- </a:t>
            </a:r>
            <a:r>
              <a:rPr lang="ar-SA" sz="3200" b="1" dirty="0">
                <a:solidFill>
                  <a:schemeClr val="tx1"/>
                </a:solidFill>
              </a:rPr>
              <a:t>حاجات نمو وتطور </a:t>
            </a:r>
            <a:r>
              <a:rPr lang="ar-SA" sz="3200" b="1" dirty="0" smtClean="0">
                <a:solidFill>
                  <a:schemeClr val="tx1"/>
                </a:solidFill>
              </a:rPr>
              <a:t>الأطفال </a:t>
            </a:r>
            <a:endParaRPr lang="en-US" sz="3200" dirty="0">
              <a:solidFill>
                <a:schemeClr val="tx1"/>
              </a:solidFill>
            </a:endParaRPr>
          </a:p>
          <a:p>
            <a:pPr algn="ctr"/>
            <a:endParaRPr lang="ar-SA" sz="1600" b="1" dirty="0">
              <a:solidFill>
                <a:srgbClr val="3333FF"/>
              </a:solidFill>
            </a:endParaRPr>
          </a:p>
        </p:txBody>
      </p:sp>
    </p:spTree>
    <p:extLst>
      <p:ext uri="{BB962C8B-B14F-4D97-AF65-F5344CB8AC3E}">
        <p14:creationId xmlns:p14="http://schemas.microsoft.com/office/powerpoint/2010/main" val="86100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amond(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amond(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amond(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amond(in)">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amond(in)">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diamond(in)">
                                      <p:cBhvr>
                                        <p:cTn id="52" dur="2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amond(in)">
                                      <p:cBhvr>
                                        <p:cTn id="5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دبوس زينة 7"/>
          <p:cNvSpPr/>
          <p:nvPr/>
        </p:nvSpPr>
        <p:spPr bwMode="auto">
          <a:xfrm>
            <a:off x="7893893" y="1921262"/>
            <a:ext cx="1188356" cy="717729"/>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b="1" dirty="0">
                <a:solidFill>
                  <a:schemeClr val="tx1"/>
                </a:solidFill>
              </a:rPr>
              <a:t>المظهر الاجتماعي</a:t>
            </a:r>
            <a:endParaRPr lang="en-US" dirty="0">
              <a:solidFill>
                <a:schemeClr val="tx1"/>
              </a:solidFill>
              <a:cs typeface="AL-Mateen" pitchFamily="2" charset="-78"/>
            </a:endParaRPr>
          </a:p>
        </p:txBody>
      </p:sp>
      <p:sp>
        <p:nvSpPr>
          <p:cNvPr id="9" name="مستطيل مستدير الزوايا 8"/>
          <p:cNvSpPr/>
          <p:nvPr/>
        </p:nvSpPr>
        <p:spPr bwMode="auto">
          <a:xfrm>
            <a:off x="141541" y="1848148"/>
            <a:ext cx="7711028" cy="863959"/>
          </a:xfrm>
          <a:prstGeom prst="round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rtlCol="1"/>
          <a:lstStyle/>
          <a:p>
            <a:pPr algn="justLow">
              <a:defRPr/>
            </a:pPr>
            <a:r>
              <a:rPr lang="ar-SA" sz="2000" b="1" dirty="0"/>
              <a:t>يجب أن يظهر الطفل بما يتلاءم مع نوعه الاجتماعي ودينه وثقافته ومجتمعه وأن تبدو عليه مظاهر نظافة شخصية جيدة. ويتضمن التقدير إدراك الطفل لكيفية رؤية الآخرين له</a:t>
            </a:r>
            <a:endParaRPr lang="en-US" sz="2000" b="1" dirty="0">
              <a:solidFill>
                <a:schemeClr val="tx2"/>
              </a:solidFill>
              <a:latin typeface="Bodoni MT" pitchFamily="18" charset="0"/>
              <a:ea typeface="+mj-ea"/>
            </a:endParaRPr>
          </a:p>
        </p:txBody>
      </p:sp>
      <p:sp>
        <p:nvSpPr>
          <p:cNvPr id="12" name="دبوس زينة 11"/>
          <p:cNvSpPr/>
          <p:nvPr/>
        </p:nvSpPr>
        <p:spPr bwMode="auto">
          <a:xfrm>
            <a:off x="191013" y="208512"/>
            <a:ext cx="8781174" cy="576064"/>
          </a:xfrm>
          <a:prstGeom prst="plaqu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1"/>
          <a:lstStyle/>
          <a:p>
            <a:pPr lvl="0" algn="ctr" fontAlgn="base">
              <a:spcBef>
                <a:spcPct val="0"/>
              </a:spcBef>
              <a:spcAft>
                <a:spcPct val="0"/>
              </a:spcAft>
            </a:pPr>
            <a:r>
              <a:rPr lang="ar-SA" sz="2000" b="1" dirty="0" smtClean="0">
                <a:latin typeface="Arial" pitchFamily="34" charset="0"/>
                <a:ea typeface="Times New Roman" pitchFamily="18" charset="0"/>
                <a:cs typeface="Arial" pitchFamily="34" charset="0"/>
              </a:rPr>
              <a:t>مجالات </a:t>
            </a:r>
            <a:r>
              <a:rPr lang="ar-SA" sz="2000" b="1" dirty="0">
                <a:latin typeface="Arial" pitchFamily="34" charset="0"/>
                <a:ea typeface="Times New Roman" pitchFamily="18" charset="0"/>
                <a:cs typeface="Arial" pitchFamily="34" charset="0"/>
              </a:rPr>
              <a:t>الحقول التي تبحث أثناء دراسة </a:t>
            </a:r>
            <a:r>
              <a:rPr lang="ar-SA" sz="2000" b="1" dirty="0" smtClean="0">
                <a:latin typeface="Arial" pitchFamily="34" charset="0"/>
                <a:ea typeface="Times New Roman" pitchFamily="18" charset="0"/>
                <a:cs typeface="Arial" pitchFamily="34" charset="0"/>
              </a:rPr>
              <a:t>الحالة لتحديد </a:t>
            </a:r>
            <a:r>
              <a:rPr lang="ar-SA" sz="2000" b="1" dirty="0">
                <a:latin typeface="Arial" pitchFamily="34" charset="0"/>
                <a:ea typeface="Times New Roman" pitchFamily="18" charset="0"/>
                <a:cs typeface="Arial" pitchFamily="34" charset="0"/>
              </a:rPr>
              <a:t>حالات الايذاء</a:t>
            </a:r>
            <a:r>
              <a:rPr lang="ar-JO" sz="2000" b="1" dirty="0">
                <a:latin typeface="Arial" pitchFamily="34" charset="0"/>
                <a:ea typeface="Times New Roman" pitchFamily="18" charset="0"/>
                <a:cs typeface="Arial" pitchFamily="34" charset="0"/>
              </a:rPr>
              <a:t> </a:t>
            </a:r>
            <a:r>
              <a:rPr lang="ar-SA" sz="2000" b="1" dirty="0">
                <a:latin typeface="Arial" pitchFamily="34" charset="0"/>
                <a:ea typeface="Times New Roman" pitchFamily="18" charset="0"/>
                <a:cs typeface="Arial" pitchFamily="34" charset="0"/>
              </a:rPr>
              <a:t>والاهمال بشكل خاص  </a:t>
            </a:r>
            <a:endParaRPr lang="ar-SA" b="1" dirty="0">
              <a:latin typeface="Arial" pitchFamily="34" charset="0"/>
              <a:ea typeface="Times New Roman" pitchFamily="18" charset="0"/>
              <a:cs typeface="Arial" pitchFamily="34" charset="0"/>
            </a:endParaRPr>
          </a:p>
          <a:p>
            <a:pPr algn="ctr">
              <a:defRPr/>
            </a:pPr>
            <a:endParaRPr lang="ar-SA" sz="2800" dirty="0">
              <a:solidFill>
                <a:schemeClr val="tx2"/>
              </a:solidFill>
              <a:latin typeface="+mj-lt"/>
              <a:ea typeface="+mj-ea"/>
              <a:cs typeface="AL-Mateen" pitchFamily="2" charset="-78"/>
            </a:endParaRPr>
          </a:p>
        </p:txBody>
      </p:sp>
      <p:sp>
        <p:nvSpPr>
          <p:cNvPr id="14" name="مستطيل مستدير الزوايا 13"/>
          <p:cNvSpPr/>
          <p:nvPr/>
        </p:nvSpPr>
        <p:spPr bwMode="auto">
          <a:xfrm>
            <a:off x="119341" y="2749134"/>
            <a:ext cx="7733228" cy="857250"/>
          </a:xfrm>
          <a:prstGeom prst="round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rtlCol="1"/>
          <a:lstStyle/>
          <a:p>
            <a:pPr>
              <a:defRPr/>
            </a:pPr>
            <a:r>
              <a:rPr lang="ar-SA" sz="2000" b="1" dirty="0"/>
              <a:t>تقدير قدرة الطفل الملائمة لسنه على العناية بنفسه </a:t>
            </a:r>
            <a:r>
              <a:rPr lang="ar-SA" sz="2000" b="1" dirty="0" smtClean="0"/>
              <a:t>                                           (</a:t>
            </a:r>
            <a:r>
              <a:rPr lang="ar-SA" sz="2000" b="1" dirty="0"/>
              <a:t>مثال: إطعام نفسه، ارتداء الملابس، اكتساب مهارات عملية، وقدرة على حل </a:t>
            </a:r>
            <a:r>
              <a:rPr lang="ar-SA" sz="2000" b="1" dirty="0" smtClean="0"/>
              <a:t>المشاكل ). </a:t>
            </a:r>
            <a:endParaRPr lang="en-US" sz="2000" b="1" dirty="0"/>
          </a:p>
          <a:p>
            <a:pPr>
              <a:defRPr/>
            </a:pPr>
            <a:endParaRPr lang="en-US" sz="2000" dirty="0">
              <a:latin typeface="+mn-lt"/>
              <a:cs typeface="AL-Mateen" pitchFamily="2" charset="-78"/>
            </a:endParaRPr>
          </a:p>
        </p:txBody>
      </p:sp>
      <p:sp>
        <p:nvSpPr>
          <p:cNvPr id="15" name="دبوس زينة 14"/>
          <p:cNvSpPr/>
          <p:nvPr/>
        </p:nvSpPr>
        <p:spPr bwMode="auto">
          <a:xfrm>
            <a:off x="7913742" y="2786161"/>
            <a:ext cx="1187624" cy="783196"/>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1400" b="1" dirty="0">
                <a:solidFill>
                  <a:schemeClr val="tx1"/>
                </a:solidFill>
              </a:rPr>
              <a:t>مهارات العناية بالنفس</a:t>
            </a:r>
            <a:endParaRPr lang="ar-SA" sz="1400" dirty="0">
              <a:solidFill>
                <a:schemeClr val="tx1"/>
              </a:solidFill>
              <a:latin typeface="+mj-lt"/>
              <a:ea typeface="+mj-ea"/>
              <a:cs typeface="AL-Mateen" pitchFamily="2" charset="-78"/>
            </a:endParaRPr>
          </a:p>
        </p:txBody>
      </p:sp>
      <p:sp>
        <p:nvSpPr>
          <p:cNvPr id="2" name="مستطيل مستدير الزوايا 1"/>
          <p:cNvSpPr/>
          <p:nvPr/>
        </p:nvSpPr>
        <p:spPr>
          <a:xfrm>
            <a:off x="242050" y="908720"/>
            <a:ext cx="8811847" cy="79208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1</a:t>
            </a:r>
            <a:r>
              <a:rPr lang="ar-SA" sz="3200" b="1" dirty="0">
                <a:solidFill>
                  <a:schemeClr val="tx1"/>
                </a:solidFill>
              </a:rPr>
              <a:t>- حاجات نمو وتطور الأطفال: </a:t>
            </a:r>
            <a:endParaRPr lang="en-US" sz="3200" dirty="0">
              <a:solidFill>
                <a:schemeClr val="tx1"/>
              </a:solidFill>
            </a:endParaRPr>
          </a:p>
          <a:p>
            <a:pPr algn="ctr"/>
            <a:endParaRPr lang="ar-SA" sz="1600" b="1" dirty="0">
              <a:solidFill>
                <a:srgbClr val="3333FF"/>
              </a:solidFill>
            </a:endParaRPr>
          </a:p>
        </p:txBody>
      </p:sp>
    </p:spTree>
    <p:extLst>
      <p:ext uri="{BB962C8B-B14F-4D97-AF65-F5344CB8AC3E}">
        <p14:creationId xmlns:p14="http://schemas.microsoft.com/office/powerpoint/2010/main" val="909368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amond(in)">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4" grpId="0" animBg="1"/>
      <p:bldP spid="15"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دبوس زينة 7"/>
          <p:cNvSpPr/>
          <p:nvPr/>
        </p:nvSpPr>
        <p:spPr bwMode="auto">
          <a:xfrm>
            <a:off x="7883921" y="1484784"/>
            <a:ext cx="1188356" cy="717729"/>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2000" b="1" dirty="0">
                <a:solidFill>
                  <a:schemeClr val="tx1"/>
                </a:solidFill>
              </a:rPr>
              <a:t>الرعاية الأساسية</a:t>
            </a:r>
            <a:endParaRPr lang="en-US" sz="2000" dirty="0">
              <a:solidFill>
                <a:schemeClr val="tx1"/>
              </a:solidFill>
              <a:cs typeface="AL-Mateen" pitchFamily="2" charset="-78"/>
            </a:endParaRPr>
          </a:p>
        </p:txBody>
      </p:sp>
      <p:sp>
        <p:nvSpPr>
          <p:cNvPr id="9" name="مستطيل مستدير الزوايا 8"/>
          <p:cNvSpPr/>
          <p:nvPr/>
        </p:nvSpPr>
        <p:spPr bwMode="auto">
          <a:xfrm>
            <a:off x="141362" y="1442817"/>
            <a:ext cx="7711028" cy="956890"/>
          </a:xfrm>
          <a:prstGeom prst="round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rtlCol="1"/>
          <a:lstStyle/>
          <a:p>
            <a:r>
              <a:rPr lang="ar-SA" b="1" dirty="0"/>
              <a:t>تقدير قدرة الوالدين على تلبية احتياجات الطفل الجسمية، وتتضمن الفحوص الدورية للأسنان والعينين بالإضافة للتطعيمات والمتابعة الطبية الضرورية الأخرى، ونظام غذائي ملائم ومأوى وملبس نظيف ومناسب ونظافة شخصية. </a:t>
            </a:r>
            <a:endParaRPr lang="en-US" b="1" dirty="0">
              <a:effectLst/>
            </a:endParaRPr>
          </a:p>
        </p:txBody>
      </p:sp>
      <p:sp>
        <p:nvSpPr>
          <p:cNvPr id="12" name="دبوس زينة 11"/>
          <p:cNvSpPr/>
          <p:nvPr/>
        </p:nvSpPr>
        <p:spPr bwMode="auto">
          <a:xfrm>
            <a:off x="170215" y="116632"/>
            <a:ext cx="8781174" cy="576064"/>
          </a:xfrm>
          <a:prstGeom prst="plaque">
            <a:avLst/>
          </a:prstGeom>
          <a:solidFill>
            <a:schemeClr val="accent3">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1"/>
          <a:lstStyle/>
          <a:p>
            <a:pPr lvl="0" algn="ctr" fontAlgn="base">
              <a:spcBef>
                <a:spcPct val="0"/>
              </a:spcBef>
              <a:spcAft>
                <a:spcPct val="0"/>
              </a:spcAft>
            </a:pPr>
            <a:r>
              <a:rPr lang="ar-SA" sz="2000" b="1" dirty="0" smtClean="0">
                <a:latin typeface="Arial" pitchFamily="34" charset="0"/>
                <a:ea typeface="Times New Roman" pitchFamily="18" charset="0"/>
                <a:cs typeface="Arial" pitchFamily="34" charset="0"/>
              </a:rPr>
              <a:t>الحقول </a:t>
            </a:r>
            <a:r>
              <a:rPr lang="ar-SA" sz="2000" b="1" dirty="0">
                <a:latin typeface="Arial" pitchFamily="34" charset="0"/>
                <a:ea typeface="Times New Roman" pitchFamily="18" charset="0"/>
                <a:cs typeface="Arial" pitchFamily="34" charset="0"/>
              </a:rPr>
              <a:t>التي تبحث أثناء دراسة </a:t>
            </a:r>
            <a:r>
              <a:rPr lang="ar-SA" sz="2000" b="1" dirty="0" smtClean="0">
                <a:latin typeface="Arial" pitchFamily="34" charset="0"/>
                <a:ea typeface="Times New Roman" pitchFamily="18" charset="0"/>
                <a:cs typeface="Arial" pitchFamily="34" charset="0"/>
              </a:rPr>
              <a:t>الحالة لتحديد </a:t>
            </a:r>
            <a:r>
              <a:rPr lang="ar-SA" sz="2000" b="1" dirty="0">
                <a:latin typeface="Arial" pitchFamily="34" charset="0"/>
                <a:ea typeface="Times New Roman" pitchFamily="18" charset="0"/>
                <a:cs typeface="Arial" pitchFamily="34" charset="0"/>
              </a:rPr>
              <a:t>حالات الايذاء</a:t>
            </a:r>
            <a:r>
              <a:rPr lang="ar-JO" sz="2000" b="1" dirty="0">
                <a:latin typeface="Arial" pitchFamily="34" charset="0"/>
                <a:ea typeface="Times New Roman" pitchFamily="18" charset="0"/>
                <a:cs typeface="Arial" pitchFamily="34" charset="0"/>
              </a:rPr>
              <a:t> </a:t>
            </a:r>
            <a:r>
              <a:rPr lang="ar-SA" sz="2000" b="1" dirty="0">
                <a:latin typeface="Arial" pitchFamily="34" charset="0"/>
                <a:ea typeface="Times New Roman" pitchFamily="18" charset="0"/>
                <a:cs typeface="Arial" pitchFamily="34" charset="0"/>
              </a:rPr>
              <a:t>والاهمال بشكل خاص  </a:t>
            </a:r>
            <a:endParaRPr lang="ar-SA" b="1" dirty="0">
              <a:latin typeface="Arial" pitchFamily="34" charset="0"/>
              <a:ea typeface="Times New Roman" pitchFamily="18" charset="0"/>
              <a:cs typeface="Arial" pitchFamily="34" charset="0"/>
            </a:endParaRPr>
          </a:p>
          <a:p>
            <a:pPr algn="ctr">
              <a:defRPr/>
            </a:pPr>
            <a:endParaRPr lang="ar-SA" sz="2800" dirty="0">
              <a:solidFill>
                <a:schemeClr val="tx2"/>
              </a:solidFill>
              <a:latin typeface="+mj-lt"/>
              <a:ea typeface="+mj-ea"/>
              <a:cs typeface="AL-Mateen" pitchFamily="2" charset="-78"/>
            </a:endParaRPr>
          </a:p>
        </p:txBody>
      </p:sp>
      <p:sp>
        <p:nvSpPr>
          <p:cNvPr id="14" name="مستطيل مستدير الزوايا 13"/>
          <p:cNvSpPr/>
          <p:nvPr/>
        </p:nvSpPr>
        <p:spPr bwMode="auto">
          <a:xfrm>
            <a:off x="150693" y="3345122"/>
            <a:ext cx="7733228" cy="1001266"/>
          </a:xfrm>
          <a:prstGeom prst="round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rtlCol="1"/>
          <a:lstStyle/>
          <a:p>
            <a:r>
              <a:rPr lang="ar-SA" b="1" dirty="0" smtClean="0"/>
              <a:t>يتضمن </a:t>
            </a:r>
            <a:r>
              <a:rPr lang="ar-SA" b="1" dirty="0"/>
              <a:t>تلبية حاجات الطفل العاطفية للتأكد من أنه يشعر بالاحترام، وبأن لديه إحساساً إيجابياً بهويته العرقية والثقافية. يجب أن يشعر الطفل بالأمان، والاستقرار، والمديح، والتشجيع، ومحبة الأفراد الذين يتعلق بهم</a:t>
            </a:r>
            <a:endParaRPr lang="en-US" b="1" dirty="0">
              <a:effectLst/>
            </a:endParaRPr>
          </a:p>
        </p:txBody>
      </p:sp>
      <p:sp>
        <p:nvSpPr>
          <p:cNvPr id="15" name="دبوس زينة 14"/>
          <p:cNvSpPr/>
          <p:nvPr/>
        </p:nvSpPr>
        <p:spPr bwMode="auto">
          <a:xfrm>
            <a:off x="7975500" y="3397442"/>
            <a:ext cx="1187624" cy="783196"/>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2000" b="1" dirty="0">
                <a:solidFill>
                  <a:schemeClr val="tx1"/>
                </a:solidFill>
              </a:rPr>
              <a:t>الدفء العاطفي</a:t>
            </a:r>
            <a:endParaRPr lang="ar-SA" sz="2000" dirty="0">
              <a:solidFill>
                <a:schemeClr val="tx1"/>
              </a:solidFill>
              <a:latin typeface="+mj-lt"/>
              <a:ea typeface="+mj-ea"/>
              <a:cs typeface="AL-Mateen" pitchFamily="2" charset="-78"/>
            </a:endParaRPr>
          </a:p>
        </p:txBody>
      </p:sp>
      <p:sp>
        <p:nvSpPr>
          <p:cNvPr id="16" name="مستطيل مستدير الزوايا 15"/>
          <p:cNvSpPr/>
          <p:nvPr/>
        </p:nvSpPr>
        <p:spPr bwMode="auto">
          <a:xfrm>
            <a:off x="80189" y="4346388"/>
            <a:ext cx="7772201" cy="877186"/>
          </a:xfrm>
          <a:prstGeom prst="round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rtlCol="1"/>
          <a:lstStyle/>
          <a:p>
            <a:pPr algn="justLow">
              <a:defRPr/>
            </a:pPr>
            <a:r>
              <a:rPr lang="ar-SA" b="1" dirty="0"/>
              <a:t>تشجيع الطفل على التعلم وأن يُزود بما يحفزه على ذلك بشكل واف. من الضروري أن تتوافر لديه فرص للاختلاط مع الأطفال الآخرين. يتضمن ذلك التفاعل مع الطفل، وتشجيعه على اللعب، ومشاركته فيه، وتعزيز فرص تعليمه، </a:t>
            </a:r>
            <a:r>
              <a:rPr lang="ar-SA" b="1" dirty="0" err="1"/>
              <a:t>ومواظبته</a:t>
            </a:r>
            <a:r>
              <a:rPr lang="ar-SA" b="1" dirty="0"/>
              <a:t> على الذهاب إلى المدرسة. </a:t>
            </a:r>
            <a:endParaRPr lang="en-US" b="1" dirty="0">
              <a:cs typeface="AL-Mateen" pitchFamily="2" charset="-78"/>
            </a:endParaRPr>
          </a:p>
        </p:txBody>
      </p:sp>
      <p:sp>
        <p:nvSpPr>
          <p:cNvPr id="17" name="دبوس زينة 16"/>
          <p:cNvSpPr/>
          <p:nvPr/>
        </p:nvSpPr>
        <p:spPr bwMode="auto">
          <a:xfrm>
            <a:off x="7983208" y="4393861"/>
            <a:ext cx="1120328" cy="782240"/>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2000" b="1" dirty="0">
                <a:solidFill>
                  <a:schemeClr val="tx1"/>
                </a:solidFill>
              </a:rPr>
              <a:t>التحفيز</a:t>
            </a:r>
            <a:endParaRPr lang="en-US" sz="2000" b="1" dirty="0">
              <a:solidFill>
                <a:schemeClr val="tx1"/>
              </a:solidFill>
              <a:cs typeface="AL-Mateen" pitchFamily="2" charset="-78"/>
            </a:endParaRPr>
          </a:p>
        </p:txBody>
      </p:sp>
      <p:sp>
        <p:nvSpPr>
          <p:cNvPr id="18" name="مستطيل مستدير الزوايا 17"/>
          <p:cNvSpPr/>
          <p:nvPr/>
        </p:nvSpPr>
        <p:spPr bwMode="auto">
          <a:xfrm>
            <a:off x="80188" y="5296346"/>
            <a:ext cx="7772201" cy="829713"/>
          </a:xfrm>
          <a:prstGeom prst="round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rtlCol="1" anchor="t"/>
          <a:lstStyle/>
          <a:p>
            <a:r>
              <a:rPr lang="ar-SA" b="1" dirty="0"/>
              <a:t>يجب أن يظهر الوالدان سلوكاً صحيحاً ويضعا حدوداً مناسبة وأن يكونا نموذجا  للطفل. لا بد </a:t>
            </a:r>
            <a:r>
              <a:rPr lang="ar-SA" b="1" dirty="0" smtClean="0"/>
              <a:t>من مساعدة </a:t>
            </a:r>
            <a:r>
              <a:rPr lang="ar-SA" b="1" dirty="0"/>
              <a:t>الأطفال على ضبط انفعالاتهم وسلوكياتهم وأن يكون بمقدور الطفل تنمية قواعد أخلاقية تتناسب مع المجتمع الذي ينشأ فيه. </a:t>
            </a:r>
            <a:endParaRPr lang="en-US" b="1" dirty="0">
              <a:effectLst/>
            </a:endParaRPr>
          </a:p>
        </p:txBody>
      </p:sp>
      <p:sp>
        <p:nvSpPr>
          <p:cNvPr id="19" name="دبوس زينة 18"/>
          <p:cNvSpPr/>
          <p:nvPr/>
        </p:nvSpPr>
        <p:spPr bwMode="auto">
          <a:xfrm>
            <a:off x="7981310" y="5301208"/>
            <a:ext cx="1120328" cy="782240"/>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b="1" dirty="0">
                <a:solidFill>
                  <a:schemeClr val="tx1"/>
                </a:solidFill>
              </a:rPr>
              <a:t>الإرشاد والحدود</a:t>
            </a:r>
            <a:r>
              <a:rPr lang="ar-SA" dirty="0">
                <a:solidFill>
                  <a:schemeClr val="tx1"/>
                </a:solidFill>
              </a:rPr>
              <a:t> </a:t>
            </a:r>
            <a:endParaRPr lang="en-US" b="1" dirty="0">
              <a:solidFill>
                <a:schemeClr val="tx1"/>
              </a:solidFill>
              <a:cs typeface="AL-Mateen" pitchFamily="2" charset="-78"/>
            </a:endParaRPr>
          </a:p>
        </p:txBody>
      </p:sp>
      <p:sp>
        <p:nvSpPr>
          <p:cNvPr id="2" name="مستطيل مستدير الزوايا 1"/>
          <p:cNvSpPr/>
          <p:nvPr/>
        </p:nvSpPr>
        <p:spPr>
          <a:xfrm>
            <a:off x="182263" y="764704"/>
            <a:ext cx="8811847" cy="57606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solidFill>
              </a:rPr>
              <a:t>2</a:t>
            </a:r>
            <a:r>
              <a:rPr lang="ar-SA" sz="2400" b="1" dirty="0" smtClean="0">
                <a:solidFill>
                  <a:schemeClr val="tx1"/>
                </a:solidFill>
              </a:rPr>
              <a:t>: القدرة الوالدية</a:t>
            </a:r>
            <a:endParaRPr lang="en-US" sz="2400" dirty="0">
              <a:solidFill>
                <a:schemeClr val="tx1"/>
              </a:solidFill>
            </a:endParaRPr>
          </a:p>
          <a:p>
            <a:pPr algn="ctr"/>
            <a:endParaRPr lang="ar-SA" sz="1600" b="1" dirty="0">
              <a:solidFill>
                <a:srgbClr val="3333FF"/>
              </a:solidFill>
            </a:endParaRPr>
          </a:p>
        </p:txBody>
      </p:sp>
      <p:sp>
        <p:nvSpPr>
          <p:cNvPr id="22" name="مستطيل مستدير الزوايا 21"/>
          <p:cNvSpPr/>
          <p:nvPr/>
        </p:nvSpPr>
        <p:spPr bwMode="auto">
          <a:xfrm>
            <a:off x="125710" y="2461338"/>
            <a:ext cx="7772201" cy="877186"/>
          </a:xfrm>
          <a:prstGeom prst="round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rtlCol="1"/>
          <a:lstStyle/>
          <a:p>
            <a:r>
              <a:rPr lang="ar-SA" sz="2400" b="1" dirty="0"/>
              <a:t>وهو التأكد من حماية الطفل من أي أذى أو خطر في البيت أو أي مكان آخر. يتضمن ذلك التأكد من أن الطفل بعيد عن بالغين أو أطفال آخرين خطرين. </a:t>
            </a:r>
            <a:endParaRPr lang="en-US" sz="2400" b="1" dirty="0"/>
          </a:p>
        </p:txBody>
      </p:sp>
      <p:sp>
        <p:nvSpPr>
          <p:cNvPr id="23" name="دبوس زينة 22"/>
          <p:cNvSpPr/>
          <p:nvPr/>
        </p:nvSpPr>
        <p:spPr bwMode="auto">
          <a:xfrm>
            <a:off x="7990358" y="2461338"/>
            <a:ext cx="1187624" cy="783196"/>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2000" b="1" dirty="0" smtClean="0">
                <a:solidFill>
                  <a:schemeClr val="tx1"/>
                </a:solidFill>
              </a:rPr>
              <a:t>تأمين السلامة</a:t>
            </a:r>
            <a:endParaRPr lang="ar-SA" sz="2000" dirty="0">
              <a:solidFill>
                <a:schemeClr val="tx1"/>
              </a:solidFill>
              <a:latin typeface="+mj-lt"/>
              <a:ea typeface="+mj-ea"/>
              <a:cs typeface="AL-Mateen" pitchFamily="2" charset="-78"/>
            </a:endParaRPr>
          </a:p>
        </p:txBody>
      </p:sp>
      <p:sp>
        <p:nvSpPr>
          <p:cNvPr id="24" name="دبوس زينة 23"/>
          <p:cNvSpPr/>
          <p:nvPr/>
        </p:nvSpPr>
        <p:spPr bwMode="auto">
          <a:xfrm>
            <a:off x="8042796" y="6137841"/>
            <a:ext cx="1120328" cy="782240"/>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b="1" dirty="0">
                <a:solidFill>
                  <a:schemeClr val="tx1"/>
                </a:solidFill>
              </a:rPr>
              <a:t>الاستقرار</a:t>
            </a:r>
            <a:endParaRPr lang="en-US" b="1" dirty="0">
              <a:solidFill>
                <a:schemeClr val="tx1"/>
              </a:solidFill>
              <a:cs typeface="AL-Mateen" pitchFamily="2" charset="-78"/>
            </a:endParaRPr>
          </a:p>
        </p:txBody>
      </p:sp>
      <p:sp>
        <p:nvSpPr>
          <p:cNvPr id="26" name="مستطيل مستدير الزوايا 25"/>
          <p:cNvSpPr/>
          <p:nvPr/>
        </p:nvSpPr>
        <p:spPr bwMode="auto">
          <a:xfrm>
            <a:off x="125709" y="6176523"/>
            <a:ext cx="7772201" cy="704876"/>
          </a:xfrm>
          <a:prstGeom prst="round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rtlCol="1" anchor="t"/>
          <a:lstStyle/>
          <a:p>
            <a:r>
              <a:rPr lang="ar-SA" sz="2000" b="1" dirty="0"/>
              <a:t>يجب أن يتمكن الطفل من أن ينمو في بيئة مستقرة، وأن يكون تعلقه بمن يتولى رعايته صحياً. أما الوالدان فيجب أن يكونا ثابتين</a:t>
            </a:r>
            <a:endParaRPr lang="en-US" sz="2000" b="1" dirty="0">
              <a:effectLst/>
            </a:endParaRPr>
          </a:p>
        </p:txBody>
      </p:sp>
    </p:spTree>
    <p:extLst>
      <p:ext uri="{BB962C8B-B14F-4D97-AF65-F5344CB8AC3E}">
        <p14:creationId xmlns:p14="http://schemas.microsoft.com/office/powerpoint/2010/main" val="4207426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amond(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amond(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amond(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amond(in)">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amond(in)">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diamond(in)">
                                      <p:cBhvr>
                                        <p:cTn id="52" dur="2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diamond(in)">
                                      <p:cBhvr>
                                        <p:cTn id="57" dur="20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diamond(in)">
                                      <p:cBhvr>
                                        <p:cTn id="62" dur="20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diamond(in)">
                                      <p:cBhvr>
                                        <p:cTn id="6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4" grpId="0" animBg="1"/>
      <p:bldP spid="15" grpId="0" animBg="1"/>
      <p:bldP spid="16" grpId="0" animBg="1"/>
      <p:bldP spid="17" grpId="0" animBg="1"/>
      <p:bldP spid="18" grpId="0" animBg="1"/>
      <p:bldP spid="19" grpId="0" animBg="1"/>
      <p:bldP spid="22" grpId="0" animBg="1"/>
      <p:bldP spid="23" grpId="0" animBg="1"/>
      <p:bldP spid="24" grpId="0" animBg="1"/>
      <p:bldP spid="26"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دبوس زينة 7"/>
          <p:cNvSpPr/>
          <p:nvPr/>
        </p:nvSpPr>
        <p:spPr bwMode="auto">
          <a:xfrm>
            <a:off x="7893893" y="1921262"/>
            <a:ext cx="1188356" cy="717729"/>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1400" b="1" dirty="0">
                <a:solidFill>
                  <a:schemeClr val="tx1"/>
                </a:solidFill>
              </a:rPr>
              <a:t>تاريخ الأسرة ووظيفتها</a:t>
            </a:r>
            <a:endParaRPr lang="en-US" sz="1400" dirty="0">
              <a:solidFill>
                <a:schemeClr val="tx1"/>
              </a:solidFill>
              <a:cs typeface="AL-Mateen" pitchFamily="2" charset="-78"/>
            </a:endParaRPr>
          </a:p>
        </p:txBody>
      </p:sp>
      <p:sp>
        <p:nvSpPr>
          <p:cNvPr id="9" name="مستطيل مستدير الزوايا 8"/>
          <p:cNvSpPr/>
          <p:nvPr/>
        </p:nvSpPr>
        <p:spPr bwMode="auto">
          <a:xfrm>
            <a:off x="152641" y="1824038"/>
            <a:ext cx="7711028" cy="863959"/>
          </a:xfrm>
          <a:prstGeom prst="roundRect">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rtlCol="1"/>
          <a:lstStyle/>
          <a:p>
            <a:r>
              <a:rPr lang="ar-SA" dirty="0"/>
              <a:t>يجب أن يوضح ذلك عدد الأفراد الذين يعيشون في الأسرة وطبيعة ونوع العلاقات والتغيرات، وأحداث الحياة المهمة وتأثيرها على الطفل، بالإضافة إلى عناصر القوة والضعف الوالدية</a:t>
            </a:r>
            <a:endParaRPr lang="en-US" b="1" dirty="0">
              <a:effectLst/>
            </a:endParaRPr>
          </a:p>
        </p:txBody>
      </p:sp>
      <p:sp>
        <p:nvSpPr>
          <p:cNvPr id="12" name="دبوس زينة 11"/>
          <p:cNvSpPr/>
          <p:nvPr/>
        </p:nvSpPr>
        <p:spPr bwMode="auto">
          <a:xfrm>
            <a:off x="170215" y="116632"/>
            <a:ext cx="8781174" cy="576064"/>
          </a:xfrm>
          <a:prstGeom prst="plaque">
            <a:avLst/>
          </a:prstGeom>
          <a:solidFill>
            <a:schemeClr val="accent3">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1"/>
          <a:lstStyle/>
          <a:p>
            <a:pPr lvl="0" algn="ctr" fontAlgn="base">
              <a:spcBef>
                <a:spcPct val="0"/>
              </a:spcBef>
              <a:spcAft>
                <a:spcPct val="0"/>
              </a:spcAft>
            </a:pPr>
            <a:r>
              <a:rPr lang="ar-SA" sz="2000" b="1" dirty="0" smtClean="0">
                <a:latin typeface="Arial" pitchFamily="34" charset="0"/>
                <a:ea typeface="Times New Roman" pitchFamily="18" charset="0"/>
                <a:cs typeface="Arial" pitchFamily="34" charset="0"/>
              </a:rPr>
              <a:t>الحقول </a:t>
            </a:r>
            <a:r>
              <a:rPr lang="ar-SA" sz="2000" b="1" dirty="0">
                <a:latin typeface="Arial" pitchFamily="34" charset="0"/>
                <a:ea typeface="Times New Roman" pitchFamily="18" charset="0"/>
                <a:cs typeface="Arial" pitchFamily="34" charset="0"/>
              </a:rPr>
              <a:t>التي تبحث أثناء دراسة </a:t>
            </a:r>
            <a:r>
              <a:rPr lang="ar-SA" sz="2000" b="1" dirty="0" smtClean="0">
                <a:latin typeface="Arial" pitchFamily="34" charset="0"/>
                <a:ea typeface="Times New Roman" pitchFamily="18" charset="0"/>
                <a:cs typeface="Arial" pitchFamily="34" charset="0"/>
              </a:rPr>
              <a:t>الحالة لتحديد </a:t>
            </a:r>
            <a:r>
              <a:rPr lang="ar-SA" sz="2000" b="1" dirty="0">
                <a:latin typeface="Arial" pitchFamily="34" charset="0"/>
                <a:ea typeface="Times New Roman" pitchFamily="18" charset="0"/>
                <a:cs typeface="Arial" pitchFamily="34" charset="0"/>
              </a:rPr>
              <a:t>حالات الايذاء</a:t>
            </a:r>
            <a:r>
              <a:rPr lang="ar-JO" sz="2000" b="1" dirty="0">
                <a:latin typeface="Arial" pitchFamily="34" charset="0"/>
                <a:ea typeface="Times New Roman" pitchFamily="18" charset="0"/>
                <a:cs typeface="Arial" pitchFamily="34" charset="0"/>
              </a:rPr>
              <a:t> </a:t>
            </a:r>
            <a:r>
              <a:rPr lang="ar-SA" sz="2000" b="1" dirty="0">
                <a:latin typeface="Arial" pitchFamily="34" charset="0"/>
                <a:ea typeface="Times New Roman" pitchFamily="18" charset="0"/>
                <a:cs typeface="Arial" pitchFamily="34" charset="0"/>
              </a:rPr>
              <a:t>والاهمال بشكل خاص  </a:t>
            </a:r>
            <a:endParaRPr lang="ar-SA" b="1" dirty="0">
              <a:latin typeface="Arial" pitchFamily="34" charset="0"/>
              <a:ea typeface="Times New Roman" pitchFamily="18" charset="0"/>
              <a:cs typeface="Arial" pitchFamily="34" charset="0"/>
            </a:endParaRPr>
          </a:p>
          <a:p>
            <a:pPr algn="ctr">
              <a:defRPr/>
            </a:pPr>
            <a:endParaRPr lang="ar-SA" sz="2800" dirty="0">
              <a:solidFill>
                <a:schemeClr val="tx2"/>
              </a:solidFill>
              <a:latin typeface="+mj-lt"/>
              <a:ea typeface="+mj-ea"/>
              <a:cs typeface="AL-Mateen" pitchFamily="2" charset="-78"/>
            </a:endParaRPr>
          </a:p>
        </p:txBody>
      </p:sp>
      <p:sp>
        <p:nvSpPr>
          <p:cNvPr id="14" name="مستطيل مستدير الزوايا 13"/>
          <p:cNvSpPr/>
          <p:nvPr/>
        </p:nvSpPr>
        <p:spPr bwMode="auto">
          <a:xfrm>
            <a:off x="141541" y="2712107"/>
            <a:ext cx="7733228" cy="857250"/>
          </a:xfrm>
          <a:prstGeom prst="roundRect">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rtlCol="1"/>
          <a:lstStyle/>
          <a:p>
            <a:r>
              <a:rPr lang="ar-SA" sz="2400" dirty="0"/>
              <a:t>يتضمن ذلك وصفا لأفراد العائلة الكبيرة الممتدة، ولأصدقائها ودورهم فيما يتعلق بالطفل ووالديه، ونوع العلاقات فيما بينهم. </a:t>
            </a:r>
            <a:endParaRPr lang="en-US" sz="2400" b="1" dirty="0">
              <a:effectLst/>
            </a:endParaRPr>
          </a:p>
        </p:txBody>
      </p:sp>
      <p:sp>
        <p:nvSpPr>
          <p:cNvPr id="15" name="دبوس زينة 14"/>
          <p:cNvSpPr/>
          <p:nvPr/>
        </p:nvSpPr>
        <p:spPr bwMode="auto">
          <a:xfrm>
            <a:off x="7913742" y="2786161"/>
            <a:ext cx="1187624" cy="783196"/>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2000" b="1" dirty="0">
                <a:solidFill>
                  <a:schemeClr val="tx1"/>
                </a:solidFill>
              </a:rPr>
              <a:t>العائلة الكبيرة</a:t>
            </a:r>
            <a:endParaRPr lang="ar-SA" sz="2000" dirty="0">
              <a:solidFill>
                <a:schemeClr val="tx1"/>
              </a:solidFill>
              <a:latin typeface="+mj-lt"/>
              <a:ea typeface="+mj-ea"/>
              <a:cs typeface="AL-Mateen" pitchFamily="2" charset="-78"/>
            </a:endParaRPr>
          </a:p>
        </p:txBody>
      </p:sp>
      <p:sp>
        <p:nvSpPr>
          <p:cNvPr id="16" name="مستطيل مستدير الزوايا 15"/>
          <p:cNvSpPr/>
          <p:nvPr/>
        </p:nvSpPr>
        <p:spPr bwMode="auto">
          <a:xfrm>
            <a:off x="141541" y="3571782"/>
            <a:ext cx="7772201" cy="877186"/>
          </a:xfrm>
          <a:prstGeom prst="roundRect">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rtlCol="1"/>
          <a:lstStyle/>
          <a:p>
            <a:pPr algn="justLow">
              <a:defRPr/>
            </a:pPr>
            <a:r>
              <a:rPr lang="ar-SA" sz="2400" dirty="0"/>
              <a:t>وهو وصف لنوع وصفة المسكن (النظافة والسلامة) ومرافقه، وقد يتضمن ذلك وصفاً للمكان الذي ينام الطفل فيه وتقديراً لما إذا كان يلبي حاجات الأسرة. </a:t>
            </a:r>
            <a:endParaRPr lang="en-US" sz="2400" dirty="0">
              <a:latin typeface="+mn-lt"/>
              <a:cs typeface="AL-Mateen" pitchFamily="2" charset="-78"/>
            </a:endParaRPr>
          </a:p>
        </p:txBody>
      </p:sp>
      <p:sp>
        <p:nvSpPr>
          <p:cNvPr id="17" name="دبوس زينة 16"/>
          <p:cNvSpPr/>
          <p:nvPr/>
        </p:nvSpPr>
        <p:spPr bwMode="auto">
          <a:xfrm>
            <a:off x="7967346" y="3666728"/>
            <a:ext cx="1120328" cy="782240"/>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2000" b="1" dirty="0">
                <a:solidFill>
                  <a:schemeClr val="tx1"/>
                </a:solidFill>
              </a:rPr>
              <a:t>السكن</a:t>
            </a:r>
            <a:endParaRPr lang="en-US" sz="2000" b="1" dirty="0">
              <a:solidFill>
                <a:schemeClr val="tx1"/>
              </a:solidFill>
              <a:cs typeface="AL-Mateen" pitchFamily="2" charset="-78"/>
            </a:endParaRPr>
          </a:p>
        </p:txBody>
      </p:sp>
      <p:sp>
        <p:nvSpPr>
          <p:cNvPr id="18" name="مستطيل مستدير الزوايا 17"/>
          <p:cNvSpPr/>
          <p:nvPr/>
        </p:nvSpPr>
        <p:spPr bwMode="auto">
          <a:xfrm>
            <a:off x="183313" y="4499271"/>
            <a:ext cx="7772201" cy="829713"/>
          </a:xfrm>
          <a:prstGeom prst="roundRect">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rtlCol="1" anchor="t"/>
          <a:lstStyle/>
          <a:p>
            <a:pPr algn="justLow">
              <a:defRPr/>
            </a:pPr>
            <a:r>
              <a:rPr lang="ar-SA" sz="1600" b="1" dirty="0"/>
              <a:t>ويتضمن تفصيلات عمن يعمل من أفراد الأسرة، ونوع وساعات عمله، ومدى استقراره الوظيفي، وما لذلك من تأثير على الطفل، ووصف لأي تجربة عمل سابقة للطفل</a:t>
            </a:r>
            <a:endParaRPr lang="en-US" sz="1600" dirty="0">
              <a:latin typeface="+mn-lt"/>
              <a:cs typeface="Bader" pitchFamily="2" charset="-78"/>
            </a:endParaRPr>
          </a:p>
        </p:txBody>
      </p:sp>
      <p:sp>
        <p:nvSpPr>
          <p:cNvPr id="19" name="دبوس زينة 18"/>
          <p:cNvSpPr/>
          <p:nvPr/>
        </p:nvSpPr>
        <p:spPr bwMode="auto">
          <a:xfrm>
            <a:off x="7972790" y="4546745"/>
            <a:ext cx="1120328" cy="782240"/>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2400" dirty="0">
                <a:solidFill>
                  <a:schemeClr val="tx1"/>
                </a:solidFill>
              </a:rPr>
              <a:t>العمل</a:t>
            </a:r>
            <a:endParaRPr lang="en-US" sz="2400" b="1" dirty="0">
              <a:solidFill>
                <a:schemeClr val="tx1"/>
              </a:solidFill>
              <a:cs typeface="AL-Mateen" pitchFamily="2" charset="-78"/>
            </a:endParaRPr>
          </a:p>
        </p:txBody>
      </p:sp>
      <p:sp>
        <p:nvSpPr>
          <p:cNvPr id="20" name="مستطيل مستدير الزوايا 19"/>
          <p:cNvSpPr/>
          <p:nvPr/>
        </p:nvSpPr>
        <p:spPr bwMode="auto">
          <a:xfrm>
            <a:off x="182263" y="5414108"/>
            <a:ext cx="7772201" cy="804458"/>
          </a:xfrm>
          <a:prstGeom prst="roundRect">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rtlCol="1" anchor="ctr"/>
          <a:lstStyle/>
          <a:p>
            <a:pPr algn="justLow">
              <a:defRPr/>
            </a:pPr>
            <a:r>
              <a:rPr lang="ar-SA" sz="1600" b="1" dirty="0"/>
              <a:t>ويتضمن الدخل المتوافر للأسرة وتغيراته عبر الزمن، ومصادره، ومدى وفائه بحاجات الأسرة. يضاف إلى ذلك الدخل الذي يمكن للأسرة المطالبة به (كالمساعدة الخيرية والإعانات الحكومية وغير ذلك)، ثم كيفية استخدام الأسرة له ، وأية مصاعب مالية (كالديون) قد تؤثر على الطفل</a:t>
            </a:r>
            <a:r>
              <a:rPr lang="ar-SA" sz="2400" b="1" dirty="0"/>
              <a:t>. </a:t>
            </a:r>
            <a:endParaRPr lang="en-US" sz="2400" dirty="0">
              <a:cs typeface="Bader" pitchFamily="2" charset="-78"/>
            </a:endParaRPr>
          </a:p>
        </p:txBody>
      </p:sp>
      <p:sp>
        <p:nvSpPr>
          <p:cNvPr id="21" name="دبوس زينة 20"/>
          <p:cNvSpPr/>
          <p:nvPr/>
        </p:nvSpPr>
        <p:spPr bwMode="auto">
          <a:xfrm>
            <a:off x="7991735" y="5425217"/>
            <a:ext cx="1120328" cy="782240"/>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2400" dirty="0">
                <a:solidFill>
                  <a:schemeClr val="tx1"/>
                </a:solidFill>
              </a:rPr>
              <a:t>الدخل</a:t>
            </a:r>
            <a:endParaRPr lang="en-US" sz="2400" b="1" dirty="0">
              <a:solidFill>
                <a:schemeClr val="tx1"/>
              </a:solidFill>
              <a:cs typeface="AL-Mateen" pitchFamily="2" charset="-78"/>
            </a:endParaRPr>
          </a:p>
        </p:txBody>
      </p:sp>
      <p:sp>
        <p:nvSpPr>
          <p:cNvPr id="2" name="مستطيل مستدير الزوايا 1"/>
          <p:cNvSpPr/>
          <p:nvPr/>
        </p:nvSpPr>
        <p:spPr>
          <a:xfrm>
            <a:off x="182263" y="764704"/>
            <a:ext cx="8811847" cy="936104"/>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tx1"/>
                </a:solidFill>
              </a:rPr>
              <a:t>3-العوامل الأسرية والبيئية </a:t>
            </a:r>
            <a:endParaRPr lang="ar-SA" sz="1600" b="1" dirty="0">
              <a:solidFill>
                <a:schemeClr val="tx1"/>
              </a:solidFill>
            </a:endParaRPr>
          </a:p>
        </p:txBody>
      </p:sp>
    </p:spTree>
    <p:extLst>
      <p:ext uri="{BB962C8B-B14F-4D97-AF65-F5344CB8AC3E}">
        <p14:creationId xmlns:p14="http://schemas.microsoft.com/office/powerpoint/2010/main" val="2623106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amond(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amond(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amond(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amond(in)">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amond(in)">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diamond(in)">
                                      <p:cBhvr>
                                        <p:cTn id="52" dur="2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amond(in)">
                                      <p:cBhvr>
                                        <p:cTn id="5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دبوس زينة 7"/>
          <p:cNvSpPr/>
          <p:nvPr/>
        </p:nvSpPr>
        <p:spPr bwMode="auto">
          <a:xfrm>
            <a:off x="7872213" y="1848148"/>
            <a:ext cx="1188356" cy="790845"/>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1400" b="1" dirty="0">
                <a:solidFill>
                  <a:schemeClr val="tx1"/>
                </a:solidFill>
              </a:rPr>
              <a:t>الاندماج الاجتماعي للأسرة</a:t>
            </a:r>
            <a:endParaRPr lang="en-US" sz="1400" b="1" dirty="0">
              <a:solidFill>
                <a:schemeClr val="tx1"/>
              </a:solidFill>
              <a:cs typeface="AL-Mateen" pitchFamily="2" charset="-78"/>
            </a:endParaRPr>
          </a:p>
        </p:txBody>
      </p:sp>
      <p:sp>
        <p:nvSpPr>
          <p:cNvPr id="9" name="مستطيل مستدير الزوايا 8"/>
          <p:cNvSpPr/>
          <p:nvPr/>
        </p:nvSpPr>
        <p:spPr bwMode="auto">
          <a:xfrm>
            <a:off x="141541" y="1848148"/>
            <a:ext cx="7711028" cy="863959"/>
          </a:xfrm>
          <a:prstGeom prst="roundRect">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rtlCol="1"/>
          <a:lstStyle/>
          <a:p>
            <a:pPr algn="justLow">
              <a:defRPr/>
            </a:pPr>
            <a:r>
              <a:rPr lang="ar-SA" sz="2000" dirty="0"/>
              <a:t>: </a:t>
            </a:r>
            <a:r>
              <a:rPr lang="ar-SA" sz="2000" b="1" dirty="0"/>
              <a:t>وهو وصف لكيفية تكيفها مع المجتمع المحلي، وتأثير ذلك عليها وعلى الطفل. يتضمن ذلك شبكات الأسر ومجموعات الأفراد المتوافقة والمجموعات الاجتماعية. </a:t>
            </a:r>
            <a:endParaRPr lang="en-US" sz="2000" b="1" dirty="0">
              <a:solidFill>
                <a:schemeClr val="tx2"/>
              </a:solidFill>
              <a:latin typeface="Bodoni MT" pitchFamily="18" charset="0"/>
              <a:ea typeface="+mj-ea"/>
            </a:endParaRPr>
          </a:p>
        </p:txBody>
      </p:sp>
      <p:sp>
        <p:nvSpPr>
          <p:cNvPr id="12" name="دبوس زينة 11"/>
          <p:cNvSpPr/>
          <p:nvPr/>
        </p:nvSpPr>
        <p:spPr bwMode="auto">
          <a:xfrm>
            <a:off x="191013" y="208512"/>
            <a:ext cx="8781174" cy="576064"/>
          </a:xfrm>
          <a:prstGeom prst="plaqu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1"/>
          <a:lstStyle/>
          <a:p>
            <a:pPr lvl="0" algn="ctr" fontAlgn="base">
              <a:spcBef>
                <a:spcPct val="0"/>
              </a:spcBef>
              <a:spcAft>
                <a:spcPct val="0"/>
              </a:spcAft>
            </a:pPr>
            <a:r>
              <a:rPr lang="ar-SA" sz="2000" b="1" dirty="0" smtClean="0">
                <a:latin typeface="Arial" pitchFamily="34" charset="0"/>
                <a:ea typeface="Times New Roman" pitchFamily="18" charset="0"/>
                <a:cs typeface="Arial" pitchFamily="34" charset="0"/>
              </a:rPr>
              <a:t>مجالات </a:t>
            </a:r>
            <a:r>
              <a:rPr lang="ar-SA" sz="2000" b="1" dirty="0">
                <a:latin typeface="Arial" pitchFamily="34" charset="0"/>
                <a:ea typeface="Times New Roman" pitchFamily="18" charset="0"/>
                <a:cs typeface="Arial" pitchFamily="34" charset="0"/>
              </a:rPr>
              <a:t>الحقول التي تبحث أثناء دراسة </a:t>
            </a:r>
            <a:r>
              <a:rPr lang="ar-SA" sz="2000" b="1" dirty="0" smtClean="0">
                <a:latin typeface="Arial" pitchFamily="34" charset="0"/>
                <a:ea typeface="Times New Roman" pitchFamily="18" charset="0"/>
                <a:cs typeface="Arial" pitchFamily="34" charset="0"/>
              </a:rPr>
              <a:t>الحالة لتحديد </a:t>
            </a:r>
            <a:r>
              <a:rPr lang="ar-SA" sz="2000" b="1" dirty="0">
                <a:latin typeface="Arial" pitchFamily="34" charset="0"/>
                <a:ea typeface="Times New Roman" pitchFamily="18" charset="0"/>
                <a:cs typeface="Arial" pitchFamily="34" charset="0"/>
              </a:rPr>
              <a:t>حالات الايذاء</a:t>
            </a:r>
            <a:r>
              <a:rPr lang="ar-JO" sz="2000" b="1" dirty="0">
                <a:latin typeface="Arial" pitchFamily="34" charset="0"/>
                <a:ea typeface="Times New Roman" pitchFamily="18" charset="0"/>
                <a:cs typeface="Arial" pitchFamily="34" charset="0"/>
              </a:rPr>
              <a:t> </a:t>
            </a:r>
            <a:r>
              <a:rPr lang="ar-SA" sz="2000" b="1" dirty="0">
                <a:latin typeface="Arial" pitchFamily="34" charset="0"/>
                <a:ea typeface="Times New Roman" pitchFamily="18" charset="0"/>
                <a:cs typeface="Arial" pitchFamily="34" charset="0"/>
              </a:rPr>
              <a:t>والاهمال بشكل خاص  </a:t>
            </a:r>
            <a:endParaRPr lang="ar-SA" b="1" dirty="0">
              <a:latin typeface="Arial" pitchFamily="34" charset="0"/>
              <a:ea typeface="Times New Roman" pitchFamily="18" charset="0"/>
              <a:cs typeface="Arial" pitchFamily="34" charset="0"/>
            </a:endParaRPr>
          </a:p>
          <a:p>
            <a:pPr algn="ctr">
              <a:defRPr/>
            </a:pPr>
            <a:endParaRPr lang="ar-SA" sz="2800" dirty="0">
              <a:solidFill>
                <a:schemeClr val="tx2"/>
              </a:solidFill>
              <a:latin typeface="+mj-lt"/>
              <a:ea typeface="+mj-ea"/>
              <a:cs typeface="AL-Mateen" pitchFamily="2" charset="-78"/>
            </a:endParaRPr>
          </a:p>
        </p:txBody>
      </p:sp>
      <p:sp>
        <p:nvSpPr>
          <p:cNvPr id="14" name="مستطيل مستدير الزوايا 13"/>
          <p:cNvSpPr/>
          <p:nvPr/>
        </p:nvSpPr>
        <p:spPr bwMode="auto">
          <a:xfrm>
            <a:off x="119341" y="2749134"/>
            <a:ext cx="7733228" cy="1183922"/>
          </a:xfrm>
          <a:prstGeom prst="roundRect">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rtlCol="1"/>
          <a:lstStyle/>
          <a:p>
            <a:pPr>
              <a:defRPr/>
            </a:pPr>
            <a:r>
              <a:rPr lang="ar-SA" sz="2000" b="1" dirty="0"/>
              <a:t>وتتضمن الإشارة للمرافق والخدمات المتاحة للأسرة في المنطقة التي تعيش فيها، وكيفية استخدامها، ومن ذلك الخدمات الصحية، والمدارس، والمساجد، ووسائل النقل، والمتاجر والمنشآت الرياضية</a:t>
            </a:r>
            <a:endParaRPr lang="en-US" sz="2000" dirty="0">
              <a:latin typeface="+mn-lt"/>
              <a:cs typeface="AL-Mateen" pitchFamily="2" charset="-78"/>
            </a:endParaRPr>
          </a:p>
        </p:txBody>
      </p:sp>
      <p:sp>
        <p:nvSpPr>
          <p:cNvPr id="15" name="دبوس زينة 14"/>
          <p:cNvSpPr/>
          <p:nvPr/>
        </p:nvSpPr>
        <p:spPr bwMode="auto">
          <a:xfrm>
            <a:off x="7922666" y="2786159"/>
            <a:ext cx="1187624" cy="1002879"/>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2000" b="1" dirty="0">
                <a:solidFill>
                  <a:schemeClr val="tx1"/>
                </a:solidFill>
              </a:rPr>
              <a:t>موارد المجتمع</a:t>
            </a:r>
            <a:endParaRPr lang="ar-SA" sz="2000" b="1" dirty="0">
              <a:solidFill>
                <a:schemeClr val="tx1"/>
              </a:solidFill>
              <a:latin typeface="+mj-lt"/>
              <a:ea typeface="+mj-ea"/>
              <a:cs typeface="AL-Mateen" pitchFamily="2" charset="-78"/>
            </a:endParaRPr>
          </a:p>
        </p:txBody>
      </p:sp>
      <p:sp>
        <p:nvSpPr>
          <p:cNvPr id="2" name="مستطيل مستدير الزوايا 1"/>
          <p:cNvSpPr/>
          <p:nvPr/>
        </p:nvSpPr>
        <p:spPr>
          <a:xfrm>
            <a:off x="242050" y="908720"/>
            <a:ext cx="8811847" cy="792088"/>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tx1"/>
                </a:solidFill>
              </a:rPr>
              <a:t>3-العوامل الأسرية والبيئية </a:t>
            </a:r>
            <a:endParaRPr lang="ar-SA" sz="1600" b="1" dirty="0">
              <a:solidFill>
                <a:schemeClr val="tx1"/>
              </a:solidFill>
            </a:endParaRPr>
          </a:p>
        </p:txBody>
      </p:sp>
    </p:spTree>
    <p:extLst>
      <p:ext uri="{BB962C8B-B14F-4D97-AF65-F5344CB8AC3E}">
        <p14:creationId xmlns:p14="http://schemas.microsoft.com/office/powerpoint/2010/main" val="162413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amond(in)">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4" grpId="0" animBg="1"/>
      <p:bldP spid="15"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2.bp.blogspot.com/--wPqAoWBE0I/TzZlZfjHyWI/AAAAAAAABfI/N59TcLGXWeI/s400/57417.gi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4640" y="2868404"/>
            <a:ext cx="3335552" cy="2097252"/>
          </a:xfrm>
          <a:prstGeom prst="rect">
            <a:avLst/>
          </a:prstGeom>
          <a:noFill/>
          <a:extLst>
            <a:ext uri="{909E8E84-426E-40DD-AFC4-6F175D3DCCD1}">
              <a14:hiddenFill xmlns:a14="http://schemas.microsoft.com/office/drawing/2010/main">
                <a:solidFill>
                  <a:srgbClr val="FFFFFF"/>
                </a:solidFill>
              </a14:hiddenFill>
            </a:ext>
          </a:extLst>
        </p:spPr>
      </p:pic>
      <p:sp>
        <p:nvSpPr>
          <p:cNvPr id="183299" name="Rectangle 3"/>
          <p:cNvSpPr>
            <a:spLocks noChangeArrowheads="1"/>
          </p:cNvSpPr>
          <p:nvPr/>
        </p:nvSpPr>
        <p:spPr bwMode="auto">
          <a:xfrm>
            <a:off x="179388"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2800" b="1">
              <a:cs typeface="Traditional Arabic" pitchFamily="18" charset="-78"/>
            </a:endParaRPr>
          </a:p>
        </p:txBody>
      </p:sp>
      <p:sp>
        <p:nvSpPr>
          <p:cNvPr id="183300" name="Rectangle 4"/>
          <p:cNvSpPr>
            <a:spLocks noChangeArrowheads="1"/>
          </p:cNvSpPr>
          <p:nvPr/>
        </p:nvSpPr>
        <p:spPr bwMode="auto">
          <a:xfrm>
            <a:off x="179388" y="1196975"/>
            <a:ext cx="878681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1600" b="1">
              <a:cs typeface="Traditional Arabic" pitchFamily="18" charset="-78"/>
            </a:endParaRPr>
          </a:p>
        </p:txBody>
      </p:sp>
      <p:grpSp>
        <p:nvGrpSpPr>
          <p:cNvPr id="13" name="مجموعة 12"/>
          <p:cNvGrpSpPr/>
          <p:nvPr/>
        </p:nvGrpSpPr>
        <p:grpSpPr>
          <a:xfrm>
            <a:off x="3296446" y="5702869"/>
            <a:ext cx="5669754" cy="991105"/>
            <a:chOff x="4894835" y="4505613"/>
            <a:chExt cx="2226650" cy="767949"/>
          </a:xfrm>
          <a:solidFill>
            <a:srgbClr val="CC00CC"/>
          </a:solidFill>
        </p:grpSpPr>
        <p:sp>
          <p:nvSpPr>
            <p:cNvPr id="22" name="شكل حر 21"/>
            <p:cNvSpPr/>
            <p:nvPr/>
          </p:nvSpPr>
          <p:spPr>
            <a:xfrm>
              <a:off x="6009113" y="4505613"/>
              <a:ext cx="1112372" cy="592779"/>
            </a:xfrm>
            <a:custGeom>
              <a:avLst/>
              <a:gdLst>
                <a:gd name="connsiteX0" fmla="*/ 0 w 1007417"/>
                <a:gd name="connsiteY0" fmla="*/ 503709 h 1007417"/>
                <a:gd name="connsiteX1" fmla="*/ 503709 w 1007417"/>
                <a:gd name="connsiteY1" fmla="*/ 0 h 1007417"/>
                <a:gd name="connsiteX2" fmla="*/ 1007418 w 1007417"/>
                <a:gd name="connsiteY2" fmla="*/ 503709 h 1007417"/>
                <a:gd name="connsiteX3" fmla="*/ 503709 w 1007417"/>
                <a:gd name="connsiteY3" fmla="*/ 1007418 h 1007417"/>
                <a:gd name="connsiteX4" fmla="*/ 0 w 1007417"/>
                <a:gd name="connsiteY4" fmla="*/ 503709 h 100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17" h="1007417">
                  <a:moveTo>
                    <a:pt x="0" y="503709"/>
                  </a:moveTo>
                  <a:cubicBezTo>
                    <a:pt x="0" y="225518"/>
                    <a:pt x="225518" y="0"/>
                    <a:pt x="503709" y="0"/>
                  </a:cubicBezTo>
                  <a:cubicBezTo>
                    <a:pt x="781900" y="0"/>
                    <a:pt x="1007418" y="225518"/>
                    <a:pt x="1007418" y="503709"/>
                  </a:cubicBezTo>
                  <a:cubicBezTo>
                    <a:pt x="1007418" y="781900"/>
                    <a:pt x="781900" y="1007418"/>
                    <a:pt x="503709" y="1007418"/>
                  </a:cubicBezTo>
                  <a:cubicBezTo>
                    <a:pt x="225518" y="1007418"/>
                    <a:pt x="0" y="781900"/>
                    <a:pt x="0" y="503709"/>
                  </a:cubicBezTo>
                  <a:close/>
                </a:path>
              </a:pathLst>
            </a:custGeom>
            <a:solidFill>
              <a:srgbClr val="FF99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0553" tIns="180553" rIns="180553" bIns="180553" spcCol="1270" anchor="ctr"/>
            <a:lstStyle/>
            <a:p>
              <a:pPr algn="ctr" defTabSz="1155700">
                <a:lnSpc>
                  <a:spcPct val="90000"/>
                </a:lnSpc>
                <a:spcAft>
                  <a:spcPct val="35000"/>
                </a:spcAft>
                <a:defRPr/>
              </a:pPr>
              <a:r>
                <a:rPr lang="ar-SA" sz="2000" b="1" dirty="0" smtClean="0">
                  <a:solidFill>
                    <a:schemeClr val="tx1"/>
                  </a:solidFill>
                </a:rPr>
                <a:t>الجانب الاجتماعي</a:t>
              </a:r>
              <a:endParaRPr lang="ar-SA" sz="2000" b="1" dirty="0">
                <a:solidFill>
                  <a:schemeClr val="tx1"/>
                </a:solidFill>
              </a:endParaRPr>
            </a:p>
          </p:txBody>
        </p:sp>
        <p:sp>
          <p:nvSpPr>
            <p:cNvPr id="23" name="شكل حر 22"/>
            <p:cNvSpPr/>
            <p:nvPr/>
          </p:nvSpPr>
          <p:spPr>
            <a:xfrm>
              <a:off x="4894835" y="4769808"/>
              <a:ext cx="1074626" cy="503754"/>
            </a:xfrm>
            <a:custGeom>
              <a:avLst/>
              <a:gdLst>
                <a:gd name="connsiteX0" fmla="*/ 0 w 1007417"/>
                <a:gd name="connsiteY0" fmla="*/ 503709 h 1007417"/>
                <a:gd name="connsiteX1" fmla="*/ 503709 w 1007417"/>
                <a:gd name="connsiteY1" fmla="*/ 0 h 1007417"/>
                <a:gd name="connsiteX2" fmla="*/ 1007418 w 1007417"/>
                <a:gd name="connsiteY2" fmla="*/ 503709 h 1007417"/>
                <a:gd name="connsiteX3" fmla="*/ 503709 w 1007417"/>
                <a:gd name="connsiteY3" fmla="*/ 1007418 h 1007417"/>
                <a:gd name="connsiteX4" fmla="*/ 0 w 1007417"/>
                <a:gd name="connsiteY4" fmla="*/ 503709 h 100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17" h="1007417">
                  <a:moveTo>
                    <a:pt x="0" y="503709"/>
                  </a:moveTo>
                  <a:cubicBezTo>
                    <a:pt x="0" y="225518"/>
                    <a:pt x="225518" y="0"/>
                    <a:pt x="503709" y="0"/>
                  </a:cubicBezTo>
                  <a:cubicBezTo>
                    <a:pt x="781900" y="0"/>
                    <a:pt x="1007418" y="225518"/>
                    <a:pt x="1007418" y="503709"/>
                  </a:cubicBezTo>
                  <a:cubicBezTo>
                    <a:pt x="1007418" y="781900"/>
                    <a:pt x="781900" y="1007418"/>
                    <a:pt x="503709" y="1007418"/>
                  </a:cubicBezTo>
                  <a:cubicBezTo>
                    <a:pt x="225518" y="1007418"/>
                    <a:pt x="0" y="781900"/>
                    <a:pt x="0" y="503709"/>
                  </a:cubicBezTo>
                  <a:close/>
                </a:path>
              </a:pathLst>
            </a:custGeom>
            <a:solidFill>
              <a:srgbClr val="B0DD7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0553" tIns="180553" rIns="180553" bIns="180553" spcCol="1270" anchor="ctr"/>
            <a:lstStyle/>
            <a:p>
              <a:pPr algn="ctr">
                <a:defRPr/>
              </a:pPr>
              <a:r>
                <a:rPr lang="ar-SA" b="1" dirty="0">
                  <a:solidFill>
                    <a:schemeClr val="tx1"/>
                  </a:solidFill>
                </a:rPr>
                <a:t>الجانب </a:t>
              </a:r>
              <a:r>
                <a:rPr lang="ar-SA" b="1" dirty="0" smtClean="0">
                  <a:solidFill>
                    <a:schemeClr val="tx1"/>
                  </a:solidFill>
                </a:rPr>
                <a:t>الصحي والجسدي</a:t>
              </a:r>
              <a:endParaRPr lang="ar-SA" b="1" dirty="0">
                <a:solidFill>
                  <a:schemeClr val="tx1"/>
                </a:solidFill>
              </a:endParaRPr>
            </a:p>
          </p:txBody>
        </p:sp>
      </p:grpSp>
      <p:sp>
        <p:nvSpPr>
          <p:cNvPr id="25" name="شكل بيضاوي 24"/>
          <p:cNvSpPr/>
          <p:nvPr/>
        </p:nvSpPr>
        <p:spPr>
          <a:xfrm>
            <a:off x="6572645" y="3324717"/>
            <a:ext cx="2305050" cy="88661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b="1" dirty="0" smtClean="0">
                <a:solidFill>
                  <a:schemeClr val="tx1"/>
                </a:solidFill>
              </a:rPr>
              <a:t>الجانب الشخصية والسلوكي</a:t>
            </a:r>
            <a:endParaRPr lang="ar-SA" b="1" dirty="0">
              <a:solidFill>
                <a:schemeClr val="tx1"/>
              </a:solidFill>
            </a:endParaRPr>
          </a:p>
        </p:txBody>
      </p:sp>
      <p:sp>
        <p:nvSpPr>
          <p:cNvPr id="27" name="شكل بيضاوي 26"/>
          <p:cNvSpPr/>
          <p:nvPr/>
        </p:nvSpPr>
        <p:spPr>
          <a:xfrm>
            <a:off x="194981" y="5112688"/>
            <a:ext cx="2468563" cy="960388"/>
          </a:xfrm>
          <a:prstGeom prst="ellips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1600" b="1" dirty="0" smtClean="0">
                <a:solidFill>
                  <a:schemeClr val="tx1"/>
                </a:solidFill>
              </a:rPr>
              <a:t>الجانب العملي او الدراسي</a:t>
            </a:r>
            <a:endParaRPr lang="ar-SA" sz="1600" b="1" dirty="0">
              <a:solidFill>
                <a:schemeClr val="tx1"/>
              </a:solidFill>
            </a:endParaRPr>
          </a:p>
        </p:txBody>
      </p:sp>
      <p:sp>
        <p:nvSpPr>
          <p:cNvPr id="28" name="شكل بيضاوي 27"/>
          <p:cNvSpPr/>
          <p:nvPr/>
        </p:nvSpPr>
        <p:spPr>
          <a:xfrm>
            <a:off x="122396" y="3105527"/>
            <a:ext cx="2649404" cy="1324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1600" b="1" dirty="0" smtClean="0">
                <a:solidFill>
                  <a:schemeClr val="tx1"/>
                </a:solidFill>
              </a:rPr>
              <a:t>الجانب الاسري والمادي</a:t>
            </a:r>
          </a:p>
          <a:p>
            <a:pPr algn="ctr">
              <a:defRPr/>
            </a:pPr>
            <a:endParaRPr lang="ar-SA" sz="1600" b="1" dirty="0">
              <a:solidFill>
                <a:schemeClr val="tx1"/>
              </a:solidFill>
            </a:endParaRPr>
          </a:p>
        </p:txBody>
      </p:sp>
      <p:sp>
        <p:nvSpPr>
          <p:cNvPr id="2" name="شكل بيضاوي 1"/>
          <p:cNvSpPr/>
          <p:nvPr/>
        </p:nvSpPr>
        <p:spPr>
          <a:xfrm>
            <a:off x="7791374" y="1133739"/>
            <a:ext cx="700085" cy="360362"/>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2800" dirty="0">
                <a:solidFill>
                  <a:srgbClr val="FF0000"/>
                </a:solidFill>
              </a:rPr>
              <a:t>1</a:t>
            </a:r>
          </a:p>
        </p:txBody>
      </p:sp>
      <p:sp>
        <p:nvSpPr>
          <p:cNvPr id="29" name="شكل بيضاوي 28"/>
          <p:cNvSpPr/>
          <p:nvPr/>
        </p:nvSpPr>
        <p:spPr>
          <a:xfrm>
            <a:off x="7354100" y="5258755"/>
            <a:ext cx="676275" cy="426662"/>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3200" dirty="0" smtClean="0">
                <a:solidFill>
                  <a:srgbClr val="FF0000"/>
                </a:solidFill>
              </a:rPr>
              <a:t>3</a:t>
            </a:r>
            <a:endParaRPr lang="ar-SA" sz="3200" dirty="0">
              <a:solidFill>
                <a:srgbClr val="FF0000"/>
              </a:solidFill>
            </a:endParaRPr>
          </a:p>
        </p:txBody>
      </p:sp>
      <p:sp>
        <p:nvSpPr>
          <p:cNvPr id="30" name="شكل بيضاوي 29"/>
          <p:cNvSpPr/>
          <p:nvPr/>
        </p:nvSpPr>
        <p:spPr>
          <a:xfrm>
            <a:off x="7425926" y="2868404"/>
            <a:ext cx="598487" cy="360362"/>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2400" dirty="0" smtClean="0">
                <a:solidFill>
                  <a:srgbClr val="FF0000"/>
                </a:solidFill>
              </a:rPr>
              <a:t>2</a:t>
            </a:r>
            <a:endParaRPr lang="ar-SA" sz="2400" dirty="0">
              <a:solidFill>
                <a:srgbClr val="FF0000"/>
              </a:solidFill>
            </a:endParaRPr>
          </a:p>
        </p:txBody>
      </p:sp>
      <p:sp>
        <p:nvSpPr>
          <p:cNvPr id="31" name="شكل بيضاوي 30"/>
          <p:cNvSpPr/>
          <p:nvPr/>
        </p:nvSpPr>
        <p:spPr>
          <a:xfrm>
            <a:off x="4350735" y="5849253"/>
            <a:ext cx="627756" cy="389175"/>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3200" dirty="0" smtClean="0">
                <a:solidFill>
                  <a:srgbClr val="FF0000"/>
                </a:solidFill>
              </a:rPr>
              <a:t>4</a:t>
            </a:r>
            <a:endParaRPr lang="ar-SA" sz="3200" dirty="0">
              <a:solidFill>
                <a:srgbClr val="FF0000"/>
              </a:solidFill>
            </a:endParaRPr>
          </a:p>
        </p:txBody>
      </p:sp>
      <p:sp>
        <p:nvSpPr>
          <p:cNvPr id="32" name="شكل بيضاوي 31"/>
          <p:cNvSpPr/>
          <p:nvPr/>
        </p:nvSpPr>
        <p:spPr>
          <a:xfrm>
            <a:off x="1103118" y="4739625"/>
            <a:ext cx="652290" cy="373063"/>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3200" dirty="0" smtClean="0">
                <a:solidFill>
                  <a:srgbClr val="FF0000"/>
                </a:solidFill>
              </a:rPr>
              <a:t>5</a:t>
            </a:r>
            <a:endParaRPr lang="ar-SA" sz="3200" dirty="0">
              <a:solidFill>
                <a:srgbClr val="FF0000"/>
              </a:solidFill>
            </a:endParaRPr>
          </a:p>
        </p:txBody>
      </p:sp>
      <p:sp>
        <p:nvSpPr>
          <p:cNvPr id="33" name="شكل بيضاوي 32"/>
          <p:cNvSpPr/>
          <p:nvPr/>
        </p:nvSpPr>
        <p:spPr>
          <a:xfrm>
            <a:off x="1108166" y="2716237"/>
            <a:ext cx="677863" cy="360363"/>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2800" dirty="0" smtClean="0">
                <a:solidFill>
                  <a:srgbClr val="FF0000"/>
                </a:solidFill>
              </a:rPr>
              <a:t>6</a:t>
            </a:r>
            <a:endParaRPr lang="ar-SA" sz="2800" dirty="0">
              <a:solidFill>
                <a:srgbClr val="FF0000"/>
              </a:solidFill>
            </a:endParaRPr>
          </a:p>
        </p:txBody>
      </p:sp>
      <p:sp>
        <p:nvSpPr>
          <p:cNvPr id="3" name="سهم إلى اليمين 2"/>
          <p:cNvSpPr/>
          <p:nvPr/>
        </p:nvSpPr>
        <p:spPr>
          <a:xfrm rot="7376266">
            <a:off x="5066073" y="2165589"/>
            <a:ext cx="679311" cy="6166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سهم إلى اليمين 25"/>
          <p:cNvSpPr/>
          <p:nvPr/>
        </p:nvSpPr>
        <p:spPr>
          <a:xfrm rot="3163909">
            <a:off x="3405081" y="2175414"/>
            <a:ext cx="693194" cy="616606"/>
          </a:xfrm>
          <a:prstGeom prst="rightArrow">
            <a:avLst/>
          </a:prstGeom>
          <a:solidFill>
            <a:srgbClr val="FFAF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4" name="سهم إلى اليمين 33"/>
          <p:cNvSpPr/>
          <p:nvPr/>
        </p:nvSpPr>
        <p:spPr>
          <a:xfrm rot="10800000" flipV="1">
            <a:off x="6834921" y="1447622"/>
            <a:ext cx="1620022" cy="6166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تحديد المشكلة </a:t>
            </a:r>
            <a:endParaRPr lang="ar-SA" dirty="0"/>
          </a:p>
        </p:txBody>
      </p:sp>
      <p:sp>
        <p:nvSpPr>
          <p:cNvPr id="4" name="مستطيل مستدير الزوايا 3"/>
          <p:cNvSpPr/>
          <p:nvPr/>
        </p:nvSpPr>
        <p:spPr>
          <a:xfrm>
            <a:off x="691338" y="1284903"/>
            <a:ext cx="6120680" cy="864097"/>
          </a:xfrm>
          <a:prstGeom prst="roundRect">
            <a:avLst/>
          </a:prstGeom>
          <a:solidFill>
            <a:srgbClr val="36E7FA"/>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solidFill>
                  <a:schemeClr val="tx1"/>
                </a:solidFill>
              </a:rPr>
              <a:t>يجب التعرف على نوع الاساءة التي يتعرض لها الطالب ومن يقف خلفها بالإضافة الى المشاكل الاخرى التي يعاني منها  لتتم المعالجة بصورة شاملة </a:t>
            </a:r>
            <a:endParaRPr lang="ar-SA" dirty="0">
              <a:solidFill>
                <a:schemeClr val="tx1"/>
              </a:solidFill>
            </a:endParaRPr>
          </a:p>
        </p:txBody>
      </p:sp>
      <p:sp>
        <p:nvSpPr>
          <p:cNvPr id="6" name="مستطيل 5"/>
          <p:cNvSpPr/>
          <p:nvPr/>
        </p:nvSpPr>
        <p:spPr>
          <a:xfrm>
            <a:off x="459538" y="147069"/>
            <a:ext cx="8410150" cy="923330"/>
          </a:xfrm>
          <a:prstGeom prst="rect">
            <a:avLst/>
          </a:prstGeom>
          <a:solidFill>
            <a:schemeClr val="accent4">
              <a:lumMod val="20000"/>
              <a:lumOff val="80000"/>
            </a:schemeClr>
          </a:solidFill>
          <a:ln w="28575">
            <a:solidFill>
              <a:schemeClr val="tx1"/>
            </a:solidFill>
          </a:ln>
        </p:spPr>
        <p:txBody>
          <a:bodyPr wrap="square">
            <a:spAutoFit/>
          </a:bodyPr>
          <a:lstStyle/>
          <a:p>
            <a:pPr algn="ctr"/>
            <a:r>
              <a:rPr lang="ar-SA" sz="5400" dirty="0" smtClean="0">
                <a:solidFill>
                  <a:schemeClr val="accent6">
                    <a:lumMod val="75000"/>
                  </a:schemeClr>
                </a:solidFill>
                <a:latin typeface="Tahoma" pitchFamily="34" charset="0"/>
                <a:cs typeface="MCS Taybah S_U slit." pitchFamily="2" charset="-78"/>
              </a:rPr>
              <a:t>مجالات وحقول  </a:t>
            </a:r>
            <a:r>
              <a:rPr lang="ar-SA" sz="5400" dirty="0">
                <a:solidFill>
                  <a:schemeClr val="accent6">
                    <a:lumMod val="75000"/>
                  </a:schemeClr>
                </a:solidFill>
                <a:latin typeface="Tahoma" pitchFamily="34" charset="0"/>
                <a:cs typeface="MCS Taybah S_U slit." pitchFamily="2" charset="-78"/>
              </a:rPr>
              <a:t>دراسة الحالة بشكل عام </a:t>
            </a:r>
            <a:endParaRPr lang="en-US" sz="5400" dirty="0">
              <a:solidFill>
                <a:schemeClr val="accent6">
                  <a:lumMod val="75000"/>
                </a:schemeClr>
              </a:solidFill>
              <a:latin typeface="Tahoma" pitchFamily="34" charset="0"/>
              <a:cs typeface="MCS Taybah S_U slit." pitchFamily="2" charset="-78"/>
            </a:endParaRPr>
          </a:p>
        </p:txBody>
      </p:sp>
    </p:spTree>
    <p:extLst>
      <p:ext uri="{BB962C8B-B14F-4D97-AF65-F5344CB8AC3E}">
        <p14:creationId xmlns:p14="http://schemas.microsoft.com/office/powerpoint/2010/main" val="3269415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nodePh="1">
                                  <p:stCondLst>
                                    <p:cond delay="0"/>
                                  </p:stCondLst>
                                  <p:endCondLst>
                                    <p:cond evt="begin" delay="0">
                                      <p:tn val="5"/>
                                    </p:cond>
                                  </p:endCondLst>
                                  <p:childTnLst>
                                    <p:set>
                                      <p:cBhvr>
                                        <p:cTn id="6" dur="1" fill="hold">
                                          <p:stCondLst>
                                            <p:cond delay="0"/>
                                          </p:stCondLst>
                                        </p:cTn>
                                        <p:tgtEl>
                                          <p:spTgt spid="183299">
                                            <p:txEl>
                                              <p:pRg st="0" end="0"/>
                                            </p:txEl>
                                          </p:spTgt>
                                        </p:tgtEl>
                                        <p:attrNameLst>
                                          <p:attrName>style.visibility</p:attrName>
                                        </p:attrNameLst>
                                      </p:cBhvr>
                                      <p:to>
                                        <p:strVal val="visible"/>
                                      </p:to>
                                    </p:set>
                                    <p:animEffect transition="in" filter="strips(downLeft)">
                                      <p:cBhvr>
                                        <p:cTn id="7" dur="2000"/>
                                        <p:tgtEl>
                                          <p:spTgt spid="183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nodePh="1">
                                  <p:stCondLst>
                                    <p:cond delay="0"/>
                                  </p:stCondLst>
                                  <p:endCondLst>
                                    <p:cond evt="begin" delay="0">
                                      <p:tn val="10"/>
                                    </p:cond>
                                  </p:endCondLst>
                                  <p:childTnLst>
                                    <p:set>
                                      <p:cBhvr>
                                        <p:cTn id="11" dur="1" fill="hold">
                                          <p:stCondLst>
                                            <p:cond delay="0"/>
                                          </p:stCondLst>
                                        </p:cTn>
                                        <p:tgtEl>
                                          <p:spTgt spid="183300">
                                            <p:txEl>
                                              <p:pRg st="0" end="0"/>
                                            </p:txEl>
                                          </p:spTgt>
                                        </p:tgtEl>
                                        <p:attrNameLst>
                                          <p:attrName>style.visibility</p:attrName>
                                        </p:attrNameLst>
                                      </p:cBhvr>
                                      <p:to>
                                        <p:strVal val="visible"/>
                                      </p:to>
                                    </p:set>
                                    <p:animEffect transition="in" filter="strips(downLeft)">
                                      <p:cBhvr>
                                        <p:cTn id="12" dur="2000"/>
                                        <p:tgtEl>
                                          <p:spTgt spid="183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build="p"/>
      <p:bldP spid="183300"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عنوان 1"/>
          <p:cNvSpPr>
            <a:spLocks noGrp="1"/>
          </p:cNvSpPr>
          <p:nvPr>
            <p:ph type="title"/>
          </p:nvPr>
        </p:nvSpPr>
        <p:spPr>
          <a:xfrm>
            <a:off x="6286500" y="357188"/>
            <a:ext cx="2543175" cy="436562"/>
          </a:xfrm>
        </p:spPr>
        <p:txBody>
          <a:bodyPr/>
          <a:lstStyle/>
          <a:p>
            <a:r>
              <a:rPr lang="ar-SA" sz="2000" b="1" dirty="0">
                <a:solidFill>
                  <a:srgbClr val="00B050"/>
                </a:solidFill>
                <a:ea typeface="Mohammad head Art 2"/>
                <a:cs typeface="Mohammad head Art 2"/>
              </a:rPr>
              <a:t>عناصر البحث في  المقابلة</a:t>
            </a:r>
          </a:p>
        </p:txBody>
      </p:sp>
      <p:sp>
        <p:nvSpPr>
          <p:cNvPr id="4" name="دبوس زينة 3"/>
          <p:cNvSpPr>
            <a:spLocks noChangeArrowheads="1"/>
          </p:cNvSpPr>
          <p:nvPr/>
        </p:nvSpPr>
        <p:spPr bwMode="auto">
          <a:xfrm>
            <a:off x="2555776" y="869044"/>
            <a:ext cx="3960812" cy="739775"/>
          </a:xfrm>
          <a:prstGeom prst="plaque">
            <a:avLst>
              <a:gd name="adj" fmla="val 16667"/>
            </a:avLst>
          </a:prstGeom>
          <a:solidFill>
            <a:schemeClr val="bg1"/>
          </a:solidFill>
          <a:ln w="9525" algn="ctr">
            <a:solidFill>
              <a:schemeClr val="tx1"/>
            </a:solidFill>
            <a:round/>
            <a:headEnd/>
            <a:tailEnd/>
          </a:ln>
        </p:spPr>
        <p:txBody>
          <a:bodyPr/>
          <a:lstStyle/>
          <a:p>
            <a:pPr algn="ctr"/>
            <a:r>
              <a:rPr lang="ar-SA" sz="2800" dirty="0">
                <a:cs typeface="AL-Mateen" pitchFamily="2" charset="-78"/>
              </a:rPr>
              <a:t>التعّرف على المشكلة</a:t>
            </a:r>
          </a:p>
        </p:txBody>
      </p:sp>
      <p:sp>
        <p:nvSpPr>
          <p:cNvPr id="5" name="مستطيل مستدير الزوايا 4"/>
          <p:cNvSpPr>
            <a:spLocks noChangeArrowheads="1"/>
          </p:cNvSpPr>
          <p:nvPr/>
        </p:nvSpPr>
        <p:spPr bwMode="auto">
          <a:xfrm>
            <a:off x="692873" y="1608819"/>
            <a:ext cx="7858125" cy="4345012"/>
          </a:xfrm>
          <a:prstGeom prst="roundRect">
            <a:avLst>
              <a:gd name="adj" fmla="val 16667"/>
            </a:avLst>
          </a:prstGeom>
          <a:solidFill>
            <a:srgbClr val="CCFF33"/>
          </a:solidFill>
          <a:ln w="9525" algn="ctr">
            <a:solidFill>
              <a:schemeClr val="tx1"/>
            </a:solidFill>
            <a:round/>
            <a:headEnd/>
            <a:tailEnd/>
          </a:ln>
        </p:spPr>
        <p:txBody>
          <a:bodyPr/>
          <a:lstStyle/>
          <a:p>
            <a:pPr algn="ctr"/>
            <a:r>
              <a:rPr lang="ar-SA" sz="2800" dirty="0">
                <a:cs typeface="AL-Mateen" pitchFamily="2" charset="-78"/>
              </a:rPr>
              <a:t>من خلال </a:t>
            </a:r>
            <a:r>
              <a:rPr lang="ar-SA" sz="2800" dirty="0" err="1">
                <a:cs typeface="AL-Mateen" pitchFamily="2" charset="-78"/>
              </a:rPr>
              <a:t>مايلي</a:t>
            </a:r>
            <a:r>
              <a:rPr lang="ar-SA" sz="2800" dirty="0">
                <a:cs typeface="AL-Mateen" pitchFamily="2" charset="-78"/>
              </a:rPr>
              <a:t> : </a:t>
            </a:r>
          </a:p>
          <a:p>
            <a:pPr algn="ctr"/>
            <a:r>
              <a:rPr lang="ar-SA" sz="2800" dirty="0">
                <a:cs typeface="AL-Mateen" pitchFamily="2" charset="-78"/>
              </a:rPr>
              <a:t>1-تحديد نوع </a:t>
            </a:r>
            <a:r>
              <a:rPr lang="ar-SA" sz="2800" dirty="0" smtClean="0">
                <a:cs typeface="AL-Mateen" pitchFamily="2" charset="-78"/>
              </a:rPr>
              <a:t>المشكلة </a:t>
            </a:r>
            <a:r>
              <a:rPr lang="ar-SA" sz="1400" dirty="0" smtClean="0">
                <a:cs typeface="AL-Mateen" pitchFamily="2" charset="-78"/>
              </a:rPr>
              <a:t>( </a:t>
            </a:r>
            <a:r>
              <a:rPr lang="ar-SA" sz="1400" dirty="0" smtClean="0">
                <a:solidFill>
                  <a:srgbClr val="FF0000"/>
                </a:solidFill>
                <a:cs typeface="AL-Mateen" pitchFamily="2" charset="-78"/>
              </a:rPr>
              <a:t>الإساءة أو الإهمال </a:t>
            </a:r>
            <a:r>
              <a:rPr lang="ar-SA" sz="1400" dirty="0" smtClean="0">
                <a:cs typeface="AL-Mateen" pitchFamily="2" charset="-78"/>
              </a:rPr>
              <a:t>)        </a:t>
            </a:r>
            <a:r>
              <a:rPr lang="ar-SA" sz="2800" dirty="0" smtClean="0">
                <a:cs typeface="AL-Mateen" pitchFamily="2" charset="-78"/>
              </a:rPr>
              <a:t>2- </a:t>
            </a:r>
            <a:r>
              <a:rPr lang="ar-SA" sz="2800" dirty="0">
                <a:cs typeface="AL-Mateen" pitchFamily="2" charset="-78"/>
              </a:rPr>
              <a:t>تاريخ </a:t>
            </a:r>
            <a:r>
              <a:rPr lang="ar-SA" sz="2800" dirty="0" smtClean="0">
                <a:cs typeface="AL-Mateen" pitchFamily="2" charset="-78"/>
              </a:rPr>
              <a:t>المشكلة </a:t>
            </a:r>
            <a:r>
              <a:rPr lang="ar-SA" sz="1600" dirty="0" smtClean="0">
                <a:solidFill>
                  <a:srgbClr val="FF0000"/>
                </a:solidFill>
                <a:cs typeface="AL-Mateen" pitchFamily="2" charset="-78"/>
              </a:rPr>
              <a:t>( الإساءة أو الإهمال) </a:t>
            </a:r>
            <a:r>
              <a:rPr lang="ar-SA" sz="2800" dirty="0" smtClean="0">
                <a:solidFill>
                  <a:srgbClr val="FF0000"/>
                </a:solidFill>
                <a:cs typeface="AL-Mateen" pitchFamily="2" charset="-78"/>
              </a:rPr>
              <a:t>       </a:t>
            </a:r>
            <a:r>
              <a:rPr lang="ar-SA" sz="2800" dirty="0">
                <a:cs typeface="AL-Mateen" pitchFamily="2" charset="-78"/>
              </a:rPr>
              <a:t>3-حدة المشكلة </a:t>
            </a:r>
            <a:r>
              <a:rPr lang="ar-SA" sz="2800" dirty="0">
                <a:solidFill>
                  <a:srgbClr val="FF0000"/>
                </a:solidFill>
                <a:cs typeface="AL-Mateen" pitchFamily="2" charset="-78"/>
              </a:rPr>
              <a:t>( الإساءة أو </a:t>
            </a:r>
            <a:r>
              <a:rPr lang="ar-SA" sz="2800" dirty="0" smtClean="0">
                <a:solidFill>
                  <a:srgbClr val="FF0000"/>
                </a:solidFill>
                <a:cs typeface="AL-Mateen" pitchFamily="2" charset="-78"/>
              </a:rPr>
              <a:t>الإهمال بدقة وكيف تحدث )</a:t>
            </a:r>
            <a:r>
              <a:rPr lang="ar-SA" sz="2800" dirty="0" smtClean="0">
                <a:cs typeface="AL-Mateen" pitchFamily="2" charset="-78"/>
              </a:rPr>
              <a:t>                                          </a:t>
            </a:r>
            <a:r>
              <a:rPr lang="ar-SA" sz="2800" dirty="0">
                <a:cs typeface="AL-Mateen" pitchFamily="2" charset="-78"/>
              </a:rPr>
              <a:t>4- تأثيرها على حياة المسترشد   </a:t>
            </a:r>
            <a:r>
              <a:rPr lang="ar-SA" sz="2800" dirty="0" smtClean="0">
                <a:cs typeface="AL-Mateen" pitchFamily="2" charset="-78"/>
              </a:rPr>
              <a:t>5- </a:t>
            </a:r>
            <a:r>
              <a:rPr lang="ar-SA" sz="2800" dirty="0">
                <a:cs typeface="AL-Mateen" pitchFamily="2" charset="-78"/>
              </a:rPr>
              <a:t>فعالية علاجها </a:t>
            </a:r>
            <a:r>
              <a:rPr lang="ar-SA" sz="2800" dirty="0" smtClean="0">
                <a:cs typeface="AL-Mateen" pitchFamily="2" charset="-78"/>
              </a:rPr>
              <a:t>ومضاعفاتها</a:t>
            </a:r>
            <a:endParaRPr lang="ar-SA" sz="2000" dirty="0" smtClean="0">
              <a:cs typeface="AL-Mateen" pitchFamily="2" charset="-78"/>
            </a:endParaRPr>
          </a:p>
          <a:p>
            <a:pPr algn="ctr"/>
            <a:endParaRPr lang="ar-SA" sz="2000" b="1" dirty="0" smtClean="0">
              <a:solidFill>
                <a:srgbClr val="C00000"/>
              </a:solidFill>
              <a:ea typeface="Mohammad Bold"/>
              <a:cs typeface="Mohammad Bold"/>
            </a:endParaRPr>
          </a:p>
          <a:p>
            <a:pPr algn="justLow">
              <a:defRPr/>
            </a:pPr>
            <a:r>
              <a:rPr lang="ar-SA" sz="2400" b="1" dirty="0" smtClean="0">
                <a:solidFill>
                  <a:srgbClr val="C00000"/>
                </a:solidFill>
                <a:ea typeface="Mohammad Bold"/>
                <a:cs typeface="AL-Mateen" pitchFamily="2" charset="-78"/>
              </a:rPr>
              <a:t>ويجب الانتباه </a:t>
            </a:r>
            <a:r>
              <a:rPr lang="ar-SA" sz="2400" b="1" dirty="0">
                <a:solidFill>
                  <a:srgbClr val="C00000"/>
                </a:solidFill>
                <a:ea typeface="Mohammad Bold"/>
                <a:cs typeface="AL-Mateen" pitchFamily="2" charset="-78"/>
              </a:rPr>
              <a:t>إلى أن الطريقة التي يعرض بها مشكلته </a:t>
            </a:r>
            <a:r>
              <a:rPr lang="ar-SA" sz="2400" b="1" dirty="0" smtClean="0">
                <a:solidFill>
                  <a:srgbClr val="C00000"/>
                </a:solidFill>
                <a:ea typeface="Mohammad Bold"/>
                <a:cs typeface="AL-Mateen" pitchFamily="2" charset="-78"/>
              </a:rPr>
              <a:t>هل لها </a:t>
            </a:r>
            <a:r>
              <a:rPr lang="ar-SA" sz="2400" b="1" dirty="0">
                <a:solidFill>
                  <a:srgbClr val="C00000"/>
                </a:solidFill>
                <a:ea typeface="Mohammad Bold"/>
                <a:cs typeface="AL-Mateen" pitchFamily="2" charset="-78"/>
              </a:rPr>
              <a:t>دلاله تشخيصية </a:t>
            </a:r>
            <a:endParaRPr lang="ar-SA" sz="2400" b="1" dirty="0">
              <a:ea typeface="Mohammad Bold"/>
              <a:cs typeface="AL-Mateen" pitchFamily="2" charset="-78"/>
            </a:endParaRPr>
          </a:p>
          <a:p>
            <a:pPr marL="571500" indent="-571500" algn="justLow">
              <a:buFont typeface="Wingdings" pitchFamily="2" charset="2"/>
              <a:buChar char="§"/>
              <a:defRPr/>
            </a:pPr>
            <a:r>
              <a:rPr lang="ar-SA" sz="2800" b="1" dirty="0">
                <a:ea typeface="Mohammad Bold"/>
                <a:cs typeface="AL-Mateen" pitchFamily="2" charset="-78"/>
              </a:rPr>
              <a:t>قد ينكر وجود مشكلة لديه</a:t>
            </a:r>
          </a:p>
          <a:p>
            <a:pPr marL="571500" indent="-571500" algn="justLow">
              <a:buFont typeface="Wingdings" pitchFamily="2" charset="2"/>
              <a:buChar char="§"/>
              <a:defRPr/>
            </a:pPr>
            <a:r>
              <a:rPr lang="ar-SA" sz="2800" b="1" dirty="0">
                <a:ea typeface="Mohammad Bold"/>
                <a:cs typeface="AL-Mateen" pitchFamily="2" charset="-78"/>
              </a:rPr>
              <a:t>قد يحّمل الآخرين المسؤولية</a:t>
            </a:r>
          </a:p>
          <a:p>
            <a:pPr marL="571500" indent="-571500" algn="justLow">
              <a:buFont typeface="Wingdings" pitchFamily="2" charset="2"/>
              <a:buChar char="§"/>
              <a:defRPr/>
            </a:pPr>
            <a:r>
              <a:rPr lang="ar-SA" sz="2800" b="1" dirty="0">
                <a:ea typeface="Mohammad Bold"/>
                <a:cs typeface="AL-Mateen" pitchFamily="2" charset="-78"/>
              </a:rPr>
              <a:t>قد يبرر تصرفاته  </a:t>
            </a:r>
          </a:p>
          <a:p>
            <a:pPr marL="571500" indent="-571500" algn="justLow">
              <a:buFont typeface="Wingdings" pitchFamily="2" charset="2"/>
              <a:buChar char="§"/>
              <a:defRPr/>
            </a:pPr>
            <a:r>
              <a:rPr lang="ar-SA" sz="2800" b="1" dirty="0">
                <a:ea typeface="Mohammad Bold"/>
                <a:cs typeface="AL-Mateen" pitchFamily="2" charset="-78"/>
              </a:rPr>
              <a:t>قد يناقشها بصراحة ووضوح</a:t>
            </a:r>
            <a:r>
              <a:rPr lang="ar-SA" sz="2800" b="1" dirty="0" smtClean="0">
                <a:cs typeface="AL-Mateen" pitchFamily="2" charset="-78"/>
              </a:rPr>
              <a:t>.</a:t>
            </a:r>
          </a:p>
          <a:p>
            <a:pPr marL="571500" indent="-571500" algn="justLow">
              <a:buFont typeface="Wingdings" pitchFamily="2" charset="2"/>
              <a:buChar char="§"/>
              <a:defRPr/>
            </a:pPr>
            <a:endParaRPr lang="en-US" sz="2800" b="1" dirty="0"/>
          </a:p>
        </p:txBody>
      </p:sp>
      <p:sp>
        <p:nvSpPr>
          <p:cNvPr id="6" name="شكل بيضاوي 5"/>
          <p:cNvSpPr/>
          <p:nvPr/>
        </p:nvSpPr>
        <p:spPr>
          <a:xfrm>
            <a:off x="4003243" y="233363"/>
            <a:ext cx="1223962" cy="6350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4000" dirty="0">
                <a:solidFill>
                  <a:srgbClr val="FF0000"/>
                </a:solidFill>
              </a:rPr>
              <a:t>1</a:t>
            </a:r>
          </a:p>
        </p:txBody>
      </p:sp>
    </p:spTree>
    <p:extLst>
      <p:ext uri="{BB962C8B-B14F-4D97-AF65-F5344CB8AC3E}">
        <p14:creationId xmlns:p14="http://schemas.microsoft.com/office/powerpoint/2010/main" val="3008460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عنوان 1"/>
          <p:cNvSpPr>
            <a:spLocks noGrp="1"/>
          </p:cNvSpPr>
          <p:nvPr>
            <p:ph type="title"/>
          </p:nvPr>
        </p:nvSpPr>
        <p:spPr>
          <a:xfrm>
            <a:off x="6286500" y="357188"/>
            <a:ext cx="2543175" cy="436562"/>
          </a:xfrm>
        </p:spPr>
        <p:txBody>
          <a:bodyPr/>
          <a:lstStyle/>
          <a:p>
            <a:r>
              <a:rPr lang="ar-SA" sz="2000" b="1" dirty="0">
                <a:solidFill>
                  <a:srgbClr val="00B050"/>
                </a:solidFill>
                <a:ea typeface="Mohammad head Art 2"/>
                <a:cs typeface="Mohammad head Art 2"/>
              </a:rPr>
              <a:t>عناصر البحث في  المقابلة</a:t>
            </a:r>
          </a:p>
        </p:txBody>
      </p:sp>
      <p:sp>
        <p:nvSpPr>
          <p:cNvPr id="8" name="دبوس زينة 7"/>
          <p:cNvSpPr>
            <a:spLocks noChangeArrowheads="1"/>
          </p:cNvSpPr>
          <p:nvPr/>
        </p:nvSpPr>
        <p:spPr bwMode="auto">
          <a:xfrm>
            <a:off x="2437504" y="908720"/>
            <a:ext cx="3960440" cy="571500"/>
          </a:xfrm>
          <a:prstGeom prst="plaque">
            <a:avLst>
              <a:gd name="adj" fmla="val 16667"/>
            </a:avLst>
          </a:prstGeom>
          <a:solidFill>
            <a:schemeClr val="bg1"/>
          </a:solidFill>
          <a:ln w="9525" algn="ctr">
            <a:solidFill>
              <a:schemeClr val="tx1"/>
            </a:solidFill>
            <a:round/>
            <a:headEnd/>
            <a:tailEnd/>
          </a:ln>
        </p:spPr>
        <p:txBody>
          <a:bodyPr/>
          <a:lstStyle/>
          <a:p>
            <a:pPr algn="ctr"/>
            <a:r>
              <a:rPr lang="ar-SA" sz="3200" dirty="0" smtClean="0">
                <a:cs typeface="AL-Mateen" pitchFamily="2" charset="-78"/>
              </a:rPr>
              <a:t>الجانب الأسري والمادي </a:t>
            </a:r>
            <a:endParaRPr lang="ar-SA" sz="3200" dirty="0">
              <a:cs typeface="AL-Mateen" pitchFamily="2" charset="-78"/>
            </a:endParaRPr>
          </a:p>
        </p:txBody>
      </p:sp>
      <p:sp>
        <p:nvSpPr>
          <p:cNvPr id="9" name="مستطيل مستدير الزوايا 8"/>
          <p:cNvSpPr>
            <a:spLocks noChangeArrowheads="1"/>
          </p:cNvSpPr>
          <p:nvPr/>
        </p:nvSpPr>
        <p:spPr bwMode="auto">
          <a:xfrm>
            <a:off x="199965" y="1556792"/>
            <a:ext cx="8568952" cy="5184576"/>
          </a:xfrm>
          <a:prstGeom prst="roundRect">
            <a:avLst>
              <a:gd name="adj" fmla="val 16667"/>
            </a:avLst>
          </a:prstGeom>
          <a:solidFill>
            <a:srgbClr val="FFD54F"/>
          </a:solidFill>
          <a:ln w="9525" algn="ctr">
            <a:solidFill>
              <a:schemeClr val="tx1"/>
            </a:solidFill>
            <a:round/>
            <a:headEnd/>
            <a:tailEnd/>
          </a:ln>
        </p:spPr>
        <p:txBody>
          <a:bodyPr/>
          <a:lstStyle/>
          <a:p>
            <a:pPr>
              <a:defRPr/>
            </a:pPr>
            <a:r>
              <a:rPr lang="ar-SA" sz="2400" b="1" dirty="0">
                <a:solidFill>
                  <a:srgbClr val="0070C0"/>
                </a:solidFill>
                <a:ea typeface="Mohammad Bold"/>
                <a:cs typeface="AL-Mateen" pitchFamily="2" charset="-78"/>
              </a:rPr>
              <a:t>الحصول على معلومات كافية عن أسرة المسترشد </a:t>
            </a:r>
            <a:r>
              <a:rPr lang="ar-SA" sz="2000" b="1" dirty="0">
                <a:solidFill>
                  <a:srgbClr val="0070C0"/>
                </a:solidFill>
                <a:ea typeface="Mohammad Bold"/>
                <a:cs typeface="AL-Mateen" pitchFamily="2" charset="-78"/>
              </a:rPr>
              <a:t>مثل</a:t>
            </a:r>
            <a:r>
              <a:rPr lang="ar-SA" sz="2800" b="1" dirty="0">
                <a:solidFill>
                  <a:srgbClr val="0070C0"/>
                </a:solidFill>
                <a:ea typeface="Mohammad Bold"/>
                <a:cs typeface="AL-Mateen" pitchFamily="2" charset="-78"/>
              </a:rPr>
              <a:t>: </a:t>
            </a:r>
          </a:p>
          <a:p>
            <a:pPr marL="457200" indent="-457200">
              <a:buFont typeface="Arial" pitchFamily="34" charset="0"/>
              <a:buChar char="•"/>
              <a:defRPr/>
            </a:pPr>
            <a:r>
              <a:rPr lang="ar-SA" b="1" dirty="0">
                <a:ea typeface="Mohammad Bold"/>
                <a:cs typeface="AL-Mateen" pitchFamily="2" charset="-78"/>
              </a:rPr>
              <a:t>عدد افراد الاسرة </a:t>
            </a:r>
            <a:r>
              <a:rPr lang="ar-SA" b="1" dirty="0" smtClean="0">
                <a:ea typeface="Mohammad Bold"/>
                <a:cs typeface="AL-Mateen" pitchFamily="2" charset="-78"/>
              </a:rPr>
              <a:t>وأسمائهم </a:t>
            </a:r>
            <a:r>
              <a:rPr lang="ar-SA" b="1" dirty="0">
                <a:ea typeface="Mohammad Bold"/>
                <a:cs typeface="AL-Mateen" pitchFamily="2" charset="-78"/>
              </a:rPr>
              <a:t>ووظائفهم وعلاقته بهم </a:t>
            </a:r>
            <a:r>
              <a:rPr lang="ar-SA" b="1" dirty="0" smtClean="0">
                <a:ea typeface="Mohammad Bold"/>
                <a:cs typeface="AL-Mateen" pitchFamily="2" charset="-78"/>
              </a:rPr>
              <a:t>.</a:t>
            </a:r>
          </a:p>
          <a:p>
            <a:pPr marL="457200" indent="-457200">
              <a:buFont typeface="Arial" pitchFamily="34" charset="0"/>
              <a:buChar char="•"/>
              <a:defRPr/>
            </a:pPr>
            <a:r>
              <a:rPr lang="ar-SA" b="1" dirty="0" smtClean="0">
                <a:ea typeface="Mohammad Bold"/>
                <a:cs typeface="AL-Mateen" pitchFamily="2" charset="-78"/>
              </a:rPr>
              <a:t>وصف للأسرة الممتدة ( العائلة الكبيرة ) الاعمام والاخوال والاقرباء </a:t>
            </a:r>
            <a:endParaRPr lang="ar-SA" b="1" dirty="0">
              <a:ea typeface="Mohammad Bold"/>
              <a:cs typeface="AL-Mateen" pitchFamily="2" charset="-78"/>
            </a:endParaRPr>
          </a:p>
          <a:p>
            <a:pPr marL="457200" indent="-457200">
              <a:buFont typeface="Arial" pitchFamily="34" charset="0"/>
              <a:buChar char="•"/>
              <a:defRPr/>
            </a:pPr>
            <a:r>
              <a:rPr lang="ar-SA" b="1" dirty="0" smtClean="0">
                <a:ea typeface="Mohammad Bold"/>
                <a:cs typeface="AL-Mateen" pitchFamily="2" charset="-78"/>
              </a:rPr>
              <a:t>الوالد والوالدة ما </a:t>
            </a:r>
            <a:r>
              <a:rPr lang="ar-SA" b="1" dirty="0">
                <a:ea typeface="Mohammad Bold"/>
                <a:cs typeface="AL-Mateen" pitchFamily="2" charset="-78"/>
              </a:rPr>
              <a:t>إذا كان حياً أو متوفى ، وأثر وفاته </a:t>
            </a:r>
            <a:r>
              <a:rPr lang="ar-SA" b="1" dirty="0" smtClean="0">
                <a:ea typeface="Mohammad Bold"/>
                <a:cs typeface="AL-Mateen" pitchFamily="2" charset="-78"/>
              </a:rPr>
              <a:t>عليه</a:t>
            </a:r>
            <a:endParaRPr lang="ar-SA" b="1" dirty="0">
              <a:ea typeface="Mohammad Bold"/>
              <a:cs typeface="AL-Mateen" pitchFamily="2" charset="-78"/>
            </a:endParaRPr>
          </a:p>
          <a:p>
            <a:pPr marL="457200" indent="-457200">
              <a:buFont typeface="Arial" pitchFamily="34" charset="0"/>
              <a:buChar char="•"/>
              <a:defRPr/>
            </a:pPr>
            <a:r>
              <a:rPr lang="ar-SA" b="1" dirty="0">
                <a:ea typeface="Mohammad Bold"/>
                <a:cs typeface="AL-Mateen" pitchFamily="2" charset="-78"/>
              </a:rPr>
              <a:t>طريقة تنشئته: </a:t>
            </a:r>
            <a:r>
              <a:rPr lang="ar-SA" b="1" dirty="0">
                <a:solidFill>
                  <a:srgbClr val="0070C0"/>
                </a:solidFill>
                <a:ea typeface="Mohammad Bold"/>
                <a:cs typeface="AL-Mateen" pitchFamily="2" charset="-78"/>
              </a:rPr>
              <a:t>تسامح، إهمال، دلال، صرامة</a:t>
            </a:r>
            <a:r>
              <a:rPr lang="ar-SA" b="1" dirty="0">
                <a:ea typeface="Mohammad Bold"/>
                <a:cs typeface="AL-Mateen" pitchFamily="2" charset="-78"/>
              </a:rPr>
              <a:t>. (هل هناك ضوابط وحدود مقبولة في إدارة </a:t>
            </a:r>
            <a:r>
              <a:rPr lang="ar-SA" b="1" dirty="0" smtClean="0">
                <a:ea typeface="Mohammad Bold"/>
                <a:cs typeface="AL-Mateen" pitchFamily="2" charset="-78"/>
              </a:rPr>
              <a:t>المنزل )</a:t>
            </a:r>
          </a:p>
          <a:p>
            <a:pPr marL="457200" indent="-457200">
              <a:buFont typeface="Arial" pitchFamily="34" charset="0"/>
              <a:buChar char="•"/>
              <a:defRPr/>
            </a:pPr>
            <a:r>
              <a:rPr lang="ar-SA" b="1" dirty="0" smtClean="0">
                <a:ea typeface="Mohammad Bold"/>
                <a:cs typeface="AL-Mateen" pitchFamily="2" charset="-78"/>
              </a:rPr>
              <a:t>علاقة افراد الاسرة فيما بينهم .( </a:t>
            </a:r>
            <a:endParaRPr lang="ar-SA" b="1" dirty="0">
              <a:ea typeface="Mohammad Bold"/>
              <a:cs typeface="AL-Mateen" pitchFamily="2" charset="-78"/>
            </a:endParaRPr>
          </a:p>
          <a:p>
            <a:pPr marL="457200" indent="-457200">
              <a:buFont typeface="Arial" pitchFamily="34" charset="0"/>
              <a:buChar char="•"/>
              <a:defRPr/>
            </a:pPr>
            <a:r>
              <a:rPr lang="ar-SA" b="1" dirty="0">
                <a:ea typeface="Mohammad Bold"/>
                <a:cs typeface="AL-Mateen" pitchFamily="2" charset="-78"/>
              </a:rPr>
              <a:t>وما إذا كان سعيداً </a:t>
            </a:r>
            <a:r>
              <a:rPr lang="ar-SA" b="1" dirty="0" smtClean="0">
                <a:ea typeface="Mohammad Bold"/>
                <a:cs typeface="AL-Mateen" pitchFamily="2" charset="-78"/>
              </a:rPr>
              <a:t>بأسرته  ( هل يشعر بالاستقرار </a:t>
            </a:r>
            <a:r>
              <a:rPr lang="ar-SA" b="1" dirty="0">
                <a:ea typeface="Mohammad Bold"/>
                <a:cs typeface="AL-Mateen" pitchFamily="2" charset="-78"/>
              </a:rPr>
              <a:t>الاسري </a:t>
            </a:r>
            <a:r>
              <a:rPr lang="ar-SA" b="1" dirty="0" smtClean="0">
                <a:ea typeface="Mohammad Bold"/>
                <a:cs typeface="AL-Mateen" pitchFamily="2" charset="-78"/>
              </a:rPr>
              <a:t>).، هل </a:t>
            </a:r>
            <a:r>
              <a:rPr lang="ar-SA" b="1" dirty="0">
                <a:ea typeface="Mohammad Bold"/>
                <a:cs typeface="AL-Mateen" pitchFamily="2" charset="-78"/>
              </a:rPr>
              <a:t>هناك مشاكل اسرية </a:t>
            </a:r>
            <a:r>
              <a:rPr lang="ar-SA" b="1" dirty="0" smtClean="0">
                <a:ea typeface="Mohammad Bold"/>
                <a:cs typeface="AL-Mateen" pitchFamily="2" charset="-78"/>
              </a:rPr>
              <a:t>.</a:t>
            </a:r>
            <a:endParaRPr lang="ar-SA" b="1" dirty="0">
              <a:ea typeface="Mohammad Bold"/>
              <a:cs typeface="AL-Mateen" pitchFamily="2" charset="-78"/>
            </a:endParaRPr>
          </a:p>
          <a:p>
            <a:pPr marL="457200" indent="-457200">
              <a:buFont typeface="Arial" pitchFamily="34" charset="0"/>
              <a:buChar char="•"/>
              <a:defRPr/>
            </a:pPr>
            <a:r>
              <a:rPr lang="ar-SA" b="1" dirty="0" smtClean="0">
                <a:ea typeface="Mohammad Bold"/>
                <a:cs typeface="AL-Mateen" pitchFamily="2" charset="-78"/>
              </a:rPr>
              <a:t>الحالة الاقتصادية للأسرة .والدخل  ( مصادر الدخل ،هل تتلقى  المساعدات الخيرية  والحكومية ..الخ</a:t>
            </a:r>
          </a:p>
          <a:p>
            <a:pPr marL="457200" indent="-457200">
              <a:buFont typeface="Arial" pitchFamily="34" charset="0"/>
              <a:buChar char="•"/>
              <a:defRPr/>
            </a:pPr>
            <a:r>
              <a:rPr lang="ar-SA" b="1" dirty="0" smtClean="0">
                <a:ea typeface="Mohammad Bold"/>
                <a:cs typeface="AL-Mateen" pitchFamily="2" charset="-78"/>
              </a:rPr>
              <a:t>نوع السكن وملائمته ( وصف للسكن  عدد الغرف والنظافة .، الحي  الذي يقطن به ...)</a:t>
            </a:r>
          </a:p>
          <a:p>
            <a:pPr marL="457200" indent="-457200">
              <a:buFont typeface="Arial" pitchFamily="34" charset="0"/>
              <a:buChar char="•"/>
              <a:defRPr/>
            </a:pPr>
            <a:r>
              <a:rPr lang="ar-SA" b="1" dirty="0" smtClean="0">
                <a:ea typeface="Mohammad Bold"/>
                <a:cs typeface="AL-Mateen" pitchFamily="2" charset="-78"/>
              </a:rPr>
              <a:t>هل الاسرة قادرة على تلبية احتياجات أبنائها  ، اذا كان عدم وجودها </a:t>
            </a:r>
            <a:r>
              <a:rPr lang="ar-SA" b="1" dirty="0" err="1" smtClean="0">
                <a:ea typeface="Mohammad Bold"/>
                <a:cs typeface="AL-Mateen" pitchFamily="2" charset="-78"/>
              </a:rPr>
              <a:t>ماهو</a:t>
            </a:r>
            <a:r>
              <a:rPr lang="ar-SA" b="1" dirty="0" smtClean="0">
                <a:ea typeface="Mohammad Bold"/>
                <a:cs typeface="AL-Mateen" pitchFamily="2" charset="-78"/>
              </a:rPr>
              <a:t> السبب .</a:t>
            </a:r>
          </a:p>
          <a:p>
            <a:pPr marL="457200" indent="-457200">
              <a:buFont typeface="Arial" pitchFamily="34" charset="0"/>
              <a:buChar char="•"/>
              <a:defRPr/>
            </a:pPr>
            <a:r>
              <a:rPr lang="ar-SA" b="1" dirty="0" smtClean="0">
                <a:ea typeface="Mohammad Bold"/>
                <a:cs typeface="AL-Mateen" pitchFamily="2" charset="-78"/>
              </a:rPr>
              <a:t>هل الاسرة توفر الحماية والأمان </a:t>
            </a:r>
            <a:r>
              <a:rPr lang="ar-SA" b="1" dirty="0" err="1" smtClean="0">
                <a:ea typeface="Mohammad Bold"/>
                <a:cs typeface="AL-Mateen" pitchFamily="2" charset="-78"/>
              </a:rPr>
              <a:t>للابناء</a:t>
            </a:r>
            <a:r>
              <a:rPr lang="ar-SA" b="1" dirty="0" smtClean="0">
                <a:ea typeface="Mohammad Bold"/>
                <a:cs typeface="AL-Mateen" pitchFamily="2" charset="-78"/>
              </a:rPr>
              <a:t> ام هناك تهديدات  وعدم الشعور بالأمان نتيجة ( </a:t>
            </a:r>
            <a:r>
              <a:rPr lang="ar-SA" b="1" dirty="0" smtClean="0">
                <a:solidFill>
                  <a:srgbClr val="FF0000"/>
                </a:solidFill>
                <a:ea typeface="Mohammad Bold"/>
                <a:cs typeface="AL-Mateen" pitchFamily="2" charset="-78"/>
              </a:rPr>
              <a:t>خلافات ، إساءة وايذاء ، حرمان ... الخ </a:t>
            </a:r>
            <a:r>
              <a:rPr lang="ar-SA" b="1" dirty="0" smtClean="0">
                <a:ea typeface="Mohammad Bold"/>
                <a:cs typeface="AL-Mateen" pitchFamily="2" charset="-78"/>
              </a:rPr>
              <a:t>).</a:t>
            </a:r>
          </a:p>
          <a:p>
            <a:pPr marL="457200" indent="-457200">
              <a:buFont typeface="Arial" pitchFamily="34" charset="0"/>
              <a:buChar char="•"/>
              <a:defRPr/>
            </a:pPr>
            <a:r>
              <a:rPr lang="ar-SA" b="1" dirty="0" smtClean="0">
                <a:ea typeface="Mohammad Bold"/>
                <a:cs typeface="AL-Mateen" pitchFamily="2" charset="-78"/>
              </a:rPr>
              <a:t>هل تحقق الاسرة  للحالة والابناء ( العطف ، الحنان التحفيز ، التشجيع على التعلم ، السماح له باللعب وممارسة الهوايات  مع نفسه والاخرين .</a:t>
            </a:r>
          </a:p>
          <a:p>
            <a:pPr marL="457200" indent="-457200">
              <a:buFont typeface="Arial" pitchFamily="34" charset="0"/>
              <a:buChar char="•"/>
              <a:defRPr/>
            </a:pPr>
            <a:r>
              <a:rPr lang="ar-SA" b="1" dirty="0" smtClean="0">
                <a:ea typeface="Mohammad Bold"/>
                <a:cs typeface="AL-Mateen" pitchFamily="2" charset="-78"/>
              </a:rPr>
              <a:t>هل </a:t>
            </a:r>
            <a:r>
              <a:rPr lang="ar-SA" b="1" dirty="0" err="1" smtClean="0">
                <a:ea typeface="Mohammad Bold"/>
                <a:cs typeface="AL-Mateen" pitchFamily="2" charset="-78"/>
              </a:rPr>
              <a:t>لللاسرة</a:t>
            </a:r>
            <a:r>
              <a:rPr lang="ar-SA" b="1" dirty="0" smtClean="0">
                <a:ea typeface="Mohammad Bold"/>
                <a:cs typeface="AL-Mateen" pitchFamily="2" charset="-78"/>
              </a:rPr>
              <a:t> دور في العلاقات مع الاسر الأخرى   ما </a:t>
            </a:r>
            <a:r>
              <a:rPr lang="ar-SA" b="1" dirty="0">
                <a:ea typeface="Mohammad Bold"/>
                <a:cs typeface="AL-Mateen" pitchFamily="2" charset="-78"/>
              </a:rPr>
              <a:t>مدى التفاعل </a:t>
            </a:r>
            <a:r>
              <a:rPr lang="ar-SA" b="1" dirty="0" smtClean="0">
                <a:ea typeface="Mohammad Bold"/>
                <a:cs typeface="AL-Mateen" pitchFamily="2" charset="-78"/>
              </a:rPr>
              <a:t>  ام منغلقة على نفسها .</a:t>
            </a:r>
          </a:p>
          <a:p>
            <a:pPr marL="457200" indent="-457200">
              <a:buFont typeface="Arial" pitchFamily="34" charset="0"/>
              <a:buChar char="•"/>
              <a:defRPr/>
            </a:pPr>
            <a:r>
              <a:rPr lang="ar-SA" b="1" dirty="0" smtClean="0">
                <a:ea typeface="Mohammad Bold"/>
                <a:cs typeface="AL-Mateen" pitchFamily="2" charset="-78"/>
              </a:rPr>
              <a:t>هل هناك خدمات ومرافق في الحي الذي  يسكن به الطالب  ( مدارس ، خدمات صحية ، مساجد ، وسائل نقل ، ملاعب  ... الخ .</a:t>
            </a:r>
          </a:p>
          <a:p>
            <a:pPr marL="457200" indent="-457200">
              <a:buFont typeface="Arial" pitchFamily="34" charset="0"/>
              <a:buChar char="•"/>
              <a:defRPr/>
            </a:pPr>
            <a:endParaRPr lang="en-US" sz="2000" b="1" dirty="0">
              <a:ea typeface="Mohammad Bold"/>
              <a:cs typeface="AL-Mateen" pitchFamily="2" charset="-78"/>
            </a:endParaRPr>
          </a:p>
        </p:txBody>
      </p:sp>
      <p:sp>
        <p:nvSpPr>
          <p:cNvPr id="5" name="شكل بيضاوي 4"/>
          <p:cNvSpPr/>
          <p:nvPr/>
        </p:nvSpPr>
        <p:spPr>
          <a:xfrm>
            <a:off x="4035697" y="188640"/>
            <a:ext cx="1081087" cy="649288"/>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3600" dirty="0">
                <a:solidFill>
                  <a:srgbClr val="FF0000"/>
                </a:solidFill>
              </a:rPr>
              <a:t>2</a:t>
            </a:r>
          </a:p>
        </p:txBody>
      </p:sp>
    </p:spTree>
    <p:extLst>
      <p:ext uri="{BB962C8B-B14F-4D97-AF65-F5344CB8AC3E}">
        <p14:creationId xmlns:p14="http://schemas.microsoft.com/office/powerpoint/2010/main" val="3211924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عنوان 1"/>
          <p:cNvSpPr>
            <a:spLocks noGrp="1"/>
          </p:cNvSpPr>
          <p:nvPr>
            <p:ph type="title"/>
          </p:nvPr>
        </p:nvSpPr>
        <p:spPr>
          <a:xfrm>
            <a:off x="6286500" y="357188"/>
            <a:ext cx="2543175" cy="436562"/>
          </a:xfrm>
        </p:spPr>
        <p:txBody>
          <a:bodyPr/>
          <a:lstStyle/>
          <a:p>
            <a:r>
              <a:rPr lang="ar-SA" sz="2000" b="1" dirty="0">
                <a:solidFill>
                  <a:srgbClr val="00B050"/>
                </a:solidFill>
                <a:ea typeface="Mohammad head Art 2"/>
                <a:cs typeface="Mohammad head Art 2"/>
              </a:rPr>
              <a:t>عناصر البحث في  المقابلة</a:t>
            </a:r>
          </a:p>
        </p:txBody>
      </p:sp>
      <p:sp>
        <p:nvSpPr>
          <p:cNvPr id="8" name="دبوس زينة 7"/>
          <p:cNvSpPr>
            <a:spLocks noChangeArrowheads="1"/>
          </p:cNvSpPr>
          <p:nvPr/>
        </p:nvSpPr>
        <p:spPr bwMode="auto">
          <a:xfrm>
            <a:off x="2447578" y="1374776"/>
            <a:ext cx="3960440" cy="571500"/>
          </a:xfrm>
          <a:prstGeom prst="plaque">
            <a:avLst>
              <a:gd name="adj" fmla="val 16667"/>
            </a:avLst>
          </a:prstGeom>
          <a:solidFill>
            <a:schemeClr val="bg1"/>
          </a:solidFill>
          <a:ln w="9525" algn="ctr">
            <a:solidFill>
              <a:schemeClr val="tx1"/>
            </a:solidFill>
            <a:round/>
            <a:headEnd/>
            <a:tailEnd/>
          </a:ln>
        </p:spPr>
        <p:txBody>
          <a:bodyPr/>
          <a:lstStyle/>
          <a:p>
            <a:pPr algn="ctr"/>
            <a:r>
              <a:rPr lang="ar-SA" sz="2800" dirty="0" smtClean="0">
                <a:cs typeface="AL-Mateen" pitchFamily="2" charset="-78"/>
              </a:rPr>
              <a:t>الجانب الاجتماعي</a:t>
            </a:r>
            <a:endParaRPr lang="ar-SA" sz="2800" dirty="0">
              <a:cs typeface="AL-Mateen" pitchFamily="2" charset="-78"/>
            </a:endParaRPr>
          </a:p>
        </p:txBody>
      </p:sp>
      <p:sp>
        <p:nvSpPr>
          <p:cNvPr id="5" name="شكل بيضاوي 4"/>
          <p:cNvSpPr/>
          <p:nvPr/>
        </p:nvSpPr>
        <p:spPr>
          <a:xfrm>
            <a:off x="4035697" y="725488"/>
            <a:ext cx="1081087" cy="649288"/>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3600" dirty="0" smtClean="0">
                <a:solidFill>
                  <a:srgbClr val="FF0000"/>
                </a:solidFill>
              </a:rPr>
              <a:t>3</a:t>
            </a:r>
            <a:endParaRPr lang="ar-SA" sz="3600" dirty="0">
              <a:solidFill>
                <a:srgbClr val="FF0000"/>
              </a:solidFill>
            </a:endParaRPr>
          </a:p>
        </p:txBody>
      </p:sp>
      <p:sp>
        <p:nvSpPr>
          <p:cNvPr id="6" name="مستطيل مستدير الزوايا 5"/>
          <p:cNvSpPr/>
          <p:nvPr/>
        </p:nvSpPr>
        <p:spPr bwMode="auto">
          <a:xfrm>
            <a:off x="647177" y="2060848"/>
            <a:ext cx="7858125" cy="4392488"/>
          </a:xfrm>
          <a:prstGeom prst="roundRect">
            <a:avLst/>
          </a:prstGeom>
          <a:solidFill>
            <a:srgbClr val="FF99FF"/>
          </a:solidFill>
          <a:ln w="9525" cap="flat" cmpd="sng" algn="ctr">
            <a:solidFill>
              <a:schemeClr val="tx1"/>
            </a:solidFill>
            <a:prstDash val="solid"/>
            <a:round/>
            <a:headEnd type="none" w="med" len="med"/>
            <a:tailEnd type="none" w="med" len="med"/>
          </a:ln>
          <a:effectLst/>
        </p:spPr>
        <p:txBody>
          <a:bodyPr rtlCol="1"/>
          <a:lstStyle/>
          <a:p>
            <a:pPr algn="ctr">
              <a:defRPr/>
            </a:pPr>
            <a:r>
              <a:rPr lang="ar-SA" sz="3200" dirty="0">
                <a:latin typeface="Vani" pitchFamily="34" charset="0"/>
                <a:cs typeface="AL-Battar" pitchFamily="2" charset="-78"/>
              </a:rPr>
              <a:t>دراسة العلاقات الاجتماعية </a:t>
            </a:r>
            <a:r>
              <a:rPr lang="ar-SA" sz="3200" dirty="0" smtClean="0">
                <a:latin typeface="Vani" pitchFamily="34" charset="0"/>
                <a:cs typeface="AL-Battar" pitchFamily="2" charset="-78"/>
              </a:rPr>
              <a:t>للطالب .</a:t>
            </a:r>
          </a:p>
          <a:p>
            <a:pPr>
              <a:defRPr/>
            </a:pPr>
            <a:r>
              <a:rPr lang="ar-SA" sz="3200" dirty="0" smtClean="0">
                <a:latin typeface="Vani" pitchFamily="34" charset="0"/>
                <a:cs typeface="AL-Battar" pitchFamily="2" charset="-78"/>
              </a:rPr>
              <a:t> - </a:t>
            </a:r>
            <a:r>
              <a:rPr lang="ar-SA" sz="2800" dirty="0" smtClean="0">
                <a:latin typeface="Vani" pitchFamily="34" charset="0"/>
                <a:cs typeface="AL-Battar" pitchFamily="2" charset="-78"/>
              </a:rPr>
              <a:t>هل </a:t>
            </a:r>
            <a:r>
              <a:rPr lang="ar-SA" sz="2800" dirty="0">
                <a:latin typeface="Vani" pitchFamily="34" charset="0"/>
                <a:cs typeface="AL-Battar" pitchFamily="2" charset="-78"/>
              </a:rPr>
              <a:t>هو قادر على تكوين علاقات مع افراد المجتمع </a:t>
            </a:r>
            <a:r>
              <a:rPr lang="ar-SA" sz="2800" dirty="0" smtClean="0">
                <a:latin typeface="Vani" pitchFamily="34" charset="0"/>
                <a:cs typeface="AL-Battar" pitchFamily="2" charset="-78"/>
              </a:rPr>
              <a:t>.</a:t>
            </a:r>
            <a:endParaRPr lang="ar-SA" sz="3200" dirty="0" smtClean="0">
              <a:latin typeface="Vani" pitchFamily="34" charset="0"/>
              <a:cs typeface="AL-Battar" pitchFamily="2" charset="-78"/>
            </a:endParaRPr>
          </a:p>
          <a:p>
            <a:pPr>
              <a:defRPr/>
            </a:pPr>
            <a:r>
              <a:rPr lang="ar-SA" sz="3200" dirty="0">
                <a:latin typeface="Vani" pitchFamily="34" charset="0"/>
                <a:cs typeface="AL-Battar" pitchFamily="2" charset="-78"/>
              </a:rPr>
              <a:t>-</a:t>
            </a:r>
            <a:r>
              <a:rPr lang="ar-SA" sz="3200" dirty="0" smtClean="0">
                <a:latin typeface="Vani" pitchFamily="34" charset="0"/>
                <a:cs typeface="AL-Battar" pitchFamily="2" charset="-78"/>
              </a:rPr>
              <a:t> </a:t>
            </a:r>
            <a:r>
              <a:rPr lang="ar-SA" sz="3200" dirty="0">
                <a:latin typeface="Vani" pitchFamily="34" charset="0"/>
                <a:cs typeface="AL-Battar" pitchFamily="2" charset="-78"/>
              </a:rPr>
              <a:t>معرفة نوع العلاقات ومستواها من حيث </a:t>
            </a:r>
            <a:r>
              <a:rPr lang="ar-SA" sz="3200" dirty="0" smtClean="0">
                <a:latin typeface="Vani" pitchFamily="34" charset="0"/>
                <a:cs typeface="AL-Battar" pitchFamily="2" charset="-78"/>
              </a:rPr>
              <a:t>القوة.</a:t>
            </a:r>
          </a:p>
          <a:p>
            <a:pPr>
              <a:defRPr/>
            </a:pPr>
            <a:r>
              <a:rPr lang="ar-SA" sz="3200" dirty="0" smtClean="0">
                <a:latin typeface="Vani" pitchFamily="34" charset="0"/>
                <a:cs typeface="AL-Battar" pitchFamily="2" charset="-78"/>
              </a:rPr>
              <a:t> -عملية </a:t>
            </a:r>
            <a:r>
              <a:rPr lang="ar-SA" sz="3200" dirty="0">
                <a:latin typeface="Vani" pitchFamily="34" charset="0"/>
                <a:cs typeface="AL-Battar" pitchFamily="2" charset="-78"/>
              </a:rPr>
              <a:t>التنشئة الاجتماعية </a:t>
            </a:r>
            <a:r>
              <a:rPr lang="ar-SA" sz="3200" dirty="0" smtClean="0">
                <a:latin typeface="Vani" pitchFamily="34" charset="0"/>
                <a:cs typeface="AL-Battar" pitchFamily="2" charset="-78"/>
              </a:rPr>
              <a:t>.</a:t>
            </a:r>
          </a:p>
          <a:p>
            <a:pPr>
              <a:defRPr/>
            </a:pPr>
            <a:r>
              <a:rPr lang="ar-SA" sz="3200" dirty="0" smtClean="0">
                <a:latin typeface="Vani" pitchFamily="34" charset="0"/>
                <a:cs typeface="AL-Battar" pitchFamily="2" charset="-78"/>
              </a:rPr>
              <a:t>-الجماعة المرجعية وانواع الممارسات والانشطة وخلفياتهم الثقافية والاسرية والسلوكية والاقتصادية  .</a:t>
            </a:r>
          </a:p>
          <a:p>
            <a:pPr>
              <a:defRPr/>
            </a:pPr>
            <a:r>
              <a:rPr lang="ar-SA" sz="3200" dirty="0" smtClean="0">
                <a:latin typeface="Vani" pitchFamily="34" charset="0"/>
                <a:cs typeface="AL-Battar" pitchFamily="2" charset="-78"/>
              </a:rPr>
              <a:t>- ..... الخ </a:t>
            </a:r>
          </a:p>
        </p:txBody>
      </p:sp>
    </p:spTree>
    <p:extLst>
      <p:ext uri="{BB962C8B-B14F-4D97-AF65-F5344CB8AC3E}">
        <p14:creationId xmlns:p14="http://schemas.microsoft.com/office/powerpoint/2010/main" val="2884653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304800" y="609600"/>
            <a:ext cx="8534400" cy="523220"/>
          </a:xfrm>
          <a:prstGeom prst="rect">
            <a:avLst/>
          </a:prstGeom>
          <a:ln w="28575">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ar-SA" sz="2800" b="1" dirty="0">
                <a:solidFill>
                  <a:srgbClr val="002060"/>
                </a:solidFill>
              </a:rPr>
              <a:t>نشاط </a:t>
            </a:r>
            <a:r>
              <a:rPr lang="ar-SA" sz="2800" b="1" dirty="0" smtClean="0">
                <a:solidFill>
                  <a:srgbClr val="002060"/>
                </a:solidFill>
              </a:rPr>
              <a:t>: </a:t>
            </a:r>
            <a:r>
              <a:rPr lang="ar-SA" sz="2800" b="1" dirty="0">
                <a:solidFill>
                  <a:srgbClr val="002060"/>
                </a:solidFill>
              </a:rPr>
              <a:t>التقييم القبلي: رغبتنا فيما نريد تعلمه وإتقانه</a:t>
            </a:r>
          </a:p>
        </p:txBody>
      </p:sp>
      <p:sp>
        <p:nvSpPr>
          <p:cNvPr id="251905" name="Rectangle 1"/>
          <p:cNvSpPr>
            <a:spLocks noChangeArrowheads="1"/>
          </p:cNvSpPr>
          <p:nvPr/>
        </p:nvSpPr>
        <p:spPr bwMode="auto">
          <a:xfrm>
            <a:off x="6300192" y="5373216"/>
            <a:ext cx="2362200" cy="923330"/>
          </a:xfrm>
          <a:prstGeom prst="rect">
            <a:avLst/>
          </a:prstGeom>
          <a:solidFill>
            <a:srgbClr val="FFFF00"/>
          </a:solidFill>
          <a:ln>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marL="457200" indent="-457200">
              <a:buFont typeface="Arial" pitchFamily="34" charset="0"/>
              <a:buChar char="•"/>
            </a:pPr>
            <a:r>
              <a:rPr lang="ar-SA" b="1" dirty="0">
                <a:solidFill>
                  <a:srgbClr val="002060"/>
                </a:solidFill>
              </a:rPr>
              <a:t>العمل الفردي </a:t>
            </a:r>
            <a:endParaRPr lang="ar-SA" b="1" dirty="0" smtClean="0">
              <a:solidFill>
                <a:srgbClr val="002060"/>
              </a:solidFill>
            </a:endParaRPr>
          </a:p>
          <a:p>
            <a:pPr marL="457200" indent="-457200">
              <a:buFont typeface="Arial" pitchFamily="34" charset="0"/>
              <a:buChar char="•"/>
            </a:pPr>
            <a:r>
              <a:rPr lang="ar-SA" b="1" dirty="0" smtClean="0">
                <a:solidFill>
                  <a:srgbClr val="002060"/>
                </a:solidFill>
              </a:rPr>
              <a:t>مدة </a:t>
            </a:r>
            <a:r>
              <a:rPr lang="ar-SA" b="1" dirty="0">
                <a:solidFill>
                  <a:srgbClr val="002060"/>
                </a:solidFill>
              </a:rPr>
              <a:t>النشاط: </a:t>
            </a:r>
            <a:r>
              <a:rPr lang="ar-SA" b="1" dirty="0" smtClean="0">
                <a:solidFill>
                  <a:srgbClr val="002060"/>
                </a:solidFill>
              </a:rPr>
              <a:t> 10 دقيقة </a:t>
            </a:r>
          </a:p>
          <a:p>
            <a:pPr marL="457200" indent="-457200">
              <a:buFont typeface="Arial" pitchFamily="34" charset="0"/>
              <a:buChar char="•"/>
            </a:pPr>
            <a:r>
              <a:rPr lang="ar-SA" b="1" dirty="0" smtClean="0">
                <a:solidFill>
                  <a:srgbClr val="FF0000"/>
                </a:solidFill>
              </a:rPr>
              <a:t>نشاط فردي ( ورقي )</a:t>
            </a:r>
            <a:endParaRPr lang="ar-SA" b="1" dirty="0">
              <a:solidFill>
                <a:srgbClr val="FF0000"/>
              </a:solidFill>
            </a:endParaRPr>
          </a:p>
        </p:txBody>
      </p:sp>
      <p:pic>
        <p:nvPicPr>
          <p:cNvPr id="251909" name="Picture 5" descr="http://t0.gstatic.com/images?q=tbn:ANd9GcTrGTsdARdp1zGLgu50s77wRquUMKOZg6QoLEHybxLmo8ZQcLrYPdikJWEP1g"/>
          <p:cNvPicPr>
            <a:picLocks noChangeAspect="1" noChangeArrowheads="1"/>
          </p:cNvPicPr>
          <p:nvPr/>
        </p:nvPicPr>
        <p:blipFill>
          <a:blip r:embed="rId2" cstate="print"/>
          <a:srcRect/>
          <a:stretch>
            <a:fillRect/>
          </a:stretch>
        </p:blipFill>
        <p:spPr bwMode="auto">
          <a:xfrm>
            <a:off x="1358697" y="1434041"/>
            <a:ext cx="6552728" cy="3600400"/>
          </a:xfrm>
          <a:prstGeom prst="rect">
            <a:avLst/>
          </a:prstGeom>
          <a:ln w="38100">
            <a:solidFill>
              <a:schemeClr val="tx1"/>
            </a:solidFill>
          </a:ln>
          <a:effectLst>
            <a:softEdge rad="63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شكل بيضاوي 4"/>
          <p:cNvSpPr/>
          <p:nvPr/>
        </p:nvSpPr>
        <p:spPr>
          <a:xfrm>
            <a:off x="323528" y="6045388"/>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3-6</a:t>
            </a:r>
          </a:p>
          <a:p>
            <a:pPr algn="ctr"/>
            <a:r>
              <a:rPr lang="ar-SA" dirty="0" smtClean="0">
                <a:solidFill>
                  <a:schemeClr val="tx1"/>
                </a:solidFill>
              </a:rPr>
              <a:t>ص</a:t>
            </a:r>
            <a:endParaRPr lang="ar-SA" dirty="0">
              <a:solidFill>
                <a:schemeClr val="tx1"/>
              </a:solidFill>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عنوان 1"/>
          <p:cNvSpPr>
            <a:spLocks noGrp="1"/>
          </p:cNvSpPr>
          <p:nvPr>
            <p:ph type="title"/>
          </p:nvPr>
        </p:nvSpPr>
        <p:spPr>
          <a:xfrm>
            <a:off x="6588125" y="357188"/>
            <a:ext cx="2241550" cy="839787"/>
          </a:xfrm>
        </p:spPr>
        <p:txBody>
          <a:bodyPr/>
          <a:lstStyle/>
          <a:p>
            <a:r>
              <a:rPr lang="ar-SA" sz="1800" b="1" dirty="0">
                <a:solidFill>
                  <a:srgbClr val="00B050"/>
                </a:solidFill>
                <a:ea typeface="Mohammad head Art 2"/>
                <a:cs typeface="Mohammad head Art 2"/>
              </a:rPr>
              <a:t>عناصر البحث في  المقابلة</a:t>
            </a:r>
          </a:p>
        </p:txBody>
      </p:sp>
      <p:sp>
        <p:nvSpPr>
          <p:cNvPr id="4" name="دبوس زينة 3"/>
          <p:cNvSpPr/>
          <p:nvPr/>
        </p:nvSpPr>
        <p:spPr bwMode="auto">
          <a:xfrm>
            <a:off x="3286116" y="500042"/>
            <a:ext cx="2857500" cy="571500"/>
          </a:xfrm>
          <a:prstGeom prst="plaqu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1"/>
          <a:lstStyle/>
          <a:p>
            <a:pPr algn="ctr">
              <a:defRPr/>
            </a:pPr>
            <a:r>
              <a:rPr lang="ar-SA" sz="2800" dirty="0">
                <a:cs typeface="AL-Mateen" pitchFamily="2" charset="-78"/>
              </a:rPr>
              <a:t>الجانب </a:t>
            </a:r>
            <a:r>
              <a:rPr lang="ar-SA" sz="2800" dirty="0" smtClean="0">
                <a:cs typeface="AL-Mateen" pitchFamily="2" charset="-78"/>
              </a:rPr>
              <a:t>الصحي والجسدي</a:t>
            </a:r>
            <a:endParaRPr lang="ar-SA" sz="2800" dirty="0">
              <a:cs typeface="AL-Mateen" pitchFamily="2" charset="-78"/>
            </a:endParaRPr>
          </a:p>
        </p:txBody>
      </p:sp>
      <p:sp>
        <p:nvSpPr>
          <p:cNvPr id="5" name="مستطيل مستدير الزوايا 4"/>
          <p:cNvSpPr>
            <a:spLocks noChangeArrowheads="1"/>
          </p:cNvSpPr>
          <p:nvPr/>
        </p:nvSpPr>
        <p:spPr bwMode="auto">
          <a:xfrm>
            <a:off x="642910" y="1071546"/>
            <a:ext cx="7858125" cy="1497012"/>
          </a:xfrm>
          <a:prstGeom prst="roundRect">
            <a:avLst>
              <a:gd name="adj" fmla="val 16667"/>
            </a:avLst>
          </a:prstGeom>
          <a:solidFill>
            <a:srgbClr val="B0DD7F"/>
          </a:solidFill>
          <a:ln w="9525" algn="ctr">
            <a:solidFill>
              <a:schemeClr val="tx1"/>
            </a:solidFill>
            <a:round/>
            <a:headEnd/>
            <a:tailEnd/>
          </a:ln>
        </p:spPr>
        <p:txBody>
          <a:bodyPr/>
          <a:lstStyle/>
          <a:p>
            <a:pPr algn="ctr"/>
            <a:r>
              <a:rPr lang="ar-SA" sz="2000" b="1" dirty="0" smtClean="0">
                <a:latin typeface="Metro" pitchFamily="2" charset="0"/>
                <a:cs typeface="AL-Mohanad" pitchFamily="2" charset="-78"/>
              </a:rPr>
              <a:t>بحث </a:t>
            </a:r>
            <a:r>
              <a:rPr lang="ar-SA" sz="2000" b="1" dirty="0">
                <a:latin typeface="Metro" pitchFamily="2" charset="0"/>
                <a:cs typeface="AL-Mohanad" pitchFamily="2" charset="-78"/>
              </a:rPr>
              <a:t>الامراض المزمنة والوراثية ومشاكل النمو </a:t>
            </a:r>
            <a:r>
              <a:rPr lang="ar-SA" sz="2000" b="1" dirty="0" smtClean="0">
                <a:latin typeface="Metro" pitchFamily="2" charset="0"/>
                <a:cs typeface="AL-Mohanad" pitchFamily="2" charset="-78"/>
              </a:rPr>
              <a:t>، الاعاقات . </a:t>
            </a:r>
            <a:r>
              <a:rPr lang="ar-SA" sz="2000" b="1" dirty="0">
                <a:latin typeface="Metro" pitchFamily="2" charset="0"/>
                <a:cs typeface="AL-Mohanad" pitchFamily="2" charset="-78"/>
              </a:rPr>
              <a:t>الخ </a:t>
            </a:r>
            <a:endParaRPr lang="ar-SA" sz="2000" b="1" dirty="0" smtClean="0">
              <a:latin typeface="Metro" pitchFamily="2" charset="0"/>
              <a:cs typeface="AL-Mohanad" pitchFamily="2" charset="-78"/>
            </a:endParaRPr>
          </a:p>
          <a:p>
            <a:pPr algn="ctr"/>
            <a:r>
              <a:rPr lang="ar-SA" sz="2000" b="1" dirty="0" smtClean="0">
                <a:latin typeface="Metro" pitchFamily="2" charset="0"/>
                <a:cs typeface="AL-Mohanad" pitchFamily="2" charset="-78"/>
              </a:rPr>
              <a:t>هل يتلقى العناية </a:t>
            </a:r>
            <a:r>
              <a:rPr lang="ar-SA" sz="2000" b="1" dirty="0">
                <a:latin typeface="Metro" pitchFamily="2" charset="0"/>
                <a:cs typeface="AL-Mohanad" pitchFamily="2" charset="-78"/>
              </a:rPr>
              <a:t>الطبية الضرورية ونظاماً غذائياً صحيحاً وتدريباً رياضياً كافياً، </a:t>
            </a:r>
            <a:r>
              <a:rPr lang="ar-SA" sz="2000" b="1" dirty="0" smtClean="0">
                <a:latin typeface="Metro" pitchFamily="2" charset="0"/>
                <a:cs typeface="AL-Mohanad" pitchFamily="2" charset="-78"/>
              </a:rPr>
              <a:t>هل يتلقى الفحوص </a:t>
            </a:r>
            <a:r>
              <a:rPr lang="ar-SA" sz="2000" b="1" dirty="0">
                <a:latin typeface="Metro" pitchFamily="2" charset="0"/>
                <a:cs typeface="AL-Mohanad" pitchFamily="2" charset="-78"/>
              </a:rPr>
              <a:t>الطبية </a:t>
            </a:r>
            <a:r>
              <a:rPr lang="ar-SA" sz="2000" b="1" dirty="0" smtClean="0">
                <a:latin typeface="Metro" pitchFamily="2" charset="0"/>
                <a:cs typeface="AL-Mohanad" pitchFamily="2" charset="-78"/>
              </a:rPr>
              <a:t>ا والتطعيمات الكافية</a:t>
            </a:r>
          </a:p>
          <a:p>
            <a:pPr algn="ctr"/>
            <a:r>
              <a:rPr lang="ar-SA" sz="2000" b="1" dirty="0" smtClean="0">
                <a:latin typeface="Metro" pitchFamily="2" charset="0"/>
                <a:cs typeface="AL-Mohanad" pitchFamily="2" charset="-78"/>
              </a:rPr>
              <a:t>وما مدى تأثيرها على استقرار المسترشد نفسياً وتربوياً واجتماعياً </a:t>
            </a:r>
            <a:endParaRPr lang="en-US" sz="2000" b="1" dirty="0">
              <a:latin typeface="Metro" pitchFamily="2" charset="0"/>
              <a:cs typeface="AL-Mohanad" pitchFamily="2" charset="-78"/>
            </a:endParaRPr>
          </a:p>
        </p:txBody>
      </p:sp>
      <p:sp>
        <p:nvSpPr>
          <p:cNvPr id="10" name="شكل بيضاوي 9"/>
          <p:cNvSpPr/>
          <p:nvPr/>
        </p:nvSpPr>
        <p:spPr>
          <a:xfrm>
            <a:off x="4071934" y="0"/>
            <a:ext cx="1079500" cy="531961"/>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3600" dirty="0" smtClean="0">
                <a:solidFill>
                  <a:srgbClr val="FF0000"/>
                </a:solidFill>
              </a:rPr>
              <a:t>4</a:t>
            </a:r>
            <a:endParaRPr lang="ar-SA" sz="3600" dirty="0">
              <a:solidFill>
                <a:srgbClr val="FF0000"/>
              </a:solidFill>
            </a:endParaRPr>
          </a:p>
        </p:txBody>
      </p:sp>
      <p:sp>
        <p:nvSpPr>
          <p:cNvPr id="12" name="مستطيل مستدير الزوايا 11"/>
          <p:cNvSpPr/>
          <p:nvPr/>
        </p:nvSpPr>
        <p:spPr bwMode="auto">
          <a:xfrm>
            <a:off x="500034" y="3571876"/>
            <a:ext cx="8072439" cy="3143248"/>
          </a:xfrm>
          <a:prstGeom prst="roundRect">
            <a:avLst/>
          </a:prstGeom>
          <a:solidFill>
            <a:srgbClr val="00FFFF"/>
          </a:solidFill>
          <a:ln w="9525" cap="flat" cmpd="sng" algn="ctr">
            <a:solidFill>
              <a:schemeClr val="tx1"/>
            </a:solidFill>
            <a:prstDash val="solid"/>
            <a:round/>
            <a:headEnd type="none" w="med" len="med"/>
            <a:tailEnd type="none" w="med" len="med"/>
          </a:ln>
          <a:effectLst/>
        </p:spPr>
        <p:txBody>
          <a:bodyPr rtlCol="1"/>
          <a:lstStyle/>
          <a:p>
            <a:pPr algn="justLow">
              <a:defRPr/>
            </a:pPr>
            <a:r>
              <a:rPr lang="ar-SA" sz="1600" dirty="0">
                <a:solidFill>
                  <a:schemeClr val="tx2"/>
                </a:solidFill>
                <a:latin typeface="Bodoni MT" pitchFamily="18" charset="0"/>
                <a:ea typeface="+mj-ea"/>
                <a:cs typeface="AL-Mateen" pitchFamily="2" charset="-78"/>
              </a:rPr>
              <a:t>معرفة اتجاهاته ودوافعه  نحو </a:t>
            </a:r>
            <a:r>
              <a:rPr lang="ar-SA" sz="1600" dirty="0" smtClean="0">
                <a:solidFill>
                  <a:schemeClr val="tx2"/>
                </a:solidFill>
                <a:latin typeface="Bodoni MT" pitchFamily="18" charset="0"/>
                <a:ea typeface="+mj-ea"/>
                <a:cs typeface="AL-Mateen" pitchFamily="2" charset="-78"/>
              </a:rPr>
              <a:t>دراسته </a:t>
            </a:r>
            <a:r>
              <a:rPr lang="ar-SA" sz="1600" dirty="0">
                <a:solidFill>
                  <a:schemeClr val="tx2"/>
                </a:solidFill>
                <a:latin typeface="Bodoni MT" pitchFamily="18" charset="0"/>
                <a:ea typeface="+mj-ea"/>
                <a:cs typeface="AL-Mateen" pitchFamily="2" charset="-78"/>
              </a:rPr>
              <a:t>إذا كان طالباً أو </a:t>
            </a:r>
            <a:r>
              <a:rPr lang="ar-SA" sz="1600" dirty="0" smtClean="0">
                <a:solidFill>
                  <a:schemeClr val="tx2"/>
                </a:solidFill>
                <a:latin typeface="Bodoni MT" pitchFamily="18" charset="0"/>
                <a:ea typeface="+mj-ea"/>
                <a:cs typeface="AL-Mateen" pitchFamily="2" charset="-78"/>
              </a:rPr>
              <a:t>موظفاً.</a:t>
            </a:r>
          </a:p>
          <a:p>
            <a:pPr algn="justLow">
              <a:defRPr/>
            </a:pPr>
            <a:r>
              <a:rPr lang="ar-SA" sz="1600" dirty="0" smtClean="0">
                <a:solidFill>
                  <a:schemeClr val="tx2"/>
                </a:solidFill>
                <a:latin typeface="Bodoni MT" pitchFamily="18" charset="0"/>
                <a:ea typeface="+mj-ea"/>
                <a:cs typeface="AL-Mateen" pitchFamily="2" charset="-78"/>
              </a:rPr>
              <a:t>-   هل </a:t>
            </a:r>
            <a:r>
              <a:rPr lang="ar-SA" sz="1600" dirty="0">
                <a:solidFill>
                  <a:schemeClr val="tx2"/>
                </a:solidFill>
                <a:latin typeface="Bodoni MT" pitchFamily="18" charset="0"/>
                <a:ea typeface="+mj-ea"/>
                <a:cs typeface="AL-Mateen" pitchFamily="2" charset="-78"/>
              </a:rPr>
              <a:t>يحبه؟ هل مضطر </a:t>
            </a:r>
            <a:r>
              <a:rPr lang="ar-SA" sz="1600" dirty="0" smtClean="0">
                <a:solidFill>
                  <a:schemeClr val="tx2"/>
                </a:solidFill>
                <a:latin typeface="Bodoni MT" pitchFamily="18" charset="0"/>
                <a:ea typeface="+mj-ea"/>
                <a:cs typeface="AL-Mateen" pitchFamily="2" charset="-78"/>
              </a:rPr>
              <a:t>له .</a:t>
            </a:r>
          </a:p>
          <a:p>
            <a:pPr algn="justLow">
              <a:defRPr/>
            </a:pPr>
            <a:r>
              <a:rPr lang="ar-SA" sz="1600" dirty="0" smtClean="0">
                <a:solidFill>
                  <a:schemeClr val="tx2"/>
                </a:solidFill>
                <a:latin typeface="Bodoni MT" pitchFamily="18" charset="0"/>
                <a:ea typeface="+mj-ea"/>
                <a:cs typeface="AL-Mateen" pitchFamily="2" charset="-78"/>
              </a:rPr>
              <a:t>-  </a:t>
            </a:r>
            <a:r>
              <a:rPr lang="ar-SA" sz="1600" dirty="0">
                <a:solidFill>
                  <a:schemeClr val="tx2"/>
                </a:solidFill>
                <a:latin typeface="Bodoni MT" pitchFamily="18" charset="0"/>
                <a:ea typeface="+mj-ea"/>
                <a:cs typeface="AL-Mateen" pitchFamily="2" charset="-78"/>
              </a:rPr>
              <a:t>وما علاقته </a:t>
            </a:r>
            <a:r>
              <a:rPr lang="ar-SA" sz="1600" dirty="0" smtClean="0">
                <a:solidFill>
                  <a:schemeClr val="tx2"/>
                </a:solidFill>
                <a:latin typeface="Bodoni MT" pitchFamily="18" charset="0"/>
                <a:ea typeface="+mj-ea"/>
                <a:cs typeface="AL-Mateen" pitchFamily="2" charset="-78"/>
              </a:rPr>
              <a:t>بمعلميه</a:t>
            </a:r>
          </a:p>
          <a:p>
            <a:pPr algn="justLow">
              <a:defRPr/>
            </a:pPr>
            <a:r>
              <a:rPr lang="ar-SA" dirty="0" smtClean="0">
                <a:solidFill>
                  <a:schemeClr val="tx2"/>
                </a:solidFill>
                <a:latin typeface="Bodoni MT" pitchFamily="18" charset="0"/>
                <a:ea typeface="+mj-ea"/>
                <a:cs typeface="AL-Mateen" pitchFamily="2" charset="-78"/>
              </a:rPr>
              <a:t>- هل متوافقاً </a:t>
            </a:r>
            <a:r>
              <a:rPr lang="ar-SA" dirty="0">
                <a:solidFill>
                  <a:schemeClr val="tx2"/>
                </a:solidFill>
                <a:latin typeface="Bodoni MT" pitchFamily="18" charset="0"/>
                <a:ea typeface="+mj-ea"/>
                <a:cs typeface="AL-Mateen" pitchFamily="2" charset="-78"/>
              </a:rPr>
              <a:t>مع أجواء عمله أو دراسته </a:t>
            </a:r>
            <a:r>
              <a:rPr lang="ar-SA" dirty="0" smtClean="0">
                <a:solidFill>
                  <a:schemeClr val="tx2"/>
                </a:solidFill>
                <a:latin typeface="Bodoni MT" pitchFamily="18" charset="0"/>
                <a:ea typeface="+mj-ea"/>
                <a:cs typeface="AL-Mateen" pitchFamily="2" charset="-78"/>
              </a:rPr>
              <a:t>.</a:t>
            </a:r>
          </a:p>
          <a:p>
            <a:pPr algn="justLow">
              <a:defRPr/>
            </a:pPr>
            <a:r>
              <a:rPr lang="ar-SA" dirty="0" smtClean="0">
                <a:solidFill>
                  <a:schemeClr val="tx2"/>
                </a:solidFill>
                <a:latin typeface="Bodoni MT" pitchFamily="18" charset="0"/>
                <a:ea typeface="+mj-ea"/>
                <a:cs typeface="AL-Mateen" pitchFamily="2" charset="-78"/>
              </a:rPr>
              <a:t> - ما </a:t>
            </a:r>
            <a:r>
              <a:rPr lang="ar-SA" dirty="0">
                <a:solidFill>
                  <a:schemeClr val="tx2"/>
                </a:solidFill>
                <a:latin typeface="Bodoni MT" pitchFamily="18" charset="0"/>
                <a:ea typeface="+mj-ea"/>
                <a:cs typeface="AL-Mateen" pitchFamily="2" charset="-78"/>
              </a:rPr>
              <a:t>مدى طموحه في عمله </a:t>
            </a:r>
            <a:r>
              <a:rPr lang="ar-SA" dirty="0" smtClean="0">
                <a:solidFill>
                  <a:schemeClr val="tx2"/>
                </a:solidFill>
                <a:latin typeface="Bodoni MT" pitchFamily="18" charset="0"/>
                <a:ea typeface="+mj-ea"/>
                <a:cs typeface="AL-Mateen" pitchFamily="2" charset="-78"/>
              </a:rPr>
              <a:t>ودراسته</a:t>
            </a:r>
            <a:r>
              <a:rPr lang="ar-SA" dirty="0">
                <a:cs typeface="AL-Mateen" pitchFamily="2" charset="-78"/>
              </a:rPr>
              <a:t> </a:t>
            </a:r>
            <a:r>
              <a:rPr lang="ar-SA" dirty="0" smtClean="0">
                <a:cs typeface="AL-Mateen" pitchFamily="2" charset="-78"/>
              </a:rPr>
              <a:t>.</a:t>
            </a:r>
          </a:p>
          <a:p>
            <a:pPr algn="justLow">
              <a:defRPr/>
            </a:pPr>
            <a:r>
              <a:rPr lang="ar-SA" dirty="0" smtClean="0">
                <a:cs typeface="AL-Mateen" pitchFamily="2" charset="-78"/>
              </a:rPr>
              <a:t>- معرفة </a:t>
            </a:r>
            <a:r>
              <a:rPr lang="ar-SA" dirty="0">
                <a:cs typeface="AL-Mateen" pitchFamily="2" charset="-78"/>
              </a:rPr>
              <a:t>عمره عند دخوله </a:t>
            </a:r>
            <a:r>
              <a:rPr lang="ar-SA" dirty="0" smtClean="0">
                <a:cs typeface="AL-Mateen" pitchFamily="2" charset="-78"/>
              </a:rPr>
              <a:t>المدرسة  </a:t>
            </a:r>
            <a:r>
              <a:rPr lang="ar-SA" dirty="0">
                <a:cs typeface="AL-Mateen" pitchFamily="2" charset="-78"/>
              </a:rPr>
              <a:t>والمستوى </a:t>
            </a:r>
            <a:r>
              <a:rPr lang="ar-SA" dirty="0" smtClean="0">
                <a:cs typeface="AL-Mateen" pitchFamily="2" charset="-78"/>
              </a:rPr>
              <a:t>الدراسي السابق والحالي  .</a:t>
            </a:r>
          </a:p>
          <a:p>
            <a:pPr algn="justLow">
              <a:buFontTx/>
              <a:buChar char="-"/>
              <a:defRPr/>
            </a:pPr>
            <a:r>
              <a:rPr lang="ar-SA" dirty="0" smtClean="0">
                <a:cs typeface="AL-Mateen" pitchFamily="2" charset="-78"/>
              </a:rPr>
              <a:t> الخبرات </a:t>
            </a:r>
            <a:r>
              <a:rPr lang="ar-SA" dirty="0">
                <a:cs typeface="AL-Mateen" pitchFamily="2" charset="-78"/>
              </a:rPr>
              <a:t>التي مر بها في سنوات </a:t>
            </a:r>
            <a:r>
              <a:rPr lang="ar-SA" dirty="0" smtClean="0">
                <a:cs typeface="AL-Mateen" pitchFamily="2" charset="-78"/>
              </a:rPr>
              <a:t>دراسته.</a:t>
            </a:r>
          </a:p>
          <a:p>
            <a:pPr algn="justLow">
              <a:buFontTx/>
              <a:buChar char="-"/>
              <a:defRPr/>
            </a:pPr>
            <a:r>
              <a:rPr lang="ar-SA" dirty="0" smtClean="0">
                <a:cs typeface="AL-Mateen" pitchFamily="2" charset="-78"/>
              </a:rPr>
              <a:t>علاقته </a:t>
            </a:r>
            <a:r>
              <a:rPr lang="ar-SA" dirty="0">
                <a:cs typeface="AL-Mateen" pitchFamily="2" charset="-78"/>
              </a:rPr>
              <a:t>بأصدقاء وزملاء الدراسة </a:t>
            </a:r>
            <a:r>
              <a:rPr lang="ar-SA" dirty="0" smtClean="0">
                <a:cs typeface="AL-Mateen" pitchFamily="2" charset="-78"/>
              </a:rPr>
              <a:t>أو العمل .</a:t>
            </a:r>
          </a:p>
          <a:p>
            <a:pPr algn="justLow">
              <a:buFontTx/>
              <a:buChar char="-"/>
              <a:defRPr/>
            </a:pPr>
            <a:r>
              <a:rPr lang="ar-SA" dirty="0" smtClean="0">
                <a:cs typeface="AL-Mateen" pitchFamily="2" charset="-78"/>
              </a:rPr>
              <a:t> مدى </a:t>
            </a:r>
            <a:r>
              <a:rPr lang="ar-SA" dirty="0">
                <a:cs typeface="AL-Mateen" pitchFamily="2" charset="-78"/>
              </a:rPr>
              <a:t>رغبته في القيادة أو التبعية </a:t>
            </a:r>
            <a:r>
              <a:rPr lang="ar-SA" dirty="0" smtClean="0">
                <a:cs typeface="AL-Mateen" pitchFamily="2" charset="-78"/>
              </a:rPr>
              <a:t>وأثرهم عليه.</a:t>
            </a:r>
          </a:p>
          <a:p>
            <a:pPr algn="justLow">
              <a:buFontTx/>
              <a:buChar char="-"/>
              <a:defRPr/>
            </a:pPr>
            <a:r>
              <a:rPr lang="ar-SA" dirty="0" smtClean="0">
                <a:cs typeface="AL-Mateen" pitchFamily="2" charset="-78"/>
              </a:rPr>
              <a:t> </a:t>
            </a:r>
            <a:r>
              <a:rPr lang="ar-SA" dirty="0">
                <a:cs typeface="AL-Mateen" pitchFamily="2" charset="-78"/>
              </a:rPr>
              <a:t>مدى المشارك </a:t>
            </a:r>
            <a:r>
              <a:rPr lang="ar-SA" dirty="0" smtClean="0">
                <a:cs typeface="AL-Mateen" pitchFamily="2" charset="-78"/>
              </a:rPr>
              <a:t>في برامج النشاط .</a:t>
            </a:r>
          </a:p>
          <a:p>
            <a:pPr algn="justLow">
              <a:buFontTx/>
              <a:buChar char="-"/>
              <a:defRPr/>
            </a:pPr>
            <a:r>
              <a:rPr lang="ar-SA" dirty="0" smtClean="0">
                <a:cs typeface="AL-Mateen" pitchFamily="2" charset="-78"/>
              </a:rPr>
              <a:t> الدراسة  والمهنة التي </a:t>
            </a:r>
            <a:r>
              <a:rPr lang="ar-SA" dirty="0">
                <a:cs typeface="AL-Mateen" pitchFamily="2" charset="-78"/>
              </a:rPr>
              <a:t>كان يطمح </a:t>
            </a:r>
            <a:r>
              <a:rPr lang="ar-SA" dirty="0" smtClean="0">
                <a:cs typeface="AL-Mateen" pitchFamily="2" charset="-78"/>
              </a:rPr>
              <a:t> الوصول لها </a:t>
            </a:r>
            <a:r>
              <a:rPr lang="ar-SA" dirty="0" smtClean="0">
                <a:solidFill>
                  <a:schemeClr val="tx2"/>
                </a:solidFill>
                <a:latin typeface="Bodoni MT" pitchFamily="18" charset="0"/>
                <a:ea typeface="+mj-ea"/>
                <a:cs typeface="AL-Hor" pitchFamily="2" charset="-78"/>
              </a:rPr>
              <a:t>.</a:t>
            </a:r>
            <a:endParaRPr lang="en-US" dirty="0">
              <a:solidFill>
                <a:schemeClr val="tx2"/>
              </a:solidFill>
              <a:latin typeface="Bodoni MT" pitchFamily="18" charset="0"/>
              <a:ea typeface="+mj-ea"/>
              <a:cs typeface="AL-Hor" pitchFamily="2" charset="-78"/>
            </a:endParaRPr>
          </a:p>
        </p:txBody>
      </p:sp>
      <p:sp>
        <p:nvSpPr>
          <p:cNvPr id="13" name="دبوس زينة 12"/>
          <p:cNvSpPr/>
          <p:nvPr/>
        </p:nvSpPr>
        <p:spPr bwMode="auto">
          <a:xfrm>
            <a:off x="2714612" y="3000372"/>
            <a:ext cx="3805237" cy="571500"/>
          </a:xfrm>
          <a:prstGeom prst="plaque">
            <a:avLst/>
          </a:prstGeom>
          <a:solidFill>
            <a:schemeClr val="bg1"/>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2800" dirty="0" smtClean="0">
                <a:solidFill>
                  <a:schemeClr val="tx1"/>
                </a:solidFill>
                <a:cs typeface="AL-Mateen" pitchFamily="2" charset="-78"/>
              </a:rPr>
              <a:t>الجانب  العملي </a:t>
            </a:r>
            <a:r>
              <a:rPr lang="ar-SA" sz="2800" dirty="0">
                <a:solidFill>
                  <a:schemeClr val="tx1"/>
                </a:solidFill>
                <a:cs typeface="AL-Mateen" pitchFamily="2" charset="-78"/>
              </a:rPr>
              <a:t>أو </a:t>
            </a:r>
            <a:r>
              <a:rPr lang="ar-SA" sz="2800" dirty="0" smtClean="0">
                <a:solidFill>
                  <a:schemeClr val="tx1"/>
                </a:solidFill>
                <a:cs typeface="AL-Mateen" pitchFamily="2" charset="-78"/>
              </a:rPr>
              <a:t>الدراسي </a:t>
            </a:r>
            <a:endParaRPr lang="ar-SA" sz="2800" dirty="0">
              <a:solidFill>
                <a:schemeClr val="tx1"/>
              </a:solidFill>
              <a:cs typeface="AL-Mateen" pitchFamily="2" charset="-78"/>
            </a:endParaRPr>
          </a:p>
        </p:txBody>
      </p:sp>
      <p:sp>
        <p:nvSpPr>
          <p:cNvPr id="14" name="شكل بيضاوي 13"/>
          <p:cNvSpPr/>
          <p:nvPr/>
        </p:nvSpPr>
        <p:spPr>
          <a:xfrm>
            <a:off x="4143372" y="2643183"/>
            <a:ext cx="1081087" cy="500066"/>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3600" dirty="0" smtClean="0">
                <a:solidFill>
                  <a:srgbClr val="FF0000"/>
                </a:solidFill>
              </a:rPr>
              <a:t>5</a:t>
            </a:r>
            <a:endParaRPr lang="ar-SA" sz="3600" dirty="0">
              <a:solidFill>
                <a:srgbClr val="FF0000"/>
              </a:solidFill>
            </a:endParaRPr>
          </a:p>
        </p:txBody>
      </p:sp>
    </p:spTree>
    <p:extLst>
      <p:ext uri="{BB962C8B-B14F-4D97-AF65-F5344CB8AC3E}">
        <p14:creationId xmlns:p14="http://schemas.microsoft.com/office/powerpoint/2010/main" val="1076869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amond(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3"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دبوس زينة 7"/>
          <p:cNvSpPr/>
          <p:nvPr/>
        </p:nvSpPr>
        <p:spPr bwMode="auto">
          <a:xfrm>
            <a:off x="7858713" y="1556793"/>
            <a:ext cx="1188356" cy="668523"/>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1400" dirty="0" smtClean="0">
                <a:solidFill>
                  <a:schemeClr val="tx1"/>
                </a:solidFill>
                <a:cs typeface="AL-Mateen" pitchFamily="2" charset="-78"/>
              </a:rPr>
              <a:t>الأهداف والطموح.</a:t>
            </a:r>
            <a:endParaRPr lang="en-US" sz="1400" dirty="0">
              <a:solidFill>
                <a:schemeClr val="tx1"/>
              </a:solidFill>
              <a:cs typeface="AL-Mateen" pitchFamily="2" charset="-78"/>
            </a:endParaRPr>
          </a:p>
        </p:txBody>
      </p:sp>
      <p:sp>
        <p:nvSpPr>
          <p:cNvPr id="9" name="مستطيل مستدير الزوايا 8"/>
          <p:cNvSpPr/>
          <p:nvPr/>
        </p:nvSpPr>
        <p:spPr bwMode="auto">
          <a:xfrm>
            <a:off x="101993" y="1556793"/>
            <a:ext cx="7711028" cy="648072"/>
          </a:xfrm>
          <a:prstGeom prst="roundRect">
            <a:avLst/>
          </a:prstGeom>
          <a:solidFill>
            <a:srgbClr val="FFD54F"/>
          </a:solidFill>
          <a:ln w="9525" cap="flat" cmpd="sng" algn="ctr">
            <a:solidFill>
              <a:schemeClr val="tx1"/>
            </a:solidFill>
            <a:prstDash val="solid"/>
            <a:round/>
            <a:headEnd type="none" w="med" len="med"/>
            <a:tailEnd type="none" w="med" len="med"/>
          </a:ln>
          <a:effectLst/>
        </p:spPr>
        <p:txBody>
          <a:bodyPr rtlCol="1"/>
          <a:lstStyle/>
          <a:p>
            <a:pPr algn="justLow">
              <a:defRPr/>
            </a:pPr>
            <a:r>
              <a:rPr lang="ar-SA" sz="1600" b="1" dirty="0">
                <a:solidFill>
                  <a:schemeClr val="tx2"/>
                </a:solidFill>
                <a:latin typeface="Bodoni MT" pitchFamily="18" charset="0"/>
                <a:ea typeface="+mj-ea"/>
                <a:cs typeface="+mn-cs"/>
              </a:rPr>
              <a:t>معرفة طبيعة </a:t>
            </a:r>
            <a:r>
              <a:rPr lang="ar-SA" sz="1600" b="1" dirty="0" smtClean="0">
                <a:solidFill>
                  <a:schemeClr val="tx2"/>
                </a:solidFill>
                <a:latin typeface="Bodoni MT" pitchFamily="18" charset="0"/>
                <a:ea typeface="+mj-ea"/>
                <a:cs typeface="+mn-cs"/>
              </a:rPr>
              <a:t>وأهداف </a:t>
            </a:r>
            <a:r>
              <a:rPr lang="ar-SA" sz="1600" b="1" dirty="0">
                <a:solidFill>
                  <a:schemeClr val="tx2"/>
                </a:solidFill>
                <a:latin typeface="Bodoni MT" pitchFamily="18" charset="0"/>
                <a:ea typeface="+mj-ea"/>
                <a:cs typeface="+mn-cs"/>
              </a:rPr>
              <a:t>المسترشد هل لديه طموحات واقعية أم خيالية </a:t>
            </a:r>
            <a:r>
              <a:rPr lang="ar-SA" sz="1600" b="1" dirty="0" smtClean="0">
                <a:solidFill>
                  <a:schemeClr val="tx2"/>
                </a:solidFill>
                <a:latin typeface="Bodoni MT" pitchFamily="18" charset="0"/>
                <a:ea typeface="+mj-ea"/>
                <a:cs typeface="+mn-cs"/>
              </a:rPr>
              <a:t> </a:t>
            </a:r>
            <a:r>
              <a:rPr lang="ar-SA" sz="1600" b="1" dirty="0">
                <a:solidFill>
                  <a:schemeClr val="tx2"/>
                </a:solidFill>
                <a:latin typeface="Bodoni MT" pitchFamily="18" charset="0"/>
                <a:ea typeface="+mj-ea"/>
                <a:cs typeface="+mn-cs"/>
              </a:rPr>
              <a:t>في مجال الزواج والاسرة ونواحي الحياة الاخرى، </a:t>
            </a:r>
            <a:r>
              <a:rPr lang="ar-SA" sz="1600" b="1" dirty="0" smtClean="0">
                <a:solidFill>
                  <a:schemeClr val="tx2"/>
                </a:solidFill>
                <a:latin typeface="Bodoni MT" pitchFamily="18" charset="0"/>
                <a:ea typeface="+mj-ea"/>
                <a:cs typeface="+mn-cs"/>
              </a:rPr>
              <a:t>وما توقعاته  ل( </a:t>
            </a:r>
            <a:r>
              <a:rPr lang="ar-SA" sz="1600" b="1" dirty="0">
                <a:solidFill>
                  <a:schemeClr val="tx2"/>
                </a:solidFill>
                <a:latin typeface="Bodoni MT" pitchFamily="18" charset="0"/>
                <a:ea typeface="+mj-ea"/>
                <a:cs typeface="+mn-cs"/>
              </a:rPr>
              <a:t>النجاح، الفشل ... ) وما إذا كان متفائلاً أو متشائماً بخصوص </a:t>
            </a:r>
            <a:r>
              <a:rPr lang="ar-SA" sz="1600" b="1" dirty="0" smtClean="0">
                <a:solidFill>
                  <a:schemeClr val="tx2"/>
                </a:solidFill>
                <a:latin typeface="Bodoni MT" pitchFamily="18" charset="0"/>
                <a:ea typeface="+mj-ea"/>
                <a:cs typeface="+mn-cs"/>
              </a:rPr>
              <a:t>المستقبل.</a:t>
            </a:r>
            <a:endParaRPr lang="en-US" sz="1600" b="1" dirty="0">
              <a:solidFill>
                <a:schemeClr val="tx2"/>
              </a:solidFill>
              <a:latin typeface="Bodoni MT" pitchFamily="18" charset="0"/>
              <a:ea typeface="+mj-ea"/>
              <a:cs typeface="+mn-cs"/>
            </a:endParaRPr>
          </a:p>
        </p:txBody>
      </p:sp>
      <p:sp>
        <p:nvSpPr>
          <p:cNvPr id="66566" name="عنوان 1"/>
          <p:cNvSpPr txBox="1">
            <a:spLocks/>
          </p:cNvSpPr>
          <p:nvPr/>
        </p:nvSpPr>
        <p:spPr bwMode="auto">
          <a:xfrm>
            <a:off x="7051531" y="99841"/>
            <a:ext cx="1954212"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ar-SA" sz="1600" b="1" dirty="0" smtClean="0">
                <a:solidFill>
                  <a:srgbClr val="00B050"/>
                </a:solidFill>
                <a:ea typeface="Mohammad head Art 2"/>
                <a:cs typeface="Mohammad head Art 2"/>
              </a:rPr>
              <a:t>عناصر البحث في  </a:t>
            </a:r>
            <a:r>
              <a:rPr lang="ar-SA" sz="1600" b="1" dirty="0">
                <a:solidFill>
                  <a:srgbClr val="00B050"/>
                </a:solidFill>
                <a:ea typeface="Mohammad head Art 2"/>
                <a:cs typeface="Mohammad head Art 2"/>
              </a:rPr>
              <a:t>المقابلة</a:t>
            </a:r>
          </a:p>
        </p:txBody>
      </p:sp>
      <p:sp>
        <p:nvSpPr>
          <p:cNvPr id="12" name="دبوس زينة 11"/>
          <p:cNvSpPr/>
          <p:nvPr/>
        </p:nvSpPr>
        <p:spPr bwMode="auto">
          <a:xfrm>
            <a:off x="2884738" y="328639"/>
            <a:ext cx="3830637" cy="576064"/>
          </a:xfrm>
          <a:prstGeom prst="plaqu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1"/>
          <a:lstStyle/>
          <a:p>
            <a:pPr algn="ctr">
              <a:defRPr/>
            </a:pPr>
            <a:r>
              <a:rPr lang="ar-SA" sz="2800" dirty="0" smtClean="0">
                <a:solidFill>
                  <a:schemeClr val="tx2"/>
                </a:solidFill>
                <a:latin typeface="+mj-lt"/>
                <a:ea typeface="+mj-ea"/>
                <a:cs typeface="AL-Mateen" pitchFamily="2" charset="-78"/>
              </a:rPr>
              <a:t>الجانب الشخصي والسلوكي </a:t>
            </a:r>
            <a:endParaRPr lang="ar-SA" sz="2800" dirty="0">
              <a:solidFill>
                <a:schemeClr val="tx2"/>
              </a:solidFill>
              <a:latin typeface="+mj-lt"/>
              <a:ea typeface="+mj-ea"/>
              <a:cs typeface="AL-Mateen" pitchFamily="2" charset="-78"/>
            </a:endParaRPr>
          </a:p>
        </p:txBody>
      </p:sp>
      <p:sp>
        <p:nvSpPr>
          <p:cNvPr id="13" name="شكل بيضاوي 12"/>
          <p:cNvSpPr/>
          <p:nvPr/>
        </p:nvSpPr>
        <p:spPr>
          <a:xfrm>
            <a:off x="4285154" y="47034"/>
            <a:ext cx="1079500" cy="455238"/>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3600" smtClean="0">
                <a:solidFill>
                  <a:srgbClr val="FF0000"/>
                </a:solidFill>
              </a:rPr>
              <a:t>6</a:t>
            </a:r>
            <a:endParaRPr lang="ar-SA" sz="3600" dirty="0">
              <a:solidFill>
                <a:srgbClr val="FF0000"/>
              </a:solidFill>
            </a:endParaRPr>
          </a:p>
        </p:txBody>
      </p:sp>
      <p:sp>
        <p:nvSpPr>
          <p:cNvPr id="14" name="مستطيل مستدير الزوايا 13"/>
          <p:cNvSpPr/>
          <p:nvPr/>
        </p:nvSpPr>
        <p:spPr bwMode="auto">
          <a:xfrm>
            <a:off x="78700" y="2225316"/>
            <a:ext cx="7733228" cy="648209"/>
          </a:xfrm>
          <a:prstGeom prst="roundRect">
            <a:avLst/>
          </a:prstGeom>
          <a:solidFill>
            <a:srgbClr val="F3FCA2"/>
          </a:solidFill>
          <a:ln w="9525" cap="flat" cmpd="sng" algn="ctr">
            <a:solidFill>
              <a:schemeClr val="tx1"/>
            </a:solidFill>
            <a:prstDash val="solid"/>
            <a:round/>
            <a:headEnd type="none" w="med" len="med"/>
            <a:tailEnd type="none" w="med" len="med"/>
          </a:ln>
          <a:effectLst/>
        </p:spPr>
        <p:txBody>
          <a:bodyPr rtlCol="1"/>
          <a:lstStyle/>
          <a:p>
            <a:pPr>
              <a:defRPr/>
            </a:pPr>
            <a:r>
              <a:rPr lang="ar-SA" dirty="0" smtClean="0">
                <a:cs typeface="AL-Mateen" pitchFamily="2" charset="-78"/>
              </a:rPr>
              <a:t>1- </a:t>
            </a:r>
            <a:r>
              <a:rPr lang="ar-SA" dirty="0">
                <a:cs typeface="AL-Mateen" pitchFamily="2" charset="-78"/>
              </a:rPr>
              <a:t>نوع من الهوايات </a:t>
            </a:r>
            <a:r>
              <a:rPr lang="ar-SA" dirty="0" smtClean="0">
                <a:cs typeface="AL-Mateen" pitchFamily="2" charset="-78"/>
              </a:rPr>
              <a:t>لديه:  </a:t>
            </a:r>
            <a:r>
              <a:rPr lang="ar-SA" dirty="0">
                <a:cs typeface="AL-Mateen" pitchFamily="2" charset="-78"/>
              </a:rPr>
              <a:t>أناشيد، شعر، كتابة، رياضة، مهارات عملية </a:t>
            </a:r>
            <a:r>
              <a:rPr lang="ar-SA" dirty="0" smtClean="0">
                <a:cs typeface="AL-Mateen" pitchFamily="2" charset="-78"/>
              </a:rPr>
              <a:t>....الخ  </a:t>
            </a:r>
            <a:r>
              <a:rPr lang="ar-SA" dirty="0">
                <a:cs typeface="AL-Mateen" pitchFamily="2" charset="-78"/>
              </a:rPr>
              <a:t>؟ </a:t>
            </a:r>
            <a:r>
              <a:rPr lang="ar-SA" dirty="0" smtClean="0">
                <a:cs typeface="AL-Mateen" pitchFamily="2" charset="-78"/>
              </a:rPr>
              <a:t>2- هل </a:t>
            </a:r>
            <a:r>
              <a:rPr lang="ar-SA" dirty="0">
                <a:cs typeface="AL-Mateen" pitchFamily="2" charset="-78"/>
              </a:rPr>
              <a:t>يمارسها مع أصدقاء أم لوحده، أم متفرج فقط</a:t>
            </a:r>
            <a:r>
              <a:rPr lang="ar-SA" dirty="0" smtClean="0">
                <a:cs typeface="AL-Mateen" pitchFamily="2" charset="-78"/>
              </a:rPr>
              <a:t>؟    ، 3  ماهي اهتماماته ؟</a:t>
            </a:r>
            <a:r>
              <a:rPr lang="ar-SA" b="1" dirty="0">
                <a:solidFill>
                  <a:schemeClr val="tx2"/>
                </a:solidFill>
                <a:latin typeface="Bodoni MT" pitchFamily="18" charset="0"/>
              </a:rPr>
              <a:t> </a:t>
            </a:r>
            <a:r>
              <a:rPr lang="ar-SA" b="1" dirty="0" smtClean="0">
                <a:solidFill>
                  <a:schemeClr val="tx2"/>
                </a:solidFill>
                <a:latin typeface="Bodoni MT" pitchFamily="18" charset="0"/>
              </a:rPr>
              <a:t>. </a:t>
            </a:r>
            <a:endParaRPr lang="en-US" dirty="0">
              <a:cs typeface="AL-Mateen" pitchFamily="2" charset="-78"/>
            </a:endParaRPr>
          </a:p>
        </p:txBody>
      </p:sp>
      <p:sp>
        <p:nvSpPr>
          <p:cNvPr id="15" name="دبوس زينة 14"/>
          <p:cNvSpPr/>
          <p:nvPr/>
        </p:nvSpPr>
        <p:spPr bwMode="auto">
          <a:xfrm>
            <a:off x="7851648" y="2247155"/>
            <a:ext cx="1187624" cy="626370"/>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1200" dirty="0">
                <a:solidFill>
                  <a:schemeClr val="tx2"/>
                </a:solidFill>
                <a:latin typeface="+mj-lt"/>
                <a:ea typeface="+mj-ea"/>
                <a:cs typeface="AL-Mateen" pitchFamily="2" charset="-78"/>
              </a:rPr>
              <a:t>هواياته </a:t>
            </a:r>
            <a:r>
              <a:rPr lang="ar-SA" sz="1200" dirty="0" smtClean="0">
                <a:solidFill>
                  <a:schemeClr val="tx2"/>
                </a:solidFill>
                <a:latin typeface="+mj-lt"/>
                <a:ea typeface="+mj-ea"/>
                <a:cs typeface="AL-Mateen" pitchFamily="2" charset="-78"/>
              </a:rPr>
              <a:t>واهتماماته</a:t>
            </a:r>
            <a:r>
              <a:rPr lang="ar-SA" sz="1200" dirty="0">
                <a:solidFill>
                  <a:schemeClr val="tx1"/>
                </a:solidFill>
                <a:cs typeface="AL-Mateen" pitchFamily="2" charset="-78"/>
              </a:rPr>
              <a:t> </a:t>
            </a:r>
            <a:r>
              <a:rPr lang="ar-SA" sz="1200" dirty="0" smtClean="0">
                <a:solidFill>
                  <a:schemeClr val="tx1"/>
                </a:solidFill>
                <a:cs typeface="AL-Mateen" pitchFamily="2" charset="-78"/>
              </a:rPr>
              <a:t>وميوله</a:t>
            </a:r>
            <a:endParaRPr lang="ar-SA" sz="1200" dirty="0">
              <a:solidFill>
                <a:schemeClr val="tx2"/>
              </a:solidFill>
              <a:latin typeface="+mj-lt"/>
              <a:ea typeface="+mj-ea"/>
              <a:cs typeface="AL-Mateen" pitchFamily="2" charset="-78"/>
            </a:endParaRPr>
          </a:p>
        </p:txBody>
      </p:sp>
      <p:sp>
        <p:nvSpPr>
          <p:cNvPr id="16" name="مستطيل مستدير الزوايا 15"/>
          <p:cNvSpPr/>
          <p:nvPr/>
        </p:nvSpPr>
        <p:spPr bwMode="auto">
          <a:xfrm>
            <a:off x="86512" y="2924944"/>
            <a:ext cx="7772201" cy="677003"/>
          </a:xfrm>
          <a:prstGeom prst="roundRect">
            <a:avLst/>
          </a:prstGeom>
          <a:solidFill>
            <a:srgbClr val="DDDDDD"/>
          </a:solidFill>
          <a:ln w="9525" cap="flat" cmpd="sng" algn="ctr">
            <a:solidFill>
              <a:schemeClr val="tx1"/>
            </a:solidFill>
            <a:prstDash val="solid"/>
            <a:round/>
            <a:headEnd type="none" w="med" len="med"/>
            <a:tailEnd type="none" w="med" len="med"/>
          </a:ln>
          <a:effectLst/>
        </p:spPr>
        <p:txBody>
          <a:bodyPr rtlCol="1"/>
          <a:lstStyle/>
          <a:p>
            <a:pPr algn="justLow">
              <a:defRPr/>
            </a:pPr>
            <a:r>
              <a:rPr lang="ar-SA" dirty="0" smtClean="0">
                <a:cs typeface="AL-Mateen" pitchFamily="2" charset="-78"/>
              </a:rPr>
              <a:t>وتشمل </a:t>
            </a:r>
            <a:r>
              <a:rPr lang="ar-SA" dirty="0">
                <a:cs typeface="AL-Mateen" pitchFamily="2" charset="-78"/>
              </a:rPr>
              <a:t>الحالة الانفعالية ومستوى النضج الانفعالي والثقة في النفس والاتجاه نحو الذات، والصراعات والصدمات الانفعالية </a:t>
            </a:r>
            <a:r>
              <a:rPr lang="ar-SA" dirty="0" smtClean="0">
                <a:cs typeface="AL-Mateen" pitchFamily="2" charset="-78"/>
              </a:rPr>
              <a:t>والأزمات التي تعرض لها في حياته .</a:t>
            </a:r>
            <a:endParaRPr lang="en-US" dirty="0">
              <a:cs typeface="AL-Mateen" pitchFamily="2" charset="-78"/>
            </a:endParaRPr>
          </a:p>
        </p:txBody>
      </p:sp>
      <p:sp>
        <p:nvSpPr>
          <p:cNvPr id="17" name="دبوس زينة 16"/>
          <p:cNvSpPr/>
          <p:nvPr/>
        </p:nvSpPr>
        <p:spPr bwMode="auto">
          <a:xfrm>
            <a:off x="7936313" y="2873525"/>
            <a:ext cx="1120328" cy="699491"/>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1400" b="1" dirty="0">
                <a:solidFill>
                  <a:schemeClr val="tx2"/>
                </a:solidFill>
                <a:latin typeface="+mj-lt"/>
                <a:ea typeface="+mj-ea"/>
                <a:cs typeface="AL-Mateen" pitchFamily="2" charset="-78"/>
              </a:rPr>
              <a:t>الجانب </a:t>
            </a:r>
            <a:r>
              <a:rPr lang="ar-SA" sz="1400" b="1" dirty="0" smtClean="0">
                <a:solidFill>
                  <a:schemeClr val="tx2"/>
                </a:solidFill>
                <a:latin typeface="+mj-lt"/>
                <a:ea typeface="+mj-ea"/>
                <a:cs typeface="AL-Mateen" pitchFamily="2" charset="-78"/>
              </a:rPr>
              <a:t>الانفعالي</a:t>
            </a:r>
            <a:endParaRPr lang="en-US" sz="1400" b="1" dirty="0">
              <a:cs typeface="AL-Mateen" pitchFamily="2" charset="-78"/>
            </a:endParaRPr>
          </a:p>
        </p:txBody>
      </p:sp>
      <p:sp>
        <p:nvSpPr>
          <p:cNvPr id="18" name="مستطيل مستدير الزوايا 17"/>
          <p:cNvSpPr/>
          <p:nvPr/>
        </p:nvSpPr>
        <p:spPr bwMode="auto">
          <a:xfrm>
            <a:off x="154275" y="3601947"/>
            <a:ext cx="7772201" cy="829713"/>
          </a:xfrm>
          <a:prstGeom prst="roundRect">
            <a:avLst/>
          </a:prstGeom>
          <a:solidFill>
            <a:srgbClr val="79E5FF"/>
          </a:solidFill>
          <a:ln w="9525" cap="flat" cmpd="sng" algn="ctr">
            <a:solidFill>
              <a:schemeClr val="tx1"/>
            </a:solidFill>
            <a:prstDash val="solid"/>
            <a:round/>
            <a:headEnd type="none" w="med" len="med"/>
            <a:tailEnd type="none" w="med" len="med"/>
          </a:ln>
          <a:effectLst/>
        </p:spPr>
        <p:txBody>
          <a:bodyPr rtlCol="1" anchor="t"/>
          <a:lstStyle/>
          <a:p>
            <a:pPr lvl="0" algn="justLow">
              <a:defRPr/>
            </a:pPr>
            <a:r>
              <a:rPr lang="ar-SA" sz="2000" dirty="0" smtClean="0">
                <a:cs typeface="AL-Mateen" pitchFamily="2" charset="-78"/>
              </a:rPr>
              <a:t>وتشمل معرفة  1- الذكاء </a:t>
            </a:r>
            <a:r>
              <a:rPr lang="ar-SA" sz="2000" dirty="0">
                <a:cs typeface="AL-Mateen" pitchFamily="2" charset="-78"/>
              </a:rPr>
              <a:t>والقدرات </a:t>
            </a:r>
            <a:r>
              <a:rPr lang="ar-SA" sz="2000" dirty="0" smtClean="0">
                <a:cs typeface="AL-Mateen" pitchFamily="2" charset="-78"/>
              </a:rPr>
              <a:t>والاستعدادات 2-  مستوى الثقافة  والاطلاع 3-   الخبرات الحياتية 4- جوانب الادراك  لديه عن المحيط والحياة ..الخ</a:t>
            </a:r>
            <a:endParaRPr lang="en-US" sz="2000" dirty="0">
              <a:cs typeface="AL-Mateen" pitchFamily="2" charset="-78"/>
            </a:endParaRPr>
          </a:p>
          <a:p>
            <a:pPr algn="justLow">
              <a:defRPr/>
            </a:pPr>
            <a:endParaRPr lang="en-US" sz="1600" dirty="0">
              <a:latin typeface="+mn-lt"/>
              <a:cs typeface="Bader" pitchFamily="2" charset="-78"/>
            </a:endParaRPr>
          </a:p>
        </p:txBody>
      </p:sp>
      <p:sp>
        <p:nvSpPr>
          <p:cNvPr id="19" name="دبوس زينة 18"/>
          <p:cNvSpPr/>
          <p:nvPr/>
        </p:nvSpPr>
        <p:spPr bwMode="auto">
          <a:xfrm>
            <a:off x="7939895" y="3601947"/>
            <a:ext cx="1120328" cy="782240"/>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1400" b="1" dirty="0">
                <a:solidFill>
                  <a:schemeClr val="tx2"/>
                </a:solidFill>
                <a:latin typeface="+mj-lt"/>
                <a:ea typeface="+mj-ea"/>
                <a:cs typeface="AL-Mateen" pitchFamily="2" charset="-78"/>
              </a:rPr>
              <a:t>الجانب </a:t>
            </a:r>
            <a:r>
              <a:rPr lang="ar-SA" sz="1400" b="1" dirty="0" smtClean="0">
                <a:solidFill>
                  <a:schemeClr val="tx2"/>
                </a:solidFill>
                <a:latin typeface="+mj-lt"/>
                <a:ea typeface="+mj-ea"/>
                <a:cs typeface="AL-Mateen" pitchFamily="2" charset="-78"/>
              </a:rPr>
              <a:t>العقلي والمعرفي</a:t>
            </a:r>
            <a:endParaRPr lang="en-US" sz="1400" b="1" dirty="0">
              <a:cs typeface="AL-Mateen" pitchFamily="2" charset="-78"/>
            </a:endParaRPr>
          </a:p>
        </p:txBody>
      </p:sp>
      <p:sp>
        <p:nvSpPr>
          <p:cNvPr id="20" name="مستطيل مستدير الزوايا 19"/>
          <p:cNvSpPr/>
          <p:nvPr/>
        </p:nvSpPr>
        <p:spPr bwMode="auto">
          <a:xfrm>
            <a:off x="164112" y="4453649"/>
            <a:ext cx="7772201" cy="521141"/>
          </a:xfrm>
          <a:prstGeom prst="roundRect">
            <a:avLst/>
          </a:prstGeom>
          <a:solidFill>
            <a:srgbClr val="B5F567"/>
          </a:solidFill>
          <a:ln w="9525" cap="flat" cmpd="sng" algn="ctr">
            <a:solidFill>
              <a:schemeClr val="tx1"/>
            </a:solidFill>
            <a:prstDash val="solid"/>
            <a:round/>
            <a:headEnd type="none" w="med" len="med"/>
            <a:tailEnd type="none" w="med" len="med"/>
          </a:ln>
          <a:effectLst/>
        </p:spPr>
        <p:txBody>
          <a:bodyPr rtlCol="1" anchor="ctr"/>
          <a:lstStyle/>
          <a:p>
            <a:pPr lvl="0"/>
            <a:endParaRPr lang="ar-SA" sz="1400" dirty="0" smtClean="0">
              <a:cs typeface="AL-Mateen" pitchFamily="2" charset="-78"/>
            </a:endParaRPr>
          </a:p>
          <a:p>
            <a:pPr lvl="0"/>
            <a:r>
              <a:rPr lang="ar-SA" sz="1600" dirty="0">
                <a:cs typeface="AL-Mateen" pitchFamily="2" charset="-78"/>
              </a:rPr>
              <a:t>1</a:t>
            </a:r>
            <a:r>
              <a:rPr lang="ar-SA" sz="1600" dirty="0" smtClean="0">
                <a:cs typeface="AL-Mateen" pitchFamily="2" charset="-78"/>
              </a:rPr>
              <a:t>- سمات الشخصية ، أبعادها ، اضطراباتها ، 2- نمط تفكيرها      3 - هل لديه إحساس ايجابي بالذات   4- رؤيته لقدراته وثقافته وصورته الشخصية .5- مظهره الخارجي ونظافته  6- رؤيته عن نفسه وما يراه الاخرين عنه .</a:t>
            </a:r>
            <a:endParaRPr lang="en-US" sz="1600" dirty="0">
              <a:cs typeface="AL-Mateen" pitchFamily="2" charset="-78"/>
            </a:endParaRPr>
          </a:p>
          <a:p>
            <a:pPr algn="justLow">
              <a:defRPr/>
            </a:pPr>
            <a:endParaRPr lang="en-US" sz="1600" dirty="0">
              <a:latin typeface="+mn-lt"/>
              <a:cs typeface="Bader" pitchFamily="2" charset="-78"/>
            </a:endParaRPr>
          </a:p>
        </p:txBody>
      </p:sp>
      <p:sp>
        <p:nvSpPr>
          <p:cNvPr id="21" name="دبوس زينة 20"/>
          <p:cNvSpPr/>
          <p:nvPr/>
        </p:nvSpPr>
        <p:spPr bwMode="auto">
          <a:xfrm>
            <a:off x="7959382" y="4431660"/>
            <a:ext cx="1120328" cy="535190"/>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1600" b="1" dirty="0" smtClean="0">
                <a:solidFill>
                  <a:schemeClr val="tx2"/>
                </a:solidFill>
                <a:latin typeface="+mj-lt"/>
                <a:ea typeface="+mj-ea"/>
                <a:cs typeface="AL-Mateen" pitchFamily="2" charset="-78"/>
              </a:rPr>
              <a:t>الهوية</a:t>
            </a:r>
            <a:endParaRPr lang="en-US" sz="1600" b="1" dirty="0">
              <a:cs typeface="AL-Mateen" pitchFamily="2" charset="-78"/>
            </a:endParaRPr>
          </a:p>
        </p:txBody>
      </p:sp>
      <p:sp>
        <p:nvSpPr>
          <p:cNvPr id="2" name="مستطيل مستدير الزوايا 1"/>
          <p:cNvSpPr/>
          <p:nvPr/>
        </p:nvSpPr>
        <p:spPr>
          <a:xfrm>
            <a:off x="107503" y="904703"/>
            <a:ext cx="8811847" cy="63490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b="1" dirty="0" smtClean="0">
                <a:solidFill>
                  <a:srgbClr val="3333FF"/>
                </a:solidFill>
              </a:rPr>
              <a:t>يتم دراسة هذه الجوانب التالية لتكوين تصور كامل عن شخصية المسترشد وما مدى التأثير والتأثر فيما بينها </a:t>
            </a:r>
            <a:r>
              <a:rPr lang="ar-SA" sz="1600" b="1" dirty="0">
                <a:solidFill>
                  <a:srgbClr val="3333FF"/>
                </a:solidFill>
              </a:rPr>
              <a:t>وما مدى تأثرها </a:t>
            </a:r>
            <a:r>
              <a:rPr lang="ar-SA" sz="1600" b="1" dirty="0" smtClean="0">
                <a:solidFill>
                  <a:srgbClr val="3333FF"/>
                </a:solidFill>
              </a:rPr>
              <a:t>وتأثيرها بمشكلة </a:t>
            </a:r>
            <a:r>
              <a:rPr lang="ar-SA" sz="1600" b="1" dirty="0">
                <a:solidFill>
                  <a:srgbClr val="3333FF"/>
                </a:solidFill>
              </a:rPr>
              <a:t>المسترشد الحالية </a:t>
            </a:r>
            <a:r>
              <a:rPr lang="ar-SA" sz="1600" b="1" dirty="0" smtClean="0">
                <a:solidFill>
                  <a:srgbClr val="3333FF"/>
                </a:solidFill>
              </a:rPr>
              <a:t>وهي بلا شك  تشكل للمرشد بالجملة الصورة النهائية لشخصية المسترشد</a:t>
            </a:r>
            <a:endParaRPr lang="ar-SA" sz="1600" b="1" dirty="0">
              <a:solidFill>
                <a:srgbClr val="3333FF"/>
              </a:solidFill>
            </a:endParaRPr>
          </a:p>
        </p:txBody>
      </p:sp>
      <p:sp>
        <p:nvSpPr>
          <p:cNvPr id="22" name="دبوس زينة 21"/>
          <p:cNvSpPr/>
          <p:nvPr/>
        </p:nvSpPr>
        <p:spPr bwMode="auto">
          <a:xfrm>
            <a:off x="7959382" y="5012011"/>
            <a:ext cx="1120328" cy="505222"/>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1400" b="1" dirty="0" smtClean="0">
                <a:solidFill>
                  <a:schemeClr val="tx2"/>
                </a:solidFill>
                <a:latin typeface="+mj-lt"/>
                <a:ea typeface="+mj-ea"/>
                <a:cs typeface="AL-Mateen" pitchFamily="2" charset="-78"/>
              </a:rPr>
              <a:t>الإنجازات الشخصية</a:t>
            </a:r>
            <a:endParaRPr lang="en-US" sz="1400" b="1" dirty="0">
              <a:cs typeface="AL-Mateen" pitchFamily="2" charset="-78"/>
            </a:endParaRPr>
          </a:p>
        </p:txBody>
      </p:sp>
      <p:sp>
        <p:nvSpPr>
          <p:cNvPr id="23" name="مستطيل مستدير الزوايا 22"/>
          <p:cNvSpPr/>
          <p:nvPr/>
        </p:nvSpPr>
        <p:spPr bwMode="auto">
          <a:xfrm>
            <a:off x="201699" y="5013177"/>
            <a:ext cx="7733228" cy="504056"/>
          </a:xfrm>
          <a:prstGeom prst="roundRect">
            <a:avLst/>
          </a:prstGeom>
          <a:solidFill>
            <a:srgbClr val="F3FCA2"/>
          </a:solidFill>
          <a:ln w="9525" cap="flat" cmpd="sng" algn="ctr">
            <a:solidFill>
              <a:schemeClr val="tx1"/>
            </a:solidFill>
            <a:prstDash val="solid"/>
            <a:round/>
            <a:headEnd type="none" w="med" len="med"/>
            <a:tailEnd type="none" w="med" len="med"/>
          </a:ln>
          <a:effectLst/>
        </p:spPr>
        <p:txBody>
          <a:bodyPr rtlCol="1"/>
          <a:lstStyle/>
          <a:p>
            <a:pPr>
              <a:defRPr/>
            </a:pPr>
            <a:r>
              <a:rPr lang="ar-SA" sz="1600" dirty="0" smtClean="0">
                <a:latin typeface="+mn-lt"/>
                <a:cs typeface="AL-Mateen" pitchFamily="2" charset="-78"/>
              </a:rPr>
              <a:t>1- هل لديه إنجازات شخصية ، 2- هل هناك رعاية بهذا الخصوص من قبل الاسرة وغيرها ،3-  هل يطور من نفسه ومنج </a:t>
            </a:r>
            <a:endParaRPr lang="en-US" sz="1600" dirty="0">
              <a:latin typeface="+mn-lt"/>
              <a:cs typeface="AL-Mateen" pitchFamily="2" charset="-78"/>
            </a:endParaRPr>
          </a:p>
        </p:txBody>
      </p:sp>
      <p:sp>
        <p:nvSpPr>
          <p:cNvPr id="24" name="دبوس زينة 23"/>
          <p:cNvSpPr/>
          <p:nvPr/>
        </p:nvSpPr>
        <p:spPr bwMode="auto">
          <a:xfrm>
            <a:off x="7943230" y="5576329"/>
            <a:ext cx="1120328" cy="568723"/>
          </a:xfrm>
          <a:prstGeom prst="plaque">
            <a:avLst/>
          </a:prstGeom>
          <a:solidFill>
            <a:srgbClr val="FFFF0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1"/>
          <a:lstStyle/>
          <a:p>
            <a:pPr algn="ctr">
              <a:defRPr/>
            </a:pPr>
            <a:r>
              <a:rPr lang="ar-SA" sz="1200" b="1" dirty="0" smtClean="0">
                <a:solidFill>
                  <a:schemeClr val="tx2"/>
                </a:solidFill>
                <a:latin typeface="+mj-lt"/>
                <a:ea typeface="+mj-ea"/>
                <a:cs typeface="AL-Mateen" pitchFamily="2" charset="-78"/>
              </a:rPr>
              <a:t>تقدير  الاخرين له</a:t>
            </a:r>
            <a:endParaRPr lang="en-US" sz="1200" b="1" dirty="0">
              <a:cs typeface="AL-Mateen" pitchFamily="2" charset="-78"/>
            </a:endParaRPr>
          </a:p>
        </p:txBody>
      </p:sp>
      <p:sp>
        <p:nvSpPr>
          <p:cNvPr id="25" name="مستطيل مستدير الزوايا 24"/>
          <p:cNvSpPr/>
          <p:nvPr/>
        </p:nvSpPr>
        <p:spPr bwMode="auto">
          <a:xfrm>
            <a:off x="164112" y="5517233"/>
            <a:ext cx="7772201" cy="686917"/>
          </a:xfrm>
          <a:prstGeom prst="roundRect">
            <a:avLst/>
          </a:prstGeom>
          <a:solidFill>
            <a:srgbClr val="DDDDDD"/>
          </a:solidFill>
          <a:ln w="9525" cap="flat" cmpd="sng" algn="ctr">
            <a:solidFill>
              <a:schemeClr val="tx1"/>
            </a:solidFill>
            <a:prstDash val="solid"/>
            <a:round/>
            <a:headEnd type="none" w="med" len="med"/>
            <a:tailEnd type="none" w="med" len="med"/>
          </a:ln>
          <a:effectLst/>
        </p:spPr>
        <p:txBody>
          <a:bodyPr rtlCol="1"/>
          <a:lstStyle/>
          <a:p>
            <a:pPr algn="justLow">
              <a:defRPr/>
            </a:pPr>
            <a:r>
              <a:rPr lang="ar-SA" dirty="0" smtClean="0">
                <a:cs typeface="AL-Mateen" pitchFamily="2" charset="-78"/>
              </a:rPr>
              <a:t>1- </a:t>
            </a:r>
            <a:r>
              <a:rPr lang="ar-SA" sz="1600" dirty="0" smtClean="0">
                <a:cs typeface="AL-Mateen" pitchFamily="2" charset="-78"/>
              </a:rPr>
              <a:t>هل يتلقى التشجيع والمديح والثناء  من الاسرة  والمدرسة والمجتمع  .2- هل يعاني من نقص بهذا الخصوص  </a:t>
            </a:r>
          </a:p>
          <a:p>
            <a:pPr algn="justLow">
              <a:defRPr/>
            </a:pPr>
            <a:r>
              <a:rPr lang="ar-SA" sz="1600" dirty="0" smtClean="0">
                <a:cs typeface="AL-Mateen" pitchFamily="2" charset="-78"/>
              </a:rPr>
              <a:t> 3-هل لدية ارتفاع في الانا زائد عن الحد </a:t>
            </a:r>
            <a:endParaRPr lang="en-US" sz="1600" dirty="0">
              <a:cs typeface="AL-Mateen" pitchFamily="2" charset="-78"/>
            </a:endParaRPr>
          </a:p>
        </p:txBody>
      </p:sp>
    </p:spTree>
    <p:extLst>
      <p:ext uri="{BB962C8B-B14F-4D97-AF65-F5344CB8AC3E}">
        <p14:creationId xmlns:p14="http://schemas.microsoft.com/office/powerpoint/2010/main" val="3766088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amond(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amond(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amond(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amond(in)">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amond(in)">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diamond(in)">
                                      <p:cBhvr>
                                        <p:cTn id="52" dur="2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amond(in)">
                                      <p:cBhvr>
                                        <p:cTn id="57" dur="20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diamond(in)">
                                      <p:cBhvr>
                                        <p:cTn id="62" dur="20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diamond(in)">
                                      <p:cBhvr>
                                        <p:cTn id="67" dur="2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diamond(in)">
                                      <p:cBhvr>
                                        <p:cTn id="72" dur="20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diamond(in)">
                                      <p:cBhvr>
                                        <p:cTn id="7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filecab3"/>
          <p:cNvSpPr>
            <a:spLocks noEditPoints="1" noChangeArrowheads="1"/>
          </p:cNvSpPr>
          <p:nvPr/>
        </p:nvSpPr>
        <p:spPr bwMode="auto">
          <a:xfrm>
            <a:off x="-108520" y="-153013"/>
            <a:ext cx="9143999" cy="1052513"/>
          </a:xfrm>
          <a:custGeom>
            <a:avLst/>
            <a:gdLst>
              <a:gd name="T0" fmla="*/ 2147483647 w 21600"/>
              <a:gd name="T1" fmla="*/ 0 h 21600"/>
              <a:gd name="T2" fmla="*/ 0 w 21600"/>
              <a:gd name="T3" fmla="*/ 0 h 21600"/>
              <a:gd name="T4" fmla="*/ 0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1004 w 21600"/>
              <a:gd name="T25" fmla="*/ 511 h 21600"/>
              <a:gd name="T26" fmla="*/ 20542 w 21600"/>
              <a:gd name="T27" fmla="*/ 1876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788" y="0"/>
                </a:moveTo>
                <a:lnTo>
                  <a:pt x="0" y="0"/>
                </a:lnTo>
                <a:lnTo>
                  <a:pt x="0" y="10800"/>
                </a:lnTo>
                <a:lnTo>
                  <a:pt x="0" y="19099"/>
                </a:lnTo>
                <a:lnTo>
                  <a:pt x="8466" y="19099"/>
                </a:lnTo>
                <a:lnTo>
                  <a:pt x="8490" y="19440"/>
                </a:lnTo>
                <a:lnTo>
                  <a:pt x="8537" y="20008"/>
                </a:lnTo>
                <a:lnTo>
                  <a:pt x="8607" y="20349"/>
                </a:lnTo>
                <a:lnTo>
                  <a:pt x="8701" y="20691"/>
                </a:lnTo>
                <a:lnTo>
                  <a:pt x="8842" y="21145"/>
                </a:lnTo>
                <a:lnTo>
                  <a:pt x="9053" y="21373"/>
                </a:lnTo>
                <a:lnTo>
                  <a:pt x="9264" y="21600"/>
                </a:lnTo>
                <a:lnTo>
                  <a:pt x="9545" y="21600"/>
                </a:lnTo>
                <a:lnTo>
                  <a:pt x="10718" y="21600"/>
                </a:lnTo>
                <a:lnTo>
                  <a:pt x="11891" y="21600"/>
                </a:lnTo>
                <a:lnTo>
                  <a:pt x="12266" y="21600"/>
                </a:lnTo>
                <a:lnTo>
                  <a:pt x="12477" y="21429"/>
                </a:lnTo>
                <a:lnTo>
                  <a:pt x="12618" y="21202"/>
                </a:lnTo>
                <a:lnTo>
                  <a:pt x="12758" y="20861"/>
                </a:lnTo>
                <a:lnTo>
                  <a:pt x="12922" y="20349"/>
                </a:lnTo>
                <a:lnTo>
                  <a:pt x="12993" y="19952"/>
                </a:lnTo>
                <a:lnTo>
                  <a:pt x="13016" y="19440"/>
                </a:lnTo>
                <a:lnTo>
                  <a:pt x="13063" y="19099"/>
                </a:lnTo>
                <a:lnTo>
                  <a:pt x="21600" y="19099"/>
                </a:lnTo>
                <a:lnTo>
                  <a:pt x="21600" y="10800"/>
                </a:lnTo>
                <a:lnTo>
                  <a:pt x="21600" y="0"/>
                </a:lnTo>
                <a:lnTo>
                  <a:pt x="10788" y="0"/>
                </a:lnTo>
                <a:close/>
                <a:moveTo>
                  <a:pt x="9053" y="19099"/>
                </a:moveTo>
                <a:lnTo>
                  <a:pt x="9053" y="19440"/>
                </a:lnTo>
                <a:lnTo>
                  <a:pt x="9076" y="19611"/>
                </a:lnTo>
                <a:lnTo>
                  <a:pt x="9123" y="19781"/>
                </a:lnTo>
                <a:lnTo>
                  <a:pt x="9193" y="20008"/>
                </a:lnTo>
                <a:lnTo>
                  <a:pt x="9264" y="20179"/>
                </a:lnTo>
                <a:lnTo>
                  <a:pt x="9334" y="20293"/>
                </a:lnTo>
                <a:lnTo>
                  <a:pt x="9405" y="20349"/>
                </a:lnTo>
                <a:lnTo>
                  <a:pt x="9545" y="20349"/>
                </a:lnTo>
                <a:lnTo>
                  <a:pt x="11891" y="20349"/>
                </a:lnTo>
                <a:lnTo>
                  <a:pt x="12031" y="20349"/>
                </a:lnTo>
                <a:lnTo>
                  <a:pt x="12172" y="20236"/>
                </a:lnTo>
                <a:lnTo>
                  <a:pt x="12266" y="20179"/>
                </a:lnTo>
                <a:lnTo>
                  <a:pt x="12336" y="20008"/>
                </a:lnTo>
                <a:lnTo>
                  <a:pt x="12383" y="19838"/>
                </a:lnTo>
                <a:lnTo>
                  <a:pt x="12430" y="19611"/>
                </a:lnTo>
                <a:lnTo>
                  <a:pt x="12477" y="19440"/>
                </a:lnTo>
                <a:lnTo>
                  <a:pt x="12477" y="19099"/>
                </a:lnTo>
                <a:lnTo>
                  <a:pt x="9053" y="19099"/>
                </a:lnTo>
                <a:close/>
              </a:path>
              <a:path w="21600" h="21600" extrusionOk="0">
                <a:moveTo>
                  <a:pt x="9053" y="19099"/>
                </a:moveTo>
                <a:lnTo>
                  <a:pt x="0" y="19099"/>
                </a:lnTo>
                <a:lnTo>
                  <a:pt x="21600" y="19099"/>
                </a:lnTo>
              </a:path>
            </a:pathLst>
          </a:custGeom>
          <a:solidFill>
            <a:schemeClr val="accent3">
              <a:lumMod val="60000"/>
              <a:lumOff val="40000"/>
              <a:alpha val="85097"/>
            </a:schemeClr>
          </a:solidFill>
          <a:ln>
            <a:noFill/>
          </a:ln>
          <a:effectLst>
            <a:outerShdw dist="107763" dir="2700000" algn="ctr" rotWithShape="0">
              <a:srgbClr val="808080"/>
            </a:outerShdw>
          </a:effectLst>
          <a:extLst/>
        </p:spPr>
        <p:txBody>
          <a:bodyPr/>
          <a:lstStyle/>
          <a:p>
            <a:pPr algn="ctr"/>
            <a:endParaRPr lang="en-US" sz="4400" dirty="0">
              <a:solidFill>
                <a:schemeClr val="bg1"/>
              </a:solidFill>
              <a:latin typeface="Tahoma" pitchFamily="34" charset="0"/>
              <a:cs typeface="MCS Taybah S_U slit." pitchFamily="2" charset="-78"/>
            </a:endParaRPr>
          </a:p>
        </p:txBody>
      </p:sp>
      <p:sp>
        <p:nvSpPr>
          <p:cNvPr id="183299" name="Rectangle 3"/>
          <p:cNvSpPr>
            <a:spLocks noChangeArrowheads="1"/>
          </p:cNvSpPr>
          <p:nvPr/>
        </p:nvSpPr>
        <p:spPr bwMode="auto">
          <a:xfrm>
            <a:off x="179388"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2800" b="1">
              <a:cs typeface="Traditional Arabic" pitchFamily="18" charset="-78"/>
            </a:endParaRPr>
          </a:p>
        </p:txBody>
      </p:sp>
      <p:sp>
        <p:nvSpPr>
          <p:cNvPr id="183300" name="Rectangle 4"/>
          <p:cNvSpPr>
            <a:spLocks noChangeArrowheads="1"/>
          </p:cNvSpPr>
          <p:nvPr/>
        </p:nvSpPr>
        <p:spPr bwMode="auto">
          <a:xfrm>
            <a:off x="179388" y="1196975"/>
            <a:ext cx="878681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1600" b="1">
              <a:cs typeface="Traditional Arabic" pitchFamily="18" charset="-78"/>
            </a:endParaRPr>
          </a:p>
        </p:txBody>
      </p:sp>
      <p:sp>
        <p:nvSpPr>
          <p:cNvPr id="41" name="Text Box 19"/>
          <p:cNvSpPr txBox="1">
            <a:spLocks noChangeArrowheads="1"/>
          </p:cNvSpPr>
          <p:nvPr/>
        </p:nvSpPr>
        <p:spPr bwMode="auto">
          <a:xfrm>
            <a:off x="1505903" y="42696"/>
            <a:ext cx="63385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ctr" eaLnBrk="1" hangingPunct="1"/>
            <a:r>
              <a:rPr lang="ar-SA" sz="2800" b="1" dirty="0" smtClean="0">
                <a:solidFill>
                  <a:srgbClr val="FF0000"/>
                </a:solidFill>
              </a:rPr>
              <a:t>استمارة بحث الحالة الفردية الخاصة في وزارة التعليم</a:t>
            </a:r>
            <a:endParaRPr lang="en-US" sz="2800" b="1" dirty="0">
              <a:solidFill>
                <a:srgbClr val="FF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4876" y="928670"/>
            <a:ext cx="4429123" cy="592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44" y="975177"/>
            <a:ext cx="4500594" cy="5882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3543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wipe(down)">
                                      <p:cBhvr>
                                        <p:cTn id="7" dur="580">
                                          <p:stCondLst>
                                            <p:cond delay="0"/>
                                          </p:stCondLst>
                                        </p:cTn>
                                        <p:tgtEl>
                                          <p:spTgt spid="183298"/>
                                        </p:tgtEl>
                                      </p:cBhvr>
                                    </p:animEffect>
                                    <p:anim calcmode="lin" valueType="num">
                                      <p:cBhvr>
                                        <p:cTn id="8" dur="1822" tmFilter="0,0; 0.14,0.36; 0.43,0.73; 0.71,0.91; 1.0,1.0">
                                          <p:stCondLst>
                                            <p:cond delay="0"/>
                                          </p:stCondLst>
                                        </p:cTn>
                                        <p:tgtEl>
                                          <p:spTgt spid="1832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32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32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32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329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3298"/>
                                        </p:tgtEl>
                                      </p:cBhvr>
                                      <p:to x="100000" y="60000"/>
                                    </p:animScale>
                                    <p:animScale>
                                      <p:cBhvr>
                                        <p:cTn id="14" dur="166" decel="50000">
                                          <p:stCondLst>
                                            <p:cond delay="676"/>
                                          </p:stCondLst>
                                        </p:cTn>
                                        <p:tgtEl>
                                          <p:spTgt spid="183298"/>
                                        </p:tgtEl>
                                      </p:cBhvr>
                                      <p:to x="100000" y="100000"/>
                                    </p:animScale>
                                    <p:animScale>
                                      <p:cBhvr>
                                        <p:cTn id="15" dur="26">
                                          <p:stCondLst>
                                            <p:cond delay="1312"/>
                                          </p:stCondLst>
                                        </p:cTn>
                                        <p:tgtEl>
                                          <p:spTgt spid="183298"/>
                                        </p:tgtEl>
                                      </p:cBhvr>
                                      <p:to x="100000" y="80000"/>
                                    </p:animScale>
                                    <p:animScale>
                                      <p:cBhvr>
                                        <p:cTn id="16" dur="166" decel="50000">
                                          <p:stCondLst>
                                            <p:cond delay="1338"/>
                                          </p:stCondLst>
                                        </p:cTn>
                                        <p:tgtEl>
                                          <p:spTgt spid="183298"/>
                                        </p:tgtEl>
                                      </p:cBhvr>
                                      <p:to x="100000" y="100000"/>
                                    </p:animScale>
                                    <p:animScale>
                                      <p:cBhvr>
                                        <p:cTn id="17" dur="26">
                                          <p:stCondLst>
                                            <p:cond delay="1642"/>
                                          </p:stCondLst>
                                        </p:cTn>
                                        <p:tgtEl>
                                          <p:spTgt spid="183298"/>
                                        </p:tgtEl>
                                      </p:cBhvr>
                                      <p:to x="100000" y="90000"/>
                                    </p:animScale>
                                    <p:animScale>
                                      <p:cBhvr>
                                        <p:cTn id="18" dur="166" decel="50000">
                                          <p:stCondLst>
                                            <p:cond delay="1668"/>
                                          </p:stCondLst>
                                        </p:cTn>
                                        <p:tgtEl>
                                          <p:spTgt spid="183298"/>
                                        </p:tgtEl>
                                      </p:cBhvr>
                                      <p:to x="100000" y="100000"/>
                                    </p:animScale>
                                    <p:animScale>
                                      <p:cBhvr>
                                        <p:cTn id="19" dur="26">
                                          <p:stCondLst>
                                            <p:cond delay="1808"/>
                                          </p:stCondLst>
                                        </p:cTn>
                                        <p:tgtEl>
                                          <p:spTgt spid="183298"/>
                                        </p:tgtEl>
                                      </p:cBhvr>
                                      <p:to x="100000" y="95000"/>
                                    </p:animScale>
                                    <p:animScale>
                                      <p:cBhvr>
                                        <p:cTn id="20" dur="166" decel="50000">
                                          <p:stCondLst>
                                            <p:cond delay="1834"/>
                                          </p:stCondLst>
                                        </p:cTn>
                                        <p:tgtEl>
                                          <p:spTgt spid="18329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nodePh="1">
                                  <p:stCondLst>
                                    <p:cond delay="0"/>
                                  </p:stCondLst>
                                  <p:endCondLst>
                                    <p:cond evt="begin" delay="0">
                                      <p:tn val="23"/>
                                    </p:cond>
                                  </p:endCondLst>
                                  <p:childTnLst>
                                    <p:set>
                                      <p:cBhvr>
                                        <p:cTn id="24" dur="1" fill="hold">
                                          <p:stCondLst>
                                            <p:cond delay="0"/>
                                          </p:stCondLst>
                                        </p:cTn>
                                        <p:tgtEl>
                                          <p:spTgt spid="183299">
                                            <p:txEl>
                                              <p:pRg st="0" end="0"/>
                                            </p:txEl>
                                          </p:spTgt>
                                        </p:tgtEl>
                                        <p:attrNameLst>
                                          <p:attrName>style.visibility</p:attrName>
                                        </p:attrNameLst>
                                      </p:cBhvr>
                                      <p:to>
                                        <p:strVal val="visible"/>
                                      </p:to>
                                    </p:set>
                                    <p:animEffect transition="in" filter="strips(downLeft)">
                                      <p:cBhvr>
                                        <p:cTn id="25" dur="2000"/>
                                        <p:tgtEl>
                                          <p:spTgt spid="18329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grpId="0" nodeType="clickEffect" nodePh="1">
                                  <p:stCondLst>
                                    <p:cond delay="0"/>
                                  </p:stCondLst>
                                  <p:endCondLst>
                                    <p:cond evt="begin" delay="0">
                                      <p:tn val="28"/>
                                    </p:cond>
                                  </p:endCondLst>
                                  <p:childTnLst>
                                    <p:set>
                                      <p:cBhvr>
                                        <p:cTn id="29" dur="1" fill="hold">
                                          <p:stCondLst>
                                            <p:cond delay="0"/>
                                          </p:stCondLst>
                                        </p:cTn>
                                        <p:tgtEl>
                                          <p:spTgt spid="183300">
                                            <p:txEl>
                                              <p:pRg st="0" end="0"/>
                                            </p:txEl>
                                          </p:spTgt>
                                        </p:tgtEl>
                                        <p:attrNameLst>
                                          <p:attrName>style.visibility</p:attrName>
                                        </p:attrNameLst>
                                      </p:cBhvr>
                                      <p:to>
                                        <p:strVal val="visible"/>
                                      </p:to>
                                    </p:set>
                                    <p:animEffect transition="in" filter="strips(downLeft)">
                                      <p:cBhvr>
                                        <p:cTn id="30" dur="2000"/>
                                        <p:tgtEl>
                                          <p:spTgt spid="183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animBg="1"/>
      <p:bldP spid="183299" grpId="0" build="p"/>
      <p:bldP spid="183300"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filecab3"/>
          <p:cNvSpPr>
            <a:spLocks noEditPoints="1" noChangeArrowheads="1"/>
          </p:cNvSpPr>
          <p:nvPr/>
        </p:nvSpPr>
        <p:spPr bwMode="auto">
          <a:xfrm>
            <a:off x="0" y="-71438"/>
            <a:ext cx="9143999" cy="1052513"/>
          </a:xfrm>
          <a:custGeom>
            <a:avLst/>
            <a:gdLst>
              <a:gd name="T0" fmla="*/ 2147483647 w 21600"/>
              <a:gd name="T1" fmla="*/ 0 h 21600"/>
              <a:gd name="T2" fmla="*/ 0 w 21600"/>
              <a:gd name="T3" fmla="*/ 0 h 21600"/>
              <a:gd name="T4" fmla="*/ 0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1004 w 21600"/>
              <a:gd name="T25" fmla="*/ 511 h 21600"/>
              <a:gd name="T26" fmla="*/ 20542 w 21600"/>
              <a:gd name="T27" fmla="*/ 1876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788" y="0"/>
                </a:moveTo>
                <a:lnTo>
                  <a:pt x="0" y="0"/>
                </a:lnTo>
                <a:lnTo>
                  <a:pt x="0" y="10800"/>
                </a:lnTo>
                <a:lnTo>
                  <a:pt x="0" y="19099"/>
                </a:lnTo>
                <a:lnTo>
                  <a:pt x="8466" y="19099"/>
                </a:lnTo>
                <a:lnTo>
                  <a:pt x="8490" y="19440"/>
                </a:lnTo>
                <a:lnTo>
                  <a:pt x="8537" y="20008"/>
                </a:lnTo>
                <a:lnTo>
                  <a:pt x="8607" y="20349"/>
                </a:lnTo>
                <a:lnTo>
                  <a:pt x="8701" y="20691"/>
                </a:lnTo>
                <a:lnTo>
                  <a:pt x="8842" y="21145"/>
                </a:lnTo>
                <a:lnTo>
                  <a:pt x="9053" y="21373"/>
                </a:lnTo>
                <a:lnTo>
                  <a:pt x="9264" y="21600"/>
                </a:lnTo>
                <a:lnTo>
                  <a:pt x="9545" y="21600"/>
                </a:lnTo>
                <a:lnTo>
                  <a:pt x="10718" y="21600"/>
                </a:lnTo>
                <a:lnTo>
                  <a:pt x="11891" y="21600"/>
                </a:lnTo>
                <a:lnTo>
                  <a:pt x="12266" y="21600"/>
                </a:lnTo>
                <a:lnTo>
                  <a:pt x="12477" y="21429"/>
                </a:lnTo>
                <a:lnTo>
                  <a:pt x="12618" y="21202"/>
                </a:lnTo>
                <a:lnTo>
                  <a:pt x="12758" y="20861"/>
                </a:lnTo>
                <a:lnTo>
                  <a:pt x="12922" y="20349"/>
                </a:lnTo>
                <a:lnTo>
                  <a:pt x="12993" y="19952"/>
                </a:lnTo>
                <a:lnTo>
                  <a:pt x="13016" y="19440"/>
                </a:lnTo>
                <a:lnTo>
                  <a:pt x="13063" y="19099"/>
                </a:lnTo>
                <a:lnTo>
                  <a:pt x="21600" y="19099"/>
                </a:lnTo>
                <a:lnTo>
                  <a:pt x="21600" y="10800"/>
                </a:lnTo>
                <a:lnTo>
                  <a:pt x="21600" y="0"/>
                </a:lnTo>
                <a:lnTo>
                  <a:pt x="10788" y="0"/>
                </a:lnTo>
                <a:close/>
                <a:moveTo>
                  <a:pt x="9053" y="19099"/>
                </a:moveTo>
                <a:lnTo>
                  <a:pt x="9053" y="19440"/>
                </a:lnTo>
                <a:lnTo>
                  <a:pt x="9076" y="19611"/>
                </a:lnTo>
                <a:lnTo>
                  <a:pt x="9123" y="19781"/>
                </a:lnTo>
                <a:lnTo>
                  <a:pt x="9193" y="20008"/>
                </a:lnTo>
                <a:lnTo>
                  <a:pt x="9264" y="20179"/>
                </a:lnTo>
                <a:lnTo>
                  <a:pt x="9334" y="20293"/>
                </a:lnTo>
                <a:lnTo>
                  <a:pt x="9405" y="20349"/>
                </a:lnTo>
                <a:lnTo>
                  <a:pt x="9545" y="20349"/>
                </a:lnTo>
                <a:lnTo>
                  <a:pt x="11891" y="20349"/>
                </a:lnTo>
                <a:lnTo>
                  <a:pt x="12031" y="20349"/>
                </a:lnTo>
                <a:lnTo>
                  <a:pt x="12172" y="20236"/>
                </a:lnTo>
                <a:lnTo>
                  <a:pt x="12266" y="20179"/>
                </a:lnTo>
                <a:lnTo>
                  <a:pt x="12336" y="20008"/>
                </a:lnTo>
                <a:lnTo>
                  <a:pt x="12383" y="19838"/>
                </a:lnTo>
                <a:lnTo>
                  <a:pt x="12430" y="19611"/>
                </a:lnTo>
                <a:lnTo>
                  <a:pt x="12477" y="19440"/>
                </a:lnTo>
                <a:lnTo>
                  <a:pt x="12477" y="19099"/>
                </a:lnTo>
                <a:lnTo>
                  <a:pt x="9053" y="19099"/>
                </a:lnTo>
                <a:close/>
              </a:path>
              <a:path w="21600" h="21600" extrusionOk="0">
                <a:moveTo>
                  <a:pt x="9053" y="19099"/>
                </a:moveTo>
                <a:lnTo>
                  <a:pt x="0" y="19099"/>
                </a:lnTo>
                <a:lnTo>
                  <a:pt x="21600" y="19099"/>
                </a:lnTo>
              </a:path>
            </a:pathLst>
          </a:custGeom>
          <a:solidFill>
            <a:schemeClr val="accent3">
              <a:lumMod val="60000"/>
              <a:lumOff val="40000"/>
              <a:alpha val="85097"/>
            </a:schemeClr>
          </a:solidFill>
          <a:ln>
            <a:noFill/>
          </a:ln>
          <a:effectLst>
            <a:outerShdw dist="107763" dir="2700000" algn="ctr" rotWithShape="0">
              <a:srgbClr val="808080"/>
            </a:outerShdw>
          </a:effectLst>
          <a:extLst/>
        </p:spPr>
        <p:txBody>
          <a:bodyPr/>
          <a:lstStyle/>
          <a:p>
            <a:pPr algn="ctr"/>
            <a:endParaRPr lang="en-US" sz="4400" dirty="0">
              <a:solidFill>
                <a:schemeClr val="bg1"/>
              </a:solidFill>
              <a:latin typeface="Tahoma" pitchFamily="34" charset="0"/>
              <a:cs typeface="MCS Taybah S_U slit." pitchFamily="2" charset="-78"/>
            </a:endParaRPr>
          </a:p>
        </p:txBody>
      </p:sp>
      <p:sp>
        <p:nvSpPr>
          <p:cNvPr id="183299" name="Rectangle 3"/>
          <p:cNvSpPr>
            <a:spLocks noChangeArrowheads="1"/>
          </p:cNvSpPr>
          <p:nvPr/>
        </p:nvSpPr>
        <p:spPr bwMode="auto">
          <a:xfrm>
            <a:off x="179388"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2800" b="1">
              <a:cs typeface="Traditional Arabic" pitchFamily="18" charset="-78"/>
            </a:endParaRPr>
          </a:p>
        </p:txBody>
      </p:sp>
      <p:sp>
        <p:nvSpPr>
          <p:cNvPr id="183300" name="Rectangle 4"/>
          <p:cNvSpPr>
            <a:spLocks noChangeArrowheads="1"/>
          </p:cNvSpPr>
          <p:nvPr/>
        </p:nvSpPr>
        <p:spPr bwMode="auto">
          <a:xfrm>
            <a:off x="179388" y="1196975"/>
            <a:ext cx="878681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1600" b="1">
              <a:cs typeface="Traditional Arabic" pitchFamily="18" charset="-78"/>
            </a:endParaRPr>
          </a:p>
        </p:txBody>
      </p:sp>
      <p:sp>
        <p:nvSpPr>
          <p:cNvPr id="41" name="Text Box 19"/>
          <p:cNvSpPr txBox="1">
            <a:spLocks noChangeArrowheads="1"/>
          </p:cNvSpPr>
          <p:nvPr/>
        </p:nvSpPr>
        <p:spPr bwMode="auto">
          <a:xfrm>
            <a:off x="1947528" y="42696"/>
            <a:ext cx="54553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ctr" eaLnBrk="1" hangingPunct="1"/>
            <a:r>
              <a:rPr lang="ar-SA" sz="2400" b="1" dirty="0" smtClean="0">
                <a:solidFill>
                  <a:srgbClr val="FF0000"/>
                </a:solidFill>
              </a:rPr>
              <a:t>استمارة بحث الحالة الفردية الخاصة في وزارة التعليم</a:t>
            </a:r>
            <a:endParaRPr lang="en-US" sz="2400" b="1" dirty="0">
              <a:solidFill>
                <a:srgbClr val="FF0000"/>
              </a:solidFill>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6314" y="1071546"/>
            <a:ext cx="4222574" cy="564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429" y="1071546"/>
            <a:ext cx="4460571" cy="557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652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wipe(down)">
                                      <p:cBhvr>
                                        <p:cTn id="7" dur="580">
                                          <p:stCondLst>
                                            <p:cond delay="0"/>
                                          </p:stCondLst>
                                        </p:cTn>
                                        <p:tgtEl>
                                          <p:spTgt spid="183298"/>
                                        </p:tgtEl>
                                      </p:cBhvr>
                                    </p:animEffect>
                                    <p:anim calcmode="lin" valueType="num">
                                      <p:cBhvr>
                                        <p:cTn id="8" dur="1822" tmFilter="0,0; 0.14,0.36; 0.43,0.73; 0.71,0.91; 1.0,1.0">
                                          <p:stCondLst>
                                            <p:cond delay="0"/>
                                          </p:stCondLst>
                                        </p:cTn>
                                        <p:tgtEl>
                                          <p:spTgt spid="1832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32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32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32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329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3298"/>
                                        </p:tgtEl>
                                      </p:cBhvr>
                                      <p:to x="100000" y="60000"/>
                                    </p:animScale>
                                    <p:animScale>
                                      <p:cBhvr>
                                        <p:cTn id="14" dur="166" decel="50000">
                                          <p:stCondLst>
                                            <p:cond delay="676"/>
                                          </p:stCondLst>
                                        </p:cTn>
                                        <p:tgtEl>
                                          <p:spTgt spid="183298"/>
                                        </p:tgtEl>
                                      </p:cBhvr>
                                      <p:to x="100000" y="100000"/>
                                    </p:animScale>
                                    <p:animScale>
                                      <p:cBhvr>
                                        <p:cTn id="15" dur="26">
                                          <p:stCondLst>
                                            <p:cond delay="1312"/>
                                          </p:stCondLst>
                                        </p:cTn>
                                        <p:tgtEl>
                                          <p:spTgt spid="183298"/>
                                        </p:tgtEl>
                                      </p:cBhvr>
                                      <p:to x="100000" y="80000"/>
                                    </p:animScale>
                                    <p:animScale>
                                      <p:cBhvr>
                                        <p:cTn id="16" dur="166" decel="50000">
                                          <p:stCondLst>
                                            <p:cond delay="1338"/>
                                          </p:stCondLst>
                                        </p:cTn>
                                        <p:tgtEl>
                                          <p:spTgt spid="183298"/>
                                        </p:tgtEl>
                                      </p:cBhvr>
                                      <p:to x="100000" y="100000"/>
                                    </p:animScale>
                                    <p:animScale>
                                      <p:cBhvr>
                                        <p:cTn id="17" dur="26">
                                          <p:stCondLst>
                                            <p:cond delay="1642"/>
                                          </p:stCondLst>
                                        </p:cTn>
                                        <p:tgtEl>
                                          <p:spTgt spid="183298"/>
                                        </p:tgtEl>
                                      </p:cBhvr>
                                      <p:to x="100000" y="90000"/>
                                    </p:animScale>
                                    <p:animScale>
                                      <p:cBhvr>
                                        <p:cTn id="18" dur="166" decel="50000">
                                          <p:stCondLst>
                                            <p:cond delay="1668"/>
                                          </p:stCondLst>
                                        </p:cTn>
                                        <p:tgtEl>
                                          <p:spTgt spid="183298"/>
                                        </p:tgtEl>
                                      </p:cBhvr>
                                      <p:to x="100000" y="100000"/>
                                    </p:animScale>
                                    <p:animScale>
                                      <p:cBhvr>
                                        <p:cTn id="19" dur="26">
                                          <p:stCondLst>
                                            <p:cond delay="1808"/>
                                          </p:stCondLst>
                                        </p:cTn>
                                        <p:tgtEl>
                                          <p:spTgt spid="183298"/>
                                        </p:tgtEl>
                                      </p:cBhvr>
                                      <p:to x="100000" y="95000"/>
                                    </p:animScale>
                                    <p:animScale>
                                      <p:cBhvr>
                                        <p:cTn id="20" dur="166" decel="50000">
                                          <p:stCondLst>
                                            <p:cond delay="1834"/>
                                          </p:stCondLst>
                                        </p:cTn>
                                        <p:tgtEl>
                                          <p:spTgt spid="18329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nodePh="1">
                                  <p:stCondLst>
                                    <p:cond delay="0"/>
                                  </p:stCondLst>
                                  <p:endCondLst>
                                    <p:cond evt="begin" delay="0">
                                      <p:tn val="23"/>
                                    </p:cond>
                                  </p:endCondLst>
                                  <p:childTnLst>
                                    <p:set>
                                      <p:cBhvr>
                                        <p:cTn id="24" dur="1" fill="hold">
                                          <p:stCondLst>
                                            <p:cond delay="0"/>
                                          </p:stCondLst>
                                        </p:cTn>
                                        <p:tgtEl>
                                          <p:spTgt spid="183299">
                                            <p:txEl>
                                              <p:pRg st="0" end="0"/>
                                            </p:txEl>
                                          </p:spTgt>
                                        </p:tgtEl>
                                        <p:attrNameLst>
                                          <p:attrName>style.visibility</p:attrName>
                                        </p:attrNameLst>
                                      </p:cBhvr>
                                      <p:to>
                                        <p:strVal val="visible"/>
                                      </p:to>
                                    </p:set>
                                    <p:animEffect transition="in" filter="strips(downLeft)">
                                      <p:cBhvr>
                                        <p:cTn id="25" dur="2000"/>
                                        <p:tgtEl>
                                          <p:spTgt spid="18329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grpId="0" nodeType="clickEffect" nodePh="1">
                                  <p:stCondLst>
                                    <p:cond delay="0"/>
                                  </p:stCondLst>
                                  <p:endCondLst>
                                    <p:cond evt="begin" delay="0">
                                      <p:tn val="28"/>
                                    </p:cond>
                                  </p:endCondLst>
                                  <p:childTnLst>
                                    <p:set>
                                      <p:cBhvr>
                                        <p:cTn id="29" dur="1" fill="hold">
                                          <p:stCondLst>
                                            <p:cond delay="0"/>
                                          </p:stCondLst>
                                        </p:cTn>
                                        <p:tgtEl>
                                          <p:spTgt spid="183300">
                                            <p:txEl>
                                              <p:pRg st="0" end="0"/>
                                            </p:txEl>
                                          </p:spTgt>
                                        </p:tgtEl>
                                        <p:attrNameLst>
                                          <p:attrName>style.visibility</p:attrName>
                                        </p:attrNameLst>
                                      </p:cBhvr>
                                      <p:to>
                                        <p:strVal val="visible"/>
                                      </p:to>
                                    </p:set>
                                    <p:animEffect transition="in" filter="strips(downLeft)">
                                      <p:cBhvr>
                                        <p:cTn id="30" dur="2000"/>
                                        <p:tgtEl>
                                          <p:spTgt spid="183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animBg="1"/>
      <p:bldP spid="183299" grpId="0" build="p"/>
      <p:bldP spid="183300"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filecab3"/>
          <p:cNvSpPr>
            <a:spLocks noEditPoints="1" noChangeArrowheads="1"/>
          </p:cNvSpPr>
          <p:nvPr/>
        </p:nvSpPr>
        <p:spPr bwMode="auto">
          <a:xfrm>
            <a:off x="0" y="-71438"/>
            <a:ext cx="9143999" cy="1052513"/>
          </a:xfrm>
          <a:custGeom>
            <a:avLst/>
            <a:gdLst>
              <a:gd name="T0" fmla="*/ 2147483647 w 21600"/>
              <a:gd name="T1" fmla="*/ 0 h 21600"/>
              <a:gd name="T2" fmla="*/ 0 w 21600"/>
              <a:gd name="T3" fmla="*/ 0 h 21600"/>
              <a:gd name="T4" fmla="*/ 0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1004 w 21600"/>
              <a:gd name="T25" fmla="*/ 511 h 21600"/>
              <a:gd name="T26" fmla="*/ 20542 w 21600"/>
              <a:gd name="T27" fmla="*/ 1876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788" y="0"/>
                </a:moveTo>
                <a:lnTo>
                  <a:pt x="0" y="0"/>
                </a:lnTo>
                <a:lnTo>
                  <a:pt x="0" y="10800"/>
                </a:lnTo>
                <a:lnTo>
                  <a:pt x="0" y="19099"/>
                </a:lnTo>
                <a:lnTo>
                  <a:pt x="8466" y="19099"/>
                </a:lnTo>
                <a:lnTo>
                  <a:pt x="8490" y="19440"/>
                </a:lnTo>
                <a:lnTo>
                  <a:pt x="8537" y="20008"/>
                </a:lnTo>
                <a:lnTo>
                  <a:pt x="8607" y="20349"/>
                </a:lnTo>
                <a:lnTo>
                  <a:pt x="8701" y="20691"/>
                </a:lnTo>
                <a:lnTo>
                  <a:pt x="8842" y="21145"/>
                </a:lnTo>
                <a:lnTo>
                  <a:pt x="9053" y="21373"/>
                </a:lnTo>
                <a:lnTo>
                  <a:pt x="9264" y="21600"/>
                </a:lnTo>
                <a:lnTo>
                  <a:pt x="9545" y="21600"/>
                </a:lnTo>
                <a:lnTo>
                  <a:pt x="10718" y="21600"/>
                </a:lnTo>
                <a:lnTo>
                  <a:pt x="11891" y="21600"/>
                </a:lnTo>
                <a:lnTo>
                  <a:pt x="12266" y="21600"/>
                </a:lnTo>
                <a:lnTo>
                  <a:pt x="12477" y="21429"/>
                </a:lnTo>
                <a:lnTo>
                  <a:pt x="12618" y="21202"/>
                </a:lnTo>
                <a:lnTo>
                  <a:pt x="12758" y="20861"/>
                </a:lnTo>
                <a:lnTo>
                  <a:pt x="12922" y="20349"/>
                </a:lnTo>
                <a:lnTo>
                  <a:pt x="12993" y="19952"/>
                </a:lnTo>
                <a:lnTo>
                  <a:pt x="13016" y="19440"/>
                </a:lnTo>
                <a:lnTo>
                  <a:pt x="13063" y="19099"/>
                </a:lnTo>
                <a:lnTo>
                  <a:pt x="21600" y="19099"/>
                </a:lnTo>
                <a:lnTo>
                  <a:pt x="21600" y="10800"/>
                </a:lnTo>
                <a:lnTo>
                  <a:pt x="21600" y="0"/>
                </a:lnTo>
                <a:lnTo>
                  <a:pt x="10788" y="0"/>
                </a:lnTo>
                <a:close/>
                <a:moveTo>
                  <a:pt x="9053" y="19099"/>
                </a:moveTo>
                <a:lnTo>
                  <a:pt x="9053" y="19440"/>
                </a:lnTo>
                <a:lnTo>
                  <a:pt x="9076" y="19611"/>
                </a:lnTo>
                <a:lnTo>
                  <a:pt x="9123" y="19781"/>
                </a:lnTo>
                <a:lnTo>
                  <a:pt x="9193" y="20008"/>
                </a:lnTo>
                <a:lnTo>
                  <a:pt x="9264" y="20179"/>
                </a:lnTo>
                <a:lnTo>
                  <a:pt x="9334" y="20293"/>
                </a:lnTo>
                <a:lnTo>
                  <a:pt x="9405" y="20349"/>
                </a:lnTo>
                <a:lnTo>
                  <a:pt x="9545" y="20349"/>
                </a:lnTo>
                <a:lnTo>
                  <a:pt x="11891" y="20349"/>
                </a:lnTo>
                <a:lnTo>
                  <a:pt x="12031" y="20349"/>
                </a:lnTo>
                <a:lnTo>
                  <a:pt x="12172" y="20236"/>
                </a:lnTo>
                <a:lnTo>
                  <a:pt x="12266" y="20179"/>
                </a:lnTo>
                <a:lnTo>
                  <a:pt x="12336" y="20008"/>
                </a:lnTo>
                <a:lnTo>
                  <a:pt x="12383" y="19838"/>
                </a:lnTo>
                <a:lnTo>
                  <a:pt x="12430" y="19611"/>
                </a:lnTo>
                <a:lnTo>
                  <a:pt x="12477" y="19440"/>
                </a:lnTo>
                <a:lnTo>
                  <a:pt x="12477" y="19099"/>
                </a:lnTo>
                <a:lnTo>
                  <a:pt x="9053" y="19099"/>
                </a:lnTo>
                <a:close/>
              </a:path>
              <a:path w="21600" h="21600" extrusionOk="0">
                <a:moveTo>
                  <a:pt x="9053" y="19099"/>
                </a:moveTo>
                <a:lnTo>
                  <a:pt x="0" y="19099"/>
                </a:lnTo>
                <a:lnTo>
                  <a:pt x="21600" y="19099"/>
                </a:lnTo>
              </a:path>
            </a:pathLst>
          </a:custGeom>
          <a:solidFill>
            <a:srgbClr val="9EEAFF">
              <a:alpha val="85097"/>
            </a:srgbClr>
          </a:solidFill>
          <a:ln>
            <a:noFill/>
          </a:ln>
          <a:effectLst>
            <a:outerShdw dist="107763" dir="2700000" algn="ctr" rotWithShape="0">
              <a:srgbClr val="808080"/>
            </a:outerShdw>
          </a:effectLst>
          <a:extLst/>
        </p:spPr>
        <p:txBody>
          <a:bodyPr/>
          <a:lstStyle/>
          <a:p>
            <a:pPr algn="ctr"/>
            <a:endParaRPr lang="en-US" sz="4400" dirty="0">
              <a:solidFill>
                <a:schemeClr val="bg1"/>
              </a:solidFill>
              <a:latin typeface="Tahoma" pitchFamily="34" charset="0"/>
              <a:cs typeface="MCS Taybah S_U slit." pitchFamily="2" charset="-78"/>
            </a:endParaRPr>
          </a:p>
        </p:txBody>
      </p:sp>
      <p:sp>
        <p:nvSpPr>
          <p:cNvPr id="183299" name="Rectangle 3"/>
          <p:cNvSpPr>
            <a:spLocks noChangeArrowheads="1"/>
          </p:cNvSpPr>
          <p:nvPr/>
        </p:nvSpPr>
        <p:spPr bwMode="auto">
          <a:xfrm>
            <a:off x="179388"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2800" b="1">
              <a:cs typeface="Traditional Arabic" pitchFamily="18" charset="-78"/>
            </a:endParaRPr>
          </a:p>
        </p:txBody>
      </p:sp>
      <p:sp>
        <p:nvSpPr>
          <p:cNvPr id="183300" name="Rectangle 4"/>
          <p:cNvSpPr>
            <a:spLocks noChangeArrowheads="1"/>
          </p:cNvSpPr>
          <p:nvPr/>
        </p:nvSpPr>
        <p:spPr bwMode="auto">
          <a:xfrm>
            <a:off x="179388" y="1196975"/>
            <a:ext cx="878681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1600" b="1">
              <a:cs typeface="Traditional Arabic" pitchFamily="18" charset="-78"/>
            </a:endParaRPr>
          </a:p>
        </p:txBody>
      </p:sp>
      <p:sp>
        <p:nvSpPr>
          <p:cNvPr id="41" name="Text Box 19"/>
          <p:cNvSpPr txBox="1">
            <a:spLocks noChangeArrowheads="1"/>
          </p:cNvSpPr>
          <p:nvPr/>
        </p:nvSpPr>
        <p:spPr bwMode="auto">
          <a:xfrm>
            <a:off x="1424152" y="42696"/>
            <a:ext cx="65021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ctr" eaLnBrk="1" hangingPunct="1"/>
            <a:r>
              <a:rPr lang="ar-SA" sz="2400" b="1" dirty="0" smtClean="0">
                <a:solidFill>
                  <a:srgbClr val="FF0000"/>
                </a:solidFill>
              </a:rPr>
              <a:t>استمارة بحث الحالة الفردية وفق توصية اللجنة الوطنية للطفول </a:t>
            </a:r>
            <a:endParaRPr lang="en-US" sz="2400" b="1" dirty="0">
              <a:solidFill>
                <a:srgbClr val="FF0000"/>
              </a:solidFill>
            </a:endParaRPr>
          </a:p>
        </p:txBody>
      </p:sp>
      <p:pic>
        <p:nvPicPr>
          <p:cNvPr id="2050" name="Picture 2" descr="C:\Users\LENOVO\Documents\استمارة بحث الاساءة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125538"/>
            <a:ext cx="4070627" cy="5183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1" name="Picture 3" descr="C:\Users\LENOVO\Documents\استمارة بحث الاساءة0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125538"/>
            <a:ext cx="4423682" cy="5183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شكل بيضاوي 9"/>
          <p:cNvSpPr/>
          <p:nvPr/>
        </p:nvSpPr>
        <p:spPr>
          <a:xfrm>
            <a:off x="539552" y="6165304"/>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24</a:t>
            </a:r>
          </a:p>
          <a:p>
            <a:pPr algn="ctr"/>
            <a:r>
              <a:rPr lang="ar-SA" dirty="0" smtClean="0">
                <a:solidFill>
                  <a:schemeClr val="tx1"/>
                </a:solidFill>
              </a:rPr>
              <a:t>ص</a:t>
            </a:r>
            <a:endParaRPr lang="ar-SA" dirty="0">
              <a:solidFill>
                <a:schemeClr val="tx1"/>
              </a:solidFill>
            </a:endParaRPr>
          </a:p>
        </p:txBody>
      </p:sp>
    </p:spTree>
    <p:extLst>
      <p:ext uri="{BB962C8B-B14F-4D97-AF65-F5344CB8AC3E}">
        <p14:creationId xmlns:p14="http://schemas.microsoft.com/office/powerpoint/2010/main" val="211327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wipe(down)">
                                      <p:cBhvr>
                                        <p:cTn id="7" dur="580">
                                          <p:stCondLst>
                                            <p:cond delay="0"/>
                                          </p:stCondLst>
                                        </p:cTn>
                                        <p:tgtEl>
                                          <p:spTgt spid="183298"/>
                                        </p:tgtEl>
                                      </p:cBhvr>
                                    </p:animEffect>
                                    <p:anim calcmode="lin" valueType="num">
                                      <p:cBhvr>
                                        <p:cTn id="8" dur="1822" tmFilter="0,0; 0.14,0.36; 0.43,0.73; 0.71,0.91; 1.0,1.0">
                                          <p:stCondLst>
                                            <p:cond delay="0"/>
                                          </p:stCondLst>
                                        </p:cTn>
                                        <p:tgtEl>
                                          <p:spTgt spid="1832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32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32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32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329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3298"/>
                                        </p:tgtEl>
                                      </p:cBhvr>
                                      <p:to x="100000" y="60000"/>
                                    </p:animScale>
                                    <p:animScale>
                                      <p:cBhvr>
                                        <p:cTn id="14" dur="166" decel="50000">
                                          <p:stCondLst>
                                            <p:cond delay="676"/>
                                          </p:stCondLst>
                                        </p:cTn>
                                        <p:tgtEl>
                                          <p:spTgt spid="183298"/>
                                        </p:tgtEl>
                                      </p:cBhvr>
                                      <p:to x="100000" y="100000"/>
                                    </p:animScale>
                                    <p:animScale>
                                      <p:cBhvr>
                                        <p:cTn id="15" dur="26">
                                          <p:stCondLst>
                                            <p:cond delay="1312"/>
                                          </p:stCondLst>
                                        </p:cTn>
                                        <p:tgtEl>
                                          <p:spTgt spid="183298"/>
                                        </p:tgtEl>
                                      </p:cBhvr>
                                      <p:to x="100000" y="80000"/>
                                    </p:animScale>
                                    <p:animScale>
                                      <p:cBhvr>
                                        <p:cTn id="16" dur="166" decel="50000">
                                          <p:stCondLst>
                                            <p:cond delay="1338"/>
                                          </p:stCondLst>
                                        </p:cTn>
                                        <p:tgtEl>
                                          <p:spTgt spid="183298"/>
                                        </p:tgtEl>
                                      </p:cBhvr>
                                      <p:to x="100000" y="100000"/>
                                    </p:animScale>
                                    <p:animScale>
                                      <p:cBhvr>
                                        <p:cTn id="17" dur="26">
                                          <p:stCondLst>
                                            <p:cond delay="1642"/>
                                          </p:stCondLst>
                                        </p:cTn>
                                        <p:tgtEl>
                                          <p:spTgt spid="183298"/>
                                        </p:tgtEl>
                                      </p:cBhvr>
                                      <p:to x="100000" y="90000"/>
                                    </p:animScale>
                                    <p:animScale>
                                      <p:cBhvr>
                                        <p:cTn id="18" dur="166" decel="50000">
                                          <p:stCondLst>
                                            <p:cond delay="1668"/>
                                          </p:stCondLst>
                                        </p:cTn>
                                        <p:tgtEl>
                                          <p:spTgt spid="183298"/>
                                        </p:tgtEl>
                                      </p:cBhvr>
                                      <p:to x="100000" y="100000"/>
                                    </p:animScale>
                                    <p:animScale>
                                      <p:cBhvr>
                                        <p:cTn id="19" dur="26">
                                          <p:stCondLst>
                                            <p:cond delay="1808"/>
                                          </p:stCondLst>
                                        </p:cTn>
                                        <p:tgtEl>
                                          <p:spTgt spid="183298"/>
                                        </p:tgtEl>
                                      </p:cBhvr>
                                      <p:to x="100000" y="95000"/>
                                    </p:animScale>
                                    <p:animScale>
                                      <p:cBhvr>
                                        <p:cTn id="20" dur="166" decel="50000">
                                          <p:stCondLst>
                                            <p:cond delay="1834"/>
                                          </p:stCondLst>
                                        </p:cTn>
                                        <p:tgtEl>
                                          <p:spTgt spid="18329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nodePh="1">
                                  <p:stCondLst>
                                    <p:cond delay="0"/>
                                  </p:stCondLst>
                                  <p:endCondLst>
                                    <p:cond evt="begin" delay="0">
                                      <p:tn val="23"/>
                                    </p:cond>
                                  </p:endCondLst>
                                  <p:childTnLst>
                                    <p:set>
                                      <p:cBhvr>
                                        <p:cTn id="24" dur="1" fill="hold">
                                          <p:stCondLst>
                                            <p:cond delay="0"/>
                                          </p:stCondLst>
                                        </p:cTn>
                                        <p:tgtEl>
                                          <p:spTgt spid="183299">
                                            <p:txEl>
                                              <p:pRg st="0" end="0"/>
                                            </p:txEl>
                                          </p:spTgt>
                                        </p:tgtEl>
                                        <p:attrNameLst>
                                          <p:attrName>style.visibility</p:attrName>
                                        </p:attrNameLst>
                                      </p:cBhvr>
                                      <p:to>
                                        <p:strVal val="visible"/>
                                      </p:to>
                                    </p:set>
                                    <p:animEffect transition="in" filter="strips(downLeft)">
                                      <p:cBhvr>
                                        <p:cTn id="25" dur="2000"/>
                                        <p:tgtEl>
                                          <p:spTgt spid="18329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grpId="0" nodeType="clickEffect" nodePh="1">
                                  <p:stCondLst>
                                    <p:cond delay="0"/>
                                  </p:stCondLst>
                                  <p:endCondLst>
                                    <p:cond evt="begin" delay="0">
                                      <p:tn val="28"/>
                                    </p:cond>
                                  </p:endCondLst>
                                  <p:childTnLst>
                                    <p:set>
                                      <p:cBhvr>
                                        <p:cTn id="29" dur="1" fill="hold">
                                          <p:stCondLst>
                                            <p:cond delay="0"/>
                                          </p:stCondLst>
                                        </p:cTn>
                                        <p:tgtEl>
                                          <p:spTgt spid="183300">
                                            <p:txEl>
                                              <p:pRg st="0" end="0"/>
                                            </p:txEl>
                                          </p:spTgt>
                                        </p:tgtEl>
                                        <p:attrNameLst>
                                          <p:attrName>style.visibility</p:attrName>
                                        </p:attrNameLst>
                                      </p:cBhvr>
                                      <p:to>
                                        <p:strVal val="visible"/>
                                      </p:to>
                                    </p:set>
                                    <p:animEffect transition="in" filter="strips(downLeft)">
                                      <p:cBhvr>
                                        <p:cTn id="30" dur="2000"/>
                                        <p:tgtEl>
                                          <p:spTgt spid="183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animBg="1"/>
      <p:bldP spid="183299" grpId="0" build="p"/>
      <p:bldP spid="183300"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filecab3"/>
          <p:cNvSpPr>
            <a:spLocks noEditPoints="1" noChangeArrowheads="1"/>
          </p:cNvSpPr>
          <p:nvPr/>
        </p:nvSpPr>
        <p:spPr bwMode="auto">
          <a:xfrm>
            <a:off x="0" y="-71438"/>
            <a:ext cx="9143999" cy="1052513"/>
          </a:xfrm>
          <a:custGeom>
            <a:avLst/>
            <a:gdLst>
              <a:gd name="T0" fmla="*/ 2147483647 w 21600"/>
              <a:gd name="T1" fmla="*/ 0 h 21600"/>
              <a:gd name="T2" fmla="*/ 0 w 21600"/>
              <a:gd name="T3" fmla="*/ 0 h 21600"/>
              <a:gd name="T4" fmla="*/ 0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1004 w 21600"/>
              <a:gd name="T25" fmla="*/ 511 h 21600"/>
              <a:gd name="T26" fmla="*/ 20542 w 21600"/>
              <a:gd name="T27" fmla="*/ 1876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788" y="0"/>
                </a:moveTo>
                <a:lnTo>
                  <a:pt x="0" y="0"/>
                </a:lnTo>
                <a:lnTo>
                  <a:pt x="0" y="10800"/>
                </a:lnTo>
                <a:lnTo>
                  <a:pt x="0" y="19099"/>
                </a:lnTo>
                <a:lnTo>
                  <a:pt x="8466" y="19099"/>
                </a:lnTo>
                <a:lnTo>
                  <a:pt x="8490" y="19440"/>
                </a:lnTo>
                <a:lnTo>
                  <a:pt x="8537" y="20008"/>
                </a:lnTo>
                <a:lnTo>
                  <a:pt x="8607" y="20349"/>
                </a:lnTo>
                <a:lnTo>
                  <a:pt x="8701" y="20691"/>
                </a:lnTo>
                <a:lnTo>
                  <a:pt x="8842" y="21145"/>
                </a:lnTo>
                <a:lnTo>
                  <a:pt x="9053" y="21373"/>
                </a:lnTo>
                <a:lnTo>
                  <a:pt x="9264" y="21600"/>
                </a:lnTo>
                <a:lnTo>
                  <a:pt x="9545" y="21600"/>
                </a:lnTo>
                <a:lnTo>
                  <a:pt x="10718" y="21600"/>
                </a:lnTo>
                <a:lnTo>
                  <a:pt x="11891" y="21600"/>
                </a:lnTo>
                <a:lnTo>
                  <a:pt x="12266" y="21600"/>
                </a:lnTo>
                <a:lnTo>
                  <a:pt x="12477" y="21429"/>
                </a:lnTo>
                <a:lnTo>
                  <a:pt x="12618" y="21202"/>
                </a:lnTo>
                <a:lnTo>
                  <a:pt x="12758" y="20861"/>
                </a:lnTo>
                <a:lnTo>
                  <a:pt x="12922" y="20349"/>
                </a:lnTo>
                <a:lnTo>
                  <a:pt x="12993" y="19952"/>
                </a:lnTo>
                <a:lnTo>
                  <a:pt x="13016" y="19440"/>
                </a:lnTo>
                <a:lnTo>
                  <a:pt x="13063" y="19099"/>
                </a:lnTo>
                <a:lnTo>
                  <a:pt x="21600" y="19099"/>
                </a:lnTo>
                <a:lnTo>
                  <a:pt x="21600" y="10800"/>
                </a:lnTo>
                <a:lnTo>
                  <a:pt x="21600" y="0"/>
                </a:lnTo>
                <a:lnTo>
                  <a:pt x="10788" y="0"/>
                </a:lnTo>
                <a:close/>
                <a:moveTo>
                  <a:pt x="9053" y="19099"/>
                </a:moveTo>
                <a:lnTo>
                  <a:pt x="9053" y="19440"/>
                </a:lnTo>
                <a:lnTo>
                  <a:pt x="9076" y="19611"/>
                </a:lnTo>
                <a:lnTo>
                  <a:pt x="9123" y="19781"/>
                </a:lnTo>
                <a:lnTo>
                  <a:pt x="9193" y="20008"/>
                </a:lnTo>
                <a:lnTo>
                  <a:pt x="9264" y="20179"/>
                </a:lnTo>
                <a:lnTo>
                  <a:pt x="9334" y="20293"/>
                </a:lnTo>
                <a:lnTo>
                  <a:pt x="9405" y="20349"/>
                </a:lnTo>
                <a:lnTo>
                  <a:pt x="9545" y="20349"/>
                </a:lnTo>
                <a:lnTo>
                  <a:pt x="11891" y="20349"/>
                </a:lnTo>
                <a:lnTo>
                  <a:pt x="12031" y="20349"/>
                </a:lnTo>
                <a:lnTo>
                  <a:pt x="12172" y="20236"/>
                </a:lnTo>
                <a:lnTo>
                  <a:pt x="12266" y="20179"/>
                </a:lnTo>
                <a:lnTo>
                  <a:pt x="12336" y="20008"/>
                </a:lnTo>
                <a:lnTo>
                  <a:pt x="12383" y="19838"/>
                </a:lnTo>
                <a:lnTo>
                  <a:pt x="12430" y="19611"/>
                </a:lnTo>
                <a:lnTo>
                  <a:pt x="12477" y="19440"/>
                </a:lnTo>
                <a:lnTo>
                  <a:pt x="12477" y="19099"/>
                </a:lnTo>
                <a:lnTo>
                  <a:pt x="9053" y="19099"/>
                </a:lnTo>
                <a:close/>
              </a:path>
              <a:path w="21600" h="21600" extrusionOk="0">
                <a:moveTo>
                  <a:pt x="9053" y="19099"/>
                </a:moveTo>
                <a:lnTo>
                  <a:pt x="0" y="19099"/>
                </a:lnTo>
                <a:lnTo>
                  <a:pt x="21600" y="19099"/>
                </a:lnTo>
              </a:path>
            </a:pathLst>
          </a:custGeom>
          <a:solidFill>
            <a:srgbClr val="0066FF">
              <a:alpha val="85097"/>
            </a:srgbClr>
          </a:solidFill>
          <a:ln>
            <a:noFill/>
          </a:ln>
          <a:effectLst>
            <a:outerShdw dist="107763" dir="2700000" algn="ctr" rotWithShape="0">
              <a:srgbClr val="808080"/>
            </a:outerShdw>
          </a:effectLst>
          <a:extLst/>
        </p:spPr>
        <p:txBody>
          <a:bodyPr/>
          <a:lstStyle/>
          <a:p>
            <a:pPr algn="ctr"/>
            <a:endParaRPr lang="en-US" sz="4400" dirty="0">
              <a:solidFill>
                <a:schemeClr val="bg1"/>
              </a:solidFill>
              <a:latin typeface="Tahoma" pitchFamily="34" charset="0"/>
              <a:cs typeface="MCS Taybah S_U slit." pitchFamily="2" charset="-78"/>
            </a:endParaRPr>
          </a:p>
        </p:txBody>
      </p:sp>
      <p:sp>
        <p:nvSpPr>
          <p:cNvPr id="183299" name="Rectangle 3"/>
          <p:cNvSpPr>
            <a:spLocks noChangeArrowheads="1"/>
          </p:cNvSpPr>
          <p:nvPr/>
        </p:nvSpPr>
        <p:spPr bwMode="auto">
          <a:xfrm>
            <a:off x="179388"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2800" b="1">
              <a:cs typeface="Traditional Arabic" pitchFamily="18" charset="-78"/>
            </a:endParaRPr>
          </a:p>
        </p:txBody>
      </p:sp>
      <p:sp>
        <p:nvSpPr>
          <p:cNvPr id="183300" name="Rectangle 4"/>
          <p:cNvSpPr>
            <a:spLocks noChangeArrowheads="1"/>
          </p:cNvSpPr>
          <p:nvPr/>
        </p:nvSpPr>
        <p:spPr bwMode="auto">
          <a:xfrm>
            <a:off x="179388" y="1196975"/>
            <a:ext cx="878681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1600" b="1">
              <a:cs typeface="Traditional Arabic" pitchFamily="18" charset="-78"/>
            </a:endParaRPr>
          </a:p>
        </p:txBody>
      </p:sp>
      <p:pic>
        <p:nvPicPr>
          <p:cNvPr id="35" name="Picture 2" descr="المؤثرات"/>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285143"/>
            <a:ext cx="7220649" cy="5507603"/>
          </a:xfrm>
          <a:prstGeom prst="rect">
            <a:avLst/>
          </a:prstGeom>
          <a:noFill/>
          <a:ln w="76200">
            <a:pattFill prst="dkUpDiag">
              <a:fgClr>
                <a:srgbClr val="FF9900"/>
              </a:fgClr>
              <a:bgClr>
                <a:srgbClr val="333399"/>
              </a:bgClr>
            </a:pattFill>
            <a:miter lim="800000"/>
            <a:headEnd/>
            <a:tailEnd/>
          </a:ln>
          <a:extLst>
            <a:ext uri="{909E8E84-426E-40DD-AFC4-6F175D3DCCD1}">
              <a14:hiddenFill xmlns:a14="http://schemas.microsoft.com/office/drawing/2010/main">
                <a:solidFill>
                  <a:srgbClr val="FFFFFF"/>
                </a:solidFill>
              </a14:hiddenFill>
            </a:ext>
          </a:extLst>
        </p:spPr>
      </p:pic>
      <p:sp>
        <p:nvSpPr>
          <p:cNvPr id="36" name="Rectangle 15"/>
          <p:cNvSpPr>
            <a:spLocks noChangeArrowheads="1"/>
          </p:cNvSpPr>
          <p:nvPr/>
        </p:nvSpPr>
        <p:spPr bwMode="auto">
          <a:xfrm>
            <a:off x="3894933" y="1196976"/>
            <a:ext cx="3546475" cy="916112"/>
          </a:xfrm>
          <a:prstGeom prst="rect">
            <a:avLst/>
          </a:prstGeom>
          <a:solidFill>
            <a:srgbClr val="FFA3A3"/>
          </a:solidFill>
          <a:ln w="9525">
            <a:solidFill>
              <a:schemeClr val="tx1"/>
            </a:solidFill>
            <a:miter lim="800000"/>
            <a:headEnd/>
            <a:tailEnd/>
          </a:ln>
        </p:spPr>
        <p:txBody>
          <a:bodyPr wrap="none" anchor="ctr"/>
          <a:lstStyle/>
          <a:p>
            <a:pPr algn="ctr"/>
            <a:r>
              <a:rPr lang="ar-SA" sz="3200" b="1" dirty="0" smtClean="0">
                <a:latin typeface="Arial" pitchFamily="34" charset="0"/>
              </a:rPr>
              <a:t>أفكار وخبرات </a:t>
            </a:r>
            <a:r>
              <a:rPr lang="ar-SA" sz="3200" b="1" dirty="0">
                <a:latin typeface="Arial" pitchFamily="34" charset="0"/>
              </a:rPr>
              <a:t>إيجابية</a:t>
            </a:r>
            <a:endParaRPr lang="en-US" sz="3200" b="1" dirty="0">
              <a:latin typeface="Arial" pitchFamily="34" charset="0"/>
            </a:endParaRPr>
          </a:p>
        </p:txBody>
      </p:sp>
      <p:sp>
        <p:nvSpPr>
          <p:cNvPr id="37" name="Rectangle 15"/>
          <p:cNvSpPr>
            <a:spLocks noChangeArrowheads="1"/>
          </p:cNvSpPr>
          <p:nvPr/>
        </p:nvSpPr>
        <p:spPr bwMode="auto">
          <a:xfrm>
            <a:off x="3870325" y="5975182"/>
            <a:ext cx="3546475" cy="817563"/>
          </a:xfrm>
          <a:prstGeom prst="rect">
            <a:avLst/>
          </a:prstGeom>
          <a:solidFill>
            <a:srgbClr val="FF8585"/>
          </a:solidFill>
          <a:ln w="9525">
            <a:solidFill>
              <a:schemeClr val="tx1"/>
            </a:solidFill>
            <a:miter lim="800000"/>
            <a:headEnd/>
            <a:tailEnd/>
          </a:ln>
        </p:spPr>
        <p:txBody>
          <a:bodyPr wrap="none" anchor="ctr"/>
          <a:lstStyle/>
          <a:p>
            <a:pPr algn="ctr"/>
            <a:r>
              <a:rPr lang="ar-SA" sz="2400" b="1" dirty="0">
                <a:latin typeface="Arial" pitchFamily="34" charset="0"/>
              </a:rPr>
              <a:t>سلوك وانفعال متزن</a:t>
            </a:r>
            <a:endParaRPr lang="en-US" sz="2400" b="1" dirty="0">
              <a:latin typeface="Arial" pitchFamily="34" charset="0"/>
            </a:endParaRPr>
          </a:p>
        </p:txBody>
      </p:sp>
      <p:sp>
        <p:nvSpPr>
          <p:cNvPr id="38" name="Rectangle 15"/>
          <p:cNvSpPr>
            <a:spLocks noChangeArrowheads="1"/>
          </p:cNvSpPr>
          <p:nvPr/>
        </p:nvSpPr>
        <p:spPr bwMode="auto">
          <a:xfrm>
            <a:off x="323850" y="1196975"/>
            <a:ext cx="3312046" cy="791865"/>
          </a:xfrm>
          <a:prstGeom prst="rect">
            <a:avLst/>
          </a:prstGeom>
          <a:solidFill>
            <a:srgbClr val="FFD54F"/>
          </a:solidFill>
          <a:ln w="9525">
            <a:solidFill>
              <a:schemeClr val="tx1"/>
            </a:solidFill>
            <a:miter lim="800000"/>
            <a:headEnd/>
            <a:tailEnd/>
          </a:ln>
        </p:spPr>
        <p:txBody>
          <a:bodyPr wrap="none" anchor="ctr"/>
          <a:lstStyle/>
          <a:p>
            <a:pPr algn="ctr"/>
            <a:r>
              <a:rPr lang="ar-SA" sz="3200" b="1" dirty="0" smtClean="0">
                <a:latin typeface="Arial" pitchFamily="34" charset="0"/>
              </a:rPr>
              <a:t>أفكار وخبرات سلبية</a:t>
            </a:r>
            <a:endParaRPr lang="en-US" sz="3200" b="1" dirty="0">
              <a:latin typeface="Arial" pitchFamily="34" charset="0"/>
            </a:endParaRPr>
          </a:p>
        </p:txBody>
      </p:sp>
      <p:sp>
        <p:nvSpPr>
          <p:cNvPr id="39" name="Rectangle 15"/>
          <p:cNvSpPr>
            <a:spLocks noChangeArrowheads="1"/>
          </p:cNvSpPr>
          <p:nvPr/>
        </p:nvSpPr>
        <p:spPr bwMode="auto">
          <a:xfrm>
            <a:off x="323850" y="6000583"/>
            <a:ext cx="3312046" cy="792162"/>
          </a:xfrm>
          <a:prstGeom prst="rect">
            <a:avLst/>
          </a:prstGeom>
          <a:solidFill>
            <a:srgbClr val="FFD54F"/>
          </a:solidFill>
          <a:ln w="9525">
            <a:solidFill>
              <a:schemeClr val="tx1"/>
            </a:solidFill>
            <a:miter lim="800000"/>
            <a:headEnd/>
            <a:tailEnd/>
          </a:ln>
        </p:spPr>
        <p:txBody>
          <a:bodyPr wrap="none" anchor="ctr"/>
          <a:lstStyle/>
          <a:p>
            <a:pPr algn="ctr"/>
            <a:r>
              <a:rPr lang="ar-SA" sz="2000" b="1" dirty="0">
                <a:latin typeface="Arial" pitchFamily="34" charset="0"/>
              </a:rPr>
              <a:t>سلوك وانفعال مضطرب</a:t>
            </a:r>
            <a:endParaRPr lang="en-US" sz="2000" b="1" dirty="0">
              <a:latin typeface="Arial" pitchFamily="34" charset="0"/>
            </a:endParaRPr>
          </a:p>
        </p:txBody>
      </p:sp>
      <p:sp>
        <p:nvSpPr>
          <p:cNvPr id="41" name="Text Box 19"/>
          <p:cNvSpPr txBox="1">
            <a:spLocks noChangeArrowheads="1"/>
          </p:cNvSpPr>
          <p:nvPr/>
        </p:nvSpPr>
        <p:spPr bwMode="auto">
          <a:xfrm>
            <a:off x="2725737" y="42696"/>
            <a:ext cx="38989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ctr" eaLnBrk="1" hangingPunct="1"/>
            <a:r>
              <a:rPr lang="ar-SA" sz="4000" b="1" dirty="0">
                <a:solidFill>
                  <a:schemeClr val="bg2"/>
                </a:solidFill>
              </a:rPr>
              <a:t>كيف يحدث الاضطراب </a:t>
            </a:r>
            <a:endParaRPr lang="en-US" sz="4000" b="1" dirty="0">
              <a:solidFill>
                <a:schemeClr val="bg2"/>
              </a:solidFill>
            </a:endParaRPr>
          </a:p>
        </p:txBody>
      </p:sp>
      <p:sp>
        <p:nvSpPr>
          <p:cNvPr id="3" name="مستطيل 2"/>
          <p:cNvSpPr/>
          <p:nvPr/>
        </p:nvSpPr>
        <p:spPr>
          <a:xfrm>
            <a:off x="3635895" y="1196976"/>
            <a:ext cx="259038" cy="5595769"/>
          </a:xfrm>
          <a:prstGeom prst="rect">
            <a:avLst/>
          </a:prstGeom>
          <a:solidFill>
            <a:srgbClr val="B0DD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p:cNvSpPr/>
          <p:nvPr/>
        </p:nvSpPr>
        <p:spPr>
          <a:xfrm>
            <a:off x="7092280" y="1241059"/>
            <a:ext cx="603685" cy="5595769"/>
          </a:xfrm>
          <a:prstGeom prst="rect">
            <a:avLst/>
          </a:prstGeom>
          <a:solidFill>
            <a:srgbClr val="FFA3A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p:cNvSpPr/>
          <p:nvPr/>
        </p:nvSpPr>
        <p:spPr>
          <a:xfrm>
            <a:off x="323850" y="1988841"/>
            <a:ext cx="647750" cy="4011742"/>
          </a:xfrm>
          <a:prstGeom prst="rect">
            <a:avLst/>
          </a:prstGeom>
          <a:solidFill>
            <a:srgbClr val="FFD54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سهم إلى اليسار 13"/>
          <p:cNvSpPr/>
          <p:nvPr/>
        </p:nvSpPr>
        <p:spPr>
          <a:xfrm rot="20317593">
            <a:off x="6856316" y="4200046"/>
            <a:ext cx="2037801" cy="1655961"/>
          </a:xfrm>
          <a:prstGeom prst="leftArrow">
            <a:avLst/>
          </a:prstGeom>
          <a:solidFill>
            <a:srgbClr val="B0DD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tx1"/>
                </a:solidFill>
              </a:rPr>
              <a:t>المسترشد</a:t>
            </a:r>
            <a:endParaRPr lang="ar-SA" sz="3200" b="1" dirty="0">
              <a:solidFill>
                <a:schemeClr val="tx1"/>
              </a:solidFill>
            </a:endParaRPr>
          </a:p>
        </p:txBody>
      </p:sp>
      <p:sp>
        <p:nvSpPr>
          <p:cNvPr id="2" name="سهم إلى اليسار 1"/>
          <p:cNvSpPr/>
          <p:nvPr/>
        </p:nvSpPr>
        <p:spPr>
          <a:xfrm rot="20317593">
            <a:off x="7035926" y="1095913"/>
            <a:ext cx="2037801" cy="1655961"/>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solidFill>
              </a:rPr>
              <a:t>الحدث أو</a:t>
            </a:r>
          </a:p>
          <a:p>
            <a:pPr algn="ctr"/>
            <a:r>
              <a:rPr lang="ar-SA" sz="2400" b="1" dirty="0">
                <a:solidFill>
                  <a:schemeClr val="tx1"/>
                </a:solidFill>
              </a:rPr>
              <a:t> المثير</a:t>
            </a:r>
          </a:p>
        </p:txBody>
      </p:sp>
      <p:sp>
        <p:nvSpPr>
          <p:cNvPr id="18" name="شكل بيضاوي 17"/>
          <p:cNvSpPr/>
          <p:nvPr/>
        </p:nvSpPr>
        <p:spPr>
          <a:xfrm>
            <a:off x="8404322" y="4086241"/>
            <a:ext cx="700085" cy="360362"/>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2800" dirty="0">
                <a:solidFill>
                  <a:srgbClr val="FF0000"/>
                </a:solidFill>
              </a:rPr>
              <a:t>1</a:t>
            </a:r>
          </a:p>
        </p:txBody>
      </p:sp>
      <p:sp>
        <p:nvSpPr>
          <p:cNvPr id="19" name="شكل بيضاوي 18"/>
          <p:cNvSpPr/>
          <p:nvPr/>
        </p:nvSpPr>
        <p:spPr>
          <a:xfrm>
            <a:off x="8443915" y="1060878"/>
            <a:ext cx="700085" cy="360362"/>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2800" dirty="0" smtClean="0">
                <a:solidFill>
                  <a:srgbClr val="FF0000"/>
                </a:solidFill>
              </a:rPr>
              <a:t>2</a:t>
            </a:r>
            <a:endParaRPr lang="ar-SA" sz="2800" dirty="0">
              <a:solidFill>
                <a:srgbClr val="FF0000"/>
              </a:solidFill>
            </a:endParaRPr>
          </a:p>
        </p:txBody>
      </p:sp>
      <p:sp>
        <p:nvSpPr>
          <p:cNvPr id="20" name="شكل بيضاوي 19"/>
          <p:cNvSpPr/>
          <p:nvPr/>
        </p:nvSpPr>
        <p:spPr>
          <a:xfrm>
            <a:off x="5220072" y="981075"/>
            <a:ext cx="700085" cy="360362"/>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2800" dirty="0" smtClean="0">
                <a:solidFill>
                  <a:srgbClr val="FF0000"/>
                </a:solidFill>
              </a:rPr>
              <a:t>3</a:t>
            </a:r>
            <a:endParaRPr lang="ar-SA" sz="2800" dirty="0">
              <a:solidFill>
                <a:srgbClr val="FF0000"/>
              </a:solidFill>
            </a:endParaRPr>
          </a:p>
        </p:txBody>
      </p:sp>
      <p:sp>
        <p:nvSpPr>
          <p:cNvPr id="21" name="شكل بيضاوي 20"/>
          <p:cNvSpPr/>
          <p:nvPr/>
        </p:nvSpPr>
        <p:spPr>
          <a:xfrm>
            <a:off x="1475656" y="968470"/>
            <a:ext cx="700085" cy="360362"/>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SA" sz="2800" dirty="0" smtClean="0">
                <a:solidFill>
                  <a:srgbClr val="FF0000"/>
                </a:solidFill>
              </a:rPr>
              <a:t>4</a:t>
            </a:r>
            <a:endParaRPr lang="ar-SA" sz="2800" dirty="0">
              <a:solidFill>
                <a:srgbClr val="FF0000"/>
              </a:solidFill>
            </a:endParaRPr>
          </a:p>
        </p:txBody>
      </p:sp>
    </p:spTree>
    <p:extLst>
      <p:ext uri="{BB962C8B-B14F-4D97-AF65-F5344CB8AC3E}">
        <p14:creationId xmlns:p14="http://schemas.microsoft.com/office/powerpoint/2010/main" val="2735846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wipe(down)">
                                      <p:cBhvr>
                                        <p:cTn id="7" dur="580">
                                          <p:stCondLst>
                                            <p:cond delay="0"/>
                                          </p:stCondLst>
                                        </p:cTn>
                                        <p:tgtEl>
                                          <p:spTgt spid="183298"/>
                                        </p:tgtEl>
                                      </p:cBhvr>
                                    </p:animEffect>
                                    <p:anim calcmode="lin" valueType="num">
                                      <p:cBhvr>
                                        <p:cTn id="8" dur="1822" tmFilter="0,0; 0.14,0.36; 0.43,0.73; 0.71,0.91; 1.0,1.0">
                                          <p:stCondLst>
                                            <p:cond delay="0"/>
                                          </p:stCondLst>
                                        </p:cTn>
                                        <p:tgtEl>
                                          <p:spTgt spid="1832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32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32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32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329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3298"/>
                                        </p:tgtEl>
                                      </p:cBhvr>
                                      <p:to x="100000" y="60000"/>
                                    </p:animScale>
                                    <p:animScale>
                                      <p:cBhvr>
                                        <p:cTn id="14" dur="166" decel="50000">
                                          <p:stCondLst>
                                            <p:cond delay="676"/>
                                          </p:stCondLst>
                                        </p:cTn>
                                        <p:tgtEl>
                                          <p:spTgt spid="183298"/>
                                        </p:tgtEl>
                                      </p:cBhvr>
                                      <p:to x="100000" y="100000"/>
                                    </p:animScale>
                                    <p:animScale>
                                      <p:cBhvr>
                                        <p:cTn id="15" dur="26">
                                          <p:stCondLst>
                                            <p:cond delay="1312"/>
                                          </p:stCondLst>
                                        </p:cTn>
                                        <p:tgtEl>
                                          <p:spTgt spid="183298"/>
                                        </p:tgtEl>
                                      </p:cBhvr>
                                      <p:to x="100000" y="80000"/>
                                    </p:animScale>
                                    <p:animScale>
                                      <p:cBhvr>
                                        <p:cTn id="16" dur="166" decel="50000">
                                          <p:stCondLst>
                                            <p:cond delay="1338"/>
                                          </p:stCondLst>
                                        </p:cTn>
                                        <p:tgtEl>
                                          <p:spTgt spid="183298"/>
                                        </p:tgtEl>
                                      </p:cBhvr>
                                      <p:to x="100000" y="100000"/>
                                    </p:animScale>
                                    <p:animScale>
                                      <p:cBhvr>
                                        <p:cTn id="17" dur="26">
                                          <p:stCondLst>
                                            <p:cond delay="1642"/>
                                          </p:stCondLst>
                                        </p:cTn>
                                        <p:tgtEl>
                                          <p:spTgt spid="183298"/>
                                        </p:tgtEl>
                                      </p:cBhvr>
                                      <p:to x="100000" y="90000"/>
                                    </p:animScale>
                                    <p:animScale>
                                      <p:cBhvr>
                                        <p:cTn id="18" dur="166" decel="50000">
                                          <p:stCondLst>
                                            <p:cond delay="1668"/>
                                          </p:stCondLst>
                                        </p:cTn>
                                        <p:tgtEl>
                                          <p:spTgt spid="183298"/>
                                        </p:tgtEl>
                                      </p:cBhvr>
                                      <p:to x="100000" y="100000"/>
                                    </p:animScale>
                                    <p:animScale>
                                      <p:cBhvr>
                                        <p:cTn id="19" dur="26">
                                          <p:stCondLst>
                                            <p:cond delay="1808"/>
                                          </p:stCondLst>
                                        </p:cTn>
                                        <p:tgtEl>
                                          <p:spTgt spid="183298"/>
                                        </p:tgtEl>
                                      </p:cBhvr>
                                      <p:to x="100000" y="95000"/>
                                    </p:animScale>
                                    <p:animScale>
                                      <p:cBhvr>
                                        <p:cTn id="20" dur="166" decel="50000">
                                          <p:stCondLst>
                                            <p:cond delay="1834"/>
                                          </p:stCondLst>
                                        </p:cTn>
                                        <p:tgtEl>
                                          <p:spTgt spid="18329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nodePh="1">
                                  <p:stCondLst>
                                    <p:cond delay="0"/>
                                  </p:stCondLst>
                                  <p:endCondLst>
                                    <p:cond evt="begin" delay="0">
                                      <p:tn val="23"/>
                                    </p:cond>
                                  </p:endCondLst>
                                  <p:childTnLst>
                                    <p:set>
                                      <p:cBhvr>
                                        <p:cTn id="24" dur="1" fill="hold">
                                          <p:stCondLst>
                                            <p:cond delay="0"/>
                                          </p:stCondLst>
                                        </p:cTn>
                                        <p:tgtEl>
                                          <p:spTgt spid="183299">
                                            <p:txEl>
                                              <p:pRg st="0" end="0"/>
                                            </p:txEl>
                                          </p:spTgt>
                                        </p:tgtEl>
                                        <p:attrNameLst>
                                          <p:attrName>style.visibility</p:attrName>
                                        </p:attrNameLst>
                                      </p:cBhvr>
                                      <p:to>
                                        <p:strVal val="visible"/>
                                      </p:to>
                                    </p:set>
                                    <p:animEffect transition="in" filter="strips(downLeft)">
                                      <p:cBhvr>
                                        <p:cTn id="25" dur="2000"/>
                                        <p:tgtEl>
                                          <p:spTgt spid="18329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grpId="0" nodeType="clickEffect" nodePh="1">
                                  <p:stCondLst>
                                    <p:cond delay="0"/>
                                  </p:stCondLst>
                                  <p:endCondLst>
                                    <p:cond evt="begin" delay="0">
                                      <p:tn val="28"/>
                                    </p:cond>
                                  </p:endCondLst>
                                  <p:childTnLst>
                                    <p:set>
                                      <p:cBhvr>
                                        <p:cTn id="29" dur="1" fill="hold">
                                          <p:stCondLst>
                                            <p:cond delay="0"/>
                                          </p:stCondLst>
                                        </p:cTn>
                                        <p:tgtEl>
                                          <p:spTgt spid="183300">
                                            <p:txEl>
                                              <p:pRg st="0" end="0"/>
                                            </p:txEl>
                                          </p:spTgt>
                                        </p:tgtEl>
                                        <p:attrNameLst>
                                          <p:attrName>style.visibility</p:attrName>
                                        </p:attrNameLst>
                                      </p:cBhvr>
                                      <p:to>
                                        <p:strVal val="visible"/>
                                      </p:to>
                                    </p:set>
                                    <p:animEffect transition="in" filter="strips(downLeft)">
                                      <p:cBhvr>
                                        <p:cTn id="30" dur="2000"/>
                                        <p:tgtEl>
                                          <p:spTgt spid="18330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16"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plus(in)">
                                      <p:cBhvr>
                                        <p:cTn id="35" dur="20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p:cTn id="40" dur="1000" fill="hold"/>
                                        <p:tgtEl>
                                          <p:spTgt spid="36"/>
                                        </p:tgtEl>
                                        <p:attrNameLst>
                                          <p:attrName>ppt_x</p:attrName>
                                        </p:attrNameLst>
                                      </p:cBhvr>
                                      <p:tavLst>
                                        <p:tav tm="0">
                                          <p:val>
                                            <p:strVal val="#ppt_x-.2"/>
                                          </p:val>
                                        </p:tav>
                                        <p:tav tm="100000">
                                          <p:val>
                                            <p:strVal val="#ppt_x"/>
                                          </p:val>
                                        </p:tav>
                                      </p:tavLst>
                                    </p:anim>
                                    <p:anim calcmode="lin" valueType="num">
                                      <p:cBhvr>
                                        <p:cTn id="41" dur="1000" fill="hold"/>
                                        <p:tgtEl>
                                          <p:spTgt spid="36"/>
                                        </p:tgtEl>
                                        <p:attrNameLst>
                                          <p:attrName>ppt_y</p:attrName>
                                        </p:attrNameLst>
                                      </p:cBhvr>
                                      <p:tavLst>
                                        <p:tav tm="0">
                                          <p:val>
                                            <p:strVal val="#ppt_y"/>
                                          </p:val>
                                        </p:tav>
                                        <p:tav tm="100000">
                                          <p:val>
                                            <p:strVal val="#ppt_y"/>
                                          </p:val>
                                        </p:tav>
                                      </p:tavLst>
                                    </p:anim>
                                    <p:animEffect transition="in" filter="wipe(right)" prLst="gradientSize: 0.1">
                                      <p:cBhvr>
                                        <p:cTn id="42" dur="10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diamond(in)">
                                      <p:cBhvr>
                                        <p:cTn id="47" dur="2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ox(in)">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grpId="0" nodeType="clickEffect">
                                  <p:stCondLst>
                                    <p:cond delay="0"/>
                                  </p:stCondLst>
                                  <p:iterate type="lt">
                                    <p:tmPct val="10000"/>
                                  </p:iterate>
                                  <p:childTnLst>
                                    <p:set>
                                      <p:cBhvr>
                                        <p:cTn id="56" dur="1" fill="hold">
                                          <p:stCondLst>
                                            <p:cond delay="0"/>
                                          </p:stCondLst>
                                        </p:cTn>
                                        <p:tgtEl>
                                          <p:spTgt spid="39"/>
                                        </p:tgtEl>
                                        <p:attrNameLst>
                                          <p:attrName>style.visibility</p:attrName>
                                        </p:attrNameLst>
                                      </p:cBhvr>
                                      <p:to>
                                        <p:strVal val="visible"/>
                                      </p:to>
                                    </p:set>
                                    <p:animEffect transition="in" filter="fade">
                                      <p:cBhvr>
                                        <p:cTn id="57" dur="2000"/>
                                        <p:tgtEl>
                                          <p:spTgt spid="39"/>
                                        </p:tgtEl>
                                      </p:cBhvr>
                                    </p:animEffect>
                                    <p:anim calcmode="lin" valueType="num">
                                      <p:cBhvr>
                                        <p:cTn id="58" dur="2000" fill="hold"/>
                                        <p:tgtEl>
                                          <p:spTgt spid="39"/>
                                        </p:tgtEl>
                                        <p:attrNameLst>
                                          <p:attrName>ppt_w</p:attrName>
                                        </p:attrNameLst>
                                      </p:cBhvr>
                                      <p:tavLst>
                                        <p:tav tm="0" fmla="#ppt_w*sin(2.5*pi*$)">
                                          <p:val>
                                            <p:fltVal val="0"/>
                                          </p:val>
                                        </p:tav>
                                        <p:tav tm="100000">
                                          <p:val>
                                            <p:fltVal val="1"/>
                                          </p:val>
                                        </p:tav>
                                      </p:tavLst>
                                    </p:anim>
                                    <p:anim calcmode="lin" valueType="num">
                                      <p:cBhvr>
                                        <p:cTn id="59" dur="20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animBg="1"/>
      <p:bldP spid="183299" grpId="0" build="p"/>
      <p:bldP spid="183300" grpId="0" build="p"/>
      <p:bldP spid="36" grpId="0" animBg="1"/>
      <p:bldP spid="37" grpId="0" animBg="1"/>
      <p:bldP spid="38" grpId="0" animBg="1"/>
      <p:bldP spid="3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filecab3"/>
          <p:cNvSpPr>
            <a:spLocks noEditPoints="1" noChangeArrowheads="1"/>
          </p:cNvSpPr>
          <p:nvPr/>
        </p:nvSpPr>
        <p:spPr bwMode="auto">
          <a:xfrm>
            <a:off x="0" y="-71438"/>
            <a:ext cx="9143999" cy="1052513"/>
          </a:xfrm>
          <a:custGeom>
            <a:avLst/>
            <a:gdLst>
              <a:gd name="T0" fmla="*/ 2147483647 w 21600"/>
              <a:gd name="T1" fmla="*/ 0 h 21600"/>
              <a:gd name="T2" fmla="*/ 0 w 21600"/>
              <a:gd name="T3" fmla="*/ 0 h 21600"/>
              <a:gd name="T4" fmla="*/ 0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1004 w 21600"/>
              <a:gd name="T25" fmla="*/ 511 h 21600"/>
              <a:gd name="T26" fmla="*/ 20542 w 21600"/>
              <a:gd name="T27" fmla="*/ 1876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788" y="0"/>
                </a:moveTo>
                <a:lnTo>
                  <a:pt x="0" y="0"/>
                </a:lnTo>
                <a:lnTo>
                  <a:pt x="0" y="10800"/>
                </a:lnTo>
                <a:lnTo>
                  <a:pt x="0" y="19099"/>
                </a:lnTo>
                <a:lnTo>
                  <a:pt x="8466" y="19099"/>
                </a:lnTo>
                <a:lnTo>
                  <a:pt x="8490" y="19440"/>
                </a:lnTo>
                <a:lnTo>
                  <a:pt x="8537" y="20008"/>
                </a:lnTo>
                <a:lnTo>
                  <a:pt x="8607" y="20349"/>
                </a:lnTo>
                <a:lnTo>
                  <a:pt x="8701" y="20691"/>
                </a:lnTo>
                <a:lnTo>
                  <a:pt x="8842" y="21145"/>
                </a:lnTo>
                <a:lnTo>
                  <a:pt x="9053" y="21373"/>
                </a:lnTo>
                <a:lnTo>
                  <a:pt x="9264" y="21600"/>
                </a:lnTo>
                <a:lnTo>
                  <a:pt x="9545" y="21600"/>
                </a:lnTo>
                <a:lnTo>
                  <a:pt x="10718" y="21600"/>
                </a:lnTo>
                <a:lnTo>
                  <a:pt x="11891" y="21600"/>
                </a:lnTo>
                <a:lnTo>
                  <a:pt x="12266" y="21600"/>
                </a:lnTo>
                <a:lnTo>
                  <a:pt x="12477" y="21429"/>
                </a:lnTo>
                <a:lnTo>
                  <a:pt x="12618" y="21202"/>
                </a:lnTo>
                <a:lnTo>
                  <a:pt x="12758" y="20861"/>
                </a:lnTo>
                <a:lnTo>
                  <a:pt x="12922" y="20349"/>
                </a:lnTo>
                <a:lnTo>
                  <a:pt x="12993" y="19952"/>
                </a:lnTo>
                <a:lnTo>
                  <a:pt x="13016" y="19440"/>
                </a:lnTo>
                <a:lnTo>
                  <a:pt x="13063" y="19099"/>
                </a:lnTo>
                <a:lnTo>
                  <a:pt x="21600" y="19099"/>
                </a:lnTo>
                <a:lnTo>
                  <a:pt x="21600" y="10800"/>
                </a:lnTo>
                <a:lnTo>
                  <a:pt x="21600" y="0"/>
                </a:lnTo>
                <a:lnTo>
                  <a:pt x="10788" y="0"/>
                </a:lnTo>
                <a:close/>
                <a:moveTo>
                  <a:pt x="9053" y="19099"/>
                </a:moveTo>
                <a:lnTo>
                  <a:pt x="9053" y="19440"/>
                </a:lnTo>
                <a:lnTo>
                  <a:pt x="9076" y="19611"/>
                </a:lnTo>
                <a:lnTo>
                  <a:pt x="9123" y="19781"/>
                </a:lnTo>
                <a:lnTo>
                  <a:pt x="9193" y="20008"/>
                </a:lnTo>
                <a:lnTo>
                  <a:pt x="9264" y="20179"/>
                </a:lnTo>
                <a:lnTo>
                  <a:pt x="9334" y="20293"/>
                </a:lnTo>
                <a:lnTo>
                  <a:pt x="9405" y="20349"/>
                </a:lnTo>
                <a:lnTo>
                  <a:pt x="9545" y="20349"/>
                </a:lnTo>
                <a:lnTo>
                  <a:pt x="11891" y="20349"/>
                </a:lnTo>
                <a:lnTo>
                  <a:pt x="12031" y="20349"/>
                </a:lnTo>
                <a:lnTo>
                  <a:pt x="12172" y="20236"/>
                </a:lnTo>
                <a:lnTo>
                  <a:pt x="12266" y="20179"/>
                </a:lnTo>
                <a:lnTo>
                  <a:pt x="12336" y="20008"/>
                </a:lnTo>
                <a:lnTo>
                  <a:pt x="12383" y="19838"/>
                </a:lnTo>
                <a:lnTo>
                  <a:pt x="12430" y="19611"/>
                </a:lnTo>
                <a:lnTo>
                  <a:pt x="12477" y="19440"/>
                </a:lnTo>
                <a:lnTo>
                  <a:pt x="12477" y="19099"/>
                </a:lnTo>
                <a:lnTo>
                  <a:pt x="9053" y="19099"/>
                </a:lnTo>
                <a:close/>
              </a:path>
              <a:path w="21600" h="21600" extrusionOk="0">
                <a:moveTo>
                  <a:pt x="9053" y="19099"/>
                </a:moveTo>
                <a:lnTo>
                  <a:pt x="0" y="19099"/>
                </a:lnTo>
                <a:lnTo>
                  <a:pt x="21600" y="19099"/>
                </a:lnTo>
              </a:path>
            </a:pathLst>
          </a:custGeom>
          <a:solidFill>
            <a:schemeClr val="accent3">
              <a:lumMod val="20000"/>
              <a:lumOff val="80000"/>
              <a:alpha val="85097"/>
            </a:schemeClr>
          </a:solidFill>
          <a:ln>
            <a:noFill/>
          </a:ln>
          <a:effectLst>
            <a:outerShdw dist="107763" dir="2700000" algn="ctr" rotWithShape="0">
              <a:srgbClr val="808080"/>
            </a:outerShdw>
          </a:effectLst>
          <a:extLst/>
        </p:spPr>
        <p:txBody>
          <a:bodyPr/>
          <a:lstStyle/>
          <a:p>
            <a:pPr algn="ctr"/>
            <a:endParaRPr lang="en-US" sz="4400" dirty="0">
              <a:solidFill>
                <a:schemeClr val="bg1"/>
              </a:solidFill>
              <a:latin typeface="Tahoma" pitchFamily="34" charset="0"/>
              <a:cs typeface="MCS Taybah S_U slit." pitchFamily="2" charset="-78"/>
            </a:endParaRPr>
          </a:p>
        </p:txBody>
      </p:sp>
      <p:sp>
        <p:nvSpPr>
          <p:cNvPr id="183299" name="Rectangle 3"/>
          <p:cNvSpPr>
            <a:spLocks noChangeArrowheads="1"/>
          </p:cNvSpPr>
          <p:nvPr/>
        </p:nvSpPr>
        <p:spPr bwMode="auto">
          <a:xfrm>
            <a:off x="179388"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2800" b="1">
              <a:cs typeface="Traditional Arabic" pitchFamily="18" charset="-78"/>
            </a:endParaRPr>
          </a:p>
        </p:txBody>
      </p:sp>
      <p:sp>
        <p:nvSpPr>
          <p:cNvPr id="183300" name="Rectangle 4"/>
          <p:cNvSpPr>
            <a:spLocks noChangeArrowheads="1"/>
          </p:cNvSpPr>
          <p:nvPr/>
        </p:nvSpPr>
        <p:spPr bwMode="auto">
          <a:xfrm>
            <a:off x="179388" y="1196975"/>
            <a:ext cx="878681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1600" b="1">
              <a:cs typeface="Traditional Arabic" pitchFamily="18" charset="-78"/>
            </a:endParaRPr>
          </a:p>
        </p:txBody>
      </p:sp>
      <p:sp>
        <p:nvSpPr>
          <p:cNvPr id="41" name="Text Box 19"/>
          <p:cNvSpPr txBox="1">
            <a:spLocks noChangeArrowheads="1"/>
          </p:cNvSpPr>
          <p:nvPr/>
        </p:nvSpPr>
        <p:spPr bwMode="auto">
          <a:xfrm>
            <a:off x="3096874" y="42696"/>
            <a:ext cx="31566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ctr" eaLnBrk="1" hangingPunct="1"/>
            <a:r>
              <a:rPr lang="ar-SA" sz="4000" b="1" dirty="0" smtClean="0">
                <a:solidFill>
                  <a:srgbClr val="FF0000"/>
                </a:solidFill>
              </a:rPr>
              <a:t>كيف يحدث التغيير</a:t>
            </a:r>
            <a:endParaRPr lang="en-US" sz="4000" b="1" dirty="0">
              <a:solidFill>
                <a:srgbClr val="FF0000"/>
              </a:solidFill>
            </a:endParaRPr>
          </a:p>
        </p:txBody>
      </p:sp>
      <p:pic>
        <p:nvPicPr>
          <p:cNvPr id="1026" name="Picture 2" descr="https://pbs.twimg.com/media/BF249wOCYAAWLEn.pn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340768"/>
            <a:ext cx="8641084"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64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wipe(down)">
                                      <p:cBhvr>
                                        <p:cTn id="7" dur="580">
                                          <p:stCondLst>
                                            <p:cond delay="0"/>
                                          </p:stCondLst>
                                        </p:cTn>
                                        <p:tgtEl>
                                          <p:spTgt spid="183298"/>
                                        </p:tgtEl>
                                      </p:cBhvr>
                                    </p:animEffect>
                                    <p:anim calcmode="lin" valueType="num">
                                      <p:cBhvr>
                                        <p:cTn id="8" dur="1822" tmFilter="0,0; 0.14,0.36; 0.43,0.73; 0.71,0.91; 1.0,1.0">
                                          <p:stCondLst>
                                            <p:cond delay="0"/>
                                          </p:stCondLst>
                                        </p:cTn>
                                        <p:tgtEl>
                                          <p:spTgt spid="1832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32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32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32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329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3298"/>
                                        </p:tgtEl>
                                      </p:cBhvr>
                                      <p:to x="100000" y="60000"/>
                                    </p:animScale>
                                    <p:animScale>
                                      <p:cBhvr>
                                        <p:cTn id="14" dur="166" decel="50000">
                                          <p:stCondLst>
                                            <p:cond delay="676"/>
                                          </p:stCondLst>
                                        </p:cTn>
                                        <p:tgtEl>
                                          <p:spTgt spid="183298"/>
                                        </p:tgtEl>
                                      </p:cBhvr>
                                      <p:to x="100000" y="100000"/>
                                    </p:animScale>
                                    <p:animScale>
                                      <p:cBhvr>
                                        <p:cTn id="15" dur="26">
                                          <p:stCondLst>
                                            <p:cond delay="1312"/>
                                          </p:stCondLst>
                                        </p:cTn>
                                        <p:tgtEl>
                                          <p:spTgt spid="183298"/>
                                        </p:tgtEl>
                                      </p:cBhvr>
                                      <p:to x="100000" y="80000"/>
                                    </p:animScale>
                                    <p:animScale>
                                      <p:cBhvr>
                                        <p:cTn id="16" dur="166" decel="50000">
                                          <p:stCondLst>
                                            <p:cond delay="1338"/>
                                          </p:stCondLst>
                                        </p:cTn>
                                        <p:tgtEl>
                                          <p:spTgt spid="183298"/>
                                        </p:tgtEl>
                                      </p:cBhvr>
                                      <p:to x="100000" y="100000"/>
                                    </p:animScale>
                                    <p:animScale>
                                      <p:cBhvr>
                                        <p:cTn id="17" dur="26">
                                          <p:stCondLst>
                                            <p:cond delay="1642"/>
                                          </p:stCondLst>
                                        </p:cTn>
                                        <p:tgtEl>
                                          <p:spTgt spid="183298"/>
                                        </p:tgtEl>
                                      </p:cBhvr>
                                      <p:to x="100000" y="90000"/>
                                    </p:animScale>
                                    <p:animScale>
                                      <p:cBhvr>
                                        <p:cTn id="18" dur="166" decel="50000">
                                          <p:stCondLst>
                                            <p:cond delay="1668"/>
                                          </p:stCondLst>
                                        </p:cTn>
                                        <p:tgtEl>
                                          <p:spTgt spid="183298"/>
                                        </p:tgtEl>
                                      </p:cBhvr>
                                      <p:to x="100000" y="100000"/>
                                    </p:animScale>
                                    <p:animScale>
                                      <p:cBhvr>
                                        <p:cTn id="19" dur="26">
                                          <p:stCondLst>
                                            <p:cond delay="1808"/>
                                          </p:stCondLst>
                                        </p:cTn>
                                        <p:tgtEl>
                                          <p:spTgt spid="183298"/>
                                        </p:tgtEl>
                                      </p:cBhvr>
                                      <p:to x="100000" y="95000"/>
                                    </p:animScale>
                                    <p:animScale>
                                      <p:cBhvr>
                                        <p:cTn id="20" dur="166" decel="50000">
                                          <p:stCondLst>
                                            <p:cond delay="1834"/>
                                          </p:stCondLst>
                                        </p:cTn>
                                        <p:tgtEl>
                                          <p:spTgt spid="18329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nodePh="1">
                                  <p:stCondLst>
                                    <p:cond delay="0"/>
                                  </p:stCondLst>
                                  <p:endCondLst>
                                    <p:cond evt="begin" delay="0">
                                      <p:tn val="23"/>
                                    </p:cond>
                                  </p:endCondLst>
                                  <p:childTnLst>
                                    <p:set>
                                      <p:cBhvr>
                                        <p:cTn id="24" dur="1" fill="hold">
                                          <p:stCondLst>
                                            <p:cond delay="0"/>
                                          </p:stCondLst>
                                        </p:cTn>
                                        <p:tgtEl>
                                          <p:spTgt spid="183299">
                                            <p:txEl>
                                              <p:pRg st="0" end="0"/>
                                            </p:txEl>
                                          </p:spTgt>
                                        </p:tgtEl>
                                        <p:attrNameLst>
                                          <p:attrName>style.visibility</p:attrName>
                                        </p:attrNameLst>
                                      </p:cBhvr>
                                      <p:to>
                                        <p:strVal val="visible"/>
                                      </p:to>
                                    </p:set>
                                    <p:animEffect transition="in" filter="strips(downLeft)">
                                      <p:cBhvr>
                                        <p:cTn id="25" dur="2000"/>
                                        <p:tgtEl>
                                          <p:spTgt spid="18329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grpId="0" nodeType="clickEffect" nodePh="1">
                                  <p:stCondLst>
                                    <p:cond delay="0"/>
                                  </p:stCondLst>
                                  <p:endCondLst>
                                    <p:cond evt="begin" delay="0">
                                      <p:tn val="28"/>
                                    </p:cond>
                                  </p:endCondLst>
                                  <p:childTnLst>
                                    <p:set>
                                      <p:cBhvr>
                                        <p:cTn id="29" dur="1" fill="hold">
                                          <p:stCondLst>
                                            <p:cond delay="0"/>
                                          </p:stCondLst>
                                        </p:cTn>
                                        <p:tgtEl>
                                          <p:spTgt spid="183300">
                                            <p:txEl>
                                              <p:pRg st="0" end="0"/>
                                            </p:txEl>
                                          </p:spTgt>
                                        </p:tgtEl>
                                        <p:attrNameLst>
                                          <p:attrName>style.visibility</p:attrName>
                                        </p:attrNameLst>
                                      </p:cBhvr>
                                      <p:to>
                                        <p:strVal val="visible"/>
                                      </p:to>
                                    </p:set>
                                    <p:animEffect transition="in" filter="strips(downLeft)">
                                      <p:cBhvr>
                                        <p:cTn id="30" dur="2000"/>
                                        <p:tgtEl>
                                          <p:spTgt spid="183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animBg="1"/>
      <p:bldP spid="183299" grpId="0" build="p"/>
      <p:bldP spid="183300"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filecab3"/>
          <p:cNvSpPr>
            <a:spLocks noEditPoints="1" noChangeArrowheads="1"/>
          </p:cNvSpPr>
          <p:nvPr/>
        </p:nvSpPr>
        <p:spPr bwMode="auto">
          <a:xfrm>
            <a:off x="0" y="-71438"/>
            <a:ext cx="9143999" cy="1052513"/>
          </a:xfrm>
          <a:custGeom>
            <a:avLst/>
            <a:gdLst>
              <a:gd name="T0" fmla="*/ 2147483647 w 21600"/>
              <a:gd name="T1" fmla="*/ 0 h 21600"/>
              <a:gd name="T2" fmla="*/ 0 w 21600"/>
              <a:gd name="T3" fmla="*/ 0 h 21600"/>
              <a:gd name="T4" fmla="*/ 0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1004 w 21600"/>
              <a:gd name="T25" fmla="*/ 511 h 21600"/>
              <a:gd name="T26" fmla="*/ 20542 w 21600"/>
              <a:gd name="T27" fmla="*/ 1876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788" y="0"/>
                </a:moveTo>
                <a:lnTo>
                  <a:pt x="0" y="0"/>
                </a:lnTo>
                <a:lnTo>
                  <a:pt x="0" y="10800"/>
                </a:lnTo>
                <a:lnTo>
                  <a:pt x="0" y="19099"/>
                </a:lnTo>
                <a:lnTo>
                  <a:pt x="8466" y="19099"/>
                </a:lnTo>
                <a:lnTo>
                  <a:pt x="8490" y="19440"/>
                </a:lnTo>
                <a:lnTo>
                  <a:pt x="8537" y="20008"/>
                </a:lnTo>
                <a:lnTo>
                  <a:pt x="8607" y="20349"/>
                </a:lnTo>
                <a:lnTo>
                  <a:pt x="8701" y="20691"/>
                </a:lnTo>
                <a:lnTo>
                  <a:pt x="8842" y="21145"/>
                </a:lnTo>
                <a:lnTo>
                  <a:pt x="9053" y="21373"/>
                </a:lnTo>
                <a:lnTo>
                  <a:pt x="9264" y="21600"/>
                </a:lnTo>
                <a:lnTo>
                  <a:pt x="9545" y="21600"/>
                </a:lnTo>
                <a:lnTo>
                  <a:pt x="10718" y="21600"/>
                </a:lnTo>
                <a:lnTo>
                  <a:pt x="11891" y="21600"/>
                </a:lnTo>
                <a:lnTo>
                  <a:pt x="12266" y="21600"/>
                </a:lnTo>
                <a:lnTo>
                  <a:pt x="12477" y="21429"/>
                </a:lnTo>
                <a:lnTo>
                  <a:pt x="12618" y="21202"/>
                </a:lnTo>
                <a:lnTo>
                  <a:pt x="12758" y="20861"/>
                </a:lnTo>
                <a:lnTo>
                  <a:pt x="12922" y="20349"/>
                </a:lnTo>
                <a:lnTo>
                  <a:pt x="12993" y="19952"/>
                </a:lnTo>
                <a:lnTo>
                  <a:pt x="13016" y="19440"/>
                </a:lnTo>
                <a:lnTo>
                  <a:pt x="13063" y="19099"/>
                </a:lnTo>
                <a:lnTo>
                  <a:pt x="21600" y="19099"/>
                </a:lnTo>
                <a:lnTo>
                  <a:pt x="21600" y="10800"/>
                </a:lnTo>
                <a:lnTo>
                  <a:pt x="21600" y="0"/>
                </a:lnTo>
                <a:lnTo>
                  <a:pt x="10788" y="0"/>
                </a:lnTo>
                <a:close/>
                <a:moveTo>
                  <a:pt x="9053" y="19099"/>
                </a:moveTo>
                <a:lnTo>
                  <a:pt x="9053" y="19440"/>
                </a:lnTo>
                <a:lnTo>
                  <a:pt x="9076" y="19611"/>
                </a:lnTo>
                <a:lnTo>
                  <a:pt x="9123" y="19781"/>
                </a:lnTo>
                <a:lnTo>
                  <a:pt x="9193" y="20008"/>
                </a:lnTo>
                <a:lnTo>
                  <a:pt x="9264" y="20179"/>
                </a:lnTo>
                <a:lnTo>
                  <a:pt x="9334" y="20293"/>
                </a:lnTo>
                <a:lnTo>
                  <a:pt x="9405" y="20349"/>
                </a:lnTo>
                <a:lnTo>
                  <a:pt x="9545" y="20349"/>
                </a:lnTo>
                <a:lnTo>
                  <a:pt x="11891" y="20349"/>
                </a:lnTo>
                <a:lnTo>
                  <a:pt x="12031" y="20349"/>
                </a:lnTo>
                <a:lnTo>
                  <a:pt x="12172" y="20236"/>
                </a:lnTo>
                <a:lnTo>
                  <a:pt x="12266" y="20179"/>
                </a:lnTo>
                <a:lnTo>
                  <a:pt x="12336" y="20008"/>
                </a:lnTo>
                <a:lnTo>
                  <a:pt x="12383" y="19838"/>
                </a:lnTo>
                <a:lnTo>
                  <a:pt x="12430" y="19611"/>
                </a:lnTo>
                <a:lnTo>
                  <a:pt x="12477" y="19440"/>
                </a:lnTo>
                <a:lnTo>
                  <a:pt x="12477" y="19099"/>
                </a:lnTo>
                <a:lnTo>
                  <a:pt x="9053" y="19099"/>
                </a:lnTo>
                <a:close/>
              </a:path>
              <a:path w="21600" h="21600" extrusionOk="0">
                <a:moveTo>
                  <a:pt x="9053" y="19099"/>
                </a:moveTo>
                <a:lnTo>
                  <a:pt x="0" y="19099"/>
                </a:lnTo>
                <a:lnTo>
                  <a:pt x="21600" y="19099"/>
                </a:lnTo>
              </a:path>
            </a:pathLst>
          </a:custGeom>
          <a:solidFill>
            <a:srgbClr val="FF8B8B">
              <a:alpha val="85097"/>
            </a:srgbClr>
          </a:solidFill>
          <a:ln>
            <a:noFill/>
          </a:ln>
          <a:effectLst>
            <a:outerShdw dist="107763" dir="2700000" algn="ctr" rotWithShape="0">
              <a:srgbClr val="808080"/>
            </a:outerShdw>
          </a:effectLst>
          <a:extLst/>
        </p:spPr>
        <p:txBody>
          <a:bodyPr/>
          <a:lstStyle/>
          <a:p>
            <a:pPr algn="ctr"/>
            <a:endParaRPr lang="en-US" sz="4400" dirty="0">
              <a:solidFill>
                <a:schemeClr val="bg1"/>
              </a:solidFill>
              <a:latin typeface="Tahoma" pitchFamily="34" charset="0"/>
              <a:cs typeface="MCS Taybah S_U slit." pitchFamily="2" charset="-78"/>
            </a:endParaRPr>
          </a:p>
        </p:txBody>
      </p:sp>
      <p:sp>
        <p:nvSpPr>
          <p:cNvPr id="183299" name="Rectangle 3"/>
          <p:cNvSpPr>
            <a:spLocks noChangeArrowheads="1"/>
          </p:cNvSpPr>
          <p:nvPr/>
        </p:nvSpPr>
        <p:spPr bwMode="auto">
          <a:xfrm>
            <a:off x="179388" y="1125538"/>
            <a:ext cx="87868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2800" b="1">
              <a:cs typeface="Traditional Arabic" pitchFamily="18" charset="-78"/>
            </a:endParaRPr>
          </a:p>
        </p:txBody>
      </p:sp>
      <p:sp>
        <p:nvSpPr>
          <p:cNvPr id="183300" name="Rectangle 4"/>
          <p:cNvSpPr>
            <a:spLocks noChangeArrowheads="1"/>
          </p:cNvSpPr>
          <p:nvPr/>
        </p:nvSpPr>
        <p:spPr bwMode="auto">
          <a:xfrm>
            <a:off x="179388" y="1196975"/>
            <a:ext cx="878681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spcBef>
                <a:spcPct val="20000"/>
              </a:spcBef>
              <a:buFontTx/>
              <a:buChar char="•"/>
            </a:pPr>
            <a:endParaRPr lang="ar-SA" sz="1600" b="1">
              <a:cs typeface="Traditional Arabic" pitchFamily="18" charset="-78"/>
            </a:endParaRPr>
          </a:p>
        </p:txBody>
      </p:sp>
      <p:sp>
        <p:nvSpPr>
          <p:cNvPr id="41" name="Text Box 19"/>
          <p:cNvSpPr txBox="1">
            <a:spLocks noChangeArrowheads="1"/>
          </p:cNvSpPr>
          <p:nvPr/>
        </p:nvSpPr>
        <p:spPr bwMode="auto">
          <a:xfrm>
            <a:off x="3096874" y="42696"/>
            <a:ext cx="31566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ctr" eaLnBrk="1" hangingPunct="1"/>
            <a:r>
              <a:rPr lang="ar-SA" sz="4000" b="1" dirty="0" smtClean="0">
                <a:solidFill>
                  <a:srgbClr val="FF0000"/>
                </a:solidFill>
              </a:rPr>
              <a:t>كيف يحدث التغيير</a:t>
            </a:r>
            <a:endParaRPr lang="en-US" sz="4000" b="1" dirty="0">
              <a:solidFill>
                <a:srgbClr val="FF0000"/>
              </a:solidFill>
            </a:endParaRPr>
          </a:p>
        </p:txBody>
      </p:sp>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0582"/>
            <a:ext cx="9143999" cy="6140874"/>
          </a:xfrm>
          <a:prstGeom prst="rect">
            <a:avLst/>
          </a:prstGeom>
        </p:spPr>
      </p:pic>
    </p:spTree>
    <p:extLst>
      <p:ext uri="{BB962C8B-B14F-4D97-AF65-F5344CB8AC3E}">
        <p14:creationId xmlns:p14="http://schemas.microsoft.com/office/powerpoint/2010/main" val="1044442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wipe(down)">
                                      <p:cBhvr>
                                        <p:cTn id="7" dur="580">
                                          <p:stCondLst>
                                            <p:cond delay="0"/>
                                          </p:stCondLst>
                                        </p:cTn>
                                        <p:tgtEl>
                                          <p:spTgt spid="183298"/>
                                        </p:tgtEl>
                                      </p:cBhvr>
                                    </p:animEffect>
                                    <p:anim calcmode="lin" valueType="num">
                                      <p:cBhvr>
                                        <p:cTn id="8" dur="1822" tmFilter="0,0; 0.14,0.36; 0.43,0.73; 0.71,0.91; 1.0,1.0">
                                          <p:stCondLst>
                                            <p:cond delay="0"/>
                                          </p:stCondLst>
                                        </p:cTn>
                                        <p:tgtEl>
                                          <p:spTgt spid="1832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32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32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32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329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3298"/>
                                        </p:tgtEl>
                                      </p:cBhvr>
                                      <p:to x="100000" y="60000"/>
                                    </p:animScale>
                                    <p:animScale>
                                      <p:cBhvr>
                                        <p:cTn id="14" dur="166" decel="50000">
                                          <p:stCondLst>
                                            <p:cond delay="676"/>
                                          </p:stCondLst>
                                        </p:cTn>
                                        <p:tgtEl>
                                          <p:spTgt spid="183298"/>
                                        </p:tgtEl>
                                      </p:cBhvr>
                                      <p:to x="100000" y="100000"/>
                                    </p:animScale>
                                    <p:animScale>
                                      <p:cBhvr>
                                        <p:cTn id="15" dur="26">
                                          <p:stCondLst>
                                            <p:cond delay="1312"/>
                                          </p:stCondLst>
                                        </p:cTn>
                                        <p:tgtEl>
                                          <p:spTgt spid="183298"/>
                                        </p:tgtEl>
                                      </p:cBhvr>
                                      <p:to x="100000" y="80000"/>
                                    </p:animScale>
                                    <p:animScale>
                                      <p:cBhvr>
                                        <p:cTn id="16" dur="166" decel="50000">
                                          <p:stCondLst>
                                            <p:cond delay="1338"/>
                                          </p:stCondLst>
                                        </p:cTn>
                                        <p:tgtEl>
                                          <p:spTgt spid="183298"/>
                                        </p:tgtEl>
                                      </p:cBhvr>
                                      <p:to x="100000" y="100000"/>
                                    </p:animScale>
                                    <p:animScale>
                                      <p:cBhvr>
                                        <p:cTn id="17" dur="26">
                                          <p:stCondLst>
                                            <p:cond delay="1642"/>
                                          </p:stCondLst>
                                        </p:cTn>
                                        <p:tgtEl>
                                          <p:spTgt spid="183298"/>
                                        </p:tgtEl>
                                      </p:cBhvr>
                                      <p:to x="100000" y="90000"/>
                                    </p:animScale>
                                    <p:animScale>
                                      <p:cBhvr>
                                        <p:cTn id="18" dur="166" decel="50000">
                                          <p:stCondLst>
                                            <p:cond delay="1668"/>
                                          </p:stCondLst>
                                        </p:cTn>
                                        <p:tgtEl>
                                          <p:spTgt spid="183298"/>
                                        </p:tgtEl>
                                      </p:cBhvr>
                                      <p:to x="100000" y="100000"/>
                                    </p:animScale>
                                    <p:animScale>
                                      <p:cBhvr>
                                        <p:cTn id="19" dur="26">
                                          <p:stCondLst>
                                            <p:cond delay="1808"/>
                                          </p:stCondLst>
                                        </p:cTn>
                                        <p:tgtEl>
                                          <p:spTgt spid="183298"/>
                                        </p:tgtEl>
                                      </p:cBhvr>
                                      <p:to x="100000" y="95000"/>
                                    </p:animScale>
                                    <p:animScale>
                                      <p:cBhvr>
                                        <p:cTn id="20" dur="166" decel="50000">
                                          <p:stCondLst>
                                            <p:cond delay="1834"/>
                                          </p:stCondLst>
                                        </p:cTn>
                                        <p:tgtEl>
                                          <p:spTgt spid="18329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nodePh="1">
                                  <p:stCondLst>
                                    <p:cond delay="0"/>
                                  </p:stCondLst>
                                  <p:endCondLst>
                                    <p:cond evt="begin" delay="0">
                                      <p:tn val="23"/>
                                    </p:cond>
                                  </p:endCondLst>
                                  <p:childTnLst>
                                    <p:set>
                                      <p:cBhvr>
                                        <p:cTn id="24" dur="1" fill="hold">
                                          <p:stCondLst>
                                            <p:cond delay="0"/>
                                          </p:stCondLst>
                                        </p:cTn>
                                        <p:tgtEl>
                                          <p:spTgt spid="183299">
                                            <p:txEl>
                                              <p:pRg st="0" end="0"/>
                                            </p:txEl>
                                          </p:spTgt>
                                        </p:tgtEl>
                                        <p:attrNameLst>
                                          <p:attrName>style.visibility</p:attrName>
                                        </p:attrNameLst>
                                      </p:cBhvr>
                                      <p:to>
                                        <p:strVal val="visible"/>
                                      </p:to>
                                    </p:set>
                                    <p:animEffect transition="in" filter="strips(downLeft)">
                                      <p:cBhvr>
                                        <p:cTn id="25" dur="2000"/>
                                        <p:tgtEl>
                                          <p:spTgt spid="18329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grpId="0" nodeType="clickEffect" nodePh="1">
                                  <p:stCondLst>
                                    <p:cond delay="0"/>
                                  </p:stCondLst>
                                  <p:endCondLst>
                                    <p:cond evt="begin" delay="0">
                                      <p:tn val="28"/>
                                    </p:cond>
                                  </p:endCondLst>
                                  <p:childTnLst>
                                    <p:set>
                                      <p:cBhvr>
                                        <p:cTn id="29" dur="1" fill="hold">
                                          <p:stCondLst>
                                            <p:cond delay="0"/>
                                          </p:stCondLst>
                                        </p:cTn>
                                        <p:tgtEl>
                                          <p:spTgt spid="183300">
                                            <p:txEl>
                                              <p:pRg st="0" end="0"/>
                                            </p:txEl>
                                          </p:spTgt>
                                        </p:tgtEl>
                                        <p:attrNameLst>
                                          <p:attrName>style.visibility</p:attrName>
                                        </p:attrNameLst>
                                      </p:cBhvr>
                                      <p:to>
                                        <p:strVal val="visible"/>
                                      </p:to>
                                    </p:set>
                                    <p:animEffect transition="in" filter="strips(downLeft)">
                                      <p:cBhvr>
                                        <p:cTn id="30" dur="2000"/>
                                        <p:tgtEl>
                                          <p:spTgt spid="183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animBg="1"/>
      <p:bldP spid="183299" grpId="0" build="p"/>
      <p:bldP spid="183300"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700808"/>
            <a:ext cx="8305800" cy="3416320"/>
          </a:xfrm>
          <a:prstGeom prst="rect">
            <a:avLst/>
          </a:prstGeom>
          <a:gradFill>
            <a:gsLst>
              <a:gs pos="0">
                <a:schemeClr val="accent5"/>
              </a:gs>
              <a:gs pos="35000">
                <a:schemeClr val="accent5">
                  <a:tint val="37000"/>
                  <a:satMod val="300000"/>
                </a:schemeClr>
              </a:gs>
              <a:gs pos="100000">
                <a:schemeClr val="accent5">
                  <a:tint val="15000"/>
                  <a:satMod val="350000"/>
                </a:schemeClr>
              </a:gs>
            </a:gsLst>
            <a:lin ang="16200000" scaled="1"/>
          </a:gra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ar-SA" sz="3600" b="1" u="sng" dirty="0">
                <a:solidFill>
                  <a:srgbClr val="C00000"/>
                </a:solidFill>
                <a:latin typeface="Arial" pitchFamily="34" charset="0"/>
                <a:ea typeface="Times New Roman" pitchFamily="18" charset="0"/>
                <a:cs typeface="PT Bold Heading" pitchFamily="2" charset="-78"/>
              </a:rPr>
              <a:t>اليوم الرابع</a:t>
            </a:r>
            <a:r>
              <a:rPr lang="ar-SA" sz="3600" b="1" u="sng" dirty="0" smtClean="0">
                <a:solidFill>
                  <a:srgbClr val="C00000"/>
                </a:solidFill>
                <a:latin typeface="Arial" pitchFamily="34" charset="0"/>
                <a:ea typeface="Times New Roman" pitchFamily="18" charset="0"/>
                <a:cs typeface="PT Bold Heading" pitchFamily="2" charset="-78"/>
              </a:rPr>
              <a:t>:</a:t>
            </a:r>
          </a:p>
          <a:p>
            <a:pPr algn="justLow" fontAlgn="base">
              <a:spcBef>
                <a:spcPct val="0"/>
              </a:spcBef>
              <a:spcAft>
                <a:spcPct val="0"/>
              </a:spcAft>
            </a:pPr>
            <a:endParaRPr lang="en-US" sz="3600" b="1" u="sng" dirty="0">
              <a:solidFill>
                <a:srgbClr val="C00000"/>
              </a:solidFill>
              <a:latin typeface="Arial" pitchFamily="34" charset="0"/>
              <a:ea typeface="Times New Roman" pitchFamily="18" charset="0"/>
              <a:cs typeface="PT Bold Heading" pitchFamily="2" charset="-78"/>
            </a:endParaRPr>
          </a:p>
          <a:p>
            <a:pPr algn="justLow" fontAlgn="base">
              <a:spcBef>
                <a:spcPct val="0"/>
              </a:spcBef>
              <a:spcAft>
                <a:spcPct val="0"/>
              </a:spcAft>
            </a:pPr>
            <a:r>
              <a:rPr lang="ar-SA" sz="3600" b="1" u="sng" dirty="0">
                <a:solidFill>
                  <a:schemeClr val="accent3"/>
                </a:solidFill>
                <a:latin typeface="Arial" pitchFamily="34" charset="0"/>
                <a:ea typeface="Times New Roman" pitchFamily="18" charset="0"/>
                <a:cs typeface="PT Bold Heading" pitchFamily="2" charset="-78"/>
              </a:rPr>
              <a:t>عنوان الجلسة </a:t>
            </a:r>
            <a:r>
              <a:rPr lang="ar-SA" sz="3600" b="1" u="sng" dirty="0" smtClean="0">
                <a:solidFill>
                  <a:schemeClr val="accent3"/>
                </a:solidFill>
                <a:latin typeface="Arial" pitchFamily="34" charset="0"/>
                <a:ea typeface="Times New Roman" pitchFamily="18" charset="0"/>
                <a:cs typeface="PT Bold Heading" pitchFamily="2" charset="-78"/>
              </a:rPr>
              <a:t>الثانية:</a:t>
            </a:r>
          </a:p>
          <a:p>
            <a:pPr algn="justLow" fontAlgn="base">
              <a:spcBef>
                <a:spcPct val="0"/>
              </a:spcBef>
              <a:spcAft>
                <a:spcPct val="0"/>
              </a:spcAft>
            </a:pPr>
            <a:endParaRPr lang="ar-SA" sz="3600" b="1" u="sng" dirty="0">
              <a:solidFill>
                <a:schemeClr val="accent3"/>
              </a:solidFill>
              <a:latin typeface="Arial" pitchFamily="34" charset="0"/>
              <a:ea typeface="Times New Roman" pitchFamily="18" charset="0"/>
              <a:cs typeface="PT Bold Heading" pitchFamily="2" charset="-78"/>
            </a:endParaRPr>
          </a:p>
          <a:p>
            <a:pPr algn="justLow" fontAlgn="base">
              <a:spcBef>
                <a:spcPct val="0"/>
              </a:spcBef>
              <a:spcAft>
                <a:spcPct val="0"/>
              </a:spcAft>
            </a:pPr>
            <a:r>
              <a:rPr lang="ar-SA" sz="3600" b="1" u="sng" dirty="0" smtClean="0">
                <a:solidFill>
                  <a:schemeClr val="accent3"/>
                </a:solidFill>
                <a:latin typeface="Arial" pitchFamily="34" charset="0"/>
                <a:ea typeface="Times New Roman" pitchFamily="18" charset="0"/>
                <a:cs typeface="PT Bold Heading" pitchFamily="2" charset="-78"/>
              </a:rPr>
              <a:t> </a:t>
            </a:r>
            <a:r>
              <a:rPr lang="ar-SA" sz="3600" b="1" dirty="0">
                <a:solidFill>
                  <a:schemeClr val="tx2"/>
                </a:solidFill>
                <a:latin typeface="Arial" pitchFamily="34" charset="0"/>
                <a:ea typeface="Times New Roman" pitchFamily="18" charset="0"/>
                <a:cs typeface="PT Bold Heading" pitchFamily="2" charset="-78"/>
              </a:rPr>
              <a:t>مهارة تحويل </a:t>
            </a:r>
            <a:r>
              <a:rPr lang="ar-SA" sz="3600" b="1" dirty="0" smtClean="0">
                <a:solidFill>
                  <a:schemeClr val="tx2"/>
                </a:solidFill>
                <a:latin typeface="Arial" pitchFamily="34" charset="0"/>
                <a:ea typeface="Times New Roman" pitchFamily="18" charset="0"/>
                <a:cs typeface="PT Bold Heading" pitchFamily="2" charset="-78"/>
              </a:rPr>
              <a:t>الأطفال </a:t>
            </a:r>
            <a:r>
              <a:rPr lang="ar-SA" sz="3600" b="1" dirty="0">
                <a:solidFill>
                  <a:schemeClr val="tx2"/>
                </a:solidFill>
                <a:latin typeface="Arial" pitchFamily="34" charset="0"/>
                <a:ea typeface="Times New Roman" pitchFamily="18" charset="0"/>
                <a:cs typeface="PT Bold Heading" pitchFamily="2" charset="-78"/>
              </a:rPr>
              <a:t>المعرضين لخطر إساءة </a:t>
            </a:r>
            <a:r>
              <a:rPr lang="ar-SA" sz="3600" b="1" dirty="0" smtClean="0">
                <a:solidFill>
                  <a:schemeClr val="tx2"/>
                </a:solidFill>
                <a:latin typeface="Arial" pitchFamily="34" charset="0"/>
                <a:ea typeface="Times New Roman" pitchFamily="18" charset="0"/>
                <a:cs typeface="PT Bold Heading" pitchFamily="2" charset="-78"/>
              </a:rPr>
              <a:t>المعاملة والإهمال</a:t>
            </a:r>
            <a:endParaRPr lang="en-US" sz="3600" b="1" dirty="0">
              <a:solidFill>
                <a:schemeClr val="tx2"/>
              </a:solidFill>
              <a:latin typeface="Arial" pitchFamily="34" charset="0"/>
              <a:ea typeface="Times New Roman" pitchFamily="18" charset="0"/>
              <a:cs typeface="PT Bold Heading" pitchFamily="2" charset="-78"/>
            </a:endParaRPr>
          </a:p>
        </p:txBody>
      </p:sp>
    </p:spTree>
    <p:extLst>
      <p:ext uri="{BB962C8B-B14F-4D97-AF65-F5344CB8AC3E}">
        <p14:creationId xmlns:p14="http://schemas.microsoft.com/office/powerpoint/2010/main" val="128864145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ChangeArrowheads="1"/>
          </p:cNvSpPr>
          <p:nvPr/>
        </p:nvSpPr>
        <p:spPr bwMode="auto">
          <a:xfrm>
            <a:off x="350435" y="1363852"/>
            <a:ext cx="8509140" cy="3785652"/>
          </a:xfrm>
          <a:prstGeom prst="rect">
            <a:avLst/>
          </a:prstGeom>
          <a:ln>
            <a:headEnd/>
            <a:tailEnd/>
          </a:ln>
          <a:effectLst>
            <a:glow rad="1397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342900" indent="-342900" fontAlgn="base">
              <a:lnSpc>
                <a:spcPct val="150000"/>
              </a:lnSpc>
              <a:spcBef>
                <a:spcPct val="0"/>
              </a:spcBef>
              <a:spcAft>
                <a:spcPct val="0"/>
              </a:spcAft>
              <a:buBlip>
                <a:blip r:embed="rId2"/>
              </a:buBlip>
            </a:pPr>
            <a:r>
              <a:rPr lang="ar-SA" sz="2000" b="1" dirty="0">
                <a:solidFill>
                  <a:srgbClr val="FF0000"/>
                </a:solidFill>
                <a:latin typeface="Arial" pitchFamily="34" charset="0"/>
                <a:ea typeface="Times New Roman" pitchFamily="18" charset="0"/>
              </a:rPr>
              <a:t>إن عملية التحويل تعتمد بالأساس على مدى معرفة العاملين في المدارس الابتدائية بالخدمات المساندة التي يمكن أن تقدم من خلال جهات ذات صلاحيات وقدرات فاعلة في عملية إنقاذ أو حماية الأطفال المحتاجون </a:t>
            </a:r>
            <a:r>
              <a:rPr lang="ar-SA" sz="2000" b="1" dirty="0" smtClean="0">
                <a:solidFill>
                  <a:srgbClr val="FF0000"/>
                </a:solidFill>
                <a:latin typeface="Arial" pitchFamily="34" charset="0"/>
                <a:ea typeface="Times New Roman" pitchFamily="18" charset="0"/>
              </a:rPr>
              <a:t>لذلك.</a:t>
            </a:r>
            <a:endParaRPr lang="ar-SA" dirty="0" smtClean="0">
              <a:solidFill>
                <a:schemeClr val="tx1"/>
              </a:solidFill>
              <a:latin typeface="Arial" pitchFamily="34" charset="0"/>
              <a:ea typeface="Times New Roman" pitchFamily="18" charset="0"/>
              <a:cs typeface="PT Bold Heading" pitchFamily="2" charset="-78"/>
            </a:endParaRPr>
          </a:p>
          <a:p>
            <a:pPr marL="342900" indent="-342900" fontAlgn="base">
              <a:lnSpc>
                <a:spcPct val="150000"/>
              </a:lnSpc>
              <a:spcBef>
                <a:spcPct val="0"/>
              </a:spcBef>
              <a:spcAft>
                <a:spcPct val="0"/>
              </a:spcAft>
              <a:buFont typeface="+mj-lt"/>
              <a:buAutoNum type="arabicPeriod"/>
            </a:pPr>
            <a:r>
              <a:rPr lang="ar-SA" sz="2000" b="1" dirty="0" smtClean="0">
                <a:solidFill>
                  <a:schemeClr val="tx1"/>
                </a:solidFill>
                <a:latin typeface="Arial" pitchFamily="34" charset="0"/>
                <a:ea typeface="Times New Roman" pitchFamily="18" charset="0"/>
              </a:rPr>
              <a:t>ماهي الجهات المعنية بتقديم الخدمات الخاصة بحماية الأطفال داخل المملكة عامة وفي مدينتك خاصة  ؟</a:t>
            </a:r>
            <a:endParaRPr lang="en-US" sz="2000" b="1" dirty="0">
              <a:solidFill>
                <a:schemeClr val="tx1"/>
              </a:solidFill>
              <a:latin typeface="Arial" pitchFamily="34" charset="0"/>
              <a:ea typeface="Times New Roman" pitchFamily="18" charset="0"/>
            </a:endParaRPr>
          </a:p>
          <a:p>
            <a:pPr marL="342900" indent="-342900" fontAlgn="base">
              <a:lnSpc>
                <a:spcPct val="150000"/>
              </a:lnSpc>
              <a:spcBef>
                <a:spcPct val="0"/>
              </a:spcBef>
              <a:spcAft>
                <a:spcPct val="0"/>
              </a:spcAft>
              <a:buFont typeface="+mj-lt"/>
              <a:buAutoNum type="arabicPeriod"/>
            </a:pPr>
            <a:r>
              <a:rPr lang="ar-SA" sz="2000" b="1" dirty="0">
                <a:solidFill>
                  <a:schemeClr val="tx1"/>
                </a:solidFill>
                <a:latin typeface="Arial" pitchFamily="34" charset="0"/>
                <a:ea typeface="Times New Roman" pitchFamily="18" charset="0"/>
              </a:rPr>
              <a:t>ماذا تتوقع إن تقدم الجهات الداعمة لحالات الأطفال المعرضين لخطر إساءة </a:t>
            </a:r>
            <a:r>
              <a:rPr lang="ar-SA" sz="2000" b="1" dirty="0" smtClean="0">
                <a:solidFill>
                  <a:schemeClr val="tx1"/>
                </a:solidFill>
                <a:latin typeface="Arial" pitchFamily="34" charset="0"/>
                <a:ea typeface="Times New Roman" pitchFamily="18" charset="0"/>
              </a:rPr>
              <a:t>المعاملة  ؟</a:t>
            </a:r>
            <a:endParaRPr lang="en-US" sz="2000" b="1" dirty="0">
              <a:solidFill>
                <a:schemeClr val="tx1"/>
              </a:solidFill>
              <a:latin typeface="Arial" pitchFamily="34" charset="0"/>
              <a:ea typeface="Times New Roman" pitchFamily="18" charset="0"/>
            </a:endParaRPr>
          </a:p>
          <a:p>
            <a:pPr marL="342900" indent="-342900" fontAlgn="base">
              <a:lnSpc>
                <a:spcPct val="150000"/>
              </a:lnSpc>
              <a:spcBef>
                <a:spcPct val="0"/>
              </a:spcBef>
              <a:spcAft>
                <a:spcPct val="0"/>
              </a:spcAft>
              <a:buFont typeface="+mj-lt"/>
              <a:buAutoNum type="arabicPeriod"/>
            </a:pPr>
            <a:r>
              <a:rPr lang="ar-SA" sz="2000" b="1" dirty="0">
                <a:solidFill>
                  <a:schemeClr val="tx1"/>
                </a:solidFill>
                <a:latin typeface="Arial" pitchFamily="34" charset="0"/>
                <a:ea typeface="Times New Roman" pitchFamily="18" charset="0"/>
              </a:rPr>
              <a:t>ما هي التحديات التي يمكن </a:t>
            </a:r>
            <a:r>
              <a:rPr lang="ar-SA" sz="2000" b="1" dirty="0" smtClean="0">
                <a:solidFill>
                  <a:schemeClr val="tx1"/>
                </a:solidFill>
                <a:latin typeface="Arial" pitchFamily="34" charset="0"/>
                <a:ea typeface="Times New Roman" pitchFamily="18" charset="0"/>
              </a:rPr>
              <a:t>أن </a:t>
            </a:r>
            <a:r>
              <a:rPr lang="ar-SA" sz="2000" b="1" dirty="0">
                <a:solidFill>
                  <a:schemeClr val="tx1"/>
                </a:solidFill>
                <a:latin typeface="Arial" pitchFamily="34" charset="0"/>
                <a:ea typeface="Times New Roman" pitchFamily="18" charset="0"/>
              </a:rPr>
              <a:t>تعيق تقديم أفضل الخدمات من </a:t>
            </a:r>
            <a:r>
              <a:rPr lang="ar-SA" sz="2000" b="1" dirty="0" smtClean="0">
                <a:solidFill>
                  <a:schemeClr val="tx1"/>
                </a:solidFill>
                <a:latin typeface="Arial" pitchFamily="34" charset="0"/>
                <a:ea typeface="Times New Roman" pitchFamily="18" charset="0"/>
              </a:rPr>
              <a:t>هذه للأطفال </a:t>
            </a:r>
            <a:r>
              <a:rPr lang="ar-SA" sz="2000" b="1" dirty="0">
                <a:solidFill>
                  <a:schemeClr val="tx1"/>
                </a:solidFill>
                <a:latin typeface="Arial" pitchFamily="34" charset="0"/>
                <a:ea typeface="Times New Roman" pitchFamily="18" charset="0"/>
              </a:rPr>
              <a:t>المعرضون لخطر إساءة المعاملة</a:t>
            </a:r>
            <a:r>
              <a:rPr lang="ar-SA" sz="2000" b="1" dirty="0" smtClean="0">
                <a:solidFill>
                  <a:schemeClr val="tx1"/>
                </a:solidFill>
                <a:latin typeface="Arial" pitchFamily="34" charset="0"/>
                <a:ea typeface="Times New Roman" pitchFamily="18" charset="0"/>
              </a:rPr>
              <a:t>؟</a:t>
            </a:r>
            <a:endParaRPr lang="ar-SA" sz="2000" b="1" dirty="0">
              <a:solidFill>
                <a:schemeClr val="tx1"/>
              </a:solidFill>
              <a:latin typeface="Arial" pitchFamily="34" charset="0"/>
              <a:ea typeface="Times New Roman" pitchFamily="18" charset="0"/>
            </a:endParaRPr>
          </a:p>
        </p:txBody>
      </p:sp>
      <p:sp>
        <p:nvSpPr>
          <p:cNvPr id="4" name="مستطيل 3"/>
          <p:cNvSpPr/>
          <p:nvPr/>
        </p:nvSpPr>
        <p:spPr>
          <a:xfrm>
            <a:off x="1961158" y="143054"/>
            <a:ext cx="5500224" cy="523220"/>
          </a:xfrm>
          <a:prstGeom prst="rect">
            <a:avLst/>
          </a:prstGeom>
          <a:solidFill>
            <a:schemeClr val="accent5"/>
          </a:solidFill>
        </p:spPr>
        <p:style>
          <a:lnRef idx="3">
            <a:schemeClr val="lt1"/>
          </a:lnRef>
          <a:fillRef idx="1">
            <a:schemeClr val="accent2"/>
          </a:fillRef>
          <a:effectRef idx="1">
            <a:schemeClr val="accent2"/>
          </a:effectRef>
          <a:fontRef idx="minor">
            <a:schemeClr val="lt1"/>
          </a:fontRef>
        </p:style>
        <p:txBody>
          <a:bodyPr wrap="none">
            <a:spAutoFit/>
          </a:bodyPr>
          <a:lstStyle/>
          <a:p>
            <a:r>
              <a:rPr lang="ar-SA" sz="2800" b="1" dirty="0">
                <a:solidFill>
                  <a:schemeClr val="bg1"/>
                </a:solidFill>
              </a:rPr>
              <a:t>اسم </a:t>
            </a:r>
            <a:r>
              <a:rPr lang="ar-SA" sz="2800" b="1" dirty="0" smtClean="0">
                <a:solidFill>
                  <a:schemeClr val="bg1"/>
                </a:solidFill>
              </a:rPr>
              <a:t>النشاط1/2/4</a:t>
            </a:r>
            <a:r>
              <a:rPr lang="ar-SA" sz="2800" b="1" dirty="0">
                <a:solidFill>
                  <a:schemeClr val="bg1"/>
                </a:solidFill>
              </a:rPr>
              <a:t>: لمن نحول ونحن مطمئنون</a:t>
            </a:r>
          </a:p>
        </p:txBody>
      </p:sp>
      <p:sp>
        <p:nvSpPr>
          <p:cNvPr id="5" name="مستطيل 4"/>
          <p:cNvSpPr/>
          <p:nvPr/>
        </p:nvSpPr>
        <p:spPr>
          <a:xfrm>
            <a:off x="686347" y="908720"/>
            <a:ext cx="7848600" cy="473206"/>
          </a:xfrm>
          <a:prstGeom prst="rect">
            <a:avLst/>
          </a:prstGeom>
          <a:solidFill>
            <a:schemeClr val="accent6">
              <a:lumMod val="40000"/>
              <a:lumOff val="60000"/>
            </a:schemeClr>
          </a:solidFill>
          <a:ln>
            <a:headEnd/>
            <a:tailEnd/>
          </a:ln>
          <a:effectLst>
            <a:glow rad="101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lnSpc>
                <a:spcPct val="150000"/>
              </a:lnSpc>
              <a:spcBef>
                <a:spcPct val="0"/>
              </a:spcBef>
              <a:spcAft>
                <a:spcPct val="0"/>
              </a:spcAft>
            </a:pPr>
            <a:r>
              <a:rPr lang="ar-SA" dirty="0" smtClean="0">
                <a:solidFill>
                  <a:schemeClr val="tx2"/>
                </a:solidFill>
                <a:latin typeface="Arial" pitchFamily="34" charset="0"/>
                <a:ea typeface="Times New Roman" pitchFamily="18" charset="0"/>
                <a:cs typeface="PT Bold Heading" pitchFamily="2" charset="-78"/>
              </a:rPr>
              <a:t>تعرف على مهارة </a:t>
            </a:r>
            <a:r>
              <a:rPr lang="ar-SA" dirty="0">
                <a:solidFill>
                  <a:schemeClr val="tx2"/>
                </a:solidFill>
                <a:latin typeface="Arial" pitchFamily="34" charset="0"/>
                <a:ea typeface="Times New Roman" pitchFamily="18" charset="0"/>
                <a:cs typeface="PT Bold Heading" pitchFamily="2" charset="-78"/>
              </a:rPr>
              <a:t>تحويل </a:t>
            </a:r>
            <a:r>
              <a:rPr lang="ar-SA" dirty="0" smtClean="0">
                <a:solidFill>
                  <a:schemeClr val="tx2"/>
                </a:solidFill>
                <a:latin typeface="Arial" pitchFamily="34" charset="0"/>
                <a:ea typeface="Times New Roman" pitchFamily="18" charset="0"/>
                <a:cs typeface="PT Bold Heading" pitchFamily="2" charset="-78"/>
              </a:rPr>
              <a:t>الأطفال </a:t>
            </a:r>
            <a:r>
              <a:rPr lang="ar-SA" dirty="0" err="1" smtClean="0">
                <a:solidFill>
                  <a:schemeClr val="tx2"/>
                </a:solidFill>
                <a:latin typeface="Arial" pitchFamily="34" charset="0"/>
                <a:ea typeface="Times New Roman" pitchFamily="18" charset="0"/>
                <a:cs typeface="PT Bold Heading" pitchFamily="2" charset="-78"/>
              </a:rPr>
              <a:t>المعرضي</a:t>
            </a:r>
            <a:r>
              <a:rPr lang="ar-SA" dirty="0" smtClean="0">
                <a:solidFill>
                  <a:schemeClr val="tx2"/>
                </a:solidFill>
                <a:latin typeface="Arial" pitchFamily="34" charset="0"/>
                <a:ea typeface="Times New Roman" pitchFamily="18" charset="0"/>
                <a:cs typeface="PT Bold Heading" pitchFamily="2" charset="-78"/>
              </a:rPr>
              <a:t> </a:t>
            </a:r>
            <a:r>
              <a:rPr lang="ar-SA" dirty="0">
                <a:solidFill>
                  <a:schemeClr val="tx2"/>
                </a:solidFill>
                <a:latin typeface="Arial" pitchFamily="34" charset="0"/>
                <a:ea typeface="Times New Roman" pitchFamily="18" charset="0"/>
                <a:cs typeface="PT Bold Heading" pitchFamily="2" charset="-78"/>
              </a:rPr>
              <a:t>لخطر </a:t>
            </a:r>
            <a:r>
              <a:rPr lang="ar-SA" dirty="0" smtClean="0">
                <a:solidFill>
                  <a:schemeClr val="tx2"/>
                </a:solidFill>
                <a:latin typeface="Arial" pitchFamily="34" charset="0"/>
                <a:ea typeface="Times New Roman" pitchFamily="18" charset="0"/>
                <a:cs typeface="PT Bold Heading" pitchFamily="2" charset="-78"/>
              </a:rPr>
              <a:t>الإساءة والإهمال</a:t>
            </a:r>
            <a:endParaRPr lang="ar-SA" dirty="0">
              <a:solidFill>
                <a:schemeClr val="tx2"/>
              </a:solidFill>
              <a:latin typeface="Arial" pitchFamily="34" charset="0"/>
              <a:ea typeface="Times New Roman" pitchFamily="18" charset="0"/>
              <a:cs typeface="PT Bold Heading" pitchFamily="2" charset="-78"/>
            </a:endParaRPr>
          </a:p>
        </p:txBody>
      </p:sp>
      <p:sp>
        <p:nvSpPr>
          <p:cNvPr id="6" name="Rectangle 1"/>
          <p:cNvSpPr>
            <a:spLocks noChangeArrowheads="1"/>
          </p:cNvSpPr>
          <p:nvPr/>
        </p:nvSpPr>
        <p:spPr bwMode="auto">
          <a:xfrm>
            <a:off x="5724128" y="5373216"/>
            <a:ext cx="2964524" cy="1323439"/>
          </a:xfrm>
          <a:prstGeom prst="rect">
            <a:avLst/>
          </a:prstGeom>
          <a:solidFill>
            <a:srgbClr val="FFFF00"/>
          </a:solidFill>
          <a:ln>
            <a:solidFill>
              <a:schemeClr val="tx1"/>
            </a:solidFill>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ar-SA" sz="1600" b="1" dirty="0">
                <a:solidFill>
                  <a:schemeClr val="tx1"/>
                </a:solidFill>
                <a:latin typeface="Arial" pitchFamily="34" charset="0"/>
                <a:ea typeface="Times New Roman" pitchFamily="18" charset="0"/>
              </a:rPr>
              <a:t>مدة النشاط : </a:t>
            </a:r>
            <a:r>
              <a:rPr lang="ar-SA" sz="1600" b="1" dirty="0" smtClean="0">
                <a:solidFill>
                  <a:schemeClr val="tx1"/>
                </a:solidFill>
                <a:latin typeface="Arial" pitchFamily="34" charset="0"/>
                <a:ea typeface="Times New Roman" pitchFamily="18" charset="0"/>
              </a:rPr>
              <a:t>10 دقيقة</a:t>
            </a:r>
            <a:endParaRPr lang="en-US" sz="1600" b="1" dirty="0">
              <a:solidFill>
                <a:schemeClr val="tx1"/>
              </a:solidFill>
              <a:latin typeface="Arial" pitchFamily="34" charset="0"/>
              <a:ea typeface="Times New Roman" pitchFamily="18" charset="0"/>
            </a:endParaRPr>
          </a:p>
          <a:p>
            <a:pPr algn="justLow" fontAlgn="base">
              <a:spcBef>
                <a:spcPct val="0"/>
              </a:spcBef>
              <a:spcAft>
                <a:spcPct val="0"/>
              </a:spcAft>
            </a:pPr>
            <a:r>
              <a:rPr lang="ar-SA" sz="1600" b="1" dirty="0">
                <a:solidFill>
                  <a:schemeClr val="tx1"/>
                </a:solidFill>
                <a:latin typeface="Arial" pitchFamily="34" charset="0"/>
                <a:ea typeface="Times New Roman" pitchFamily="18" charset="0"/>
              </a:rPr>
              <a:t>طريقة التدريب :</a:t>
            </a:r>
            <a:endParaRPr lang="en-US" sz="1600" b="1" dirty="0">
              <a:solidFill>
                <a:schemeClr val="tx1"/>
              </a:solidFill>
              <a:latin typeface="Arial" pitchFamily="34" charset="0"/>
              <a:ea typeface="Times New Roman" pitchFamily="18" charset="0"/>
            </a:endParaRPr>
          </a:p>
          <a:p>
            <a:pPr algn="justLow" fontAlgn="base">
              <a:spcBef>
                <a:spcPct val="0"/>
              </a:spcBef>
              <a:spcAft>
                <a:spcPct val="0"/>
              </a:spcAft>
            </a:pPr>
            <a:r>
              <a:rPr lang="ar-SA" sz="1600" b="1" dirty="0">
                <a:solidFill>
                  <a:schemeClr val="tx1"/>
                </a:solidFill>
                <a:latin typeface="Arial" pitchFamily="34" charset="0"/>
                <a:ea typeface="Times New Roman" pitchFamily="18" charset="0"/>
              </a:rPr>
              <a:t>-العصف الذهني</a:t>
            </a:r>
            <a:endParaRPr lang="en-US" sz="1600" b="1" dirty="0">
              <a:solidFill>
                <a:schemeClr val="tx1"/>
              </a:solidFill>
              <a:latin typeface="Arial" pitchFamily="34" charset="0"/>
              <a:ea typeface="Times New Roman" pitchFamily="18" charset="0"/>
            </a:endParaRPr>
          </a:p>
          <a:p>
            <a:pPr algn="justLow" fontAlgn="base">
              <a:spcBef>
                <a:spcPct val="0"/>
              </a:spcBef>
              <a:spcAft>
                <a:spcPct val="0"/>
              </a:spcAft>
            </a:pPr>
            <a:r>
              <a:rPr lang="ar-SA" sz="1600" b="1" dirty="0">
                <a:solidFill>
                  <a:schemeClr val="tx1"/>
                </a:solidFill>
                <a:latin typeface="Arial" pitchFamily="34" charset="0"/>
                <a:ea typeface="Times New Roman" pitchFamily="18" charset="0"/>
              </a:rPr>
              <a:t>-مجموعات العمل</a:t>
            </a:r>
          </a:p>
          <a:p>
            <a:pPr algn="justLow" fontAlgn="base">
              <a:spcBef>
                <a:spcPct val="0"/>
              </a:spcBef>
              <a:spcAft>
                <a:spcPct val="0"/>
              </a:spcAft>
            </a:pPr>
            <a:r>
              <a:rPr lang="ar-SA" sz="1600" b="1" dirty="0">
                <a:solidFill>
                  <a:schemeClr val="tx1"/>
                </a:solidFill>
                <a:latin typeface="Arial" pitchFamily="34" charset="0"/>
                <a:ea typeface="Times New Roman" pitchFamily="18" charset="0"/>
              </a:rPr>
              <a:t>-</a:t>
            </a:r>
            <a:r>
              <a:rPr lang="ar-SA" sz="1600" b="1" dirty="0" smtClean="0">
                <a:solidFill>
                  <a:schemeClr val="tx1"/>
                </a:solidFill>
                <a:latin typeface="Arial" pitchFamily="34" charset="0"/>
                <a:ea typeface="Times New Roman" pitchFamily="18" charset="0"/>
              </a:rPr>
              <a:t>المناقشة</a:t>
            </a:r>
            <a:endParaRPr lang="ar-SA" sz="1600" b="1" dirty="0">
              <a:solidFill>
                <a:schemeClr val="tx1"/>
              </a:solidFill>
              <a:latin typeface="Arial" pitchFamily="34" charset="0"/>
              <a:ea typeface="Times New Roman" pitchFamily="18" charset="0"/>
            </a:endParaRPr>
          </a:p>
        </p:txBody>
      </p:sp>
    </p:spTree>
    <p:extLst>
      <p:ext uri="{BB962C8B-B14F-4D97-AF65-F5344CB8AC3E}">
        <p14:creationId xmlns:p14="http://schemas.microsoft.com/office/powerpoint/2010/main" val="36254113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395536" y="2913911"/>
            <a:ext cx="8077200" cy="3416320"/>
          </a:xfrm>
          <a:prstGeom prst="rect">
            <a:avLst/>
          </a:prstGeom>
          <a:ln w="28575">
            <a:solidFill>
              <a:schemeClr val="tx1"/>
            </a:solid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000" b="1" dirty="0" smtClean="0">
                <a:solidFill>
                  <a:srgbClr val="FF0000"/>
                </a:solidFill>
                <a:latin typeface="Arial" pitchFamily="34" charset="0"/>
                <a:ea typeface="Times New Roman" pitchFamily="18" charset="0"/>
                <a:cs typeface="Arabic Transparent" pitchFamily="2" charset="-78"/>
              </a:rPr>
              <a:t> </a:t>
            </a:r>
            <a:r>
              <a:rPr lang="ar-SA" sz="2000" b="1" dirty="0" smtClean="0">
                <a:solidFill>
                  <a:srgbClr val="000000"/>
                </a:solidFill>
                <a:latin typeface="Arial" pitchFamily="34" charset="0"/>
                <a:ea typeface="Times New Roman" pitchFamily="18" charset="0"/>
                <a:cs typeface="Arabic Transparent" pitchFamily="2" charset="-78"/>
              </a:rPr>
              <a:t>الطفل شرعاُ </a:t>
            </a:r>
            <a:r>
              <a:rPr lang="ar-SA" sz="2400" b="1" dirty="0" smtClean="0">
                <a:solidFill>
                  <a:srgbClr val="FF0000"/>
                </a:solidFill>
                <a:latin typeface="Arial" pitchFamily="34" charset="0"/>
                <a:ea typeface="Times New Roman" pitchFamily="18" charset="0"/>
                <a:cs typeface="Arabic Transparent" pitchFamily="2" charset="-78"/>
              </a:rPr>
              <a:t>: </a:t>
            </a:r>
            <a:r>
              <a:rPr lang="ar-SA" sz="2000" b="1" dirty="0">
                <a:solidFill>
                  <a:srgbClr val="FF0000"/>
                </a:solidFill>
                <a:latin typeface="Arial" pitchFamily="34" charset="0"/>
                <a:ea typeface="Times New Roman" pitchFamily="18" charset="0"/>
                <a:cs typeface="Arabic Transparent" pitchFamily="2" charset="-78"/>
              </a:rPr>
              <a:t>كل </a:t>
            </a:r>
            <a:r>
              <a:rPr lang="ar-SA" sz="2000" b="1" dirty="0" smtClean="0">
                <a:solidFill>
                  <a:srgbClr val="FF0000"/>
                </a:solidFill>
                <a:latin typeface="Arial" pitchFamily="34" charset="0"/>
                <a:ea typeface="Times New Roman" pitchFamily="18" charset="0"/>
                <a:cs typeface="Arabic Transparent" pitchFamily="2" charset="-78"/>
              </a:rPr>
              <a:t>من لم ينبت أو لم </a:t>
            </a:r>
            <a:r>
              <a:rPr lang="ar-SA" sz="2000" b="1" dirty="0">
                <a:solidFill>
                  <a:srgbClr val="FF0000"/>
                </a:solidFill>
                <a:latin typeface="Arial" pitchFamily="34" charset="0"/>
                <a:ea typeface="Times New Roman" pitchFamily="18" charset="0"/>
                <a:cs typeface="Arabic Transparent" pitchFamily="2" charset="-78"/>
              </a:rPr>
              <a:t>بلغ </a:t>
            </a:r>
            <a:r>
              <a:rPr lang="ar-SA" sz="2000" b="1" dirty="0" smtClean="0">
                <a:solidFill>
                  <a:srgbClr val="FF0000"/>
                </a:solidFill>
                <a:latin typeface="Arial" pitchFamily="34" charset="0"/>
                <a:ea typeface="Times New Roman" pitchFamily="18" charset="0"/>
                <a:cs typeface="Arabic Transparent" pitchFamily="2" charset="-78"/>
              </a:rPr>
              <a:t>الحلم أوسن  15 عام </a:t>
            </a:r>
            <a:r>
              <a:rPr lang="ar-SA" sz="2000" b="1" dirty="0" smtClean="0">
                <a:solidFill>
                  <a:srgbClr val="3333FF"/>
                </a:solidFill>
                <a:latin typeface="Arial" pitchFamily="34" charset="0"/>
                <a:ea typeface="Times New Roman" pitchFamily="18" charset="0"/>
                <a:cs typeface="Arabic Transparent" pitchFamily="2" charset="-78"/>
              </a:rPr>
              <a:t>( احد العلامات الثلاث )</a:t>
            </a:r>
            <a:r>
              <a:rPr lang="ar-SA" sz="2000" b="1" dirty="0" smtClean="0">
                <a:solidFill>
                  <a:srgbClr val="FF0000"/>
                </a:solidFill>
                <a:latin typeface="Arial" pitchFamily="34" charset="0"/>
                <a:ea typeface="Times New Roman" pitchFamily="18" charset="0"/>
                <a:cs typeface="Arabic Transparent" pitchFamily="2" charset="-78"/>
              </a:rPr>
              <a:t>.</a:t>
            </a:r>
          </a:p>
          <a:p>
            <a:pPr algn="justLow" fontAlgn="base">
              <a:lnSpc>
                <a:spcPct val="150000"/>
              </a:lnSpc>
              <a:spcBef>
                <a:spcPct val="0"/>
              </a:spcBef>
              <a:spcAft>
                <a:spcPct val="0"/>
              </a:spcAft>
            </a:pPr>
            <a:r>
              <a:rPr lang="ar-SA" sz="2400" dirty="0" smtClean="0"/>
              <a:t>قال تعالى (( </a:t>
            </a:r>
            <a:r>
              <a:rPr lang="ar-SA" sz="2400" dirty="0" smtClean="0">
                <a:solidFill>
                  <a:srgbClr val="3333FF"/>
                </a:solidFill>
              </a:rPr>
              <a:t>وَإِذَا </a:t>
            </a:r>
            <a:r>
              <a:rPr lang="ar-SA" sz="2400" dirty="0">
                <a:solidFill>
                  <a:srgbClr val="3333FF"/>
                </a:solidFill>
              </a:rPr>
              <a:t>بَلَغَ الْأَطْفَالُ مِنْكُمُ الْحُلُمَ فَلْيَسْتَأْذِنُوا كَمَا اسْتَأْذَنَ الَّذِينَ مِنْ قَبْلِهِمْ ۚ </a:t>
            </a:r>
            <a:r>
              <a:rPr lang="ar-SA" sz="2400" dirty="0" err="1">
                <a:solidFill>
                  <a:srgbClr val="3333FF"/>
                </a:solidFill>
              </a:rPr>
              <a:t>كَذَٰلِكَ</a:t>
            </a:r>
            <a:r>
              <a:rPr lang="ar-SA" sz="2400" dirty="0">
                <a:solidFill>
                  <a:srgbClr val="3333FF"/>
                </a:solidFill>
              </a:rPr>
              <a:t> يُبَيِّنُ اللَّهُ لَكُمْ آيَاتِهِ ۗ وَاللَّهُ عَلِيمٌ </a:t>
            </a:r>
            <a:r>
              <a:rPr lang="ar-SA" sz="2400" dirty="0" smtClean="0">
                <a:solidFill>
                  <a:srgbClr val="3333FF"/>
                </a:solidFill>
              </a:rPr>
              <a:t>حَكِيم </a:t>
            </a:r>
            <a:r>
              <a:rPr lang="ar-SA" sz="2400" dirty="0" smtClean="0"/>
              <a:t>)) النور 24</a:t>
            </a:r>
          </a:p>
          <a:p>
            <a:pPr algn="justLow" fontAlgn="base">
              <a:lnSpc>
                <a:spcPct val="150000"/>
              </a:lnSpc>
              <a:spcBef>
                <a:spcPct val="0"/>
              </a:spcBef>
              <a:spcAft>
                <a:spcPct val="0"/>
              </a:spcAft>
            </a:pPr>
            <a:endParaRPr lang="ar-SA" sz="2400" b="1" dirty="0" smtClean="0">
              <a:solidFill>
                <a:srgbClr val="FF0000"/>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2400" b="1" dirty="0" smtClean="0">
                <a:solidFill>
                  <a:srgbClr val="000000"/>
                </a:solidFill>
                <a:latin typeface="Arial" pitchFamily="34" charset="0"/>
                <a:ea typeface="Times New Roman" pitchFamily="18" charset="0"/>
                <a:cs typeface="Arabic Transparent" pitchFamily="2" charset="-78"/>
              </a:rPr>
              <a:t>الطفل نظاماًً </a:t>
            </a:r>
            <a:r>
              <a:rPr lang="ar-SA" sz="2400" b="1" dirty="0" smtClean="0">
                <a:solidFill>
                  <a:srgbClr val="FF0000"/>
                </a:solidFill>
                <a:latin typeface="Arial" pitchFamily="34" charset="0"/>
                <a:ea typeface="Times New Roman" pitchFamily="18" charset="0"/>
                <a:cs typeface="Arabic Transparent" pitchFamily="2" charset="-78"/>
              </a:rPr>
              <a:t>: هو كل أنسان لم يبلغ الثامنة عشرة ولم يبلغ سن الرشد </a:t>
            </a:r>
          </a:p>
          <a:p>
            <a:pPr algn="justLow" fontAlgn="base">
              <a:lnSpc>
                <a:spcPct val="150000"/>
              </a:lnSpc>
              <a:spcBef>
                <a:spcPct val="0"/>
              </a:spcBef>
              <a:spcAft>
                <a:spcPct val="0"/>
              </a:spcAft>
            </a:pPr>
            <a:endParaRPr lang="ar-SA" sz="2400" b="1" dirty="0" smtClean="0">
              <a:solidFill>
                <a:srgbClr val="FF0000"/>
              </a:solidFill>
              <a:latin typeface="Arial" pitchFamily="34" charset="0"/>
              <a:ea typeface="Times New Roman" pitchFamily="18" charset="0"/>
              <a:cs typeface="Arabic Transparent" pitchFamily="2" charset="-7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2414042" cy="24140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 name="مستطيل مستدير الزوايا 1"/>
          <p:cNvSpPr/>
          <p:nvPr/>
        </p:nvSpPr>
        <p:spPr>
          <a:xfrm>
            <a:off x="3275856" y="548680"/>
            <a:ext cx="5328592" cy="1584176"/>
          </a:xfrm>
          <a:prstGeom prst="roundRect">
            <a:avLst/>
          </a:prstGeom>
          <a:solidFill>
            <a:srgbClr val="FFFFB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tx1"/>
                </a:solidFill>
              </a:rPr>
              <a:t>ماذا نعني بمصطلح الطفولة : </a:t>
            </a:r>
            <a:endParaRPr lang="ar-SA" sz="3200" b="1" dirty="0">
              <a:solidFill>
                <a:schemeClr val="tx1"/>
              </a:solidFill>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8" name="Rectangle 4"/>
          <p:cNvSpPr>
            <a:spLocks noChangeArrowheads="1"/>
          </p:cNvSpPr>
          <p:nvPr/>
        </p:nvSpPr>
        <p:spPr bwMode="auto">
          <a:xfrm>
            <a:off x="395536" y="532131"/>
            <a:ext cx="8305800" cy="6093976"/>
          </a:xfrm>
          <a:prstGeom prst="rect">
            <a:avLst/>
          </a:prstGeom>
          <a:solidFill>
            <a:srgbClr val="FFFFCC"/>
          </a:soli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just" fontAlgn="base">
              <a:lnSpc>
                <a:spcPct val="150000"/>
              </a:lnSpc>
              <a:spcBef>
                <a:spcPct val="0"/>
              </a:spcBef>
              <a:spcAft>
                <a:spcPct val="0"/>
              </a:spcAft>
            </a:pPr>
            <a:r>
              <a:rPr lang="ar-SA" sz="2800" dirty="0" smtClean="0">
                <a:solidFill>
                  <a:srgbClr val="0070C0"/>
                </a:solidFill>
                <a:latin typeface="Arial" pitchFamily="34" charset="0"/>
                <a:ea typeface="Times New Roman" pitchFamily="18" charset="0"/>
                <a:cs typeface="PT Bold Heading" pitchFamily="2" charset="-78"/>
              </a:rPr>
              <a:t>خطوات التعامل مع الحالات المكتشفة وكيفية الإحالة :</a:t>
            </a:r>
          </a:p>
          <a:p>
            <a:pPr algn="just" fontAlgn="base">
              <a:lnSpc>
                <a:spcPct val="150000"/>
              </a:lnSpc>
              <a:spcBef>
                <a:spcPct val="0"/>
              </a:spcBef>
              <a:spcAft>
                <a:spcPct val="0"/>
              </a:spcAft>
            </a:pPr>
            <a:r>
              <a:rPr lang="ar-SA" sz="2400" b="1" dirty="0" smtClean="0">
                <a:solidFill>
                  <a:schemeClr val="tx1"/>
                </a:solidFill>
                <a:latin typeface="Arial" pitchFamily="34" charset="0"/>
                <a:ea typeface="Times New Roman" pitchFamily="18" charset="0"/>
              </a:rPr>
              <a:t>1-</a:t>
            </a:r>
            <a:r>
              <a:rPr lang="ar-SA" sz="2400" b="1" dirty="0" smtClean="0">
                <a:solidFill>
                  <a:schemeClr val="tx1"/>
                </a:solidFill>
                <a:latin typeface="Arial" pitchFamily="34" charset="0"/>
                <a:ea typeface="Times New Roman" pitchFamily="18" charset="0"/>
                <a:cs typeface="PT Bold Heading" pitchFamily="2" charset="-78"/>
              </a:rPr>
              <a:t> </a:t>
            </a:r>
            <a:r>
              <a:rPr lang="ar-SA" sz="2400" b="1" dirty="0" smtClean="0">
                <a:solidFill>
                  <a:schemeClr val="tx1"/>
                </a:solidFill>
                <a:latin typeface="Arial" pitchFamily="34" charset="0"/>
                <a:ea typeface="Times New Roman" pitchFamily="18" charset="0"/>
              </a:rPr>
              <a:t>إجراء </a:t>
            </a:r>
            <a:r>
              <a:rPr lang="ar-SA" sz="2400" b="1" dirty="0">
                <a:solidFill>
                  <a:schemeClr val="tx1"/>
                </a:solidFill>
                <a:latin typeface="Arial" pitchFamily="34" charset="0"/>
                <a:ea typeface="Times New Roman" pitchFamily="18" charset="0"/>
              </a:rPr>
              <a:t>عملية المسح والتقييم لجميع </a:t>
            </a:r>
            <a:r>
              <a:rPr lang="ar-SA" sz="2400" b="1" dirty="0" smtClean="0">
                <a:solidFill>
                  <a:schemeClr val="tx1"/>
                </a:solidFill>
                <a:latin typeface="Arial" pitchFamily="34" charset="0"/>
                <a:ea typeface="Times New Roman" pitchFamily="18" charset="0"/>
              </a:rPr>
              <a:t>الطلاب لاكتشاف الحالات عن طريق ما يلي : ( </a:t>
            </a:r>
            <a:r>
              <a:rPr lang="ar-SA" sz="2400" b="1" dirty="0" smtClean="0">
                <a:solidFill>
                  <a:srgbClr val="FF0000"/>
                </a:solidFill>
                <a:latin typeface="Arial" pitchFamily="34" charset="0"/>
                <a:ea typeface="Times New Roman" pitchFamily="18" charset="0"/>
              </a:rPr>
              <a:t>الملاحظة  ، المعلمون، الطالب نفسه ،أحد أفراد الاسرة ، الاصدقاء ، المواقف اليومية الطارئة ، الحالات التربوية والاجتماعية والنفسية والسلوكية المتكررة </a:t>
            </a:r>
            <a:r>
              <a:rPr lang="ar-SA" sz="2400" b="1" dirty="0" smtClean="0">
                <a:solidFill>
                  <a:schemeClr val="tx1"/>
                </a:solidFill>
                <a:latin typeface="Arial" pitchFamily="34" charset="0"/>
                <a:ea typeface="Times New Roman" pitchFamily="18" charset="0"/>
                <a:cs typeface="PT Bold Heading" pitchFamily="2" charset="-78"/>
              </a:rPr>
              <a:t>.</a:t>
            </a:r>
          </a:p>
          <a:p>
            <a:pPr algn="just" fontAlgn="base">
              <a:lnSpc>
                <a:spcPct val="150000"/>
              </a:lnSpc>
              <a:spcBef>
                <a:spcPct val="0"/>
              </a:spcBef>
              <a:spcAft>
                <a:spcPct val="0"/>
              </a:spcAft>
            </a:pPr>
            <a:r>
              <a:rPr lang="ar-SA" sz="2400" b="1" dirty="0" smtClean="0">
                <a:solidFill>
                  <a:srgbClr val="0070C0"/>
                </a:solidFill>
                <a:latin typeface="Arial" pitchFamily="34" charset="0"/>
                <a:ea typeface="Times New Roman" pitchFamily="18" charset="0"/>
              </a:rPr>
              <a:t>2- قم بفتح دراسة حالة سرية  للحالات المكتشفة باستخدام أدوات جمع المعلومات وخاصة فنيات المقابلة للحالات التي يظهر عليها الاساءة والاهمال والمتحفظة في عدم التحدث حول معاناتها .</a:t>
            </a:r>
          </a:p>
          <a:p>
            <a:pPr algn="just" fontAlgn="base">
              <a:lnSpc>
                <a:spcPct val="150000"/>
              </a:lnSpc>
              <a:spcBef>
                <a:spcPct val="0"/>
              </a:spcBef>
              <a:spcAft>
                <a:spcPct val="0"/>
              </a:spcAft>
            </a:pPr>
            <a:r>
              <a:rPr lang="ar-SA" sz="2400" b="1" dirty="0" smtClean="0">
                <a:solidFill>
                  <a:srgbClr val="0070C0"/>
                </a:solidFill>
                <a:latin typeface="Arial" pitchFamily="34" charset="0"/>
                <a:ea typeface="Times New Roman" pitchFamily="18" charset="0"/>
              </a:rPr>
              <a:t>3- </a:t>
            </a:r>
            <a:r>
              <a:rPr lang="ar-SA" sz="2400" b="1" dirty="0" smtClean="0">
                <a:solidFill>
                  <a:schemeClr val="tx1"/>
                </a:solidFill>
                <a:latin typeface="Arial" pitchFamily="34" charset="0"/>
                <a:ea typeface="Times New Roman" pitchFamily="18" charset="0"/>
              </a:rPr>
              <a:t>تعبئة استمارة </a:t>
            </a:r>
            <a:r>
              <a:rPr lang="ar-SA" sz="2400" b="1" dirty="0" smtClean="0">
                <a:solidFill>
                  <a:srgbClr val="0070C0"/>
                </a:solidFill>
                <a:latin typeface="Arial" pitchFamily="34" charset="0"/>
                <a:ea typeface="Times New Roman" pitchFamily="18" charset="0"/>
              </a:rPr>
              <a:t>( </a:t>
            </a:r>
            <a:r>
              <a:rPr lang="ar-SA" sz="2400" b="1" dirty="0" smtClean="0">
                <a:solidFill>
                  <a:srgbClr val="FF0000"/>
                </a:solidFill>
                <a:latin typeface="Arial" pitchFamily="34" charset="0"/>
                <a:ea typeface="Times New Roman" pitchFamily="18" charset="0"/>
              </a:rPr>
              <a:t>البينات الأكثر أهمية عن الطفل المتعرض للإساءة </a:t>
            </a:r>
            <a:r>
              <a:rPr lang="ar-SA" sz="2400" b="1" dirty="0" smtClean="0">
                <a:solidFill>
                  <a:srgbClr val="0070C0"/>
                </a:solidFill>
                <a:latin typeface="Arial" pitchFamily="34" charset="0"/>
                <a:ea typeface="Times New Roman" pitchFamily="18" charset="0"/>
              </a:rPr>
              <a:t>)</a:t>
            </a:r>
          </a:p>
          <a:p>
            <a:pPr algn="just" fontAlgn="base">
              <a:lnSpc>
                <a:spcPct val="150000"/>
              </a:lnSpc>
              <a:spcBef>
                <a:spcPct val="0"/>
              </a:spcBef>
              <a:spcAft>
                <a:spcPct val="0"/>
              </a:spcAft>
            </a:pPr>
            <a:r>
              <a:rPr lang="ar-SA" sz="2400" b="1" dirty="0" smtClean="0">
                <a:solidFill>
                  <a:schemeClr val="tx1"/>
                </a:solidFill>
                <a:latin typeface="Arial" pitchFamily="34" charset="0"/>
                <a:ea typeface="Times New Roman" pitchFamily="18" charset="0"/>
              </a:rPr>
              <a:t>3- </a:t>
            </a:r>
            <a:r>
              <a:rPr lang="ar-SA" sz="2000" b="1" dirty="0" smtClean="0">
                <a:solidFill>
                  <a:srgbClr val="3366FF"/>
                </a:solidFill>
                <a:latin typeface="Arial" pitchFamily="34" charset="0"/>
                <a:ea typeface="Times New Roman" pitchFamily="18" charset="0"/>
              </a:rPr>
              <a:t>يتم معالجة الحالات البسيطة داخل المدرسة من قبل المرشد الطلابي ولجنة التوجيه والارشاد اذا ما لزم الأمر بالتعاون مع أحد أفراد الاسرة القريبة أو الممتدة من غير القائم بالإساءة وفي حالات الاهمال لا مانع من التعامل المباشر مع أحد الابويين المعني بالإهمال   </a:t>
            </a:r>
            <a:r>
              <a:rPr lang="ar-SA" sz="2000" b="1" dirty="0" smtClean="0">
                <a:solidFill>
                  <a:schemeClr val="tx1"/>
                </a:solidFill>
                <a:latin typeface="Arial" pitchFamily="34" charset="0"/>
                <a:ea typeface="Times New Roman" pitchFamily="18" charset="0"/>
              </a:rPr>
              <a:t>.</a:t>
            </a:r>
          </a:p>
        </p:txBody>
      </p:sp>
      <p:sp>
        <p:nvSpPr>
          <p:cNvPr id="3" name="Rectangle 1"/>
          <p:cNvSpPr>
            <a:spLocks noChangeArrowheads="1"/>
          </p:cNvSpPr>
          <p:nvPr/>
        </p:nvSpPr>
        <p:spPr bwMode="auto">
          <a:xfrm>
            <a:off x="457200" y="3513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1800" b="0" i="0" u="none" strike="noStrike" cap="none" normalizeH="0" baseline="0" smtClean="0">
                <a:ln>
                  <a:noFill/>
                </a:ln>
                <a:solidFill>
                  <a:schemeClr val="tx1"/>
                </a:solidFill>
                <a:effectLst/>
                <a:latin typeface="Arial" pitchFamily="34" charset="0"/>
                <a:cs typeface="Arial" pitchFamily="34" charset="0"/>
              </a:rPr>
              <a:t/>
            </a:r>
            <a:br>
              <a:rPr kumimoji="0" lang="ar-SA" sz="1800" b="0" i="0" u="none" strike="noStrike" cap="none" normalizeH="0" baseline="0" smtClean="0">
                <a:ln>
                  <a:noFill/>
                </a:ln>
                <a:solidFill>
                  <a:schemeClr val="tx1"/>
                </a:solidFill>
                <a:effectLst/>
                <a:latin typeface="Arial" pitchFamily="34" charset="0"/>
                <a:cs typeface="Arial" pitchFamily="34" charset="0"/>
              </a:rPr>
            </a:b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4842656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8" name="Rectangle 4"/>
          <p:cNvSpPr>
            <a:spLocks noChangeArrowheads="1"/>
          </p:cNvSpPr>
          <p:nvPr/>
        </p:nvSpPr>
        <p:spPr bwMode="auto">
          <a:xfrm>
            <a:off x="304304" y="212234"/>
            <a:ext cx="8521824" cy="6601807"/>
          </a:xfrm>
          <a:prstGeom prst="rect">
            <a:avLst/>
          </a:prstGeom>
          <a:solidFill>
            <a:srgbClr val="FFFFCC"/>
          </a:soli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just" fontAlgn="base">
              <a:lnSpc>
                <a:spcPct val="150000"/>
              </a:lnSpc>
              <a:spcBef>
                <a:spcPct val="0"/>
              </a:spcBef>
              <a:spcAft>
                <a:spcPct val="0"/>
              </a:spcAft>
            </a:pPr>
            <a:r>
              <a:rPr lang="ar-SA" dirty="0" smtClean="0">
                <a:solidFill>
                  <a:srgbClr val="0070C0"/>
                </a:solidFill>
                <a:latin typeface="Arial" pitchFamily="34" charset="0"/>
                <a:ea typeface="Times New Roman" pitchFamily="18" charset="0"/>
                <a:cs typeface="PT Bold Heading" pitchFamily="2" charset="-78"/>
              </a:rPr>
              <a:t>تابع خطوات </a:t>
            </a:r>
            <a:r>
              <a:rPr lang="ar-SA" dirty="0">
                <a:solidFill>
                  <a:srgbClr val="0070C0"/>
                </a:solidFill>
                <a:latin typeface="Arial" pitchFamily="34" charset="0"/>
                <a:ea typeface="Times New Roman" pitchFamily="18" charset="0"/>
                <a:cs typeface="PT Bold Heading" pitchFamily="2" charset="-78"/>
              </a:rPr>
              <a:t>التعامل مع الحالات المكتشفة وكيفية الإحالة :</a:t>
            </a:r>
          </a:p>
          <a:p>
            <a:pPr algn="just" fontAlgn="base">
              <a:lnSpc>
                <a:spcPct val="150000"/>
              </a:lnSpc>
              <a:spcBef>
                <a:spcPct val="0"/>
              </a:spcBef>
              <a:spcAft>
                <a:spcPct val="0"/>
              </a:spcAft>
            </a:pPr>
            <a:r>
              <a:rPr lang="ar-SA" sz="2000" b="1" dirty="0" smtClean="0">
                <a:solidFill>
                  <a:schemeClr val="tx1"/>
                </a:solidFill>
                <a:latin typeface="Arial" pitchFamily="34" charset="0"/>
                <a:ea typeface="Times New Roman" pitchFamily="18" charset="0"/>
              </a:rPr>
              <a:t>4- </a:t>
            </a:r>
            <a:r>
              <a:rPr lang="ar-SA" sz="2400" b="1" dirty="0" smtClean="0">
                <a:solidFill>
                  <a:schemeClr val="tx1"/>
                </a:solidFill>
                <a:latin typeface="Arial" pitchFamily="34" charset="0"/>
                <a:ea typeface="Times New Roman" pitchFamily="18" charset="0"/>
              </a:rPr>
              <a:t>تحويل الحالات الشديدة المعرضة ل ( الايذاء البدني ،الجنسي ،النفسي ، الاهمال ) مباشرة  وكذلك الحالات الخفيفة التي لم </a:t>
            </a:r>
            <a:r>
              <a:rPr lang="ar-SA" sz="2400" b="1" dirty="0">
                <a:solidFill>
                  <a:schemeClr val="tx1"/>
                </a:solidFill>
                <a:latin typeface="Arial" pitchFamily="34" charset="0"/>
                <a:ea typeface="Times New Roman" pitchFamily="18" charset="0"/>
              </a:rPr>
              <a:t>تفلح </a:t>
            </a:r>
            <a:r>
              <a:rPr lang="ar-SA" sz="2400" b="1" dirty="0" smtClean="0">
                <a:solidFill>
                  <a:schemeClr val="tx1"/>
                </a:solidFill>
                <a:latin typeface="Arial" pitchFamily="34" charset="0"/>
                <a:ea typeface="Times New Roman" pitchFamily="18" charset="0"/>
              </a:rPr>
              <a:t>الطرق </a:t>
            </a:r>
            <a:r>
              <a:rPr lang="ar-SA" sz="2400" b="1" dirty="0">
                <a:solidFill>
                  <a:schemeClr val="tx1"/>
                </a:solidFill>
                <a:latin typeface="Arial" pitchFamily="34" charset="0"/>
                <a:ea typeface="Times New Roman" pitchFamily="18" charset="0"/>
              </a:rPr>
              <a:t>الإرشادية </a:t>
            </a:r>
            <a:r>
              <a:rPr lang="ar-SA" sz="2400" b="1" dirty="0" smtClean="0">
                <a:solidFill>
                  <a:schemeClr val="tx1"/>
                </a:solidFill>
                <a:latin typeface="Arial" pitchFamily="34" charset="0"/>
                <a:ea typeface="Times New Roman" pitchFamily="18" charset="0"/>
              </a:rPr>
              <a:t>المتبعة داخل المدرسة  الى : </a:t>
            </a:r>
            <a:r>
              <a:rPr lang="ar-SA" sz="2400" b="1" dirty="0" smtClean="0">
                <a:solidFill>
                  <a:srgbClr val="FF0000"/>
                </a:solidFill>
                <a:latin typeface="Arial" pitchFamily="34" charset="0"/>
                <a:ea typeface="Times New Roman" pitchFamily="18" charset="0"/>
              </a:rPr>
              <a:t>( وحدة الخدمات الارشادية ) ويمكن أن </a:t>
            </a:r>
            <a:r>
              <a:rPr lang="ar-SA" sz="2400" b="1" dirty="0" smtClean="0">
                <a:solidFill>
                  <a:schemeClr val="tx1"/>
                </a:solidFill>
                <a:latin typeface="Arial" pitchFamily="34" charset="0"/>
                <a:ea typeface="Times New Roman" pitchFamily="18" charset="0"/>
              </a:rPr>
              <a:t>تطلب المدرسة لجنة من أعضاء الفريق الارشادي بالوحدة للقيام بزيارة المدرسة للاطلاع على الحالة وكتابة التقرير ليتم استدعاء ولي الأمر لمناقشة الحالة سواء كان هو الطرف المسيء أو غيره واذا لم يتم التوصل الى حل يتم الرفع لسعادة مدير عام التعليم وهو بدوره يقوم بتحويل المعاملة  الى </a:t>
            </a:r>
            <a:r>
              <a:rPr lang="ar-SA" sz="2400" b="1" dirty="0" smtClean="0">
                <a:solidFill>
                  <a:srgbClr val="FF0000"/>
                </a:solidFill>
                <a:latin typeface="Arial" pitchFamily="34" charset="0"/>
                <a:ea typeface="Times New Roman" pitchFamily="18" charset="0"/>
              </a:rPr>
              <a:t>وحدة الحماية الاجتماعية </a:t>
            </a:r>
            <a:r>
              <a:rPr lang="ar-SA" sz="2400" b="1" dirty="0" smtClean="0">
                <a:solidFill>
                  <a:schemeClr val="tx1"/>
                </a:solidFill>
                <a:latin typeface="Arial" pitchFamily="34" charset="0"/>
                <a:ea typeface="Times New Roman" pitchFamily="18" charset="0"/>
              </a:rPr>
              <a:t>) وهي تقوم باستدعاء ولي الأمر لتحقق معه ولمعالجة الحالة ويمكن أن تحيل الى الجهات المعنية حسب الحالة كالشرطة والصحة النفسية والمخدرات إذا ما استدعى الأمر ) وهي جهات مشكلة ومعتمدة من إمارة المنطقة ( </a:t>
            </a:r>
            <a:r>
              <a:rPr lang="ar-SA" sz="2400" b="1" dirty="0" smtClean="0">
                <a:solidFill>
                  <a:srgbClr val="FF0000"/>
                </a:solidFill>
                <a:latin typeface="Arial" pitchFamily="34" charset="0"/>
                <a:ea typeface="Times New Roman" pitchFamily="18" charset="0"/>
              </a:rPr>
              <a:t>لجنة  الحماية ، التعليم ، الشرطة ، المخدرات ، المحكمة ، الادعاء العام ، وحدة الحماية  الاجتماعية  ، الصحة النفسية </a:t>
            </a:r>
            <a:r>
              <a:rPr lang="ar-SA" sz="2400" b="1" dirty="0" smtClean="0">
                <a:solidFill>
                  <a:schemeClr val="tx1"/>
                </a:solidFill>
                <a:latin typeface="Arial" pitchFamily="34" charset="0"/>
                <a:ea typeface="Times New Roman" pitchFamily="18" charset="0"/>
              </a:rPr>
              <a:t> )</a:t>
            </a:r>
            <a:endParaRPr lang="ar-SA" sz="2400" b="1" dirty="0" smtClean="0">
              <a:solidFill>
                <a:srgbClr val="FF0000"/>
              </a:solidFill>
              <a:latin typeface="Arial" pitchFamily="34" charset="0"/>
              <a:ea typeface="Times New Roman" pitchFamily="18" charset="0"/>
            </a:endParaRPr>
          </a:p>
        </p:txBody>
      </p:sp>
      <p:sp>
        <p:nvSpPr>
          <p:cNvPr id="3" name="Rectangle 1"/>
          <p:cNvSpPr>
            <a:spLocks noChangeArrowheads="1"/>
          </p:cNvSpPr>
          <p:nvPr/>
        </p:nvSpPr>
        <p:spPr bwMode="auto">
          <a:xfrm>
            <a:off x="457200" y="3513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1800" b="0" i="0" u="none" strike="noStrike" cap="none" normalizeH="0" baseline="0" smtClean="0">
                <a:ln>
                  <a:noFill/>
                </a:ln>
                <a:solidFill>
                  <a:schemeClr val="tx1"/>
                </a:solidFill>
                <a:effectLst/>
                <a:latin typeface="Arial" pitchFamily="34" charset="0"/>
                <a:cs typeface="Arial" pitchFamily="34" charset="0"/>
              </a:rPr>
              <a:t/>
            </a:r>
            <a:br>
              <a:rPr kumimoji="0" lang="ar-SA" sz="1800" b="0" i="0" u="none" strike="noStrike" cap="none" normalizeH="0" baseline="0" smtClean="0">
                <a:ln>
                  <a:noFill/>
                </a:ln>
                <a:solidFill>
                  <a:schemeClr val="tx1"/>
                </a:solidFill>
                <a:effectLst/>
                <a:latin typeface="Arial" pitchFamily="34" charset="0"/>
                <a:cs typeface="Arial" pitchFamily="34" charset="0"/>
              </a:rPr>
            </a:b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0917665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8" name="Rectangle 4"/>
          <p:cNvSpPr>
            <a:spLocks noChangeArrowheads="1"/>
          </p:cNvSpPr>
          <p:nvPr/>
        </p:nvSpPr>
        <p:spPr bwMode="auto">
          <a:xfrm>
            <a:off x="323528" y="1319722"/>
            <a:ext cx="8521824" cy="4201150"/>
          </a:xfrm>
          <a:prstGeom prst="rect">
            <a:avLst/>
          </a:prstGeom>
          <a:solidFill>
            <a:srgbClr val="FFFFCC"/>
          </a:soli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just" fontAlgn="base">
              <a:lnSpc>
                <a:spcPct val="150000"/>
              </a:lnSpc>
              <a:spcBef>
                <a:spcPct val="0"/>
              </a:spcBef>
              <a:spcAft>
                <a:spcPct val="0"/>
              </a:spcAft>
            </a:pPr>
            <a:r>
              <a:rPr lang="ar-SA" dirty="0">
                <a:solidFill>
                  <a:srgbClr val="0070C0"/>
                </a:solidFill>
                <a:latin typeface="Arial" pitchFamily="34" charset="0"/>
                <a:ea typeface="Times New Roman" pitchFamily="18" charset="0"/>
                <a:cs typeface="PT Bold Heading" pitchFamily="2" charset="-78"/>
              </a:rPr>
              <a:t>خطوات التعامل مع الحالات المكتشفة وكيفية الإحالة :</a:t>
            </a:r>
          </a:p>
          <a:p>
            <a:pPr algn="just" fontAlgn="base">
              <a:lnSpc>
                <a:spcPct val="150000"/>
              </a:lnSpc>
              <a:spcBef>
                <a:spcPct val="0"/>
              </a:spcBef>
              <a:spcAft>
                <a:spcPct val="0"/>
              </a:spcAft>
            </a:pPr>
            <a:r>
              <a:rPr lang="ar-SA" sz="2800" b="1" dirty="0" smtClean="0">
                <a:solidFill>
                  <a:schemeClr val="tx1"/>
                </a:solidFill>
                <a:latin typeface="Arial" pitchFamily="34" charset="0"/>
                <a:ea typeface="Times New Roman" pitchFamily="18" charset="0"/>
              </a:rPr>
              <a:t>5- ايضاً يمكن للطفل أو أحد افراد أسرته الاتصال شخصيا أو هاتفياً بالجهات التالية مباشرة أذا كانت خارج إطار المدرسة  : </a:t>
            </a:r>
          </a:p>
          <a:p>
            <a:pPr algn="just" fontAlgn="base">
              <a:lnSpc>
                <a:spcPct val="150000"/>
              </a:lnSpc>
              <a:spcBef>
                <a:spcPct val="0"/>
              </a:spcBef>
              <a:spcAft>
                <a:spcPct val="0"/>
              </a:spcAft>
            </a:pPr>
            <a:r>
              <a:rPr lang="ar-SA" sz="2000" b="1" dirty="0" smtClean="0">
                <a:solidFill>
                  <a:srgbClr val="FF0000"/>
                </a:solidFill>
                <a:latin typeface="Arial" pitchFamily="34" charset="0"/>
                <a:ea typeface="Times New Roman" pitchFamily="18" charset="0"/>
              </a:rPr>
              <a:t>أو الهاتف الموحد لجميع مناطق المملكة  </a:t>
            </a:r>
            <a:r>
              <a:rPr lang="ar-SA" sz="2400" b="1" dirty="0" smtClean="0">
                <a:solidFill>
                  <a:srgbClr val="FF0000"/>
                </a:solidFill>
                <a:latin typeface="Arial" pitchFamily="34" charset="0"/>
                <a:ea typeface="Times New Roman" pitchFamily="18" charset="0"/>
              </a:rPr>
              <a:t>1919</a:t>
            </a:r>
            <a:endParaRPr lang="ar-SA" sz="2000" b="1" dirty="0" smtClean="0">
              <a:solidFill>
                <a:srgbClr val="FF0000"/>
              </a:solidFill>
              <a:latin typeface="Arial" pitchFamily="34" charset="0"/>
              <a:ea typeface="Times New Roman" pitchFamily="18" charset="0"/>
            </a:endParaRPr>
          </a:p>
          <a:p>
            <a:pPr algn="just" fontAlgn="base">
              <a:lnSpc>
                <a:spcPct val="150000"/>
              </a:lnSpc>
              <a:spcBef>
                <a:spcPct val="0"/>
              </a:spcBef>
              <a:spcAft>
                <a:spcPct val="0"/>
              </a:spcAft>
            </a:pPr>
            <a:r>
              <a:rPr lang="ar-SA" sz="2800" b="1" dirty="0" smtClean="0">
                <a:solidFill>
                  <a:srgbClr val="FF0000"/>
                </a:solidFill>
                <a:latin typeface="Arial" pitchFamily="34" charset="0"/>
                <a:ea typeface="Times New Roman" pitchFamily="18" charset="0"/>
              </a:rPr>
              <a:t>ثانياً : خط مساندة الطفل  الهاتف الموحد  116111</a:t>
            </a:r>
          </a:p>
          <a:p>
            <a:pPr algn="just" fontAlgn="base">
              <a:lnSpc>
                <a:spcPct val="150000"/>
              </a:lnSpc>
              <a:spcBef>
                <a:spcPct val="0"/>
              </a:spcBef>
              <a:spcAft>
                <a:spcPct val="0"/>
              </a:spcAft>
            </a:pPr>
            <a:r>
              <a:rPr lang="ar-SA" sz="2800" b="1" dirty="0" smtClean="0">
                <a:solidFill>
                  <a:srgbClr val="FF0000"/>
                </a:solidFill>
                <a:latin typeface="Arial" pitchFamily="34" charset="0"/>
                <a:ea typeface="Times New Roman" pitchFamily="18" charset="0"/>
              </a:rPr>
              <a:t>ثالثاً : </a:t>
            </a:r>
            <a:r>
              <a:rPr lang="ar-SA" sz="2400" b="1" dirty="0" smtClean="0">
                <a:solidFill>
                  <a:srgbClr val="FF0000"/>
                </a:solidFill>
                <a:latin typeface="Arial" pitchFamily="34" charset="0"/>
                <a:ea typeface="Times New Roman" pitchFamily="18" charset="0"/>
              </a:rPr>
              <a:t>هيئة حقوق الأنسان بالمملكة العربية السعودية </a:t>
            </a:r>
          </a:p>
          <a:p>
            <a:pPr algn="just" fontAlgn="base">
              <a:lnSpc>
                <a:spcPct val="150000"/>
              </a:lnSpc>
              <a:spcBef>
                <a:spcPct val="0"/>
              </a:spcBef>
              <a:spcAft>
                <a:spcPct val="0"/>
              </a:spcAft>
            </a:pPr>
            <a:r>
              <a:rPr lang="ar-SA" sz="2400" b="1" dirty="0">
                <a:solidFill>
                  <a:srgbClr val="FF0000"/>
                </a:solidFill>
                <a:latin typeface="Arial" pitchFamily="34" charset="0"/>
                <a:ea typeface="Times New Roman" pitchFamily="18" charset="0"/>
              </a:rPr>
              <a:t> </a:t>
            </a:r>
            <a:r>
              <a:rPr lang="ar-SA" sz="2400" b="1" dirty="0" smtClean="0">
                <a:solidFill>
                  <a:srgbClr val="FF0000"/>
                </a:solidFill>
                <a:latin typeface="Arial" pitchFamily="34" charset="0"/>
                <a:ea typeface="Times New Roman" pitchFamily="18" charset="0"/>
              </a:rPr>
              <a:t>        هاتف 0114185100 فاكس 0114185101</a:t>
            </a:r>
          </a:p>
        </p:txBody>
      </p:sp>
      <p:sp>
        <p:nvSpPr>
          <p:cNvPr id="3" name="Rectangle 1"/>
          <p:cNvSpPr>
            <a:spLocks noChangeArrowheads="1"/>
          </p:cNvSpPr>
          <p:nvPr/>
        </p:nvSpPr>
        <p:spPr bwMode="auto">
          <a:xfrm>
            <a:off x="457200" y="3513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1800" b="0" i="0" u="none" strike="noStrike" cap="none" normalizeH="0" baseline="0" smtClean="0">
                <a:ln>
                  <a:noFill/>
                </a:ln>
                <a:solidFill>
                  <a:schemeClr val="tx1"/>
                </a:solidFill>
                <a:effectLst/>
                <a:latin typeface="Arial" pitchFamily="34" charset="0"/>
                <a:cs typeface="Arial" pitchFamily="34" charset="0"/>
              </a:rPr>
              <a:t/>
            </a:r>
            <a:br>
              <a:rPr kumimoji="0" lang="ar-SA" sz="1800" b="0" i="0" u="none" strike="noStrike" cap="none" normalizeH="0" baseline="0" smtClean="0">
                <a:ln>
                  <a:noFill/>
                </a:ln>
                <a:solidFill>
                  <a:schemeClr val="tx1"/>
                </a:solidFill>
                <a:effectLst/>
                <a:latin typeface="Arial" pitchFamily="34" charset="0"/>
                <a:cs typeface="Arial" pitchFamily="34" charset="0"/>
              </a:rPr>
            </a:b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61620849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30019" y="1936140"/>
            <a:ext cx="8001000" cy="383181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fontAlgn="base">
              <a:lnSpc>
                <a:spcPct val="150000"/>
              </a:lnSpc>
              <a:spcBef>
                <a:spcPct val="0"/>
              </a:spcBef>
              <a:spcAft>
                <a:spcPct val="0"/>
              </a:spcAft>
            </a:pPr>
            <a:endParaRPr lang="ar-SA" dirty="0" smtClean="0">
              <a:solidFill>
                <a:srgbClr val="FF0000"/>
              </a:solidFill>
              <a:latin typeface="Arial" pitchFamily="34" charset="0"/>
              <a:ea typeface="Times New Roman" pitchFamily="18" charset="0"/>
              <a:cs typeface="PT Bold Heading" pitchFamily="2" charset="-78"/>
            </a:endParaRPr>
          </a:p>
          <a:p>
            <a:pPr fontAlgn="base">
              <a:lnSpc>
                <a:spcPct val="150000"/>
              </a:lnSpc>
              <a:spcBef>
                <a:spcPct val="0"/>
              </a:spcBef>
              <a:spcAft>
                <a:spcPct val="0"/>
              </a:spcAft>
            </a:pPr>
            <a:r>
              <a:rPr lang="ar-SA" sz="2400" dirty="0" smtClean="0">
                <a:solidFill>
                  <a:srgbClr val="FF0000"/>
                </a:solidFill>
                <a:latin typeface="Arial" pitchFamily="34" charset="0"/>
                <a:ea typeface="Times New Roman" pitchFamily="18" charset="0"/>
                <a:cs typeface="PT Bold Heading" pitchFamily="2" charset="-78"/>
              </a:rPr>
              <a:t>إن </a:t>
            </a:r>
            <a:r>
              <a:rPr lang="ar-SA" sz="2400" dirty="0">
                <a:solidFill>
                  <a:srgbClr val="FF0000"/>
                </a:solidFill>
                <a:latin typeface="Arial" pitchFamily="34" charset="0"/>
                <a:ea typeface="Times New Roman" pitchFamily="18" charset="0"/>
                <a:cs typeface="PT Bold Heading" pitchFamily="2" charset="-78"/>
              </a:rPr>
              <a:t>عملية التحويل والمتابعة يعتمدان على عاملين أساسين هما: </a:t>
            </a:r>
            <a:endParaRPr lang="ar-SA" sz="2400" dirty="0" smtClean="0">
              <a:solidFill>
                <a:srgbClr val="FF0000"/>
              </a:solidFill>
              <a:latin typeface="Arial" pitchFamily="34" charset="0"/>
              <a:ea typeface="Times New Roman" pitchFamily="18" charset="0"/>
              <a:cs typeface="PT Bold Heading" pitchFamily="2" charset="-78"/>
            </a:endParaRPr>
          </a:p>
          <a:p>
            <a:pPr fontAlgn="base">
              <a:lnSpc>
                <a:spcPct val="150000"/>
              </a:lnSpc>
              <a:spcBef>
                <a:spcPct val="0"/>
              </a:spcBef>
              <a:spcAft>
                <a:spcPct val="0"/>
              </a:spcAft>
            </a:pPr>
            <a:endParaRPr lang="ar-SA" dirty="0">
              <a:solidFill>
                <a:srgbClr val="FF0000"/>
              </a:solidFill>
              <a:latin typeface="Arial" pitchFamily="34" charset="0"/>
              <a:ea typeface="Times New Roman" pitchFamily="18" charset="0"/>
              <a:cs typeface="PT Bold Heading" pitchFamily="2" charset="-78"/>
            </a:endParaRPr>
          </a:p>
          <a:p>
            <a:pPr marL="342900" indent="-342900" fontAlgn="base">
              <a:lnSpc>
                <a:spcPct val="150000"/>
              </a:lnSpc>
              <a:spcBef>
                <a:spcPct val="0"/>
              </a:spcBef>
              <a:spcAft>
                <a:spcPct val="0"/>
              </a:spcAft>
              <a:buBlip>
                <a:blip r:embed="rId2"/>
              </a:buBlip>
            </a:pPr>
            <a:r>
              <a:rPr lang="ar-SA" dirty="0">
                <a:solidFill>
                  <a:schemeClr val="tx1"/>
                </a:solidFill>
                <a:latin typeface="Arial" pitchFamily="34" charset="0"/>
                <a:ea typeface="Times New Roman" pitchFamily="18" charset="0"/>
                <a:cs typeface="PT Bold Heading" pitchFamily="2" charset="-78"/>
              </a:rPr>
              <a:t>إلزامية التبليغ حسب ما جاء في </a:t>
            </a:r>
            <a:r>
              <a:rPr lang="ar-SA" dirty="0" smtClean="0">
                <a:solidFill>
                  <a:schemeClr val="tx1"/>
                </a:solidFill>
                <a:latin typeface="Arial" pitchFamily="34" charset="0"/>
                <a:ea typeface="Times New Roman" pitchFamily="18" charset="0"/>
                <a:cs typeface="PT Bold Heading" pitchFamily="2" charset="-78"/>
              </a:rPr>
              <a:t>المادة( 22) من </a:t>
            </a:r>
            <a:r>
              <a:rPr lang="ar-SA" dirty="0">
                <a:solidFill>
                  <a:schemeClr val="tx1"/>
                </a:solidFill>
                <a:latin typeface="Arial" pitchFamily="34" charset="0"/>
                <a:ea typeface="Times New Roman" pitchFamily="18" charset="0"/>
                <a:cs typeface="PT Bold Heading" pitchFamily="2" charset="-78"/>
              </a:rPr>
              <a:t>نظام الحماية من الإيذاء في المملكة العربية السعودية. </a:t>
            </a:r>
            <a:endParaRPr lang="ar-SA" dirty="0" smtClean="0">
              <a:solidFill>
                <a:schemeClr val="tx1"/>
              </a:solidFill>
              <a:latin typeface="Arial" pitchFamily="34" charset="0"/>
              <a:ea typeface="Times New Roman" pitchFamily="18" charset="0"/>
              <a:cs typeface="PT Bold Heading" pitchFamily="2" charset="-78"/>
            </a:endParaRPr>
          </a:p>
          <a:p>
            <a:pPr fontAlgn="base">
              <a:lnSpc>
                <a:spcPct val="150000"/>
              </a:lnSpc>
              <a:spcBef>
                <a:spcPct val="0"/>
              </a:spcBef>
              <a:spcAft>
                <a:spcPct val="0"/>
              </a:spcAft>
            </a:pPr>
            <a:endParaRPr lang="ar-SA" dirty="0">
              <a:solidFill>
                <a:schemeClr val="tx1"/>
              </a:solidFill>
              <a:latin typeface="Arial" pitchFamily="34" charset="0"/>
              <a:ea typeface="Times New Roman" pitchFamily="18" charset="0"/>
              <a:cs typeface="PT Bold Heading" pitchFamily="2" charset="-78"/>
            </a:endParaRPr>
          </a:p>
          <a:p>
            <a:pPr marL="342900" indent="-342900" fontAlgn="base">
              <a:lnSpc>
                <a:spcPct val="150000"/>
              </a:lnSpc>
              <a:spcBef>
                <a:spcPct val="0"/>
              </a:spcBef>
              <a:spcAft>
                <a:spcPct val="0"/>
              </a:spcAft>
              <a:buBlip>
                <a:blip r:embed="rId2"/>
              </a:buBlip>
            </a:pPr>
            <a:r>
              <a:rPr lang="ar-SA" dirty="0">
                <a:solidFill>
                  <a:schemeClr val="tx1"/>
                </a:solidFill>
                <a:latin typeface="Arial" pitchFamily="34" charset="0"/>
                <a:ea typeface="Times New Roman" pitchFamily="18" charset="0"/>
                <a:cs typeface="PT Bold Heading" pitchFamily="2" charset="-78"/>
              </a:rPr>
              <a:t>تقييم المرحلة والظروف التي يمر بها </a:t>
            </a:r>
            <a:r>
              <a:rPr lang="ar-SA" dirty="0" smtClean="0">
                <a:solidFill>
                  <a:schemeClr val="tx1"/>
                </a:solidFill>
                <a:latin typeface="Arial" pitchFamily="34" charset="0"/>
                <a:ea typeface="Times New Roman" pitchFamily="18" charset="0"/>
                <a:cs typeface="PT Bold Heading" pitchFamily="2" charset="-78"/>
              </a:rPr>
              <a:t>الضحية الذي يتعرض للإساءة </a:t>
            </a:r>
            <a:r>
              <a:rPr lang="ar-SA" sz="2400" dirty="0" smtClean="0">
                <a:solidFill>
                  <a:schemeClr val="tx1"/>
                </a:solidFill>
                <a:latin typeface="Arial" pitchFamily="34" charset="0"/>
                <a:ea typeface="Times New Roman" pitchFamily="18" charset="0"/>
                <a:cs typeface="PT Bold Heading" pitchFamily="2" charset="-78"/>
              </a:rPr>
              <a:t>. </a:t>
            </a:r>
          </a:p>
          <a:p>
            <a:pPr fontAlgn="base">
              <a:lnSpc>
                <a:spcPct val="150000"/>
              </a:lnSpc>
              <a:spcBef>
                <a:spcPct val="0"/>
              </a:spcBef>
              <a:spcAft>
                <a:spcPct val="0"/>
              </a:spcAft>
            </a:pPr>
            <a:endParaRPr lang="en-US" sz="2400" dirty="0">
              <a:solidFill>
                <a:schemeClr val="tx1"/>
              </a:solidFill>
              <a:latin typeface="Arial" pitchFamily="34" charset="0"/>
              <a:ea typeface="Times New Roman" pitchFamily="18" charset="0"/>
              <a:cs typeface="PT Bold Heading" pitchFamily="2" charset="-78"/>
            </a:endParaRPr>
          </a:p>
        </p:txBody>
      </p:sp>
      <p:sp>
        <p:nvSpPr>
          <p:cNvPr id="3" name="Rectangle 3"/>
          <p:cNvSpPr>
            <a:spLocks noChangeArrowheads="1"/>
          </p:cNvSpPr>
          <p:nvPr/>
        </p:nvSpPr>
        <p:spPr bwMode="auto">
          <a:xfrm>
            <a:off x="4056225" y="764704"/>
            <a:ext cx="1279517" cy="1015663"/>
          </a:xfrm>
          <a:prstGeom prst="rect">
            <a:avLst/>
          </a:prstGeom>
          <a:solidFill>
            <a:schemeClr val="accent2">
              <a:lumMod val="40000"/>
              <a:lumOff val="60000"/>
            </a:schemeClr>
          </a:solidFill>
          <a:ln w="38100">
            <a:solidFill>
              <a:schemeClr val="tx1"/>
            </a:solidFill>
            <a:miter lim="800000"/>
            <a:headEnd/>
            <a:tailEnd/>
          </a:ln>
          <a:effectLst/>
        </p:spPr>
        <p:txBody>
          <a:bodyPr vert="horz" wrap="none" lIns="91440" tIns="45720" rIns="91440" bIns="45720" numCol="1" anchor="ctr" anchorCtr="0" compatLnSpc="1">
            <a:prstTxWarp prst="textNoShape">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6000" b="1" i="0" strike="noStrike" normalizeH="0" baseline="0" dirty="0" smtClean="0">
                <a:ln/>
                <a:latin typeface="Traditional Arabic" pitchFamily="18" charset="-78"/>
                <a:ea typeface="Times New Roman" pitchFamily="18" charset="0"/>
                <a:cs typeface="Traditional Arabic" pitchFamily="18" charset="-78"/>
              </a:rPr>
              <a:t>تحذير</a:t>
            </a:r>
            <a:endParaRPr kumimoji="0" lang="ar-JO" sz="5400" b="1" i="0" strike="noStrike" normalizeH="0" baseline="0" dirty="0" smtClean="0">
              <a:ln/>
              <a:latin typeface="Arial" pitchFamily="34" charset="0"/>
              <a:cs typeface="Arial" pitchFamily="34" charset="0"/>
            </a:endParaRPr>
          </a:p>
        </p:txBody>
      </p:sp>
    </p:spTree>
    <p:extLst>
      <p:ext uri="{BB962C8B-B14F-4D97-AF65-F5344CB8AC3E}">
        <p14:creationId xmlns:p14="http://schemas.microsoft.com/office/powerpoint/2010/main" val="291624302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14282" y="500042"/>
            <a:ext cx="8643998" cy="6186309"/>
          </a:xfrm>
          <a:prstGeom prst="rect">
            <a:avLst/>
          </a:prstGeom>
          <a:solidFill>
            <a:schemeClr val="accent3">
              <a:lumMod val="40000"/>
              <a:lumOff val="60000"/>
            </a:schemeClr>
          </a:solidFill>
          <a:ln w="38100"/>
        </p:spPr>
        <p:style>
          <a:lnRef idx="1">
            <a:schemeClr val="accent4"/>
          </a:lnRef>
          <a:fillRef idx="2">
            <a:schemeClr val="accent4"/>
          </a:fillRef>
          <a:effectRef idx="1">
            <a:schemeClr val="accent4"/>
          </a:effectRef>
          <a:fontRef idx="minor">
            <a:schemeClr val="dk1"/>
          </a:fontRef>
        </p:style>
        <p:txBody>
          <a:bodyPr wrap="square">
            <a:spAutoFit/>
          </a:bodyPr>
          <a:lstStyle/>
          <a:p>
            <a:r>
              <a:rPr lang="ar-SA" sz="2800" b="1" dirty="0" smtClean="0">
                <a:solidFill>
                  <a:srgbClr val="FF0000"/>
                </a:solidFill>
              </a:rPr>
              <a:t>لإدارة العامة للحماية الاجتماعية:-</a:t>
            </a:r>
          </a:p>
          <a:p>
            <a:r>
              <a:rPr lang="ar-SA" dirty="0" smtClean="0"/>
              <a:t/>
            </a:r>
            <a:br>
              <a:rPr lang="ar-SA" dirty="0" smtClean="0"/>
            </a:br>
            <a:r>
              <a:rPr lang="ar-SA" b="1" dirty="0" smtClean="0"/>
              <a:t>تم إنشاء الإدارة العامة للحماية الاجتماعية بموجب القرار الوزاري رقم 1/10771/ش وتاريخ 1/3/1425هـ لخدمة حالات العنف الأسري وهي الطفل دون سن الثامنة عشر والمرأة أيا كان عمرها، كما صدر قرار مجلس الوزراء الموقر رقم 366 في 3/12/1429هـ القاضي بعدد من الإجراءات الخاصة بالحماية الاجتماعية.</a:t>
            </a:r>
            <a:br>
              <a:rPr lang="ar-SA" b="1" dirty="0" smtClean="0"/>
            </a:br>
            <a:r>
              <a:rPr lang="ar-SA" b="1" dirty="0" smtClean="0"/>
              <a:t/>
            </a:r>
            <a:br>
              <a:rPr lang="ar-SA" b="1" dirty="0" smtClean="0"/>
            </a:br>
            <a:r>
              <a:rPr lang="ar-SA" sz="3200" b="1" dirty="0" smtClean="0">
                <a:solidFill>
                  <a:srgbClr val="FF0000"/>
                </a:solidFill>
              </a:rPr>
              <a:t>أهداف الإدارة:-</a:t>
            </a:r>
          </a:p>
          <a:p>
            <a:r>
              <a:rPr lang="ar-SA" b="1" dirty="0" smtClean="0"/>
              <a:t/>
            </a:r>
            <a:br>
              <a:rPr lang="ar-SA" b="1" dirty="0" smtClean="0"/>
            </a:br>
            <a:r>
              <a:rPr lang="ar-SA" b="1" dirty="0" smtClean="0"/>
              <a:t>1- تقديم الحماية الاجتماعية للمرأة أيا كان عمرها والطفل دون سن الثامنة عشرة، وبعض الفئات المستضعفة من التعرض للإيذاء والعنف الأسري بشتى أنواعه ( للمواطنين والمقيمين )</a:t>
            </a:r>
          </a:p>
          <a:p>
            <a:r>
              <a:rPr lang="ar-SA" b="1" dirty="0" smtClean="0"/>
              <a:t/>
            </a:r>
            <a:br>
              <a:rPr lang="ar-SA" b="1" dirty="0" smtClean="0"/>
            </a:br>
            <a:r>
              <a:rPr lang="ar-SA" b="1" dirty="0" smtClean="0"/>
              <a:t>2- المساهمة والإعداد للدراسات العلمية المتنوعة عن مشكلة العنف الأسري، ووضع السبل الوقائية العلاجية لها بالتعاون مع الجهات ذات العلاقة.</a:t>
            </a:r>
          </a:p>
          <a:p>
            <a:r>
              <a:rPr lang="ar-SA" b="1" dirty="0" smtClean="0"/>
              <a:t/>
            </a:r>
            <a:br>
              <a:rPr lang="ar-SA" b="1" dirty="0" smtClean="0"/>
            </a:br>
            <a:r>
              <a:rPr lang="ar-SA" b="1" dirty="0" smtClean="0"/>
              <a:t>3- نشر الوعي بين أفراد المجتمع حول ضرورة حماية أفراد الأسرة من الإيذاء والعنف.</a:t>
            </a:r>
          </a:p>
          <a:p>
            <a:r>
              <a:rPr lang="ar-SA" b="1" dirty="0" smtClean="0"/>
              <a:t/>
            </a:r>
            <a:br>
              <a:rPr lang="ar-SA" b="1" dirty="0" smtClean="0"/>
            </a:br>
            <a:r>
              <a:rPr lang="ar-SA" b="1" dirty="0" smtClean="0"/>
              <a:t>4- التدخل السريع في حالات الإيذاء والتنسيق الفوري مع الجهات ذات العلاقة (الحكومية) لخدمة ضحايا العنف الأسري في المجتمع السعودي.</a:t>
            </a:r>
            <a:br>
              <a:rPr lang="ar-SA" b="1" dirty="0" smtClean="0"/>
            </a:br>
            <a:r>
              <a:rPr lang="ar-SA" dirty="0"/>
              <a:t>5- </a:t>
            </a:r>
            <a:r>
              <a:rPr lang="ar-SA" b="1" dirty="0"/>
              <a:t>تم تشكيل </a:t>
            </a:r>
            <a:r>
              <a:rPr lang="ar-SA" sz="2400" b="1" dirty="0"/>
              <a:t>لجان الحماية الاجتماعية بالمناطق والمحافظات  مؤخرا تحت مظلة إمارات المناطق وهي ( 25 ) لجنة حماية موزعة على المناطق  كالتالي  </a:t>
            </a:r>
            <a:r>
              <a:rPr lang="ar-SA" sz="2400" b="1" dirty="0" smtClean="0"/>
              <a:t>:</a:t>
            </a:r>
            <a:endParaRPr lang="ar-SA" b="1" dirty="0"/>
          </a:p>
        </p:txBody>
      </p:sp>
    </p:spTree>
    <p:extLst>
      <p:ext uri="{BB962C8B-B14F-4D97-AF65-F5344CB8AC3E}">
        <p14:creationId xmlns:p14="http://schemas.microsoft.com/office/powerpoint/2010/main" val="291624302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3513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1800" b="0" i="0" u="none" strike="noStrike" cap="none" normalizeH="0" baseline="0" smtClean="0">
                <a:ln>
                  <a:noFill/>
                </a:ln>
                <a:solidFill>
                  <a:schemeClr val="tx1"/>
                </a:solidFill>
                <a:effectLst/>
                <a:latin typeface="Arial" pitchFamily="34" charset="0"/>
                <a:cs typeface="Arial" pitchFamily="34" charset="0"/>
              </a:rPr>
              <a:t/>
            </a:r>
            <a:br>
              <a:rPr kumimoji="0" lang="ar-SA" sz="1800" b="0" i="0" u="none" strike="noStrike" cap="none" normalizeH="0" baseline="0" smtClean="0">
                <a:ln>
                  <a:noFill/>
                </a:ln>
                <a:solidFill>
                  <a:schemeClr val="tx1"/>
                </a:solidFill>
                <a:effectLst/>
                <a:latin typeface="Arial" pitchFamily="34" charset="0"/>
                <a:cs typeface="Arial" pitchFamily="34" charset="0"/>
              </a:rPr>
            </a:b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 name="جدول 1"/>
          <p:cNvGraphicFramePr>
            <a:graphicFrameLocks noGrp="1"/>
          </p:cNvGraphicFramePr>
          <p:nvPr>
            <p:extLst>
              <p:ext uri="{D42A27DB-BD31-4B8C-83A1-F6EECF244321}">
                <p14:modId xmlns:p14="http://schemas.microsoft.com/office/powerpoint/2010/main" val="1407060510"/>
              </p:ext>
            </p:extLst>
          </p:nvPr>
        </p:nvGraphicFramePr>
        <p:xfrm>
          <a:off x="323528" y="188640"/>
          <a:ext cx="8352929" cy="6575373"/>
        </p:xfrm>
        <a:graphic>
          <a:graphicData uri="http://schemas.openxmlformats.org/drawingml/2006/table">
            <a:tbl>
              <a:tblPr rtl="1" firstRow="1" bandRow="1">
                <a:tableStyleId>{F5AB1C69-6EDB-4FF4-983F-18BD219EF322}</a:tableStyleId>
              </a:tblPr>
              <a:tblGrid>
                <a:gridCol w="617088"/>
                <a:gridCol w="1711850"/>
                <a:gridCol w="2126678"/>
                <a:gridCol w="727720"/>
                <a:gridCol w="1292514"/>
                <a:gridCol w="1877079"/>
              </a:tblGrid>
              <a:tr h="383535">
                <a:tc gridSpan="6">
                  <a:txBody>
                    <a:bodyPr/>
                    <a:lstStyle/>
                    <a:p>
                      <a:pPr algn="ctr" rtl="1"/>
                      <a:r>
                        <a:rPr lang="ar-SA" sz="2800" dirty="0" smtClean="0">
                          <a:solidFill>
                            <a:schemeClr val="tx1"/>
                          </a:solidFill>
                        </a:rPr>
                        <a:t>وزارة الشؤون الاجتماعية مركز تلقي البلاغات ضد العنف والايذاء على مدار الساعة  -   1919  </a:t>
                      </a:r>
                    </a:p>
                    <a:p>
                      <a:pPr marL="0" marR="0" indent="0" algn="ctr" defTabSz="914400" rtl="1" eaLnBrk="1" fontAlgn="auto" latinLnBrk="0" hangingPunct="1">
                        <a:lnSpc>
                          <a:spcPct val="100000"/>
                        </a:lnSpc>
                        <a:spcBef>
                          <a:spcPts val="0"/>
                        </a:spcBef>
                        <a:spcAft>
                          <a:spcPts val="0"/>
                        </a:spcAft>
                        <a:buClrTx/>
                        <a:buSzTx/>
                        <a:buFontTx/>
                        <a:buNone/>
                        <a:tabLst/>
                        <a:defRPr/>
                      </a:pPr>
                      <a:r>
                        <a:rPr lang="ar-SA" sz="3200" dirty="0" smtClean="0">
                          <a:solidFill>
                            <a:schemeClr val="tx1"/>
                          </a:solidFill>
                        </a:rPr>
                        <a:t>وحدات الحماية الاجتماعية  بمناطقة المملكة </a:t>
                      </a:r>
                    </a:p>
                  </a:txBody>
                  <a:tcPr/>
                </a:tc>
                <a:tc hMerge="1">
                  <a:txBody>
                    <a:bodyPr/>
                    <a:lstStyle/>
                    <a:p>
                      <a:pPr algn="ctr" rtl="1"/>
                      <a:endParaRPr lang="ar-SA" dirty="0">
                        <a:solidFill>
                          <a:schemeClr val="tx1"/>
                        </a:solidFill>
                      </a:endParaRPr>
                    </a:p>
                  </a:txBody>
                  <a:tcPr/>
                </a:tc>
                <a:tc hMerge="1">
                  <a:txBody>
                    <a:bodyPr/>
                    <a:lstStyle/>
                    <a:p>
                      <a:pPr rtl="1"/>
                      <a:endParaRPr lang="ar-SA" dirty="0"/>
                    </a:p>
                  </a:txBody>
                  <a:tcPr/>
                </a:tc>
                <a:tc hMerge="1">
                  <a:txBody>
                    <a:bodyPr/>
                    <a:lstStyle/>
                    <a:p>
                      <a:pPr rtl="1"/>
                      <a:endParaRPr lang="ar-SA"/>
                    </a:p>
                  </a:txBody>
                  <a:tcPr/>
                </a:tc>
                <a:tc hMerge="1">
                  <a:txBody>
                    <a:bodyPr/>
                    <a:lstStyle/>
                    <a:p>
                      <a:pPr algn="ctr" rtl="1"/>
                      <a:endParaRPr lang="ar-SA" dirty="0">
                        <a:solidFill>
                          <a:schemeClr val="tx1"/>
                        </a:solidFill>
                      </a:endParaRPr>
                    </a:p>
                  </a:txBody>
                  <a:tcPr/>
                </a:tc>
                <a:tc hMerge="1">
                  <a:txBody>
                    <a:bodyPr/>
                    <a:lstStyle/>
                    <a:p>
                      <a:pPr algn="ctr" rtl="1"/>
                      <a:endParaRPr lang="ar-SA" dirty="0">
                        <a:solidFill>
                          <a:schemeClr val="tx1"/>
                        </a:solidFill>
                      </a:endParaRPr>
                    </a:p>
                  </a:txBody>
                  <a:tcPr/>
                </a:tc>
              </a:tr>
              <a:tr h="479419">
                <a:tc>
                  <a:txBody>
                    <a:bodyPr/>
                    <a:lstStyle/>
                    <a:p>
                      <a:pPr algn="ctr" rtl="1"/>
                      <a:r>
                        <a:rPr lang="ar-SA" sz="2400" dirty="0" smtClean="0"/>
                        <a:t>1</a:t>
                      </a:r>
                      <a:endParaRPr lang="ar-SA" sz="2400" dirty="0"/>
                    </a:p>
                  </a:txBody>
                  <a:tcPr/>
                </a:tc>
                <a:tc>
                  <a:txBody>
                    <a:bodyPr/>
                    <a:lstStyle/>
                    <a:p>
                      <a:pPr algn="ctr" rtl="1"/>
                      <a:r>
                        <a:rPr lang="ar-SA" sz="2400" dirty="0" smtClean="0"/>
                        <a:t>الرياض </a:t>
                      </a:r>
                      <a:endParaRPr lang="ar-SA" sz="2400" dirty="0"/>
                    </a:p>
                  </a:txBody>
                  <a:tcPr/>
                </a:tc>
                <a:tc>
                  <a:txBody>
                    <a:bodyPr/>
                    <a:lstStyle/>
                    <a:p>
                      <a:pPr algn="ctr" rtl="1"/>
                      <a:r>
                        <a:rPr lang="ar-SA" sz="2400" dirty="0" smtClean="0"/>
                        <a:t>2782467</a:t>
                      </a:r>
                      <a:endParaRPr lang="ar-SA" sz="2400" dirty="0"/>
                    </a:p>
                  </a:txBody>
                  <a:tcPr/>
                </a:tc>
                <a:tc>
                  <a:txBody>
                    <a:bodyPr/>
                    <a:lstStyle/>
                    <a:p>
                      <a:pPr algn="ctr" rtl="1"/>
                      <a:r>
                        <a:rPr lang="ar-SA" sz="2400" dirty="0" smtClean="0"/>
                        <a:t>12</a:t>
                      </a:r>
                      <a:endParaRPr lang="ar-SA" sz="2400" dirty="0"/>
                    </a:p>
                  </a:txBody>
                  <a:tcPr/>
                </a:tc>
                <a:tc>
                  <a:txBody>
                    <a:bodyPr/>
                    <a:lstStyle/>
                    <a:p>
                      <a:pPr algn="ctr" rtl="1"/>
                      <a:r>
                        <a:rPr lang="ar-SA" sz="2400" dirty="0" smtClean="0"/>
                        <a:t>الجوف</a:t>
                      </a:r>
                      <a:endParaRPr lang="ar-SA" sz="2400" dirty="0"/>
                    </a:p>
                  </a:txBody>
                  <a:tcPr/>
                </a:tc>
                <a:tc>
                  <a:txBody>
                    <a:bodyPr/>
                    <a:lstStyle/>
                    <a:p>
                      <a:pPr algn="ctr" rtl="1"/>
                      <a:r>
                        <a:rPr lang="ar-SA" sz="2400" dirty="0" smtClean="0"/>
                        <a:t>6268090</a:t>
                      </a:r>
                      <a:endParaRPr lang="ar-SA" sz="2400" dirty="0"/>
                    </a:p>
                  </a:txBody>
                  <a:tcPr/>
                </a:tc>
              </a:tr>
              <a:tr h="392277">
                <a:tc>
                  <a:txBody>
                    <a:bodyPr/>
                    <a:lstStyle/>
                    <a:p>
                      <a:pPr algn="ctr" rtl="1"/>
                      <a:r>
                        <a:rPr lang="ar-SA" sz="2400" dirty="0" smtClean="0"/>
                        <a:t>2</a:t>
                      </a:r>
                      <a:endParaRPr lang="ar-SA" sz="2400" dirty="0"/>
                    </a:p>
                  </a:txBody>
                  <a:tcPr/>
                </a:tc>
                <a:tc>
                  <a:txBody>
                    <a:bodyPr/>
                    <a:lstStyle/>
                    <a:p>
                      <a:pPr algn="ctr" rtl="1"/>
                      <a:r>
                        <a:rPr lang="ar-SA" sz="2400" dirty="0" smtClean="0"/>
                        <a:t>مكة</a:t>
                      </a:r>
                      <a:endParaRPr lang="ar-SA" sz="2400" dirty="0"/>
                    </a:p>
                  </a:txBody>
                  <a:tcPr/>
                </a:tc>
                <a:tc>
                  <a:txBody>
                    <a:bodyPr/>
                    <a:lstStyle/>
                    <a:p>
                      <a:pPr algn="ctr" rtl="1"/>
                      <a:r>
                        <a:rPr lang="ar-SA" sz="2400" dirty="0" smtClean="0"/>
                        <a:t>5448692</a:t>
                      </a:r>
                      <a:endParaRPr lang="ar-SA" sz="2400" dirty="0"/>
                    </a:p>
                  </a:txBody>
                  <a:tcPr/>
                </a:tc>
                <a:tc>
                  <a:txBody>
                    <a:bodyPr/>
                    <a:lstStyle/>
                    <a:p>
                      <a:pPr algn="ctr" rtl="1"/>
                      <a:r>
                        <a:rPr lang="ar-SA" sz="2400" dirty="0" smtClean="0"/>
                        <a:t>13</a:t>
                      </a:r>
                      <a:endParaRPr lang="ar-SA" sz="2400" dirty="0"/>
                    </a:p>
                  </a:txBody>
                  <a:tcPr/>
                </a:tc>
                <a:tc>
                  <a:txBody>
                    <a:bodyPr/>
                    <a:lstStyle/>
                    <a:p>
                      <a:pPr algn="ctr" rtl="1"/>
                      <a:r>
                        <a:rPr lang="ar-SA" sz="2400" dirty="0" smtClean="0"/>
                        <a:t>الباحة</a:t>
                      </a:r>
                      <a:endParaRPr lang="ar-SA" sz="2400" dirty="0"/>
                    </a:p>
                  </a:txBody>
                  <a:tcPr/>
                </a:tc>
                <a:tc>
                  <a:txBody>
                    <a:bodyPr/>
                    <a:lstStyle/>
                    <a:p>
                      <a:pPr algn="ctr" rtl="1"/>
                      <a:r>
                        <a:rPr lang="ar-SA" sz="2400" dirty="0" smtClean="0"/>
                        <a:t>7252585</a:t>
                      </a:r>
                      <a:endParaRPr lang="ar-SA" sz="2400" dirty="0"/>
                    </a:p>
                  </a:txBody>
                  <a:tcPr/>
                </a:tc>
              </a:tr>
              <a:tr h="479419">
                <a:tc>
                  <a:txBody>
                    <a:bodyPr/>
                    <a:lstStyle/>
                    <a:p>
                      <a:pPr algn="ctr" rtl="1"/>
                      <a:r>
                        <a:rPr lang="ar-SA" sz="2400" dirty="0" smtClean="0"/>
                        <a:t>3</a:t>
                      </a:r>
                      <a:endParaRPr lang="ar-SA" sz="2400" dirty="0"/>
                    </a:p>
                  </a:txBody>
                  <a:tcPr/>
                </a:tc>
                <a:tc>
                  <a:txBody>
                    <a:bodyPr/>
                    <a:lstStyle/>
                    <a:p>
                      <a:pPr algn="ctr" rtl="1"/>
                      <a:r>
                        <a:rPr lang="ar-SA" sz="2400" dirty="0" smtClean="0"/>
                        <a:t>جدة</a:t>
                      </a:r>
                      <a:endParaRPr lang="ar-SA" sz="2400" dirty="0"/>
                    </a:p>
                  </a:txBody>
                  <a:tcPr/>
                </a:tc>
                <a:tc>
                  <a:txBody>
                    <a:bodyPr/>
                    <a:lstStyle/>
                    <a:p>
                      <a:pPr algn="ctr" rtl="1"/>
                      <a:r>
                        <a:rPr lang="ar-SA" sz="2400" dirty="0" smtClean="0"/>
                        <a:t>6616688</a:t>
                      </a:r>
                      <a:endParaRPr lang="ar-SA" sz="2400" dirty="0"/>
                    </a:p>
                  </a:txBody>
                  <a:tcPr/>
                </a:tc>
                <a:tc>
                  <a:txBody>
                    <a:bodyPr/>
                    <a:lstStyle/>
                    <a:p>
                      <a:pPr algn="ctr" rtl="1"/>
                      <a:r>
                        <a:rPr lang="ar-SA" sz="2400" dirty="0" smtClean="0"/>
                        <a:t>14</a:t>
                      </a:r>
                      <a:endParaRPr lang="ar-SA" sz="2400" dirty="0"/>
                    </a:p>
                  </a:txBody>
                  <a:tcPr/>
                </a:tc>
                <a:tc>
                  <a:txBody>
                    <a:bodyPr/>
                    <a:lstStyle/>
                    <a:p>
                      <a:pPr algn="ctr" rtl="1"/>
                      <a:r>
                        <a:rPr lang="ar-SA" sz="2000" dirty="0" smtClean="0"/>
                        <a:t>وادي الدواسر</a:t>
                      </a:r>
                      <a:endParaRPr lang="ar-SA" sz="2000" dirty="0"/>
                    </a:p>
                  </a:txBody>
                  <a:tcPr/>
                </a:tc>
                <a:tc>
                  <a:txBody>
                    <a:bodyPr/>
                    <a:lstStyle/>
                    <a:p>
                      <a:pPr algn="ctr" rtl="1"/>
                      <a:r>
                        <a:rPr lang="ar-SA" sz="2400" dirty="0" smtClean="0"/>
                        <a:t>7844143</a:t>
                      </a:r>
                      <a:endParaRPr lang="ar-SA" sz="2400" dirty="0"/>
                    </a:p>
                  </a:txBody>
                  <a:tcPr/>
                </a:tc>
              </a:tr>
              <a:tr h="479419">
                <a:tc>
                  <a:txBody>
                    <a:bodyPr/>
                    <a:lstStyle/>
                    <a:p>
                      <a:pPr algn="ctr" rtl="1"/>
                      <a:r>
                        <a:rPr lang="ar-SA" sz="2400" dirty="0" smtClean="0"/>
                        <a:t>4</a:t>
                      </a:r>
                      <a:endParaRPr lang="ar-SA" sz="2400" dirty="0"/>
                    </a:p>
                  </a:txBody>
                  <a:tcPr/>
                </a:tc>
                <a:tc>
                  <a:txBody>
                    <a:bodyPr/>
                    <a:lstStyle/>
                    <a:p>
                      <a:pPr algn="ctr" rtl="1"/>
                      <a:r>
                        <a:rPr lang="ar-SA" sz="2400" dirty="0" smtClean="0"/>
                        <a:t>المدينة</a:t>
                      </a:r>
                      <a:endParaRPr lang="ar-SA" sz="2400" dirty="0"/>
                    </a:p>
                  </a:txBody>
                  <a:tcPr/>
                </a:tc>
                <a:tc>
                  <a:txBody>
                    <a:bodyPr/>
                    <a:lstStyle/>
                    <a:p>
                      <a:pPr algn="ctr" rtl="1"/>
                      <a:r>
                        <a:rPr lang="ar-SA" sz="2400" dirty="0" smtClean="0"/>
                        <a:t>8654114</a:t>
                      </a:r>
                      <a:endParaRPr lang="ar-SA" sz="2400" dirty="0"/>
                    </a:p>
                  </a:txBody>
                  <a:tcPr/>
                </a:tc>
                <a:tc>
                  <a:txBody>
                    <a:bodyPr/>
                    <a:lstStyle/>
                    <a:p>
                      <a:pPr algn="ctr" rtl="1"/>
                      <a:r>
                        <a:rPr lang="ar-SA" sz="2400" dirty="0" smtClean="0"/>
                        <a:t>15</a:t>
                      </a:r>
                      <a:endParaRPr lang="ar-SA" sz="2400" dirty="0"/>
                    </a:p>
                  </a:txBody>
                  <a:tcPr/>
                </a:tc>
                <a:tc>
                  <a:txBody>
                    <a:bodyPr/>
                    <a:lstStyle/>
                    <a:p>
                      <a:pPr algn="ctr" rtl="1"/>
                      <a:r>
                        <a:rPr lang="ar-SA" sz="2400" dirty="0" smtClean="0"/>
                        <a:t>الخرج</a:t>
                      </a:r>
                      <a:endParaRPr lang="ar-SA" sz="2400" dirty="0"/>
                    </a:p>
                  </a:txBody>
                  <a:tcPr/>
                </a:tc>
                <a:tc>
                  <a:txBody>
                    <a:bodyPr/>
                    <a:lstStyle/>
                    <a:p>
                      <a:pPr algn="ctr" rtl="1"/>
                      <a:r>
                        <a:rPr lang="ar-SA" sz="2400" dirty="0" smtClean="0"/>
                        <a:t>5494027</a:t>
                      </a:r>
                      <a:endParaRPr lang="ar-SA" sz="2400" dirty="0"/>
                    </a:p>
                  </a:txBody>
                  <a:tcPr/>
                </a:tc>
              </a:tr>
              <a:tr h="479419">
                <a:tc>
                  <a:txBody>
                    <a:bodyPr/>
                    <a:lstStyle/>
                    <a:p>
                      <a:pPr algn="ctr" rtl="1"/>
                      <a:r>
                        <a:rPr lang="ar-SA" sz="2400" dirty="0" smtClean="0"/>
                        <a:t>5</a:t>
                      </a:r>
                      <a:endParaRPr lang="ar-SA" sz="2400" dirty="0"/>
                    </a:p>
                  </a:txBody>
                  <a:tcPr/>
                </a:tc>
                <a:tc>
                  <a:txBody>
                    <a:bodyPr/>
                    <a:lstStyle/>
                    <a:p>
                      <a:pPr algn="ctr"/>
                      <a:r>
                        <a:rPr lang="ar-SA" sz="2400" dirty="0" smtClean="0">
                          <a:solidFill>
                            <a:schemeClr val="tx1"/>
                          </a:solidFill>
                        </a:rPr>
                        <a:t>القصيم</a:t>
                      </a:r>
                      <a:endParaRPr lang="ar-SA" sz="2400" dirty="0">
                        <a:solidFill>
                          <a:schemeClr val="tx1"/>
                        </a:solidFill>
                      </a:endParaRPr>
                    </a:p>
                  </a:txBody>
                  <a:tcPr/>
                </a:tc>
                <a:tc>
                  <a:txBody>
                    <a:bodyPr/>
                    <a:lstStyle/>
                    <a:p>
                      <a:pPr algn="ctr"/>
                      <a:r>
                        <a:rPr lang="ar-SA" sz="2400" b="1" dirty="0" smtClean="0">
                          <a:solidFill>
                            <a:schemeClr val="tx1"/>
                          </a:solidFill>
                          <a:latin typeface="Arial" pitchFamily="34" charset="0"/>
                          <a:ea typeface="Times New Roman" pitchFamily="18" charset="0"/>
                        </a:rPr>
                        <a:t>3232190</a:t>
                      </a:r>
                      <a:endParaRPr lang="ar-SA" sz="2400" dirty="0">
                        <a:solidFill>
                          <a:schemeClr val="tx1"/>
                        </a:solidFill>
                      </a:endParaRPr>
                    </a:p>
                  </a:txBody>
                  <a:tcPr/>
                </a:tc>
                <a:tc>
                  <a:txBody>
                    <a:bodyPr/>
                    <a:lstStyle/>
                    <a:p>
                      <a:pPr algn="ctr" rtl="1"/>
                      <a:r>
                        <a:rPr lang="ar-SA" sz="2400" dirty="0" smtClean="0"/>
                        <a:t>16</a:t>
                      </a:r>
                      <a:endParaRPr lang="ar-SA" sz="2400" dirty="0"/>
                    </a:p>
                  </a:txBody>
                  <a:tcPr/>
                </a:tc>
                <a:tc>
                  <a:txBody>
                    <a:bodyPr/>
                    <a:lstStyle/>
                    <a:p>
                      <a:pPr algn="ctr" rtl="1"/>
                      <a:r>
                        <a:rPr lang="ar-SA" sz="2400" dirty="0" smtClean="0"/>
                        <a:t>المجمعة</a:t>
                      </a:r>
                      <a:endParaRPr lang="ar-SA" sz="2400" dirty="0"/>
                    </a:p>
                  </a:txBody>
                  <a:tcPr/>
                </a:tc>
                <a:tc>
                  <a:txBody>
                    <a:bodyPr/>
                    <a:lstStyle/>
                    <a:p>
                      <a:pPr algn="ctr" rtl="1"/>
                      <a:r>
                        <a:rPr lang="ar-SA" sz="2400" dirty="0" smtClean="0"/>
                        <a:t>4324880</a:t>
                      </a:r>
                      <a:endParaRPr lang="ar-SA" sz="2400" dirty="0"/>
                    </a:p>
                  </a:txBody>
                  <a:tcPr/>
                </a:tc>
              </a:tr>
              <a:tr h="481937">
                <a:tc>
                  <a:txBody>
                    <a:bodyPr/>
                    <a:lstStyle/>
                    <a:p>
                      <a:pPr algn="ctr" rtl="1"/>
                      <a:r>
                        <a:rPr lang="ar-SA" sz="2400" dirty="0" smtClean="0"/>
                        <a:t>6</a:t>
                      </a:r>
                      <a:endParaRPr lang="ar-SA" sz="2400" dirty="0"/>
                    </a:p>
                  </a:txBody>
                  <a:tcPr/>
                </a:tc>
                <a:tc>
                  <a:txBody>
                    <a:bodyPr/>
                    <a:lstStyle/>
                    <a:p>
                      <a:pPr algn="ctr" rtl="1"/>
                      <a:r>
                        <a:rPr lang="ar-SA" sz="2400" dirty="0" smtClean="0"/>
                        <a:t>الطائف</a:t>
                      </a:r>
                      <a:endParaRPr lang="ar-SA" sz="2400" dirty="0"/>
                    </a:p>
                  </a:txBody>
                  <a:tcPr/>
                </a:tc>
                <a:tc>
                  <a:txBody>
                    <a:bodyPr/>
                    <a:lstStyle/>
                    <a:p>
                      <a:pPr algn="ctr" rtl="1"/>
                      <a:r>
                        <a:rPr lang="ar-SA" sz="2400" dirty="0" smtClean="0"/>
                        <a:t>7343654</a:t>
                      </a:r>
                      <a:endParaRPr lang="ar-SA" sz="2400" dirty="0"/>
                    </a:p>
                  </a:txBody>
                  <a:tcPr/>
                </a:tc>
                <a:tc>
                  <a:txBody>
                    <a:bodyPr/>
                    <a:lstStyle/>
                    <a:p>
                      <a:pPr algn="ctr" rtl="1"/>
                      <a:r>
                        <a:rPr lang="ar-SA" sz="2400" dirty="0" smtClean="0"/>
                        <a:t>17</a:t>
                      </a:r>
                      <a:endParaRPr lang="ar-SA" sz="2400" dirty="0"/>
                    </a:p>
                  </a:txBody>
                  <a:tcPr/>
                </a:tc>
                <a:tc>
                  <a:txBody>
                    <a:bodyPr/>
                    <a:lstStyle/>
                    <a:p>
                      <a:pPr algn="ctr"/>
                      <a:r>
                        <a:rPr lang="ar-SA" sz="2400" dirty="0" smtClean="0"/>
                        <a:t>القريات</a:t>
                      </a:r>
                      <a:endParaRPr lang="ar-SA" sz="2400" dirty="0"/>
                    </a:p>
                  </a:txBody>
                  <a:tcPr/>
                </a:tc>
                <a:tc>
                  <a:txBody>
                    <a:bodyPr/>
                    <a:lstStyle/>
                    <a:p>
                      <a:pPr algn="ctr"/>
                      <a:r>
                        <a:rPr lang="ar-SA" sz="2400" dirty="0" smtClean="0"/>
                        <a:t>6421961</a:t>
                      </a:r>
                      <a:endParaRPr lang="ar-SA" sz="2400" dirty="0"/>
                    </a:p>
                  </a:txBody>
                  <a:tcPr/>
                </a:tc>
              </a:tr>
              <a:tr h="388862">
                <a:tc>
                  <a:txBody>
                    <a:bodyPr/>
                    <a:lstStyle/>
                    <a:p>
                      <a:pPr algn="ctr" rtl="1"/>
                      <a:r>
                        <a:rPr lang="ar-SA" sz="2400" dirty="0" smtClean="0"/>
                        <a:t>7</a:t>
                      </a:r>
                      <a:endParaRPr lang="ar-SA" sz="2400" dirty="0"/>
                    </a:p>
                  </a:txBody>
                  <a:tcPr/>
                </a:tc>
                <a:tc>
                  <a:txBody>
                    <a:bodyPr/>
                    <a:lstStyle/>
                    <a:p>
                      <a:pPr algn="ctr" rtl="1"/>
                      <a:r>
                        <a:rPr lang="ar-SA" sz="2400" dirty="0" smtClean="0"/>
                        <a:t>الدمام</a:t>
                      </a:r>
                      <a:endParaRPr lang="ar-SA" sz="2400" dirty="0"/>
                    </a:p>
                  </a:txBody>
                  <a:tcPr/>
                </a:tc>
                <a:tc>
                  <a:txBody>
                    <a:bodyPr/>
                    <a:lstStyle/>
                    <a:p>
                      <a:pPr algn="ctr" rtl="1"/>
                      <a:r>
                        <a:rPr lang="ar-SA" sz="2400" dirty="0" smtClean="0"/>
                        <a:t>8393652</a:t>
                      </a:r>
                      <a:endParaRPr lang="ar-SA" sz="2400" dirty="0"/>
                    </a:p>
                  </a:txBody>
                  <a:tcPr/>
                </a:tc>
                <a:tc>
                  <a:txBody>
                    <a:bodyPr/>
                    <a:lstStyle/>
                    <a:p>
                      <a:pPr algn="ctr" rtl="1"/>
                      <a:r>
                        <a:rPr lang="ar-SA" sz="2400" dirty="0" smtClean="0"/>
                        <a:t>18</a:t>
                      </a:r>
                      <a:endParaRPr lang="ar-SA" sz="2400" dirty="0"/>
                    </a:p>
                  </a:txBody>
                  <a:tcPr/>
                </a:tc>
                <a:tc>
                  <a:txBody>
                    <a:bodyPr/>
                    <a:lstStyle/>
                    <a:p>
                      <a:pPr algn="ctr"/>
                      <a:r>
                        <a:rPr lang="ar-SA" sz="2400" dirty="0" smtClean="0"/>
                        <a:t>حائل</a:t>
                      </a:r>
                      <a:endParaRPr lang="ar-SA" sz="2400" dirty="0"/>
                    </a:p>
                  </a:txBody>
                  <a:tcPr/>
                </a:tc>
                <a:tc>
                  <a:txBody>
                    <a:bodyPr/>
                    <a:lstStyle/>
                    <a:p>
                      <a:pPr algn="ctr"/>
                      <a:r>
                        <a:rPr lang="ar-SA" sz="2400" dirty="0" smtClean="0"/>
                        <a:t>5437944</a:t>
                      </a:r>
                      <a:endParaRPr lang="ar-SA" sz="2400" dirty="0"/>
                    </a:p>
                  </a:txBody>
                  <a:tcPr/>
                </a:tc>
              </a:tr>
              <a:tr h="388862">
                <a:tc>
                  <a:txBody>
                    <a:bodyPr/>
                    <a:lstStyle/>
                    <a:p>
                      <a:pPr algn="ctr" rtl="1"/>
                      <a:r>
                        <a:rPr lang="ar-SA" sz="2400" dirty="0" smtClean="0"/>
                        <a:t>8</a:t>
                      </a:r>
                      <a:endParaRPr lang="ar-SA" sz="2400" dirty="0"/>
                    </a:p>
                  </a:txBody>
                  <a:tcPr/>
                </a:tc>
                <a:tc>
                  <a:txBody>
                    <a:bodyPr/>
                    <a:lstStyle/>
                    <a:p>
                      <a:pPr algn="ctr" rtl="1"/>
                      <a:r>
                        <a:rPr lang="ar-SA" sz="2400" dirty="0" smtClean="0"/>
                        <a:t>الاحساء</a:t>
                      </a:r>
                      <a:endParaRPr lang="ar-SA" sz="2400" dirty="0"/>
                    </a:p>
                  </a:txBody>
                  <a:tcPr/>
                </a:tc>
                <a:tc>
                  <a:txBody>
                    <a:bodyPr/>
                    <a:lstStyle/>
                    <a:p>
                      <a:pPr algn="ctr" rtl="1"/>
                      <a:r>
                        <a:rPr lang="ar-SA" sz="2400" dirty="0" smtClean="0"/>
                        <a:t>5885541</a:t>
                      </a:r>
                      <a:endParaRPr lang="ar-SA" sz="2400" dirty="0"/>
                    </a:p>
                  </a:txBody>
                  <a:tcPr/>
                </a:tc>
                <a:tc>
                  <a:txBody>
                    <a:bodyPr/>
                    <a:lstStyle/>
                    <a:p>
                      <a:pPr algn="ctr" rtl="1"/>
                      <a:r>
                        <a:rPr lang="ar-SA" sz="2400" dirty="0" smtClean="0"/>
                        <a:t>19</a:t>
                      </a:r>
                      <a:endParaRPr lang="ar-SA" sz="2400" dirty="0"/>
                    </a:p>
                  </a:txBody>
                  <a:tcPr/>
                </a:tc>
                <a:tc>
                  <a:txBody>
                    <a:bodyPr/>
                    <a:lstStyle/>
                    <a:p>
                      <a:pPr algn="ctr"/>
                      <a:r>
                        <a:rPr lang="ar-SA" sz="2400" dirty="0" smtClean="0"/>
                        <a:t>جازان</a:t>
                      </a:r>
                      <a:endParaRPr lang="ar-SA" sz="2400" dirty="0"/>
                    </a:p>
                  </a:txBody>
                  <a:tcPr/>
                </a:tc>
                <a:tc>
                  <a:txBody>
                    <a:bodyPr/>
                    <a:lstStyle/>
                    <a:p>
                      <a:pPr algn="ctr"/>
                      <a:r>
                        <a:rPr lang="ar-SA" sz="2400" dirty="0" smtClean="0"/>
                        <a:t>3220880</a:t>
                      </a:r>
                      <a:endParaRPr lang="ar-SA" sz="2400" dirty="0"/>
                    </a:p>
                  </a:txBody>
                  <a:tcPr/>
                </a:tc>
              </a:tr>
              <a:tr h="388862">
                <a:tc>
                  <a:txBody>
                    <a:bodyPr/>
                    <a:lstStyle/>
                    <a:p>
                      <a:pPr algn="ctr" rtl="1"/>
                      <a:r>
                        <a:rPr lang="ar-SA" sz="2400" dirty="0" smtClean="0"/>
                        <a:t>9</a:t>
                      </a:r>
                      <a:endParaRPr lang="ar-SA" sz="2400" dirty="0"/>
                    </a:p>
                  </a:txBody>
                  <a:tcPr/>
                </a:tc>
                <a:tc>
                  <a:txBody>
                    <a:bodyPr/>
                    <a:lstStyle/>
                    <a:p>
                      <a:pPr algn="ctr" rtl="1"/>
                      <a:r>
                        <a:rPr lang="ar-SA" sz="2400" dirty="0" err="1" smtClean="0"/>
                        <a:t>حفرالباطن</a:t>
                      </a:r>
                      <a:endParaRPr lang="ar-SA" sz="2400" dirty="0"/>
                    </a:p>
                  </a:txBody>
                  <a:tcPr/>
                </a:tc>
                <a:tc>
                  <a:txBody>
                    <a:bodyPr/>
                    <a:lstStyle/>
                    <a:p>
                      <a:pPr algn="ctr" rtl="1"/>
                      <a:r>
                        <a:rPr lang="ar-SA" sz="2400" dirty="0" smtClean="0"/>
                        <a:t>7263955</a:t>
                      </a:r>
                      <a:endParaRPr lang="ar-SA" sz="2400" dirty="0"/>
                    </a:p>
                  </a:txBody>
                  <a:tcPr/>
                </a:tc>
                <a:tc>
                  <a:txBody>
                    <a:bodyPr/>
                    <a:lstStyle/>
                    <a:p>
                      <a:pPr algn="ctr" rtl="1"/>
                      <a:r>
                        <a:rPr lang="ar-SA" sz="2400" dirty="0" smtClean="0"/>
                        <a:t>20</a:t>
                      </a:r>
                      <a:endParaRPr lang="ar-SA" sz="2400" dirty="0"/>
                    </a:p>
                  </a:txBody>
                  <a:tcPr/>
                </a:tc>
                <a:tc>
                  <a:txBody>
                    <a:bodyPr/>
                    <a:lstStyle/>
                    <a:p>
                      <a:pPr algn="ctr" rtl="1"/>
                      <a:r>
                        <a:rPr lang="ar-SA" sz="2400" dirty="0" smtClean="0"/>
                        <a:t>عسير</a:t>
                      </a:r>
                      <a:endParaRPr lang="ar-SA" sz="2400" dirty="0"/>
                    </a:p>
                  </a:txBody>
                  <a:tcPr/>
                </a:tc>
                <a:tc>
                  <a:txBody>
                    <a:bodyPr/>
                    <a:lstStyle/>
                    <a:p>
                      <a:pPr algn="ctr" rtl="1"/>
                      <a:r>
                        <a:rPr lang="ar-SA" sz="2400" dirty="0" smtClean="0"/>
                        <a:t>2305305</a:t>
                      </a:r>
                      <a:endParaRPr lang="ar-SA" sz="2400" dirty="0"/>
                    </a:p>
                  </a:txBody>
                  <a:tcPr/>
                </a:tc>
              </a:tr>
              <a:tr h="388862">
                <a:tc>
                  <a:txBody>
                    <a:bodyPr/>
                    <a:lstStyle/>
                    <a:p>
                      <a:pPr algn="ctr" rtl="1"/>
                      <a:r>
                        <a:rPr lang="ar-SA" sz="2400" dirty="0" smtClean="0"/>
                        <a:t>10</a:t>
                      </a:r>
                      <a:endParaRPr lang="ar-SA" sz="2400" dirty="0"/>
                    </a:p>
                  </a:txBody>
                  <a:tcPr/>
                </a:tc>
                <a:tc>
                  <a:txBody>
                    <a:bodyPr/>
                    <a:lstStyle/>
                    <a:p>
                      <a:pPr algn="ctr" rtl="1"/>
                      <a:r>
                        <a:rPr lang="ar-SA" sz="2400" dirty="0" smtClean="0"/>
                        <a:t>عرعر</a:t>
                      </a:r>
                      <a:endParaRPr lang="ar-SA" sz="2400" dirty="0"/>
                    </a:p>
                  </a:txBody>
                  <a:tcPr/>
                </a:tc>
                <a:tc>
                  <a:txBody>
                    <a:bodyPr/>
                    <a:lstStyle/>
                    <a:p>
                      <a:pPr algn="ctr" rtl="1"/>
                      <a:r>
                        <a:rPr lang="ar-SA" sz="2400" dirty="0" smtClean="0"/>
                        <a:t>6629932</a:t>
                      </a:r>
                      <a:endParaRPr lang="ar-SA" sz="2400" dirty="0"/>
                    </a:p>
                  </a:txBody>
                  <a:tcPr/>
                </a:tc>
                <a:tc>
                  <a:txBody>
                    <a:bodyPr/>
                    <a:lstStyle/>
                    <a:p>
                      <a:pPr algn="ctr"/>
                      <a:r>
                        <a:rPr lang="ar-SA" sz="2400" dirty="0" smtClean="0"/>
                        <a:t>21</a:t>
                      </a:r>
                      <a:endParaRPr lang="ar-SA" sz="2400" dirty="0"/>
                    </a:p>
                  </a:txBody>
                  <a:tcPr/>
                </a:tc>
                <a:tc>
                  <a:txBody>
                    <a:bodyPr/>
                    <a:lstStyle/>
                    <a:p>
                      <a:pPr algn="ctr" rtl="1"/>
                      <a:r>
                        <a:rPr lang="ar-SA" sz="2400" dirty="0" smtClean="0"/>
                        <a:t>نجران</a:t>
                      </a:r>
                      <a:endParaRPr lang="ar-SA" sz="2400" dirty="0"/>
                    </a:p>
                  </a:txBody>
                  <a:tcPr/>
                </a:tc>
                <a:tc>
                  <a:txBody>
                    <a:bodyPr/>
                    <a:lstStyle/>
                    <a:p>
                      <a:pPr algn="ctr" rtl="1"/>
                      <a:r>
                        <a:rPr lang="ar-SA" sz="2400" dirty="0" smtClean="0"/>
                        <a:t>523397</a:t>
                      </a:r>
                      <a:endParaRPr lang="ar-SA" sz="2400" dirty="0"/>
                    </a:p>
                  </a:txBody>
                  <a:tcPr/>
                </a:tc>
              </a:tr>
              <a:tr h="388862">
                <a:tc>
                  <a:txBody>
                    <a:bodyPr/>
                    <a:lstStyle/>
                    <a:p>
                      <a:pPr algn="ctr" rtl="1"/>
                      <a:r>
                        <a:rPr lang="ar-SA" sz="2400" dirty="0" smtClean="0"/>
                        <a:t>11</a:t>
                      </a:r>
                      <a:endParaRPr lang="ar-SA" sz="2400" dirty="0"/>
                    </a:p>
                  </a:txBody>
                  <a:tcPr/>
                </a:tc>
                <a:tc>
                  <a:txBody>
                    <a:bodyPr/>
                    <a:lstStyle/>
                    <a:p>
                      <a:pPr algn="ctr" rtl="1"/>
                      <a:r>
                        <a:rPr lang="ar-SA" sz="2400" dirty="0" smtClean="0"/>
                        <a:t>تبوك</a:t>
                      </a:r>
                      <a:endParaRPr lang="ar-SA" sz="2400" dirty="0"/>
                    </a:p>
                  </a:txBody>
                  <a:tcPr/>
                </a:tc>
                <a:tc>
                  <a:txBody>
                    <a:bodyPr/>
                    <a:lstStyle/>
                    <a:p>
                      <a:pPr algn="ctr" rtl="1"/>
                      <a:r>
                        <a:rPr lang="ar-SA" sz="2400" dirty="0" smtClean="0"/>
                        <a:t>4271110</a:t>
                      </a:r>
                      <a:endParaRPr lang="ar-SA" sz="2400" dirty="0"/>
                    </a:p>
                  </a:txBody>
                  <a:tcPr/>
                </a:tc>
                <a:tc>
                  <a:txBody>
                    <a:bodyPr/>
                    <a:lstStyle/>
                    <a:p>
                      <a:pPr algn="ctr" rtl="1"/>
                      <a:endParaRPr lang="ar-SA" sz="2400" dirty="0"/>
                    </a:p>
                  </a:txBody>
                  <a:tcPr/>
                </a:tc>
                <a:tc>
                  <a:txBody>
                    <a:bodyPr/>
                    <a:lstStyle/>
                    <a:p>
                      <a:pPr algn="ctr" rtl="1"/>
                      <a:endParaRPr lang="ar-SA" sz="2400" dirty="0"/>
                    </a:p>
                  </a:txBody>
                  <a:tcPr/>
                </a:tc>
                <a:tc>
                  <a:txBody>
                    <a:bodyPr/>
                    <a:lstStyle/>
                    <a:p>
                      <a:pPr algn="ctr" rtl="1"/>
                      <a:endParaRPr lang="ar-SA" sz="2400" dirty="0"/>
                    </a:p>
                  </a:txBody>
                  <a:tcPr/>
                </a:tc>
              </a:tr>
            </a:tbl>
          </a:graphicData>
        </a:graphic>
      </p:graphicFrame>
    </p:spTree>
    <p:extLst>
      <p:ext uri="{BB962C8B-B14F-4D97-AF65-F5344CB8AC3E}">
        <p14:creationId xmlns:p14="http://schemas.microsoft.com/office/powerpoint/2010/main" val="60985880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3513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1800" b="0" i="0" u="none" strike="noStrike" cap="none" normalizeH="0" baseline="0" smtClean="0">
                <a:ln>
                  <a:noFill/>
                </a:ln>
                <a:solidFill>
                  <a:schemeClr val="tx1"/>
                </a:solidFill>
                <a:effectLst/>
                <a:latin typeface="Arial" pitchFamily="34" charset="0"/>
                <a:cs typeface="Arial" pitchFamily="34" charset="0"/>
              </a:rPr>
              <a:t/>
            </a:r>
            <a:br>
              <a:rPr kumimoji="0" lang="ar-SA" sz="1800" b="0" i="0" u="none" strike="noStrike" cap="none" normalizeH="0" baseline="0" smtClean="0">
                <a:ln>
                  <a:noFill/>
                </a:ln>
                <a:solidFill>
                  <a:schemeClr val="tx1"/>
                </a:solidFill>
                <a:effectLst/>
                <a:latin typeface="Arial" pitchFamily="34" charset="0"/>
                <a:cs typeface="Arial" pitchFamily="34" charset="0"/>
              </a:rPr>
            </a:b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6" name="Picture 2" descr="http://im35.gulfup.com/UZLza.png"/>
          <p:cNvPicPr>
            <a:picLocks noChangeAspect="1" noChangeArrowheads="1"/>
          </p:cNvPicPr>
          <p:nvPr/>
        </p:nvPicPr>
        <p:blipFill>
          <a:blip r:embed="rId2"/>
          <a:srcRect/>
          <a:stretch>
            <a:fillRect/>
          </a:stretch>
        </p:blipFill>
        <p:spPr bwMode="auto">
          <a:xfrm>
            <a:off x="571472" y="285728"/>
            <a:ext cx="8295239" cy="4000528"/>
          </a:xfrm>
          <a:prstGeom prst="rect">
            <a:avLst/>
          </a:prstGeom>
          <a:noFill/>
        </p:spPr>
      </p:pic>
      <p:sp>
        <p:nvSpPr>
          <p:cNvPr id="1032" name="AutoShape 8" descr="data:image/jpeg;base64,/9j/4AAQSkZJRgABAQAAAQABAAD/2wCEAAkGBxQSEhQUEhQVFhQWFhcYFBgXFRcVFxcXFBcXGBQVGBQcHCggGBolHBcUITEhJSkrLi4uFx8zODMsNygtLisBCgoKDg0OGxAQGy0kICQsLC0sLCwsLCwsLCwsLCwsLCwsLCwwLCwsLCwsLCwsLCwsLCwsLCwsLCwsLCwsLCwsLP/AABEIAOEA4QMBEQACEQEDEQH/xAAcAAEAAQUBAQAAAAAAAAAAAAAAAwIEBQYHAQj/xABKEAABAwIDBAcEBgcFBgcAAAABAAIDBBEFEiEGMUFRBxMiYXGBkTKhscEUI0JSYnIIFTOCktHhQ0SissIkJTRTg/AWF2Nzk7Px/8QAGgEBAAMBAQEAAAAAAAAAAAAAAAECAwQFBv/EADcRAAIBAgQDBAkFAAEFAAAAAAABAgMRBBIhMQVBURMiYYEUIzJxkaHB0fAzQlKx4ZIGJDRDU//aAAwDAQACEQMRAD8A7igCAIAgCAIAgCAIAgCAIAgCAIAgCAIAgCAIAgCAIAgCAIAgCAIAgCAIAgCAIAgCAIAgKXyAakgDvNkBiazauii/aVdO08jMy/pe60VKb2TBjn9I2GD++w+RJ+AVvR6v8WRdHjekfDD/AHyLzzD4hPR6v8WMyL6k2xoJDZlZTE8B1zAfQm6q6NRbxYujMRTNcLtcHDmCD8FnsSSIAgCAIAgCAIAgCAIAgCAIAgCAIAgCAIAgIqqpZG0vkc1jRvc4hoHmVKTeiBzvaHpipISW07X1D+bbNjH751PkF1Qwc3rLQq5I53jXSxiE5Ije2nZyjaC7ze4E+ll1QwtOO+pTMzT6/FJ5zeaaSS+/O9zh6XsuiMYx2RFymN43AEWHdbTuRnRGafUrYwWuBv13Xt71BKit1/R44eHm1A7/AIiGQN4gfum/uKlXM5Zea+BNSVEsJzQSvZb7j3N9QCoaT3RVwdrxdzaMH6UMRgIvN1zfuyta70eAHe8rKWGpy5WKqTOh7P8ATRTyENqonwk/bb24/P7Q9CuWeDktYu5ZTOkYdiMVQwPhkZIw7i0gj+i45RcXZly6UAIAgCAIAgCAIAgCAIAgCAIAgPCbb0BzXbXpagps0VIBPMLgu16phHMj2z3DlvXXRwkpay0RRyOL7Q7RVNc/PUyl9jdrdzG/lZuHxXoQpxgrRRRu5ilcBAEBNTMJvysf6KGaUk3cqhdpY8DY+B/qoZaEtLMlza6+7TUbwoNb3eoBvwuPI/HVCPa8UQGOxuDY8Abj4qbmWS0rxZ7Iy+oFjxHzClMSjfVb80QKTEvcHxaalk6ynkdG/iWnQ24OG5w8VWUVNWkSdh2M6YmPtHiAEbtwmYD1Z/O3Us8d3guGrg2tYfAupdTq8UrXAOaQ5pFwQbgjmCuHYuVoAgCAIAgCAIAgCAIAgCAtcSxCOnjdLM8MY0XLnG3l3nuUxi5OyIbS3OAdIHSTNXF0UGeGm5AkPl73kbh+H1XqUcMoavVmTnc0ABdICAIAgCA9BsgTaZMDftDl2hz71BsnfvLzR42S/j8xu9yWIU76EgdwG46t+YUFk+nPVEmnzsdfcVBfTkR5R7Td44DXytwUlcqvmiQyt4jcfdzClGU0t1syNSUCA27Ybb6ow5wbcy05Paic46czGT7J7txWFahGp7yVKx9D7PY9BWwianeHNO8faaeLXN4FeXOnKDtI0TuZNUJCAIAgCAIAgCAIAgLPF8TipYXzTODY2C7j8gOJPAK0YuTsg3Y+bdutt5sRmJJLIGn6qLTT8Tubj7l61Giqa8TGXe3NZExW5TIiTRw70KaxepbqDUISEAQgmbHdvepM3JqRE023KDVNrVElw7fo7nwKjY0vGW+jPHBzfiP/ANQh5oomjffwO7uPEKGaxlf8+JWNbg7xuO691BfffcplZ2T6qVuVnHustFY5ggCAzWye08+HziWF2hI6xh9mRo3tI4HfY8FnUpxqKzCdj6X2X2hhr6ds8J0Ojmn2mOG9rhz+K8ipTdOVmap3MuqEhAEAQBAEAQBAUSyBoLnEAAEkncAN5TcHzf0nbauxCfJGSKaIkRjdnO4yOHw5DxXrYej2cddzKTuaUugg9shFyuHepKzs0JhqgpvQjUFwgCAnJsGqTJK7ZTM3jwKMmD5ESg0KmSEbkLRk47FecHeLHmP5KNS2aL3XwJWEHjfx0uDvCg0jZ87/AJsSXO4+XeP5qDS7vZlk4WJCucbVnY8QBAVtjJ8EKuVjY9h9q3YbUCRl3Ru0mZwc3mPxDgVnWpKpGwi5XPpnDq5k8TJYnB0bwHNI4grxpRcXZnQXKgBAEAQBAEAQHIunDa/I0UELu08B05B3Mv2Y/F1rnu8V3YSjfvvyKSfI4qHeHovQM7EjHOO74IUaiiqSW2ikiML7kfXFLlsiPH3OpUEqy0RShYqaRxQq720JHsHAX81JSLfNkb33UF1GwzaW4ILK9ylCwQBCAhJcvcQNPfqjSKwrS2ZBYuKEylzZL1YA1Umedt6FOcDcEJyye5Q55KFlFIpUEnUuhPa/qZfoUzvq5STCSdGSW1Z3B1vXxXHi6OZZ1yLxfI7svNNAgCAIAgCAx+P4qykp5Z5PZjaT4n7I8zYK0IOclFEN2Vz5WxTEnTyvmk7Ukji5x7zwHdwXtxioqyOa0nq2WnWdwUk5X1PHSHwU3CgihQWCEnpf3oQoq5ksPwCom1ZHZv3ndlvqdT5K8abZxYjiWGoO05a9FqzOQbFZReedreeXd/E63wWnY23Z5VTj+Z2oU2/f9l9yr6Bh0XtTFx5B5PuaEtTXMj0jilX2advL7kb8Qwxuggc/vykn1e66ZqfQtHDcWlq6ij5/ZHv64w7hSE/9OP5uTPT6D0HinOt85fY9GJ4ef7qR+4z5PTNT6EeicTj/AO75v6ok+k4a4WMBb4NIPqxym9PoV7LisHdVL+a+qH6vw1/svLP33j/NdRamyPSOK0/ajfyX0seO2OikF4KgHxs74EWTsk9mSuOVab9dS+n9ljXbLzsHsh445CT/AISAVV05I6qHF8NUe+V+P40YKV5abWIPG4sfRZnrQSks17kJKg0SseID0BAHNsgTuexSFrg5pIc0gtI3gjUEISfUfR/tCK+iimP7QDJKOUjRZ3rv8141enkm0ap3RsayJCAIAgCA410/Y7+xo2n/ANWXyuIwfUnyC78FDefkUm+Rxxd5mLICrIeSEZkeiIoQ5pFzR4c+Z4ZEMzuPANHMngFaMW3ZGNbFU6EO0qOy+b8EbWympKAAynrZ7brXI8G7mjvK2tGG+54Eq2N4i2qXdp/D4vdv3Fq/HqyrNqdmRvNu/wA5HaeiynXtzsetw/8A6ahLaLm/HSP55kFRgoGtZUsB5X6x/fa/yCwdVy2R9JDhFHDL1tRQ8F+fQgDcPZxnlP8ACPgFHrC1uHR/lL5fY9biNEDpSuP5n/1TLPqHisDFaUW/eyp+K0g30Yv+ZMk/5BY3BNX7D5lAxSjtY0fo5Mk/5E+l4LnQ+ZWKqisb0z235P3eGqZanUz9K4e3bsX5P/Tw/q94AvPEfDN8inrPAso8NlreUfn9yM4C1+tNUMeeTj1bx66+4Ke0a9pB8Op1V6iopeD0ZdRVtdSftMxbpbP9Y3+IHT1W0K3Rng8R4BCKvUp5fFf5oZKnxumrR1dSwMedATuJ/C/h5rZTjPRngVMBi8C+0w8rx/N1z8jDbQbMvp+2wl8fPi3xt8VnOm46npcP4tDEdyekvk/d9jAELM9cN3hA9i4kF7jipMY6alsoNzpvQXjnU1T6dx7E47P/ALjLkeZBI8guTGQzQzdBGVpWO9rzDYIAgCA8JQHyptxiv0qvqZr3BkLWceyzsNA9L+a9qjHLBIxe5iGxcXLUzc+UQZeQS4ydTzrihORBgc8hrbkk2AHEncE1ehEnCEXJ6JG4V87cOgbFFb6RI2738R+L1uAFu32astz52hTlxPEOrU/Ti9F18PuapSSEyglhmcT7JzOLyedrkrmk78z6ig405Luppctl8jJ4xiNWLCRktOw6NYI3wt04XIF1nCMOTudlfiFeponlj0WiMTTUkkpIjjkkcNTkY6Qi/E5QbLRyS3OHfUSUr2uLXtcxw3te0tcL7rtOoRNNaFZStuURxOc7K1rnOO5rQXE+DRqVL01JWpfPwGqAu6lqQOZgkA9cuirnj1XxJeiLR5yePG6uZq8i4NDMGF74ZhHa+cxSBtjxzFtrKqnG9rkuDWqIIzcgMaXOJsABckngBvJUtojLJ7k9dh8rLGSKSO+gzxvjue4uAuiaezIXd3LrCamoByR9ZLcaxBrpgRxJjF9O9VlGO70Oqjja8NIu65p6p+TLPFY8r9YXwOI7THBzfNocAQO5IvTe4qyhJ3jHL1XLy+xsmx+N5/8AZpu01wIYXa3/AAG/nZdNOf7WfLcYwGT/ALmjo1vb+/uYzH8K6iUt3tOrD3cvEfyVJxys78BjPSKWbmtH+eJixGAVQ7s0miFxIN+Kg0STjYquHb9CpI70S5w+uMEsUrCbxyNf/C4G3mLjzVZK6aEU73Z9Z0VSJY2SN9l7WuHg4XC8NqzsdROoAQBAYfbGu6ihqpRvbC/L+YtIb7yFpSjmml4kSdlc+VgA3U6le2ct3LYie+6guo2DI7oJSSJDGBvKkpmk9jP7EUrX1Ga37NpdrzPZHuJPktKS71zyON1pQw2X+Tt9TF49XddPI/hmIb+Vujfgqzd3c78Bh+woRh4a+97nS+havw+Jn1mQVz5TGwm7nua6xbkH2RzItu1XnYtVHt7J6EbGwdPkd8PjPETsseWZrh/JZYL9QmexmejitoDAyKhDWvETJJmtuXNc4WPWPO9178eCpXjUTvMiMk9jmHTpTn9ZMyglz4GWH3jmc0D4Lrwb9X5kT3OobObMx4TSXigM9RYGQtsXySGwsHO0YweQAF1xzqOrPV2Ra1keybQ4ixrnSYYXCxsIqhjnebT8k7Om3ZS+RF3bVHJdiaykOJTTYm1obZ729ZcNZLnvYt4m1wARwXfWjPs0qZjTkr6ncMdLZ6CYt1ZJTuLbi1wWXbod3BeZDuzV+p0PY5T0KVtBE0mYNFa6VscZdmc5wfbII26houbEi3eu/FxqPb2TOEom1dO4/wB2tI3ioi4X3h4XPgn6zyLVI3RX0UYjh/URRU2QVL4887QC5+Ztg4ved3CwvbkmKVRybltyJgklZGofpBs/2qkPOF49Hg7/ADW+C9lkTOWRyFpDmmzmkEHvGoXcnYylBTTjLZ6G8baOElLFMN92+kg1t52W9XWKZ8twVOnip0X4/I0dmpC50fUvRFU+9SysNijKeRUF7o8IQH0t0RYgZsLpyTcx54z/ANNxDf8ADlXk4qOWqzWOxuS5ywQBAaJ001ZjwuQDe98bPIuufcF04RXqIrPY+civVMySJnE7kKSlyQfLwCkiMOpGVBcyWB1j43PawdqVhYD92+t+/QHzsrxdrpHFjqEKkYym9Iu/v8DGtHJUO5+JuHRJS9ZitP8Agzv/AIWkfNYYl2pMmO51fpxivhbj92WE+rw35rhwf6heWxrn6PVNpWSnfmiYPABzj8Vtjn7KIgi16aXiLE6CZw7LQxzuN2xTBztPBWwavTlH82Im7HWseqpW0sslK0SSiMuhbvDnWu3jr66rgglmSkX5GpdFuM4lUmf6fGWsbl6tzo+qOYk5mAcQBbWy3xEKcbZCI35nM+m2mYMTeIgMz4ozIB/zHXaPMtDF24Nvs1fqUlud8qaYNpXRjc2Es7tGWXlp3lfxNHsfO3RlT9bilKzgx5f/APG0n0vZetiZWps56cNdTrvTXFmwqX8L4nejv6rgwjtVN5bGlfo/Ut6iqk+7Exvm5xPyW+NfdSKwLr9IdnaoXa69eO7Tqz80wO0l7iZnHnbl3FFubttSMmHwMO89WPRuZdE9IJHy/C+/xCpNeP8AdjTongLnPpZJs9M/KykqqfUpa9xO9CzjFIqnO7mhFM7f+j/VXpaiP7kwI8HtHzBXm41d5PwN4HVFxFwgCA5l0+uP0GEDjUtB8o5D8l2YJd9+4pUaS1OEth5r0znc+h5JJwG5QTGPNkaGhI2LidAlijnyRc0NSyKRjyLhrgT4cfcrJpMwr0p1aUodUT47S9TLZvsPGeN3BzXai3heyTVmZYGt29K8vaWkl0a+5kdicZlw+X6ayDrmhroz2iAwusbuIBy6DiNbrlrOE32TlZ7+/wB3U9GMWlmsZzbDpTfiFK+mNMyMPLCXiUvIyPa/QZBvy2vfiVWlhVTlmuHK5a7C9IrsMhfE2mZLnfnLjIWHUWtYMN9ymth+1d7hSsW23e2TsRfG98LYjG0tAa8vvmINyS0W3blpRoqknrcxk878DI7JdKlTRRiJzGzxt0YHOLHNHISAHTuIKzq4WE3fZl4tx05GYr+nCZzSIaSONxB7TpTLbkQ3I34rNYJX1ZfOc9mxF8tQKmU9ZJ1jZH5jbMWkHKbbhoB4LsypRyowUmm7nRanpvlIc36FHqCP27jvHLq9Vx+hL+Rup3NB2Q2kNBVCpbG2QgPGQuLB2+INja3gumrTzxy3ITsbRtb0qyV1LJTGlZGJLXcJS8gNIOjcg5c1hTwqhLNclyujFbBbeOwsTBsDZetLSS6QstlBFh2TcarSvQVWzvsQpWL3bzaWoxSKGR9G6GOEvIeM7muMmUe0WNH2RzWVB0qc3TU05PldX0E1Pe2nU1TAMLNTM1ljlHakPJo/nuXdCOZnDj8WsNRc+ey9/wDhm+kCsBkjiadGNzEDgToB5Ae9a1nrY8zgFBqnKq+bt8N/mamsD3whJcRssO9SYyld2KHRH/soXU0dd/R6cc1a08BAfXrR8lwY5aR8/oa03c7MvPNAgCA5f+kAD9BgI4VI/wDqlHzXZgvbfu+qKT2OEEr0jMAIG7E4aGjXep2MruTsiF77qDSKsU2QsbDhFUyWL6NU6N/sZOMZPD8t1pFprKzxsZRqUqvpOG3/AHR/l/pQaepw9/WMeWjdnb2o3g6gOBuD4FY4jCQqxy1FdfmzO3B8SjW1paS5p7/DmXja/DqjWohfBKd8lPrGTzMROhPcF5ro42j+jNTj0lv/AMvuekp05+3Gz6r7Esex8c+tDVxTccj7xyc9xG/0VXxOVH/yaUo+K1X58SfRs36ck/DZmOxDZSsjJL4JLDi0Z/8ALddVLiGFq+zNeen9mUqFSmvZZgXmxIOhG8HT3Ls1eqKAa7kFyZ5yi2vfbfbnZSZpZndm/wC0dBhlC6MOo5pWyMzseJ3ZXc7gu37j5hfN4Otj8XGTVVRadmsquvkepVjRpNXje/iYV2KYST/wE/lUEe7Mu1YfiX/2j/x/wxz0P4/MrGN4U3dhzz+aYkefaUPC8Re9deUf8JVSgv2fMrj2ujHZo8OgY7gcplcO/Lb5ouF1Zv11aUvBaFZ4uFNXyqK6srfRYhXOaaqUtjBuGmwAH4Ymi3mV6WF4dSofpxt47s8LG8eopWTzvw2+JNWYnDRRmKlAdL9p172PEuPE9wXa5KCtE8mjhK+PqKridI8l9l08TSJZC4lziS4m5J3krnPqYwjBKMVZIoQsEAQixJCzidwUopOXJHXv0fNZK48MsA9DN/NcGOekfP6GtJWVjsy881CAIDQOm6lz4aT9yWN3qS0/FdWDfrClR2ifPmRo3leroc+aT2R46S3soTlfMiKguAEBPo0d6kz1l7iJ0hKguopGVwXaCSnGXR8XFjt2u/KeHwWkZuJwY3hlLEvP7Muq+v5cymWgqtzjTyHh9kn0t7wrdyXgcObiWE3SqR+f3/s8m2OmABifHJxGuUnvB3J2T5EQ43QcrVYuPzPaavxSlIsZ8o4G0rfmvPr8LoVPbpry0/o9ijxei16uqvP/AEu3dIE4/wCIiglHKSIh3rf5LilwSgv05Sj7n+f2d0MdUnyTKY9radwvNh1Oe9hsfhoj4bXj+niJL3j0im3aVNHn63wqQ9qgkH5ZSOGugcoWF4itqy81/hZ1cOv2Mj2u2lgqKeGnghewROu0vOazbEZQ4kk7xvPBTgMBWoVp1ask83QmtiIVIKMFsS7NYfTvpTLJEHOZnzbySG67r23L3qai43Z8hxPE4qGLVKnOydrdNSmPH6Fvs03h2G/Mpnh0Jlw3iMtJVfmyCq22eCRBExjeGYEn+EEAKO26I1p8AptXrTbfh93dmGrseqJrh8jgDva3st8LDW3mqOcmelQ4dhqGsI69XqzHNNtyodrV9yvMDv0PNCmVrYGI8NVJKmuZQQoLJ3PEBOw3apMmrSOz/o+U9oKqT70jWjvytv8A6l52NfeSOmB1pcJcIAgNd6Q6Hr8Nq2AXPUvc3xYMwt6LWhLLUT8SJbHy42Ile0c7mkVGIDeUIzN7I8s3mUJvLoe5wBohFm3qREqC9ghIQEkIufBSUm7InbM5huHubbdlcR8Cpu0YunGatlT96TMizaOqYQBKXD8QDvIk6n1Vu0kjjfC8HNNuFvdp/hkotrnn9rDE8ceB94IVu16o4pcFprWlOUfzyEmM0Lz9ZS2PEhrfW4IKnPB7oRwPEYL1da/m/qBJhbuDm+Two9URl4vHmn8CX6Phh3y+rnfMKbUynacWX7PkjJYRPRQNc2OoZledQ6Qcrcd2ivFwjomcWLp4+vJSnTd10RotfFG2R7WODmhxyuabgjhYhcztc+qw86s6UZTVm1qnuQdWOB9VBrma3RS5pG9CykmUoWCA9BQgF196BJLYqjI4qSslLkHyX7ggUban0V0K0PVYXG4jWV8knkXFrfc33rycXK9Rm8dje1zFggCApkYHAg7iCD4HegPk3aaidT1U8B/s5HNHhvb7iF7kJZopnPkSMWrFggCAIAgCEE0ejSVJnLWViIlQaJWKjIUIyokAsL8VJn7UrEJKg1tY8QBAEJCAICVknA7kKSj0PJWWUiMr7kaguEAQBAVwQl72sb7T3Na3xcQB7yjdtQfXGCUAp6eGFu6ONrfQC/vXhzlmk2bIvVUBAEAQHCennA+rqY6po7MwyP8AzsHZ9W/5V6WDneLj0M5o5auwqEAQBALoQbftBgMbcPwuWnid19SHCSxc4yOGgs29hryssKdRuclJ6Is1poS4zseaWWizw1HUymJs/XZABK9wDo2ujNwLc/UqI1sylZq62t/ocdS92y6PZ/pszMPpXmnYGWs4WuW3cA57u0e4KtLERyLO9SXHXQs9l9m43UuKOqoiJqWMFgc5zDG+zr3ANjuG+6tUqPNHK9GQlpqUdJmCwUslGKZhaJaZsjgXPeS9xtcZiSNOAU0Kkpp5upDilsT7T7GQ01KZ2NrxfqshljiDO0O3ny9pvde3mq067lLK7FmramqVmETxQR1EkTmwy3ETzazyBfgbjcd/IrdTi5ZU9UVszftm9iqX6Y2GcTSNfRGciVjocr765bEZmgA6rlnWnkuutiySOeGieQ57Y3mNrspcGktBJs0F1rX3LrzLZ7lbF03Z6qLnMFPLnZH1r2lti2P/AJhB+yq9pHqLFGE4FU1QcaaCSUN9osbcDS9rnjbgkqkY7sJXIcOpc9RFE8OGaZkbxucM0ga4a7iLngrN91sG77UdHNSKqojoaaR1PGYxG5zm63hjc4Bz3DN2nO3eHBYU8RBwTm9SuRqWhjtlNkJKhtW11LM+WMZGBs0UJjm39tj3Au0tuuN6mpVUWrPT4l0rmr19DJBI6KZjo5G6Oa4WI/mO9bJpq6ILdSAgN56HcD+k4gx5F2U46135t0Y9bn91c+Knlp26kxWp9HryTUIAgCAIDX9u9nxX0csH27Zojykbq0+eo8ytaNTJNMhq6Pll7C0lrgQ4EhwOhBGhBC9kyKUAQBAb5Qx0NZhtPA6pho6mB7i8yssJg64zZxa5tbiuaWeFRys2mWVmjNw7V4dQsoYby1j6PM5k0NmszyZrtyuPabZx48Fn2VSbk9r8mTdIiqNv8NfFLE6CuLJZxUOvJG4tkDg4ZCXHK27Roiw9RO6a2sLorxnpHoaqWKV8eIAxZTG2OWNjAWkHMWh+pNhvSOFnFNJr5jMWW0fSFSSx13UU87Zq1rGSOkewMAY3KCA0nW3DjzVqeHmnG7VkQ2YHaba1tRPQzMjcPosMTHNksA90TsxItewPNa06TjFxvuQ2Z/HekalniqWsgqA6s6sT9ZK1zGNZYHqW39q17aDWxWUMNKLWq02JzHkW2eGNpHUX0SsfTPcXESSRl0bt4MWuhvc7xvPMp2FXNnzK4zIpn6Rof1hBUMhl6iKkNM5rnt6xzTm7VwbXFxvOuu5SsNLI43V73GZXKKfa7C46Z9KylrDBLIJJCZmZg5li3JY7rgX1COjVcszav7hdF/P0k0DppJ3UlT1j4PoxHXMDTDfjyfv5+KqsNO2VSVr3GZHmG7f4dBFDDFT1sUUEnWsySsDpHm9+us4ZhrzPhoksPUk221djMjWafaClkxCesq4ZrOlbLCyFzRlc11xnJsHaBt+8lbOnNQUIv4kXVzb8V6QaGpmjnezEA6MtLGsmYxgLTf2A6xvxusY4apGOVNFXUV9mY7GNo8LqKh9S6CvbK8gkxTMj1aLAiztDorRo1Yxy3Q7WLMD0h7RR4hPHLFHIwNiDHGTKXOLSbOJaTfRaUKTppphzTNUWwCEn0j0R7N/Q6Frni009pJLixAI+rYfAH1JXk4qpnnZbI0irI3dc5YIAgCAIAgOD9NuyZgm+mRD6qUgSgfZl+94OFvMd69LCVcyyPdGckcvXYVCAIAgLzBsNdU1EUDCA6V4aCdwvvJtyFz5Ks5KKbYtdm6swOhpcTp6Zk08tRHUxslbJFH1LgRd1je+lxoQfmudzqSpOTStYtZJmS2t2RpZ5cUlgllbNS/WSRmNoh1BdlZbU7jrzKrSqzioqS0YaWpmYcEZHPWtfHTn/AHW14yQiNod2xmykntaDX+SylUbirX9rqTYwOx2x8FPJhs1XK8zVLw6GJsbXR2AvaVxPEEblrVrOSkorRcyErE2wlHG7GsUY9jCxrqsNBaHBoE7ho3cLBRXbVKHl/QW7MXS9H8NTFRyUM8pZUTPicZ2NaWiIPLpAGn8GgvxG7VXeIcW1NbIZS/f0fxQSRyxySERVUUb45xD9a0yNaZI8jj2bnc4XsFXt3JNNbrlcWG0Gy1PPiGLySvfDFSCCS0LGG4fEC4BpsL9n1KQqyjThbW99/eGrsyexex8MNZTTxu6+mqaSV8YmY3O1w6s6t3bidR3qlatKUXF6NMlI1nBtnhNhdMXdU0S1wjzNi+uALsuspdqNN1ty2nUtVduS8iqWmpdYn0e07RWsgqZXz0ZjztfG1sZ679m0OGpNt59yrHES0bSsycqLms6K2sD4uukE7Ius6xwibTOcP7EdrrAdd9rKFir62087/YZTmDXaA6rsKWKxIVJDimVZgd+hQraUdjdOirZA1tWHyC9PAQ6Tk529kfrYnuHeubE1ckbLdmlPvH0cAvJNj1AEAQBAEAQFpi2HR1ML4ZW5o5G5XD4Ed4Nj5K0ZOLugfL22WzMmH1LoZNW6mJ/B7L6HxGgI5r2KVRVI3Ri1Ywa0BUGFCuZFKEk1HUuieySNxa9jg5rhvBB0KhpNWZJslZt9UyvbI6OlEjZGSGRsAD3Oj9nM7Ne3cLLFYeCVtfiTmIP/ABnVF1Yfq71otP2DusR2O12dCd91bsY6eGxDlYu//MKtEzpiIC50Age0x3Y6MEkAtzXvqePFV9Hha2u9wp3PMP6RKuFkbA2neIiTCZIc7or8GOzaADQdyPDwbvqTmZY4btdUQVM9VGIutqM/WXYSy8jszy1ubQ3PMq8qUZRUXsgmKLaerggp4Yi1raaUyxODbvzuzBwcb2LSHu0sodODbb5lsslyK6/bGaU5uppI5OsbK6SKnDZHPY4ODi8uO8jW1r6oqMVzfxK5jYMK6RtK+SpjhNRUQxsjDYLxyOZnH1wLtRYtHgsp4f2VHZeJOYxI6RK0TxTgxNMUboo42xWiax1swyX/AAt48Ff0eGWxGZls3bWoEbImtgZGyf6QxrYyAJAc1gM3s34K3YxvfXawzCbbKqeaxx6sGtDBOQwi3Vtys6vtdk+qKjCyXTYhy1JqvbionH1sNJLIGdX1z6cOmycsxda/fZQqEVs38Q59TVQFsQeoSX+BYPLVzsggbd7z5NA3vd3BVnNQWZhI+otlsAjoaZkEW5urncXvPtOPivGqVHOWZmqSWxl1QkIAgCAIAgCAIDX9tNlYsRpzFJo8XMUlrmN9t47uY4rWlVdOV0Q1c+aMfwSajnfBO0te06GxyvHBzTxC9eE1NXRk1Yx7XWViGk9yQuB36FClmtjzq/xBTYnO+h7laN5v4IReT2R4ZOWgUEqPUjQuEICEl9qe0N9vUcvFUOvV95Eb7Hhfw0uP6KUUlZrVXIjGOBseR/mpuzPKnon8Sh8ZG8KSji47lKEEkLrG3AqUUmrokY2xKFG7pFuoNS4w+hknkZFCwvkeQGtaLnXieQHE8FDaSuyT6Q6OtiGYbDrZ9Q8fWyW8xG3k0e86rya9d1H4GkVY3BYFggCAIAgCAIAgCAIDAbYbJwYjF1cws4axyD2mHmDxHcdFrSqypu6IaufOW1uylRh0vVzt7J/ZyNvkeO48D+Er1adWNRXRk1Ywa0AQBAEAQBAEBdQP7Ph/2NVVnRTl3fcVnXdvB3HT3KC+r23KZG318jzHf5KUUlG+pCC5t9d2/j7lJl3o38AA13c73f0TYnuy8GRuFtDopM2mnZkzZOz3qTJx1LvZ/A562YQ07MzzvO5rB957uAVJzjBXkapXPonYLYWHDY7iz6hwHWSn/KwfZb8eK8qtXdR+BqlY21YEhAEAQBAEAQBAEAQBAEBaYnhsVRG6KdjXxu3tcLjx7j3qYycXdA4ntp0Qyw5pKHNNHqTESOsaOTToHgeunFejSxalpPQzcehzGaJzHFrgWuBsWkEEHkQdy7FqVKEAQBAEAQFcT7b9x3qGWhK2+zJ7gaO15E8vHgoNrpd2RXpx9d+niFBbTdlDhbXgND+U7ipKNW18vIofFfx3fy9VNyrhcWvladb6NPG5+z36qB0i/Jm97HdFFTVkPqc1PD3261/5W65R3u9Fz1cVGHs6spkdzumAYFBRRCKnjDG8eLnH7znbyV505ym7yLpWMkqEhAEAQBAEAQBAEAQBAEAQBAEBgNpNjqOuH+0QtL+EjezIP3xqR3Fa0604eyyGkzlO0PQtPHd1JK2ZvBj+w8d2b2Xe5dsMZF+0rFHA57iuA1NMSJ6eWPvcw5T4PHZPquqM4y2ZWxjgVYBAEAQgmjkvYHyPLu8FDRrGV9H5AyZTqLHmDb+ii1yc+V2a+BkqDDJqghsEUkt+DIy4ebm7vEqspKO+hq9t9DesD6IKqWxqHtgbxH7SSw1GgNgfErmni4rbUh25HT9mtg6Ois6OIPkH9pIA54PEt4M8lyVK857sobOsQEAQBAEAQBAEAQBAEAQBAEAQBAEAQBAUyRhws4AjkRceiA17FNhMPqCTLSREn7TQY3fxMIK1jXqR2ZFka9U9DeHO9jrmeEpcP8V1qsZUIyox8nQfSndU1A8oz/pV/TZdERkR4zoPpuNTUHyjH+lPTZdEMiL6m6GcPb7Znf4yZR/hAVXjKnKxOVGwYd0fYdBbJSxkjcZC6UjwLybeSyliKkuZblY2OGBrBZjQ0cmgAegWLdwSIAgCAIAgCAIAgCAIAgCAIAgCAIAgCAIAgCAIAgCAIAgCAIAgCAIAgCAIAgCAIAgCAIAgCAIAgCAIAgCAIAgCAIAgCAIAgCAIAgCAIAgCAIAgCAIAgCA//9k="/>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sp>
        <p:nvSpPr>
          <p:cNvPr id="1034" name="AutoShape 10" descr="data:image/jpeg;base64,/9j/4AAQSkZJRgABAQAAAQABAAD/2wCEAAkGBxQSEhQUEhQVFhQWFhcYFBgXFRcVFxcXFBcXGBQVGBQcHCggGBolHBcUITEhJSkrLi4uFx8zODMsNygtLisBCgoKDg0OGxAQGy0kICQsLC0sLCwsLCwsLCwsLCwsLCwsLCwwLCwsLCwsLCwsLCwsLCwsLCwsLCwsLCwsLCwsLP/AABEIAOEA4QMBEQACEQEDEQH/xAAcAAEAAQUBAQAAAAAAAAAAAAAAAwIEBQYHAQj/xABKEAABAwIDBAcEBgcFBgcAAAABAAIDBBEFEiEGMUFRBxMiYXGBkTKhscEUI0JSYnIIFTOCktHhQ0SissIkJTRTg/AWF2Nzk7Px/8QAGgEBAAMBAQEAAAAAAAAAAAAAAAECAwQFBv/EADcRAAIBAgQDBAkFAAEFAAAAAAABAgMRBBIhMQVBURMiYYEUIzJxkaHB0fAzQlKx4ZIGJDRDU//aAAwDAQACEQMRAD8A7igCAIAgCAIAgCAIAgCAIAgCAIAgCAIAgCAIAgCAIAgCAIAgCAIAgCAIAgCAIAgCAIAgKXyAakgDvNkBiazauii/aVdO08jMy/pe60VKb2TBjn9I2GD++w+RJ+AVvR6v8WRdHjekfDD/AHyLzzD4hPR6v8WMyL6k2xoJDZlZTE8B1zAfQm6q6NRbxYujMRTNcLtcHDmCD8FnsSSIAgCAIAgCAIAgCAIAgCAIAgCAIAgCAIAgIqqpZG0vkc1jRvc4hoHmVKTeiBzvaHpipISW07X1D+bbNjH751PkF1Qwc3rLQq5I53jXSxiE5Ije2nZyjaC7ze4E+ll1QwtOO+pTMzT6/FJ5zeaaSS+/O9zh6XsuiMYx2RFymN43AEWHdbTuRnRGafUrYwWuBv13Xt71BKit1/R44eHm1A7/AIiGQN4gfum/uKlXM5Zea+BNSVEsJzQSvZb7j3N9QCoaT3RVwdrxdzaMH6UMRgIvN1zfuyta70eAHe8rKWGpy5WKqTOh7P8ATRTyENqonwk/bb24/P7Q9CuWeDktYu5ZTOkYdiMVQwPhkZIw7i0gj+i45RcXZly6UAIAgCAIAgCAIAgCAIAgCAIAgPCbb0BzXbXpagps0VIBPMLgu16phHMj2z3DlvXXRwkpay0RRyOL7Q7RVNc/PUyl9jdrdzG/lZuHxXoQpxgrRRRu5ilcBAEBNTMJvysf6KGaUk3cqhdpY8DY+B/qoZaEtLMlza6+7TUbwoNb3eoBvwuPI/HVCPa8UQGOxuDY8Abj4qbmWS0rxZ7Iy+oFjxHzClMSjfVb80QKTEvcHxaalk6ynkdG/iWnQ24OG5w8VWUVNWkSdh2M6YmPtHiAEbtwmYD1Z/O3Us8d3guGrg2tYfAupdTq8UrXAOaQ5pFwQbgjmCuHYuVoAgCAIAgCAIAgCAIAgCAtcSxCOnjdLM8MY0XLnG3l3nuUxi5OyIbS3OAdIHSTNXF0UGeGm5AkPl73kbh+H1XqUcMoavVmTnc0ABdICAIAgCA9BsgTaZMDftDl2hz71BsnfvLzR42S/j8xu9yWIU76EgdwG46t+YUFk+nPVEmnzsdfcVBfTkR5R7Td44DXytwUlcqvmiQyt4jcfdzClGU0t1syNSUCA27Ybb6ow5wbcy05Paic46czGT7J7txWFahGp7yVKx9D7PY9BWwianeHNO8faaeLXN4FeXOnKDtI0TuZNUJCAIAgCAIAgCAIAgLPF8TipYXzTODY2C7j8gOJPAK0YuTsg3Y+bdutt5sRmJJLIGn6qLTT8Tubj7l61Giqa8TGXe3NZExW5TIiTRw70KaxepbqDUISEAQgmbHdvepM3JqRE023KDVNrVElw7fo7nwKjY0vGW+jPHBzfiP/ANQh5oomjffwO7uPEKGaxlf8+JWNbg7xuO691BfffcplZ2T6qVuVnHustFY5ggCAzWye08+HziWF2hI6xh9mRo3tI4HfY8FnUpxqKzCdj6X2X2hhr6ds8J0Ojmn2mOG9rhz+K8ipTdOVmap3MuqEhAEAQBAEAQBAUSyBoLnEAAEkncAN5TcHzf0nbauxCfJGSKaIkRjdnO4yOHw5DxXrYej2cddzKTuaUugg9shFyuHepKzs0JhqgpvQjUFwgCAnJsGqTJK7ZTM3jwKMmD5ESg0KmSEbkLRk47FecHeLHmP5KNS2aL3XwJWEHjfx0uDvCg0jZ87/AJsSXO4+XeP5qDS7vZlk4WJCucbVnY8QBAVtjJ8EKuVjY9h9q3YbUCRl3Ru0mZwc3mPxDgVnWpKpGwi5XPpnDq5k8TJYnB0bwHNI4grxpRcXZnQXKgBAEAQBAEAQHIunDa/I0UELu08B05B3Mv2Y/F1rnu8V3YSjfvvyKSfI4qHeHovQM7EjHOO74IUaiiqSW2ikiML7kfXFLlsiPH3OpUEqy0RShYqaRxQq720JHsHAX81JSLfNkb33UF1GwzaW4ILK9ylCwQBCAhJcvcQNPfqjSKwrS2ZBYuKEylzZL1YA1Umedt6FOcDcEJyye5Q55KFlFIpUEnUuhPa/qZfoUzvq5STCSdGSW1Z3B1vXxXHi6OZZ1yLxfI7svNNAgCAIAgCAx+P4qykp5Z5PZjaT4n7I8zYK0IOclFEN2Vz5WxTEnTyvmk7Ukji5x7zwHdwXtxioqyOa0nq2WnWdwUk5X1PHSHwU3CgihQWCEnpf3oQoq5ksPwCom1ZHZv3ndlvqdT5K8abZxYjiWGoO05a9FqzOQbFZReedreeXd/E63wWnY23Z5VTj+Z2oU2/f9l9yr6Bh0XtTFx5B5PuaEtTXMj0jilX2advL7kb8Qwxuggc/vykn1e66ZqfQtHDcWlq6ij5/ZHv64w7hSE/9OP5uTPT6D0HinOt85fY9GJ4ef7qR+4z5PTNT6EeicTj/AO75v6ok+k4a4WMBb4NIPqxym9PoV7LisHdVL+a+qH6vw1/svLP33j/NdRamyPSOK0/ajfyX0seO2OikF4KgHxs74EWTsk9mSuOVab9dS+n9ljXbLzsHsh445CT/AISAVV05I6qHF8NUe+V+P40YKV5abWIPG4sfRZnrQSks17kJKg0SseID0BAHNsgTuexSFrg5pIc0gtI3gjUEISfUfR/tCK+iimP7QDJKOUjRZ3rv8141enkm0ap3RsayJCAIAgCA410/Y7+xo2n/ANWXyuIwfUnyC78FDefkUm+Rxxd5mLICrIeSEZkeiIoQ5pFzR4c+Z4ZEMzuPANHMngFaMW3ZGNbFU6EO0qOy+b8EbWympKAAynrZ7brXI8G7mjvK2tGG+54Eq2N4i2qXdp/D4vdv3Fq/HqyrNqdmRvNu/wA5HaeiynXtzsetw/8A6ahLaLm/HSP55kFRgoGtZUsB5X6x/fa/yCwdVy2R9JDhFHDL1tRQ8F+fQgDcPZxnlP8ACPgFHrC1uHR/lL5fY9biNEDpSuP5n/1TLPqHisDFaUW/eyp+K0g30Yv+ZMk/5BY3BNX7D5lAxSjtY0fo5Mk/5E+l4LnQ+ZWKqisb0z235P3eGqZanUz9K4e3bsX5P/Tw/q94AvPEfDN8inrPAso8NlreUfn9yM4C1+tNUMeeTj1bx66+4Ke0a9pB8Op1V6iopeD0ZdRVtdSftMxbpbP9Y3+IHT1W0K3Rng8R4BCKvUp5fFf5oZKnxumrR1dSwMedATuJ/C/h5rZTjPRngVMBi8C+0w8rx/N1z8jDbQbMvp+2wl8fPi3xt8VnOm46npcP4tDEdyekvk/d9jAELM9cN3hA9i4kF7jipMY6alsoNzpvQXjnU1T6dx7E47P/ALjLkeZBI8guTGQzQzdBGVpWO9rzDYIAgCA8JQHyptxiv0qvqZr3BkLWceyzsNA9L+a9qjHLBIxe5iGxcXLUzc+UQZeQS4ydTzrihORBgc8hrbkk2AHEncE1ehEnCEXJ6JG4V87cOgbFFb6RI2738R+L1uAFu32astz52hTlxPEOrU/Ti9F18PuapSSEyglhmcT7JzOLyedrkrmk78z6ig405Luppctl8jJ4xiNWLCRktOw6NYI3wt04XIF1nCMOTudlfiFeponlj0WiMTTUkkpIjjkkcNTkY6Qi/E5QbLRyS3OHfUSUr2uLXtcxw3te0tcL7rtOoRNNaFZStuURxOc7K1rnOO5rQXE+DRqVL01JWpfPwGqAu6lqQOZgkA9cuirnj1XxJeiLR5yePG6uZq8i4NDMGF74ZhHa+cxSBtjxzFtrKqnG9rkuDWqIIzcgMaXOJsABckngBvJUtojLJ7k9dh8rLGSKSO+gzxvjue4uAuiaezIXd3LrCamoByR9ZLcaxBrpgRxJjF9O9VlGO70Oqjja8NIu65p6p+TLPFY8r9YXwOI7THBzfNocAQO5IvTe4qyhJ3jHL1XLy+xsmx+N5/8AZpu01wIYXa3/AAG/nZdNOf7WfLcYwGT/ALmjo1vb+/uYzH8K6iUt3tOrD3cvEfyVJxys78BjPSKWbmtH+eJixGAVQ7s0miFxIN+Kg0STjYquHb9CpI70S5w+uMEsUrCbxyNf/C4G3mLjzVZK6aEU73Z9Z0VSJY2SN9l7WuHg4XC8NqzsdROoAQBAYfbGu6ihqpRvbC/L+YtIb7yFpSjmml4kSdlc+VgA3U6le2ct3LYie+6guo2DI7oJSSJDGBvKkpmk9jP7EUrX1Ga37NpdrzPZHuJPktKS71zyON1pQw2X+Tt9TF49XddPI/hmIb+Vujfgqzd3c78Bh+woRh4a+97nS+havw+Jn1mQVz5TGwm7nua6xbkH2RzItu1XnYtVHt7J6EbGwdPkd8PjPETsseWZrh/JZYL9QmexmejitoDAyKhDWvETJJmtuXNc4WPWPO9178eCpXjUTvMiMk9jmHTpTn9ZMyglz4GWH3jmc0D4Lrwb9X5kT3OobObMx4TSXigM9RYGQtsXySGwsHO0YweQAF1xzqOrPV2Ra1keybQ4ixrnSYYXCxsIqhjnebT8k7Om3ZS+RF3bVHJdiaykOJTTYm1obZ729ZcNZLnvYt4m1wARwXfWjPs0qZjTkr6ncMdLZ6CYt1ZJTuLbi1wWXbod3BeZDuzV+p0PY5T0KVtBE0mYNFa6VscZdmc5wfbII26houbEi3eu/FxqPb2TOEom1dO4/wB2tI3ioi4X3h4XPgn6zyLVI3RX0UYjh/URRU2QVL4887QC5+Ztg4ved3CwvbkmKVRybltyJgklZGofpBs/2qkPOF49Hg7/ADW+C9lkTOWRyFpDmmzmkEHvGoXcnYylBTTjLZ6G8baOElLFMN92+kg1t52W9XWKZ8twVOnip0X4/I0dmpC50fUvRFU+9SysNijKeRUF7o8IQH0t0RYgZsLpyTcx54z/ANNxDf8ADlXk4qOWqzWOxuS5ywQBAaJ001ZjwuQDe98bPIuufcF04RXqIrPY+civVMySJnE7kKSlyQfLwCkiMOpGVBcyWB1j43PawdqVhYD92+t+/QHzsrxdrpHFjqEKkYym9Iu/v8DGtHJUO5+JuHRJS9ZitP8Agzv/AIWkfNYYl2pMmO51fpxivhbj92WE+rw35rhwf6heWxrn6PVNpWSnfmiYPABzj8Vtjn7KIgi16aXiLE6CZw7LQxzuN2xTBztPBWwavTlH82Im7HWseqpW0sslK0SSiMuhbvDnWu3jr66rgglmSkX5GpdFuM4lUmf6fGWsbl6tzo+qOYk5mAcQBbWy3xEKcbZCI35nM+m2mYMTeIgMz4ozIB/zHXaPMtDF24Nvs1fqUlud8qaYNpXRjc2Es7tGWXlp3lfxNHsfO3RlT9bilKzgx5f/APG0n0vZetiZWps56cNdTrvTXFmwqX8L4nejv6rgwjtVN5bGlfo/Ut6iqk+7Exvm5xPyW+NfdSKwLr9IdnaoXa69eO7Tqz80wO0l7iZnHnbl3FFubttSMmHwMO89WPRuZdE9IJHy/C+/xCpNeP8AdjTongLnPpZJs9M/KykqqfUpa9xO9CzjFIqnO7mhFM7f+j/VXpaiP7kwI8HtHzBXm41d5PwN4HVFxFwgCA5l0+uP0GEDjUtB8o5D8l2YJd9+4pUaS1OEth5r0znc+h5JJwG5QTGPNkaGhI2LidAlijnyRc0NSyKRjyLhrgT4cfcrJpMwr0p1aUodUT47S9TLZvsPGeN3BzXai3heyTVmZYGt29K8vaWkl0a+5kdicZlw+X6ayDrmhroz2iAwusbuIBy6DiNbrlrOE32TlZ7+/wB3U9GMWlmsZzbDpTfiFK+mNMyMPLCXiUvIyPa/QZBvy2vfiVWlhVTlmuHK5a7C9IrsMhfE2mZLnfnLjIWHUWtYMN9ymth+1d7hSsW23e2TsRfG98LYjG0tAa8vvmINyS0W3blpRoqknrcxk878DI7JdKlTRRiJzGzxt0YHOLHNHISAHTuIKzq4WE3fZl4tx05GYr+nCZzSIaSONxB7TpTLbkQ3I34rNYJX1ZfOc9mxF8tQKmU9ZJ1jZH5jbMWkHKbbhoB4LsypRyowUmm7nRanpvlIc36FHqCP27jvHLq9Vx+hL+Rup3NB2Q2kNBVCpbG2QgPGQuLB2+INja3gumrTzxy3ITsbRtb0qyV1LJTGlZGJLXcJS8gNIOjcg5c1hTwqhLNclyujFbBbeOwsTBsDZetLSS6QstlBFh2TcarSvQVWzvsQpWL3bzaWoxSKGR9G6GOEvIeM7muMmUe0WNH2RzWVB0qc3TU05PldX0E1Pe2nU1TAMLNTM1ljlHakPJo/nuXdCOZnDj8WsNRc+ey9/wDhm+kCsBkjiadGNzEDgToB5Ae9a1nrY8zgFBqnKq+bt8N/mamsD3whJcRssO9SYyld2KHRH/soXU0dd/R6cc1a08BAfXrR8lwY5aR8/oa03c7MvPNAgCA5f+kAD9BgI4VI/wDqlHzXZgvbfu+qKT2OEEr0jMAIG7E4aGjXep2MruTsiF77qDSKsU2QsbDhFUyWL6NU6N/sZOMZPD8t1pFprKzxsZRqUqvpOG3/AHR/l/pQaepw9/WMeWjdnb2o3g6gOBuD4FY4jCQqxy1FdfmzO3B8SjW1paS5p7/DmXja/DqjWohfBKd8lPrGTzMROhPcF5ro42j+jNTj0lv/AMvuekp05+3Gz6r7Esex8c+tDVxTccj7xyc9xG/0VXxOVH/yaUo+K1X58SfRs36ck/DZmOxDZSsjJL4JLDi0Z/8ALddVLiGFq+zNeen9mUqFSmvZZgXmxIOhG8HT3Ls1eqKAa7kFyZ5yi2vfbfbnZSZpZndm/wC0dBhlC6MOo5pWyMzseJ3ZXc7gu37j5hfN4Otj8XGTVVRadmsquvkepVjRpNXje/iYV2KYST/wE/lUEe7Mu1YfiX/2j/x/wxz0P4/MrGN4U3dhzz+aYkefaUPC8Re9deUf8JVSgv2fMrj2ujHZo8OgY7gcplcO/Lb5ouF1Zv11aUvBaFZ4uFNXyqK6srfRYhXOaaqUtjBuGmwAH4Ymi3mV6WF4dSofpxt47s8LG8eopWTzvw2+JNWYnDRRmKlAdL9p172PEuPE9wXa5KCtE8mjhK+PqKridI8l9l08TSJZC4lziS4m5J3krnPqYwjBKMVZIoQsEAQixJCzidwUopOXJHXv0fNZK48MsA9DN/NcGOekfP6GtJWVjsy881CAIDQOm6lz4aT9yWN3qS0/FdWDfrClR2ifPmRo3leroc+aT2R46S3soTlfMiKguAEBPo0d6kz1l7iJ0hKguopGVwXaCSnGXR8XFjt2u/KeHwWkZuJwY3hlLEvP7Muq+v5cymWgqtzjTyHh9kn0t7wrdyXgcObiWE3SqR+f3/s8m2OmABifHJxGuUnvB3J2T5EQ43QcrVYuPzPaavxSlIsZ8o4G0rfmvPr8LoVPbpry0/o9ijxei16uqvP/AEu3dIE4/wCIiglHKSIh3rf5LilwSgv05Sj7n+f2d0MdUnyTKY9radwvNh1Oe9hsfhoj4bXj+niJL3j0im3aVNHn63wqQ9qgkH5ZSOGugcoWF4itqy81/hZ1cOv2Mj2u2lgqKeGnghewROu0vOazbEZQ4kk7xvPBTgMBWoVp1ask83QmtiIVIKMFsS7NYfTvpTLJEHOZnzbySG67r23L3qai43Z8hxPE4qGLVKnOydrdNSmPH6Fvs03h2G/Mpnh0Jlw3iMtJVfmyCq22eCRBExjeGYEn+EEAKO26I1p8AptXrTbfh93dmGrseqJrh8jgDva3st8LDW3mqOcmelQ4dhqGsI69XqzHNNtyodrV9yvMDv0PNCmVrYGI8NVJKmuZQQoLJ3PEBOw3apMmrSOz/o+U9oKqT70jWjvytv8A6l52NfeSOmB1pcJcIAgNd6Q6Hr8Nq2AXPUvc3xYMwt6LWhLLUT8SJbHy42Ile0c7mkVGIDeUIzN7I8s3mUJvLoe5wBohFm3qREqC9ghIQEkIufBSUm7InbM5huHubbdlcR8Cpu0YunGatlT96TMizaOqYQBKXD8QDvIk6n1Vu0kjjfC8HNNuFvdp/hkotrnn9rDE8ceB94IVu16o4pcFprWlOUfzyEmM0Lz9ZS2PEhrfW4IKnPB7oRwPEYL1da/m/qBJhbuDm+Two9URl4vHmn8CX6Phh3y+rnfMKbUynacWX7PkjJYRPRQNc2OoZledQ6Qcrcd2ivFwjomcWLp4+vJSnTd10RotfFG2R7WODmhxyuabgjhYhcztc+qw86s6UZTVm1qnuQdWOB9VBrma3RS5pG9CykmUoWCA9BQgF196BJLYqjI4qSslLkHyX7ggUban0V0K0PVYXG4jWV8knkXFrfc33rycXK9Rm8dje1zFggCApkYHAg7iCD4HegPk3aaidT1U8B/s5HNHhvb7iF7kJZopnPkSMWrFggCAIAgCEE0ejSVJnLWViIlQaJWKjIUIyokAsL8VJn7UrEJKg1tY8QBAEJCAICVknA7kKSj0PJWWUiMr7kaguEAQBAVwQl72sb7T3Na3xcQB7yjdtQfXGCUAp6eGFu6ONrfQC/vXhzlmk2bIvVUBAEAQHCennA+rqY6po7MwyP8AzsHZ9W/5V6WDneLj0M5o5auwqEAQBALoQbftBgMbcPwuWnid19SHCSxc4yOGgs29hryssKdRuclJ6Is1poS4zseaWWizw1HUymJs/XZABK9wDo2ujNwLc/UqI1sylZq62t/ocdS92y6PZ/pszMPpXmnYGWs4WuW3cA57u0e4KtLERyLO9SXHXQs9l9m43UuKOqoiJqWMFgc5zDG+zr3ANjuG+6tUqPNHK9GQlpqUdJmCwUslGKZhaJaZsjgXPeS9xtcZiSNOAU0Kkpp5upDilsT7T7GQ01KZ2NrxfqshljiDO0O3ny9pvde3mq067lLK7FmramqVmETxQR1EkTmwy3ETzazyBfgbjcd/IrdTi5ZU9UVszftm9iqX6Y2GcTSNfRGciVjocr765bEZmgA6rlnWnkuutiySOeGieQ57Y3mNrspcGktBJs0F1rX3LrzLZ7lbF03Z6qLnMFPLnZH1r2lti2P/AJhB+yq9pHqLFGE4FU1QcaaCSUN9osbcDS9rnjbgkqkY7sJXIcOpc9RFE8OGaZkbxucM0ga4a7iLngrN91sG77UdHNSKqojoaaR1PGYxG5zm63hjc4Bz3DN2nO3eHBYU8RBwTm9SuRqWhjtlNkJKhtW11LM+WMZGBs0UJjm39tj3Au0tuuN6mpVUWrPT4l0rmr19DJBI6KZjo5G6Oa4WI/mO9bJpq6ILdSAgN56HcD+k4gx5F2U46135t0Y9bn91c+Knlp26kxWp9HryTUIAgCAIDX9u9nxX0csH27Zojykbq0+eo8ytaNTJNMhq6Pll7C0lrgQ4EhwOhBGhBC9kyKUAQBAb5Qx0NZhtPA6pho6mB7i8yssJg64zZxa5tbiuaWeFRys2mWVmjNw7V4dQsoYby1j6PM5k0NmszyZrtyuPabZx48Fn2VSbk9r8mTdIiqNv8NfFLE6CuLJZxUOvJG4tkDg4ZCXHK27Roiw9RO6a2sLorxnpHoaqWKV8eIAxZTG2OWNjAWkHMWh+pNhvSOFnFNJr5jMWW0fSFSSx13UU87Zq1rGSOkewMAY3KCA0nW3DjzVqeHmnG7VkQ2YHaba1tRPQzMjcPosMTHNksA90TsxItewPNa06TjFxvuQ2Z/HekalniqWsgqA6s6sT9ZK1zGNZYHqW39q17aDWxWUMNKLWq02JzHkW2eGNpHUX0SsfTPcXESSRl0bt4MWuhvc7xvPMp2FXNnzK4zIpn6Rof1hBUMhl6iKkNM5rnt6xzTm7VwbXFxvOuu5SsNLI43V73GZXKKfa7C46Z9KylrDBLIJJCZmZg5li3JY7rgX1COjVcszav7hdF/P0k0DppJ3UlT1j4PoxHXMDTDfjyfv5+KqsNO2VSVr3GZHmG7f4dBFDDFT1sUUEnWsySsDpHm9+us4ZhrzPhoksPUk221djMjWafaClkxCesq4ZrOlbLCyFzRlc11xnJsHaBt+8lbOnNQUIv4kXVzb8V6QaGpmjnezEA6MtLGsmYxgLTf2A6xvxusY4apGOVNFXUV9mY7GNo8LqKh9S6CvbK8gkxTMj1aLAiztDorRo1Yxy3Q7WLMD0h7RR4hPHLFHIwNiDHGTKXOLSbOJaTfRaUKTppphzTNUWwCEn0j0R7N/Q6Frni009pJLixAI+rYfAH1JXk4qpnnZbI0irI3dc5YIAgCAIAgOD9NuyZgm+mRD6qUgSgfZl+94OFvMd69LCVcyyPdGckcvXYVCAIAgLzBsNdU1EUDCA6V4aCdwvvJtyFz5Ks5KKbYtdm6swOhpcTp6Zk08tRHUxslbJFH1LgRd1je+lxoQfmudzqSpOTStYtZJmS2t2RpZ5cUlgllbNS/WSRmNoh1BdlZbU7jrzKrSqzioqS0YaWpmYcEZHPWtfHTn/AHW14yQiNod2xmykntaDX+SylUbirX9rqTYwOx2x8FPJhs1XK8zVLw6GJsbXR2AvaVxPEEblrVrOSkorRcyErE2wlHG7GsUY9jCxrqsNBaHBoE7ho3cLBRXbVKHl/QW7MXS9H8NTFRyUM8pZUTPicZ2NaWiIPLpAGn8GgvxG7VXeIcW1NbIZS/f0fxQSRyxySERVUUb45xD9a0yNaZI8jj2bnc4XsFXt3JNNbrlcWG0Gy1PPiGLySvfDFSCCS0LGG4fEC4BpsL9n1KQqyjThbW99/eGrsyexex8MNZTTxu6+mqaSV8YmY3O1w6s6t3bidR3qlatKUXF6NMlI1nBtnhNhdMXdU0S1wjzNi+uALsuspdqNN1ty2nUtVduS8iqWmpdYn0e07RWsgqZXz0ZjztfG1sZ679m0OGpNt59yrHES0bSsycqLms6K2sD4uukE7Ius6xwibTOcP7EdrrAdd9rKFir62087/YZTmDXaA6rsKWKxIVJDimVZgd+hQraUdjdOirZA1tWHyC9PAQ6Tk529kfrYnuHeubE1ckbLdmlPvH0cAvJNj1AEAQBAEAQFpi2HR1ML4ZW5o5G5XD4Ed4Nj5K0ZOLugfL22WzMmH1LoZNW6mJ/B7L6HxGgI5r2KVRVI3Ri1Ywa0BUGFCuZFKEk1HUuieySNxa9jg5rhvBB0KhpNWZJslZt9UyvbI6OlEjZGSGRsAD3Oj9nM7Ne3cLLFYeCVtfiTmIP/ABnVF1Yfq71otP2DusR2O12dCd91bsY6eGxDlYu//MKtEzpiIC50Age0x3Y6MEkAtzXvqePFV9Hha2u9wp3PMP6RKuFkbA2neIiTCZIc7or8GOzaADQdyPDwbvqTmZY4btdUQVM9VGIutqM/WXYSy8jszy1ubQ3PMq8qUZRUXsgmKLaerggp4Yi1raaUyxODbvzuzBwcb2LSHu0sodODbb5lsslyK6/bGaU5uppI5OsbK6SKnDZHPY4ODi8uO8jW1r6oqMVzfxK5jYMK6RtK+SpjhNRUQxsjDYLxyOZnH1wLtRYtHgsp4f2VHZeJOYxI6RK0TxTgxNMUboo42xWiax1swyX/AAt48Ff0eGWxGZls3bWoEbImtgZGyf6QxrYyAJAc1gM3s34K3YxvfXawzCbbKqeaxx6sGtDBOQwi3Vtys6vtdk+qKjCyXTYhy1JqvbionH1sNJLIGdX1z6cOmycsxda/fZQqEVs38Q59TVQFsQeoSX+BYPLVzsggbd7z5NA3vd3BVnNQWZhI+otlsAjoaZkEW5urncXvPtOPivGqVHOWZmqSWxl1QkIAgCAIAgCAIDX9tNlYsRpzFJo8XMUlrmN9t47uY4rWlVdOV0Q1c+aMfwSajnfBO0te06GxyvHBzTxC9eE1NXRk1Yx7XWViGk9yQuB36FClmtjzq/xBTYnO+h7laN5v4IReT2R4ZOWgUEqPUjQuEICEl9qe0N9vUcvFUOvV95Eb7Hhfw0uP6KUUlZrVXIjGOBseR/mpuzPKnon8Sh8ZG8KSji47lKEEkLrG3AqUUmrokY2xKFG7pFuoNS4w+hknkZFCwvkeQGtaLnXieQHE8FDaSuyT6Q6OtiGYbDrZ9Q8fWyW8xG3k0e86rya9d1H4GkVY3BYFggCAIAgCAIAgCAIDAbYbJwYjF1cws4axyD2mHmDxHcdFrSqypu6IaufOW1uylRh0vVzt7J/ZyNvkeO48D+Er1adWNRXRk1Ywa0AQBAEAQBAEBdQP7Ph/2NVVnRTl3fcVnXdvB3HT3KC+r23KZG318jzHf5KUUlG+pCC5t9d2/j7lJl3o38AA13c73f0TYnuy8GRuFtDopM2mnZkzZOz3qTJx1LvZ/A562YQ07MzzvO5rB957uAVJzjBXkapXPonYLYWHDY7iz6hwHWSn/KwfZb8eK8qtXdR+BqlY21YEhAEAQBAEAQBAEAQBAEBaYnhsVRG6KdjXxu3tcLjx7j3qYycXdA4ntp0Qyw5pKHNNHqTESOsaOTToHgeunFejSxalpPQzcehzGaJzHFrgWuBsWkEEHkQdy7FqVKEAQBAEAQFcT7b9x3qGWhK2+zJ7gaO15E8vHgoNrpd2RXpx9d+niFBbTdlDhbXgND+U7ipKNW18vIofFfx3fy9VNyrhcWvladb6NPG5+z36qB0i/Jm97HdFFTVkPqc1PD3261/5W65R3u9Fz1cVGHs6spkdzumAYFBRRCKnjDG8eLnH7znbyV505ym7yLpWMkqEhAEAQBAEAQBAEAQBAEAQBAEBgNpNjqOuH+0QtL+EjezIP3xqR3Fa0604eyyGkzlO0PQtPHd1JK2ZvBj+w8d2b2Xe5dsMZF+0rFHA57iuA1NMSJ6eWPvcw5T4PHZPquqM4y2ZWxjgVYBAEAQgmjkvYHyPLu8FDRrGV9H5AyZTqLHmDb+ii1yc+V2a+BkqDDJqghsEUkt+DIy4ebm7vEqspKO+hq9t9DesD6IKqWxqHtgbxH7SSw1GgNgfErmni4rbUh25HT9mtg6Ois6OIPkH9pIA54PEt4M8lyVK857sobOsQEAQBAEAQBAEAQBAEAQBAEAQBAEAQBAUyRhws4AjkRceiA17FNhMPqCTLSREn7TQY3fxMIK1jXqR2ZFka9U9DeHO9jrmeEpcP8V1qsZUIyox8nQfSndU1A8oz/pV/TZdERkR4zoPpuNTUHyjH+lPTZdEMiL6m6GcPb7Znf4yZR/hAVXjKnKxOVGwYd0fYdBbJSxkjcZC6UjwLybeSyliKkuZblY2OGBrBZjQ0cmgAegWLdwSIAgCAIAgCAIAgCAIAgCAIAgCAIAgCAIAgCAIAgCAIAgCAIAgCAIAgCAIAgCAIAgCAIAgCAIAgCAIAgCAIAgCAIAgCAIAgCAIAgCAIAgCAIAgCAIAgCA//9k="/>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pic>
        <p:nvPicPr>
          <p:cNvPr id="1036" name="Picture 12" descr="http://im78.gulfup.com/Es8Z56.jpg"/>
          <p:cNvPicPr>
            <a:picLocks noChangeAspect="1" noChangeArrowheads="1"/>
          </p:cNvPicPr>
          <p:nvPr/>
        </p:nvPicPr>
        <p:blipFill>
          <a:blip r:embed="rId3"/>
          <a:srcRect/>
          <a:stretch>
            <a:fillRect/>
          </a:stretch>
        </p:blipFill>
        <p:spPr bwMode="auto">
          <a:xfrm>
            <a:off x="1285852" y="3857628"/>
            <a:ext cx="7000924" cy="2857500"/>
          </a:xfrm>
          <a:prstGeom prst="rect">
            <a:avLst/>
          </a:prstGeom>
          <a:noFill/>
        </p:spPr>
      </p:pic>
    </p:spTree>
    <p:extLst>
      <p:ext uri="{BB962C8B-B14F-4D97-AF65-F5344CB8AC3E}">
        <p14:creationId xmlns:p14="http://schemas.microsoft.com/office/powerpoint/2010/main" val="161620849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475656" y="609600"/>
            <a:ext cx="6552728" cy="523220"/>
          </a:xfrm>
          <a:prstGeom prst="rect">
            <a:avLst/>
          </a:prstGeom>
          <a:ln w="57150">
            <a:solidFill>
              <a:srgbClr val="000000"/>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ar-SA" sz="2800" b="1" dirty="0" smtClean="0">
                <a:solidFill>
                  <a:srgbClr val="002060"/>
                </a:solidFill>
              </a:rPr>
              <a:t>شبكة التربويين </a:t>
            </a:r>
            <a:endParaRPr lang="ar-SA" sz="2800" b="1" dirty="0">
              <a:solidFill>
                <a:srgbClr val="002060"/>
              </a:solidFill>
            </a:endParaRPr>
          </a:p>
        </p:txBody>
      </p:sp>
      <p:sp>
        <p:nvSpPr>
          <p:cNvPr id="251905" name="Rectangle 1"/>
          <p:cNvSpPr>
            <a:spLocks noChangeArrowheads="1"/>
          </p:cNvSpPr>
          <p:nvPr/>
        </p:nvSpPr>
        <p:spPr bwMode="auto">
          <a:xfrm>
            <a:off x="6300192" y="5373216"/>
            <a:ext cx="2362200" cy="923330"/>
          </a:xfrm>
          <a:prstGeom prst="rect">
            <a:avLst/>
          </a:prstGeom>
          <a:solidFill>
            <a:srgbClr val="FFFF00"/>
          </a:solidFill>
          <a:ln w="57150"/>
        </p:spPr>
        <p:style>
          <a:lnRef idx="1">
            <a:schemeClr val="accent4"/>
          </a:lnRef>
          <a:fillRef idx="2">
            <a:schemeClr val="accent4"/>
          </a:fillRef>
          <a:effectRef idx="1">
            <a:schemeClr val="accent4"/>
          </a:effectRef>
          <a:fontRef idx="minor">
            <a:schemeClr val="dk1"/>
          </a:fontRef>
        </p:style>
        <p:txBody>
          <a:bodyPr wrap="square">
            <a:spAutoFit/>
          </a:bodyPr>
          <a:lstStyle/>
          <a:p>
            <a:pPr marL="457200" indent="-457200">
              <a:buFont typeface="Arial" pitchFamily="34" charset="0"/>
              <a:buChar char="•"/>
            </a:pPr>
            <a:r>
              <a:rPr lang="ar-SA" b="1" dirty="0">
                <a:solidFill>
                  <a:schemeClr val="tx1"/>
                </a:solidFill>
              </a:rPr>
              <a:t>العمل الفردي </a:t>
            </a:r>
            <a:endParaRPr lang="ar-SA" b="1" dirty="0" smtClean="0">
              <a:solidFill>
                <a:schemeClr val="tx1"/>
              </a:solidFill>
            </a:endParaRPr>
          </a:p>
          <a:p>
            <a:pPr marL="457200" indent="-457200">
              <a:buFont typeface="Arial" pitchFamily="34" charset="0"/>
              <a:buChar char="•"/>
            </a:pPr>
            <a:r>
              <a:rPr lang="ar-SA" b="1" dirty="0" smtClean="0">
                <a:solidFill>
                  <a:schemeClr val="tx1"/>
                </a:solidFill>
              </a:rPr>
              <a:t>مدة </a:t>
            </a:r>
            <a:r>
              <a:rPr lang="ar-SA" b="1" dirty="0">
                <a:solidFill>
                  <a:schemeClr val="tx1"/>
                </a:solidFill>
              </a:rPr>
              <a:t>النشاط: </a:t>
            </a:r>
            <a:r>
              <a:rPr lang="ar-SA" b="1" dirty="0" smtClean="0">
                <a:solidFill>
                  <a:schemeClr val="tx1"/>
                </a:solidFill>
              </a:rPr>
              <a:t> 5 دقيقة </a:t>
            </a:r>
          </a:p>
          <a:p>
            <a:pPr marL="457200" indent="-457200">
              <a:buFont typeface="Arial" pitchFamily="34" charset="0"/>
              <a:buChar char="•"/>
            </a:pPr>
            <a:r>
              <a:rPr lang="ar-SA" b="1" dirty="0" smtClean="0">
                <a:solidFill>
                  <a:schemeClr val="tx1"/>
                </a:solidFill>
              </a:rPr>
              <a:t>نشاط فردي ( ورقي )</a:t>
            </a:r>
            <a:endParaRPr lang="ar-SA" b="1" dirty="0">
              <a:solidFill>
                <a:schemeClr val="tx1"/>
              </a:solidFill>
            </a:endParaRPr>
          </a:p>
        </p:txBody>
      </p:sp>
      <p:sp>
        <p:nvSpPr>
          <p:cNvPr id="2" name="مستطيل مستدير الزوايا 1"/>
          <p:cNvSpPr/>
          <p:nvPr/>
        </p:nvSpPr>
        <p:spPr>
          <a:xfrm>
            <a:off x="1475656" y="1844824"/>
            <a:ext cx="6408712" cy="3096344"/>
          </a:xfrm>
          <a:prstGeom prst="roundRect">
            <a:avLst/>
          </a:prstGeom>
          <a:ln w="12700">
            <a:solidFill>
              <a:schemeClr val="tx1"/>
            </a:solidFill>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3200" dirty="0" smtClean="0">
                <a:ln>
                  <a:solidFill>
                    <a:sysClr val="windowText" lastClr="000000"/>
                  </a:solidFill>
                </a:ln>
                <a:solidFill>
                  <a:srgbClr val="3333FF"/>
                </a:solidFill>
              </a:rPr>
              <a:t>انظر الملحق </a:t>
            </a:r>
          </a:p>
          <a:p>
            <a:pPr algn="ctr"/>
            <a:r>
              <a:rPr lang="ar-SA" sz="3200" dirty="0" smtClean="0">
                <a:ln>
                  <a:solidFill>
                    <a:sysClr val="windowText" lastClr="000000"/>
                  </a:solidFill>
                </a:ln>
                <a:solidFill>
                  <a:srgbClr val="3333FF"/>
                </a:solidFill>
              </a:rPr>
              <a:t>حول التعريف بشبكة التربويين وأهدافها وآلية التسجيل  </a:t>
            </a:r>
            <a:endParaRPr lang="ar-SA" sz="3200" dirty="0">
              <a:ln>
                <a:solidFill>
                  <a:sysClr val="windowText" lastClr="000000"/>
                </a:solidFill>
              </a:ln>
              <a:solidFill>
                <a:srgbClr val="3333FF"/>
              </a:solidFill>
            </a:endParaRPr>
          </a:p>
        </p:txBody>
      </p:sp>
      <p:sp>
        <p:nvSpPr>
          <p:cNvPr id="6" name="شكل بيضاوي 5"/>
          <p:cNvSpPr/>
          <p:nvPr/>
        </p:nvSpPr>
        <p:spPr>
          <a:xfrm>
            <a:off x="971600" y="5589240"/>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43-45</a:t>
            </a:r>
          </a:p>
          <a:p>
            <a:pPr algn="ctr"/>
            <a:r>
              <a:rPr lang="ar-SA" dirty="0" smtClean="0">
                <a:solidFill>
                  <a:schemeClr val="tx1"/>
                </a:solidFill>
              </a:rPr>
              <a:t>ص</a:t>
            </a:r>
            <a:endParaRPr lang="ar-SA" dirty="0">
              <a:solidFill>
                <a:schemeClr val="tx1"/>
              </a:solidFill>
            </a:endParaRPr>
          </a:p>
        </p:txBody>
      </p:sp>
    </p:spTree>
    <p:extLst>
      <p:ext uri="{BB962C8B-B14F-4D97-AF65-F5344CB8AC3E}">
        <p14:creationId xmlns:p14="http://schemas.microsoft.com/office/powerpoint/2010/main" val="371938874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475656" y="609600"/>
            <a:ext cx="6552728" cy="523220"/>
          </a:xfrm>
          <a:prstGeom prst="rect">
            <a:avLst/>
          </a:prstGeom>
          <a:ln w="57150">
            <a:solidFill>
              <a:srgbClr val="000000"/>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ar-SA" sz="2800" b="1" dirty="0" smtClean="0">
                <a:solidFill>
                  <a:srgbClr val="002060"/>
                </a:solidFill>
              </a:rPr>
              <a:t>التقرير الفصلي </a:t>
            </a:r>
            <a:endParaRPr lang="ar-SA" sz="2800" b="1" dirty="0">
              <a:solidFill>
                <a:srgbClr val="002060"/>
              </a:solidFill>
            </a:endParaRPr>
          </a:p>
        </p:txBody>
      </p:sp>
      <p:sp>
        <p:nvSpPr>
          <p:cNvPr id="251905" name="Rectangle 1"/>
          <p:cNvSpPr>
            <a:spLocks noChangeArrowheads="1"/>
          </p:cNvSpPr>
          <p:nvPr/>
        </p:nvSpPr>
        <p:spPr bwMode="auto">
          <a:xfrm>
            <a:off x="6300192" y="5373216"/>
            <a:ext cx="2362200" cy="923330"/>
          </a:xfrm>
          <a:prstGeom prst="rect">
            <a:avLst/>
          </a:prstGeom>
          <a:solidFill>
            <a:srgbClr val="FFFF00"/>
          </a:solidFill>
          <a:ln w="57150"/>
        </p:spPr>
        <p:style>
          <a:lnRef idx="1">
            <a:schemeClr val="accent4"/>
          </a:lnRef>
          <a:fillRef idx="2">
            <a:schemeClr val="accent4"/>
          </a:fillRef>
          <a:effectRef idx="1">
            <a:schemeClr val="accent4"/>
          </a:effectRef>
          <a:fontRef idx="minor">
            <a:schemeClr val="dk1"/>
          </a:fontRef>
        </p:style>
        <p:txBody>
          <a:bodyPr wrap="square">
            <a:spAutoFit/>
          </a:bodyPr>
          <a:lstStyle/>
          <a:p>
            <a:pPr marL="457200" indent="-457200">
              <a:buFont typeface="Arial" pitchFamily="34" charset="0"/>
              <a:buChar char="•"/>
            </a:pPr>
            <a:r>
              <a:rPr lang="ar-SA" b="1" dirty="0">
                <a:solidFill>
                  <a:schemeClr val="tx1"/>
                </a:solidFill>
              </a:rPr>
              <a:t>العمل الفردي </a:t>
            </a:r>
            <a:endParaRPr lang="ar-SA" b="1" dirty="0" smtClean="0">
              <a:solidFill>
                <a:schemeClr val="tx1"/>
              </a:solidFill>
            </a:endParaRPr>
          </a:p>
          <a:p>
            <a:pPr marL="457200" indent="-457200">
              <a:buFont typeface="Arial" pitchFamily="34" charset="0"/>
              <a:buChar char="•"/>
            </a:pPr>
            <a:r>
              <a:rPr lang="ar-SA" b="1" dirty="0" smtClean="0">
                <a:solidFill>
                  <a:schemeClr val="tx1"/>
                </a:solidFill>
              </a:rPr>
              <a:t>مدة </a:t>
            </a:r>
            <a:r>
              <a:rPr lang="ar-SA" b="1" dirty="0">
                <a:solidFill>
                  <a:schemeClr val="tx1"/>
                </a:solidFill>
              </a:rPr>
              <a:t>النشاط: </a:t>
            </a:r>
            <a:r>
              <a:rPr lang="ar-SA" b="1" dirty="0" smtClean="0">
                <a:solidFill>
                  <a:schemeClr val="tx1"/>
                </a:solidFill>
              </a:rPr>
              <a:t> 5 دقيقة </a:t>
            </a:r>
          </a:p>
          <a:p>
            <a:pPr marL="457200" indent="-457200">
              <a:buFont typeface="Arial" pitchFamily="34" charset="0"/>
              <a:buChar char="•"/>
            </a:pPr>
            <a:r>
              <a:rPr lang="ar-SA" b="1" dirty="0" smtClean="0">
                <a:solidFill>
                  <a:schemeClr val="tx1"/>
                </a:solidFill>
              </a:rPr>
              <a:t>نشاط فردي ( ورقي )</a:t>
            </a:r>
            <a:endParaRPr lang="ar-SA" b="1" dirty="0">
              <a:solidFill>
                <a:schemeClr val="tx1"/>
              </a:solidFill>
            </a:endParaRPr>
          </a:p>
        </p:txBody>
      </p:sp>
      <p:sp>
        <p:nvSpPr>
          <p:cNvPr id="5" name="شكل بيضاوي 4"/>
          <p:cNvSpPr/>
          <p:nvPr/>
        </p:nvSpPr>
        <p:spPr>
          <a:xfrm>
            <a:off x="539552" y="5733256"/>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46</a:t>
            </a:r>
          </a:p>
          <a:p>
            <a:pPr algn="ctr"/>
            <a:r>
              <a:rPr lang="ar-SA" dirty="0" smtClean="0">
                <a:solidFill>
                  <a:schemeClr val="tx1"/>
                </a:solidFill>
              </a:rPr>
              <a:t>ص</a:t>
            </a:r>
            <a:endParaRPr lang="ar-SA" dirty="0">
              <a:solidFill>
                <a:schemeClr val="tx1"/>
              </a:solidFill>
            </a:endParaRPr>
          </a:p>
        </p:txBody>
      </p:sp>
      <p:sp>
        <p:nvSpPr>
          <p:cNvPr id="6" name="مستطيل مستدير الزوايا 5"/>
          <p:cNvSpPr/>
          <p:nvPr/>
        </p:nvSpPr>
        <p:spPr>
          <a:xfrm>
            <a:off x="1445146" y="1268760"/>
            <a:ext cx="6408712" cy="3096344"/>
          </a:xfrm>
          <a:prstGeom prst="roundRect">
            <a:avLst/>
          </a:prstGeom>
          <a:ln w="12700">
            <a:solidFill>
              <a:schemeClr val="tx1"/>
            </a:solidFill>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3200" dirty="0" smtClean="0">
                <a:ln>
                  <a:solidFill>
                    <a:sysClr val="windowText" lastClr="000000"/>
                  </a:solidFill>
                </a:ln>
                <a:solidFill>
                  <a:srgbClr val="FF0000"/>
                </a:solidFill>
              </a:rPr>
              <a:t>انظر الملحق </a:t>
            </a:r>
          </a:p>
          <a:p>
            <a:pPr algn="ctr"/>
            <a:r>
              <a:rPr lang="ar-SA" sz="3200" dirty="0" smtClean="0">
                <a:ln>
                  <a:solidFill>
                    <a:sysClr val="windowText" lastClr="000000"/>
                  </a:solidFill>
                </a:ln>
                <a:solidFill>
                  <a:srgbClr val="FF0000"/>
                </a:solidFill>
              </a:rPr>
              <a:t>أهمية رفع تقرير</a:t>
            </a:r>
          </a:p>
          <a:p>
            <a:pPr algn="ctr"/>
            <a:r>
              <a:rPr lang="ar-SA" sz="3200" dirty="0" smtClean="0">
                <a:ln>
                  <a:solidFill>
                    <a:sysClr val="windowText" lastClr="000000"/>
                  </a:solidFill>
                </a:ln>
                <a:solidFill>
                  <a:srgbClr val="3333FF"/>
                </a:solidFill>
              </a:rPr>
              <a:t>1- تقرير بعد كل دورة لمدير التدريب والابتعاث بالمنطقة  .</a:t>
            </a:r>
          </a:p>
          <a:p>
            <a:pPr algn="ctr"/>
            <a:r>
              <a:rPr lang="ar-SA" sz="3200" dirty="0" smtClean="0">
                <a:ln>
                  <a:solidFill>
                    <a:sysClr val="windowText" lastClr="000000"/>
                  </a:solidFill>
                </a:ln>
                <a:solidFill>
                  <a:srgbClr val="3333FF"/>
                </a:solidFill>
              </a:rPr>
              <a:t>2- </a:t>
            </a:r>
            <a:r>
              <a:rPr lang="ar-SA" sz="3200" dirty="0" err="1" smtClean="0">
                <a:ln>
                  <a:solidFill>
                    <a:sysClr val="windowText" lastClr="000000"/>
                  </a:solidFill>
                </a:ln>
                <a:solidFill>
                  <a:srgbClr val="3333FF"/>
                </a:solidFill>
              </a:rPr>
              <a:t>تقريرر</a:t>
            </a:r>
            <a:r>
              <a:rPr lang="ar-SA" sz="3200" dirty="0" smtClean="0">
                <a:ln>
                  <a:solidFill>
                    <a:sysClr val="windowText" lastClr="000000"/>
                  </a:solidFill>
                </a:ln>
                <a:solidFill>
                  <a:srgbClr val="3333FF"/>
                </a:solidFill>
              </a:rPr>
              <a:t> فصلي عن تنفيذ البرنامج عن طريق إدارة التدريب بكل منطقة . </a:t>
            </a:r>
            <a:endParaRPr lang="ar-SA" sz="3200" dirty="0">
              <a:ln>
                <a:solidFill>
                  <a:sysClr val="windowText" lastClr="000000"/>
                </a:solidFill>
              </a:ln>
              <a:solidFill>
                <a:srgbClr val="3333FF"/>
              </a:solidFill>
            </a:endParaRPr>
          </a:p>
        </p:txBody>
      </p:sp>
    </p:spTree>
    <p:extLst>
      <p:ext uri="{BB962C8B-B14F-4D97-AF65-F5344CB8AC3E}">
        <p14:creationId xmlns:p14="http://schemas.microsoft.com/office/powerpoint/2010/main" val="65023883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475656" y="609600"/>
            <a:ext cx="6552728" cy="523220"/>
          </a:xfrm>
          <a:prstGeom prst="rect">
            <a:avLst/>
          </a:prstGeom>
          <a:ln w="57150">
            <a:solidFill>
              <a:srgbClr val="000000"/>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ar-SA" sz="2800" b="1" dirty="0">
                <a:solidFill>
                  <a:srgbClr val="002060"/>
                </a:solidFill>
              </a:rPr>
              <a:t>نشاط </a:t>
            </a:r>
            <a:r>
              <a:rPr lang="ar-SA" sz="2800" b="1" dirty="0" smtClean="0">
                <a:solidFill>
                  <a:srgbClr val="002060"/>
                </a:solidFill>
              </a:rPr>
              <a:t>: </a:t>
            </a:r>
            <a:r>
              <a:rPr lang="ar-SA" sz="2800" b="1" dirty="0">
                <a:solidFill>
                  <a:srgbClr val="002060"/>
                </a:solidFill>
              </a:rPr>
              <a:t>التقييم </a:t>
            </a:r>
            <a:r>
              <a:rPr lang="ar-SA" sz="2800" b="1" dirty="0" smtClean="0">
                <a:solidFill>
                  <a:srgbClr val="002060"/>
                </a:solidFill>
              </a:rPr>
              <a:t>البعدي:</a:t>
            </a:r>
            <a:endParaRPr lang="ar-SA" sz="2800" b="1" dirty="0">
              <a:solidFill>
                <a:srgbClr val="002060"/>
              </a:solidFill>
            </a:endParaRPr>
          </a:p>
        </p:txBody>
      </p:sp>
      <p:sp>
        <p:nvSpPr>
          <p:cNvPr id="251905" name="Rectangle 1"/>
          <p:cNvSpPr>
            <a:spLocks noChangeArrowheads="1"/>
          </p:cNvSpPr>
          <p:nvPr/>
        </p:nvSpPr>
        <p:spPr bwMode="auto">
          <a:xfrm>
            <a:off x="6300192" y="5373216"/>
            <a:ext cx="2362200" cy="923330"/>
          </a:xfrm>
          <a:prstGeom prst="rect">
            <a:avLst/>
          </a:prstGeom>
          <a:solidFill>
            <a:srgbClr val="FFFF00"/>
          </a:solidFill>
          <a:ln w="57150"/>
        </p:spPr>
        <p:style>
          <a:lnRef idx="1">
            <a:schemeClr val="accent4"/>
          </a:lnRef>
          <a:fillRef idx="2">
            <a:schemeClr val="accent4"/>
          </a:fillRef>
          <a:effectRef idx="1">
            <a:schemeClr val="accent4"/>
          </a:effectRef>
          <a:fontRef idx="minor">
            <a:schemeClr val="dk1"/>
          </a:fontRef>
        </p:style>
        <p:txBody>
          <a:bodyPr wrap="square">
            <a:spAutoFit/>
          </a:bodyPr>
          <a:lstStyle/>
          <a:p>
            <a:pPr marL="457200" indent="-457200">
              <a:buFont typeface="Arial" pitchFamily="34" charset="0"/>
              <a:buChar char="•"/>
            </a:pPr>
            <a:r>
              <a:rPr lang="ar-SA" b="1" dirty="0">
                <a:solidFill>
                  <a:schemeClr val="tx1"/>
                </a:solidFill>
              </a:rPr>
              <a:t>العمل الفردي </a:t>
            </a:r>
            <a:endParaRPr lang="ar-SA" b="1" dirty="0" smtClean="0">
              <a:solidFill>
                <a:schemeClr val="tx1"/>
              </a:solidFill>
            </a:endParaRPr>
          </a:p>
          <a:p>
            <a:pPr marL="457200" indent="-457200">
              <a:buFont typeface="Arial" pitchFamily="34" charset="0"/>
              <a:buChar char="•"/>
            </a:pPr>
            <a:r>
              <a:rPr lang="ar-SA" b="1" dirty="0" smtClean="0">
                <a:solidFill>
                  <a:schemeClr val="tx1"/>
                </a:solidFill>
              </a:rPr>
              <a:t>مدة </a:t>
            </a:r>
            <a:r>
              <a:rPr lang="ar-SA" b="1" dirty="0">
                <a:solidFill>
                  <a:schemeClr val="tx1"/>
                </a:solidFill>
              </a:rPr>
              <a:t>النشاط: </a:t>
            </a:r>
            <a:r>
              <a:rPr lang="ar-SA" b="1" dirty="0" smtClean="0">
                <a:solidFill>
                  <a:schemeClr val="tx1"/>
                </a:solidFill>
              </a:rPr>
              <a:t> 5 دقيقة </a:t>
            </a:r>
          </a:p>
          <a:p>
            <a:pPr marL="457200" indent="-457200">
              <a:buFont typeface="Arial" pitchFamily="34" charset="0"/>
              <a:buChar char="•"/>
            </a:pPr>
            <a:r>
              <a:rPr lang="ar-SA" b="1" dirty="0" smtClean="0">
                <a:solidFill>
                  <a:schemeClr val="tx1"/>
                </a:solidFill>
              </a:rPr>
              <a:t>نشاط فردي ( ورقي )</a:t>
            </a:r>
            <a:endParaRPr lang="ar-SA" b="1" dirty="0">
              <a:solidFill>
                <a:schemeClr val="tx1"/>
              </a:solidFill>
            </a:endParaRPr>
          </a:p>
        </p:txBody>
      </p:sp>
      <p:pic>
        <p:nvPicPr>
          <p:cNvPr id="251909" name="Picture 5" descr="http://t0.gstatic.com/images?q=tbn:ANd9GcTrGTsdARdp1zGLgu50s77wRquUMKOZg6QoLEHybxLmo8ZQcLrYPdikJWEP1g"/>
          <p:cNvPicPr>
            <a:picLocks noChangeAspect="1" noChangeArrowheads="1"/>
          </p:cNvPicPr>
          <p:nvPr/>
        </p:nvPicPr>
        <p:blipFill>
          <a:blip r:embed="rId2" cstate="print"/>
          <a:srcRect/>
          <a:stretch>
            <a:fillRect/>
          </a:stretch>
        </p:blipFill>
        <p:spPr bwMode="auto">
          <a:xfrm>
            <a:off x="1475656" y="1412776"/>
            <a:ext cx="6552728" cy="3600400"/>
          </a:xfrm>
          <a:prstGeom prst="rect">
            <a:avLst/>
          </a:prstGeom>
          <a:ln w="38100">
            <a:solidFill>
              <a:schemeClr val="tx1"/>
            </a:solidFill>
          </a:ln>
          <a:effectLst>
            <a:softEdge rad="63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شكل بيضاوي 4"/>
          <p:cNvSpPr/>
          <p:nvPr/>
        </p:nvSpPr>
        <p:spPr>
          <a:xfrm>
            <a:off x="539552" y="5733256"/>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smtClean="0">
                <a:solidFill>
                  <a:schemeClr val="tx1"/>
                </a:solidFill>
              </a:rPr>
              <a:t>47-50</a:t>
            </a:r>
            <a:endParaRPr lang="ar-SA" dirty="0" smtClean="0">
              <a:solidFill>
                <a:schemeClr val="tx1"/>
              </a:solidFill>
            </a:endParaRPr>
          </a:p>
          <a:p>
            <a:pPr algn="ctr"/>
            <a:r>
              <a:rPr lang="ar-SA" dirty="0" smtClean="0">
                <a:solidFill>
                  <a:schemeClr val="tx1"/>
                </a:solidFill>
              </a:rPr>
              <a:t>ص</a:t>
            </a:r>
            <a:endParaRPr lang="ar-SA" dirty="0">
              <a:solidFill>
                <a:schemeClr val="tx1"/>
              </a:solidFill>
            </a:endParaRPr>
          </a:p>
        </p:txBody>
      </p:sp>
    </p:spTree>
    <p:extLst>
      <p:ext uri="{BB962C8B-B14F-4D97-AF65-F5344CB8AC3E}">
        <p14:creationId xmlns:p14="http://schemas.microsoft.com/office/powerpoint/2010/main" val="22329500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http://platform.ak.fbcdn.net/www/app_full_proxy.php?app=11007063052&amp;v=1&amp;size=o&amp;cksum=cfe1c0f668cacb3e8bfd7ddcdf23a3c6&amp;src=http%3A%2F%2Fwww.unicef.org%2Farabic%2Fcrc%2Fimages%2FArabic_htmltable_dow.jpg"/>
          <p:cNvPicPr>
            <a:picLocks noChangeAspect="1" noChangeArrowheads="1"/>
          </p:cNvPicPr>
          <p:nvPr/>
        </p:nvPicPr>
        <p:blipFill>
          <a:blip r:embed="rId2" cstate="print"/>
          <a:srcRect l="6142" t="3361" r="6334" b="34454"/>
          <a:stretch>
            <a:fillRect/>
          </a:stretch>
        </p:blipFill>
        <p:spPr bwMode="auto">
          <a:xfrm>
            <a:off x="1187623" y="3573016"/>
            <a:ext cx="7014889" cy="3024336"/>
          </a:xfrm>
          <a:prstGeom prst="rect">
            <a:avLst/>
          </a:prstGeom>
          <a:ln w="127000" cap="rnd">
            <a:solidFill>
              <a:schemeClr val="tx1"/>
            </a:solidFill>
          </a:ln>
          <a:effectLst/>
          <a:scene3d>
            <a:camera prst="orthographicFront"/>
            <a:lightRig rig="twoPt" dir="t">
              <a:rot lat="0" lon="0" rev="7800000"/>
            </a:lightRig>
          </a:scene3d>
          <a:sp3d contourW="6350">
            <a:contourClr>
              <a:srgbClr val="C0C0C0"/>
            </a:contourClr>
          </a:sp3d>
        </p:spPr>
      </p:pic>
      <p:pic>
        <p:nvPicPr>
          <p:cNvPr id="249858" name="Picture 2" descr="http://t3.gstatic.com/images?q=tbn:ANd9GcTWrmOXFnw3D79cjMKraKchInHwjVh12SWAm9kIFbGwA2XfGLma8g"/>
          <p:cNvPicPr>
            <a:picLocks noChangeAspect="1" noChangeArrowheads="1"/>
          </p:cNvPicPr>
          <p:nvPr/>
        </p:nvPicPr>
        <p:blipFill>
          <a:blip r:embed="rId3" cstate="print"/>
          <a:srcRect/>
          <a:stretch>
            <a:fillRect/>
          </a:stretch>
        </p:blipFill>
        <p:spPr bwMode="auto">
          <a:xfrm>
            <a:off x="827584" y="404664"/>
            <a:ext cx="1552552" cy="1440160"/>
          </a:xfrm>
          <a:prstGeom prst="rect">
            <a:avLst/>
          </a:prstGeom>
          <a:noFill/>
        </p:spPr>
      </p:pic>
      <p:sp>
        <p:nvSpPr>
          <p:cNvPr id="6" name="Rectangle 1"/>
          <p:cNvSpPr>
            <a:spLocks noChangeArrowheads="1"/>
          </p:cNvSpPr>
          <p:nvPr/>
        </p:nvSpPr>
        <p:spPr bwMode="auto">
          <a:xfrm>
            <a:off x="1115614" y="1844824"/>
            <a:ext cx="7086897" cy="1615827"/>
          </a:xfrm>
          <a:prstGeom prst="rect">
            <a:avLst/>
          </a:prstGeom>
          <a:ln w="57150">
            <a:solidFill>
              <a:schemeClr val="tx1"/>
            </a:solid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algn="ctr" fontAlgn="base">
              <a:lnSpc>
                <a:spcPct val="150000"/>
              </a:lnSpc>
              <a:spcBef>
                <a:spcPct val="0"/>
              </a:spcBef>
              <a:spcAft>
                <a:spcPct val="0"/>
              </a:spcAft>
            </a:pPr>
            <a:r>
              <a:rPr lang="ar-SA" sz="6600" b="1" dirty="0" smtClean="0">
                <a:solidFill>
                  <a:schemeClr val="tx1"/>
                </a:solidFill>
                <a:latin typeface="Arial" pitchFamily="34" charset="0"/>
                <a:ea typeface="Times New Roman" pitchFamily="18" charset="0"/>
              </a:rPr>
              <a:t>نظرات في حقوق الأطفال</a:t>
            </a:r>
            <a:endParaRPr kumimoji="0" lang="ar-SA" sz="66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endParaRPr>
          </a:p>
        </p:txBody>
      </p:sp>
      <p:sp>
        <p:nvSpPr>
          <p:cNvPr id="5" name="مستطيل 4"/>
          <p:cNvSpPr/>
          <p:nvPr/>
        </p:nvSpPr>
        <p:spPr>
          <a:xfrm>
            <a:off x="2627784" y="1124744"/>
            <a:ext cx="4684295" cy="523220"/>
          </a:xfrm>
          <a:prstGeom prst="rect">
            <a:avLst/>
          </a:prstGeom>
          <a:solidFill>
            <a:schemeClr val="accent5"/>
          </a:solidFill>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2800" b="1" dirty="0">
                <a:solidFill>
                  <a:schemeClr val="bg1"/>
                </a:solidFill>
              </a:rPr>
              <a:t>نشاط </a:t>
            </a:r>
            <a:r>
              <a:rPr lang="ar-SA" sz="2800" b="1" dirty="0" smtClean="0">
                <a:solidFill>
                  <a:schemeClr val="bg1"/>
                </a:solidFill>
              </a:rPr>
              <a:t>6/1/1</a:t>
            </a:r>
            <a:endParaRPr lang="ar-SA" sz="2800" b="1" dirty="0">
              <a:solidFill>
                <a:schemeClr val="bg1"/>
              </a:solidFill>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987824" y="476672"/>
            <a:ext cx="3416320" cy="1015663"/>
          </a:xfrm>
          <a:prstGeom prst="rect">
            <a:avLst/>
          </a:prstGeom>
          <a:solidFill>
            <a:srgbClr val="9EEAFF"/>
          </a:solidFill>
          <a:ln w="38100">
            <a:solidFill>
              <a:schemeClr val="tx1"/>
            </a:solidFill>
            <a:miter lim="800000"/>
            <a:headEnd/>
            <a:tailEnd/>
          </a:ln>
          <a:effectLst/>
        </p:spPr>
        <p:txBody>
          <a:bodyPr vert="horz" wrap="none" lIns="91440" tIns="45720" rIns="91440" bIns="45720" numCol="1" anchor="ctr" anchorCtr="0" compatLnSpc="1">
            <a:prstTxWarp prst="textNoShape">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6000" b="1" i="0" strike="noStrike" normalizeH="0" baseline="0" dirty="0" smtClean="0">
                <a:ln/>
                <a:latin typeface="Traditional Arabic" pitchFamily="18" charset="-78"/>
                <a:ea typeface="Times New Roman" pitchFamily="18" charset="0"/>
                <a:cs typeface="Traditional Arabic" pitchFamily="18" charset="-78"/>
              </a:rPr>
              <a:t>انتهى بفضل الله</a:t>
            </a:r>
            <a:endParaRPr kumimoji="0" lang="ar-JO" sz="5400" b="1" i="0" strike="noStrike" normalizeH="0" baseline="0" dirty="0" smtClean="0">
              <a:ln/>
              <a:latin typeface="Arial" pitchFamily="34" charset="0"/>
              <a:cs typeface="Arial" pitchFamily="34" charset="0"/>
            </a:endParaRPr>
          </a:p>
        </p:txBody>
      </p:sp>
      <p:sp>
        <p:nvSpPr>
          <p:cNvPr id="6" name="Rectangle 3"/>
          <p:cNvSpPr>
            <a:spLocks noChangeArrowheads="1"/>
          </p:cNvSpPr>
          <p:nvPr/>
        </p:nvSpPr>
        <p:spPr bwMode="auto">
          <a:xfrm>
            <a:off x="2301739" y="1700808"/>
            <a:ext cx="4788490" cy="1015663"/>
          </a:xfrm>
          <a:prstGeom prst="rect">
            <a:avLst/>
          </a:prstGeom>
          <a:solidFill>
            <a:schemeClr val="accent6">
              <a:lumMod val="60000"/>
              <a:lumOff val="40000"/>
            </a:schemeClr>
          </a:solidFill>
          <a:ln w="38100">
            <a:solidFill>
              <a:schemeClr val="tx1"/>
            </a:solidFill>
            <a:miter lim="800000"/>
            <a:headEnd/>
            <a:tailEnd/>
          </a:ln>
          <a:effectLst/>
        </p:spPr>
        <p:txBody>
          <a:bodyPr vert="horz" wrap="none" lIns="91440" tIns="45720" rIns="91440" bIns="45720" numCol="1" anchor="ctr" anchorCtr="0" compatLnSpc="1">
            <a:prstTxWarp prst="textNoShape">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6000" b="1" i="0" strike="noStrike" normalizeH="0" baseline="0" dirty="0" smtClean="0">
                <a:ln/>
                <a:latin typeface="Traditional Arabic" pitchFamily="18" charset="-78"/>
                <a:ea typeface="Times New Roman" pitchFamily="18" charset="0"/>
                <a:cs typeface="Traditional Arabic" pitchFamily="18" charset="-78"/>
              </a:rPr>
              <a:t>تقييم </a:t>
            </a:r>
            <a:r>
              <a:rPr kumimoji="0" lang="ar-SA" sz="6000" b="1" i="0" strike="noStrike" normalizeH="0" baseline="0" smtClean="0">
                <a:ln/>
                <a:latin typeface="Traditional Arabic" pitchFamily="18" charset="-78"/>
                <a:ea typeface="Times New Roman" pitchFamily="18" charset="0"/>
                <a:cs typeface="Traditional Arabic" pitchFamily="18" charset="-78"/>
              </a:rPr>
              <a:t>البرنامج التدريبي</a:t>
            </a:r>
            <a:endParaRPr kumimoji="0" lang="ar-SA" sz="6000" b="1" i="0" strike="noStrike" normalizeH="0" baseline="0" dirty="0" smtClean="0">
              <a:ln/>
              <a:latin typeface="Traditional Arabic" pitchFamily="18" charset="-78"/>
              <a:ea typeface="Times New Roman" pitchFamily="18" charset="0"/>
              <a:cs typeface="Traditional Arabic" pitchFamily="18" charset="-78"/>
            </a:endParaRPr>
          </a:p>
        </p:txBody>
      </p:sp>
      <p:sp>
        <p:nvSpPr>
          <p:cNvPr id="4" name="Rectangle 3"/>
          <p:cNvSpPr>
            <a:spLocks noChangeArrowheads="1"/>
          </p:cNvSpPr>
          <p:nvPr/>
        </p:nvSpPr>
        <p:spPr bwMode="auto">
          <a:xfrm>
            <a:off x="3059832" y="2852936"/>
            <a:ext cx="3676007" cy="1015663"/>
          </a:xfrm>
          <a:prstGeom prst="rect">
            <a:avLst/>
          </a:prstGeom>
          <a:solidFill>
            <a:srgbClr val="FFFF00"/>
          </a:solidFill>
          <a:ln w="38100">
            <a:solidFill>
              <a:schemeClr val="tx1"/>
            </a:solidFill>
            <a:miter lim="800000"/>
            <a:headEnd/>
            <a:tailEnd/>
          </a:ln>
          <a:effectLst/>
        </p:spPr>
        <p:txBody>
          <a:bodyPr vert="horz" wrap="none" lIns="91440" tIns="45720" rIns="91440" bIns="45720" numCol="1" anchor="ctr" anchorCtr="0" compatLnSpc="1">
            <a:prstTxWarp prst="textNoShape">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6000" b="1" i="0" strike="noStrike" normalizeH="0" baseline="0" dirty="0" smtClean="0">
                <a:ln/>
                <a:latin typeface="Traditional Arabic" pitchFamily="18" charset="-78"/>
                <a:ea typeface="Times New Roman" pitchFamily="18" charset="0"/>
                <a:cs typeface="Traditional Arabic" pitchFamily="18" charset="-78"/>
              </a:rPr>
              <a:t>تسليم</a:t>
            </a:r>
            <a:r>
              <a:rPr kumimoji="0" lang="ar-SA" sz="6000" b="1" i="0" strike="noStrike" normalizeH="0" dirty="0" smtClean="0">
                <a:ln/>
                <a:latin typeface="Traditional Arabic" pitchFamily="18" charset="-78"/>
                <a:ea typeface="Times New Roman" pitchFamily="18" charset="0"/>
                <a:cs typeface="Traditional Arabic" pitchFamily="18" charset="-78"/>
              </a:rPr>
              <a:t> الشهادات</a:t>
            </a:r>
            <a:endParaRPr kumimoji="0" lang="ar-SA" sz="6000" b="1" i="0" strike="noStrike" normalizeH="0" baseline="0" dirty="0" smtClean="0">
              <a:ln/>
              <a:latin typeface="Traditional Arabic" pitchFamily="18" charset="-78"/>
              <a:ea typeface="Times New Roman" pitchFamily="18" charset="0"/>
              <a:cs typeface="Traditional Arabic" pitchFamily="18" charset="-78"/>
            </a:endParaRPr>
          </a:p>
        </p:txBody>
      </p:sp>
      <p:sp>
        <p:nvSpPr>
          <p:cNvPr id="2" name="مستطيل 1"/>
          <p:cNvSpPr/>
          <p:nvPr/>
        </p:nvSpPr>
        <p:spPr>
          <a:xfrm>
            <a:off x="323528" y="4581128"/>
            <a:ext cx="8208912" cy="2016224"/>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400" b="1" dirty="0" smtClean="0"/>
              <a:t>للتواصل </a:t>
            </a:r>
          </a:p>
          <a:p>
            <a:pPr algn="ctr"/>
            <a:r>
              <a:rPr lang="ar-SA" sz="2400" b="1" dirty="0" smtClean="0"/>
              <a:t>مشرف التوجيه والإرشاد  :  عبدالله إبراهيم </a:t>
            </a:r>
            <a:r>
              <a:rPr lang="ar-SA" sz="2400" b="1" dirty="0" err="1" smtClean="0"/>
              <a:t>الحميده</a:t>
            </a:r>
            <a:r>
              <a:rPr lang="ar-SA" sz="2400" b="1" dirty="0" smtClean="0"/>
              <a:t> – القصيم</a:t>
            </a:r>
          </a:p>
          <a:p>
            <a:pPr algn="ctr"/>
            <a:r>
              <a:rPr lang="ar-SA" sz="2400" b="1" dirty="0" smtClean="0"/>
              <a:t>جوال 0506520333</a:t>
            </a:r>
          </a:p>
          <a:p>
            <a:pPr algn="ctr"/>
            <a:r>
              <a:rPr lang="en-US" sz="2400" b="1" dirty="0" smtClean="0"/>
              <a:t>aaaa1385@hotmail.com</a:t>
            </a:r>
            <a:r>
              <a:rPr lang="ar-SA" sz="2400" b="1" dirty="0" smtClean="0"/>
              <a:t> </a:t>
            </a:r>
            <a:endParaRPr lang="ar-SA" sz="2400" b="1" dirty="0"/>
          </a:p>
        </p:txBody>
      </p:sp>
    </p:spTree>
    <p:extLst>
      <p:ext uri="{BB962C8B-B14F-4D97-AF65-F5344CB8AC3E}">
        <p14:creationId xmlns:p14="http://schemas.microsoft.com/office/powerpoint/2010/main" val="36429919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772816"/>
            <a:ext cx="6127750" cy="33782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539552" y="1196752"/>
            <a:ext cx="8077200" cy="1685846"/>
          </a:xfrm>
          <a:prstGeom prst="rect">
            <a:avLst/>
          </a:prstGeom>
          <a:ln w="28575">
            <a:solidFill>
              <a:schemeClr val="tx1"/>
            </a:solid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400" b="1" dirty="0" smtClean="0">
                <a:solidFill>
                  <a:schemeClr val="tx2"/>
                </a:solidFill>
                <a:latin typeface="Arial" pitchFamily="34" charset="0"/>
                <a:ea typeface="Times New Roman" pitchFamily="18" charset="0"/>
                <a:cs typeface="Arabic Transparent" pitchFamily="2" charset="-78"/>
              </a:rPr>
              <a:t>لأي </a:t>
            </a:r>
            <a:r>
              <a:rPr lang="ar-SA" sz="2400" b="1" dirty="0">
                <a:solidFill>
                  <a:schemeClr val="tx2"/>
                </a:solidFill>
                <a:latin typeface="Arial" pitchFamily="34" charset="0"/>
                <a:ea typeface="Times New Roman" pitchFamily="18" charset="0"/>
                <a:cs typeface="Arabic Transparent" pitchFamily="2" charset="-78"/>
              </a:rPr>
              <a:t>طفل يولد في هذه الدنيا مجموعة من الحقوق الأصيلة المكفولة له بحكم الشريعة الإسلامية </a:t>
            </a:r>
            <a:r>
              <a:rPr lang="ar-SA" sz="2400" b="1" dirty="0" smtClean="0">
                <a:solidFill>
                  <a:schemeClr val="tx2"/>
                </a:solidFill>
                <a:latin typeface="Arial" pitchFamily="34" charset="0"/>
                <a:ea typeface="Times New Roman" pitchFamily="18" charset="0"/>
                <a:cs typeface="Arabic Transparent" pitchFamily="2" charset="-78"/>
              </a:rPr>
              <a:t>أو بالأنظمة المحلية والاتفاقيات </a:t>
            </a:r>
            <a:r>
              <a:rPr lang="ar-SA" sz="2400" b="1" dirty="0">
                <a:solidFill>
                  <a:schemeClr val="tx2"/>
                </a:solidFill>
                <a:latin typeface="Arial" pitchFamily="34" charset="0"/>
                <a:ea typeface="Times New Roman" pitchFamily="18" charset="0"/>
                <a:cs typeface="Arabic Transparent" pitchFamily="2" charset="-78"/>
              </a:rPr>
              <a:t>الدولية ذات العلاقة (اتفاقية حقوق الطفل ).</a:t>
            </a:r>
          </a:p>
        </p:txBody>
      </p:sp>
      <p:sp>
        <p:nvSpPr>
          <p:cNvPr id="37890" name="Rectangle 2"/>
          <p:cNvSpPr>
            <a:spLocks noChangeArrowheads="1"/>
          </p:cNvSpPr>
          <p:nvPr/>
        </p:nvSpPr>
        <p:spPr bwMode="auto">
          <a:xfrm>
            <a:off x="4055817" y="3678715"/>
            <a:ext cx="4648200" cy="2862322"/>
          </a:xfrm>
          <a:prstGeom prst="rect">
            <a:avLst/>
          </a:prstGeom>
          <a:ln w="28575">
            <a:solidFill>
              <a:schemeClr val="tx1"/>
            </a:solid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400" b="1" dirty="0" smtClean="0">
                <a:solidFill>
                  <a:schemeClr val="tx2"/>
                </a:solidFill>
                <a:latin typeface="Arial" pitchFamily="34" charset="0"/>
                <a:ea typeface="Times New Roman" pitchFamily="18" charset="0"/>
                <a:cs typeface="Arabic Transparent" pitchFamily="2" charset="-78"/>
              </a:rPr>
              <a:t>        " </a:t>
            </a:r>
            <a:r>
              <a:rPr lang="ar-SA" sz="2400" b="1" dirty="0">
                <a:solidFill>
                  <a:srgbClr val="FF0000"/>
                </a:solidFill>
                <a:latin typeface="Arial" pitchFamily="34" charset="0"/>
                <a:ea typeface="Times New Roman" pitchFamily="18" charset="0"/>
                <a:cs typeface="Arabic Transparent" pitchFamily="2" charset="-78"/>
              </a:rPr>
              <a:t>تخيلوا أنفسكم اليوم أطفالاً...“</a:t>
            </a:r>
          </a:p>
          <a:p>
            <a:pPr algn="justLow" fontAlgn="base">
              <a:lnSpc>
                <a:spcPct val="150000"/>
              </a:lnSpc>
              <a:spcBef>
                <a:spcPct val="0"/>
              </a:spcBef>
              <a:spcAft>
                <a:spcPct val="0"/>
              </a:spcAft>
            </a:pPr>
            <a:r>
              <a:rPr lang="ar-SA" sz="2400" b="1" dirty="0">
                <a:solidFill>
                  <a:schemeClr val="tx2"/>
                </a:solidFill>
                <a:latin typeface="Arial" pitchFamily="34" charset="0"/>
                <a:ea typeface="Times New Roman" pitchFamily="18" charset="0"/>
                <a:cs typeface="Arabic Transparent" pitchFamily="2" charset="-78"/>
              </a:rPr>
              <a:t> ما الحقوق التي ترغبون </a:t>
            </a:r>
            <a:r>
              <a:rPr lang="ar-SA" sz="2400" b="1" dirty="0" smtClean="0">
                <a:solidFill>
                  <a:schemeClr val="tx2"/>
                </a:solidFill>
                <a:latin typeface="Arial" pitchFamily="34" charset="0"/>
                <a:ea typeface="Times New Roman" pitchFamily="18" charset="0"/>
                <a:cs typeface="Arabic Transparent" pitchFamily="2" charset="-78"/>
              </a:rPr>
              <a:t>أن </a:t>
            </a:r>
            <a:r>
              <a:rPr lang="ar-SA" sz="2400" b="1" dirty="0">
                <a:solidFill>
                  <a:schemeClr val="tx2"/>
                </a:solidFill>
                <a:latin typeface="Arial" pitchFamily="34" charset="0"/>
                <a:ea typeface="Times New Roman" pitchFamily="18" charset="0"/>
                <a:cs typeface="Arabic Transparent" pitchFamily="2" charset="-78"/>
              </a:rPr>
              <a:t>تؤمن لكم وتكون كفيلة بعدم تعريضكم لأي نوع من أنواع الإساءات التي قد يتعرض </a:t>
            </a:r>
            <a:r>
              <a:rPr lang="ar-SA" sz="2400" b="1" dirty="0" smtClean="0">
                <a:solidFill>
                  <a:schemeClr val="tx2"/>
                </a:solidFill>
                <a:latin typeface="Arial" pitchFamily="34" charset="0"/>
                <a:ea typeface="Times New Roman" pitchFamily="18" charset="0"/>
                <a:cs typeface="Arabic Transparent" pitchFamily="2" charset="-78"/>
              </a:rPr>
              <a:t>لها </a:t>
            </a:r>
            <a:r>
              <a:rPr lang="ar-SA" sz="2400" b="1" dirty="0">
                <a:solidFill>
                  <a:schemeClr val="tx2"/>
                </a:solidFill>
                <a:latin typeface="Arial" pitchFamily="34" charset="0"/>
                <a:ea typeface="Times New Roman" pitchFamily="18" charset="0"/>
                <a:cs typeface="Arabic Transparent" pitchFamily="2" charset="-78"/>
              </a:rPr>
              <a:t>الأطفال:</a:t>
            </a:r>
          </a:p>
          <a:p>
            <a:pPr algn="justLow" fontAlgn="base">
              <a:lnSpc>
                <a:spcPct val="150000"/>
              </a:lnSpc>
              <a:spcBef>
                <a:spcPct val="0"/>
              </a:spcBef>
              <a:spcAft>
                <a:spcPct val="0"/>
              </a:spcAft>
            </a:pPr>
            <a:r>
              <a:rPr lang="ar-SA" sz="2400" b="1" dirty="0">
                <a:solidFill>
                  <a:schemeClr val="tx2"/>
                </a:solidFill>
                <a:latin typeface="Arial" pitchFamily="34" charset="0"/>
                <a:ea typeface="Times New Roman" pitchFamily="18" charset="0"/>
                <a:cs typeface="Arabic Transparent" pitchFamily="2" charset="-78"/>
              </a:rPr>
              <a:t> (</a:t>
            </a:r>
            <a:r>
              <a:rPr lang="ar-SA" sz="2400" b="1" dirty="0">
                <a:solidFill>
                  <a:srgbClr val="00B050"/>
                </a:solidFill>
                <a:latin typeface="Arial" pitchFamily="34" charset="0"/>
                <a:ea typeface="Times New Roman" pitchFamily="18" charset="0"/>
                <a:cs typeface="Arabic Transparent" pitchFamily="2" charset="-78"/>
              </a:rPr>
              <a:t>الجسدية، الجنسية، الإهمال، العاطفية </a:t>
            </a:r>
            <a:r>
              <a:rPr lang="ar-SA" sz="2400" b="1" dirty="0" smtClean="0">
                <a:solidFill>
                  <a:schemeClr val="tx2"/>
                </a:solidFill>
                <a:latin typeface="Arial" pitchFamily="34" charset="0"/>
                <a:ea typeface="Times New Roman" pitchFamily="18" charset="0"/>
                <a:cs typeface="Arabic Transparent" pitchFamily="2" charset="-78"/>
              </a:rPr>
              <a:t>)؟</a:t>
            </a:r>
          </a:p>
        </p:txBody>
      </p:sp>
      <p:pic>
        <p:nvPicPr>
          <p:cNvPr id="4" name="Picture 3" descr="http://t2.gstatic.com/images?q=tbn:ANd9GcQjAconYPwb-7cvmteCkZTTzza-Eic7GI5J6G5N0uzBBYBomrDK-g"/>
          <p:cNvPicPr>
            <a:picLocks noChangeAspect="1" noChangeArrowheads="1"/>
          </p:cNvPicPr>
          <p:nvPr/>
        </p:nvPicPr>
        <p:blipFill>
          <a:blip r:embed="rId2" cstate="print"/>
          <a:srcRect t="53933"/>
          <a:stretch>
            <a:fillRect/>
          </a:stretch>
        </p:blipFill>
        <p:spPr bwMode="auto">
          <a:xfrm>
            <a:off x="570503" y="3861048"/>
            <a:ext cx="3171825" cy="2627759"/>
          </a:xfrm>
          <a:prstGeom prst="rect">
            <a:avLst/>
          </a:prstGeom>
          <a:solidFill>
            <a:srgbClr val="FFFFFF">
              <a:shade val="85000"/>
            </a:srgbClr>
          </a:solidFill>
          <a:ln w="190500" cap="rnd">
            <a:solidFill>
              <a:schemeClr val="tx1"/>
            </a:solidFill>
          </a:ln>
          <a:effectLst>
            <a:outerShdw blurRad="36195" dist="12700" dir="11400000" algn="tl" rotWithShape="0">
              <a:srgbClr val="000000">
                <a:alpha val="33000"/>
              </a:srgbClr>
            </a:outerShdw>
          </a:effectLst>
          <a:scene3d>
            <a:camera prst="orthographicFront"/>
            <a:lightRig rig="soft" dir="t"/>
          </a:scene3d>
          <a:sp3d contourW="12700" prstMaterial="matte">
            <a:contourClr>
              <a:srgbClr val="C0C0C0"/>
            </a:contourClr>
          </a:sp3d>
        </p:spPr>
      </p:pic>
      <p:sp>
        <p:nvSpPr>
          <p:cNvPr id="5" name="شمس 4"/>
          <p:cNvSpPr/>
          <p:nvPr/>
        </p:nvSpPr>
        <p:spPr>
          <a:xfrm>
            <a:off x="5436096" y="260648"/>
            <a:ext cx="2592288" cy="864096"/>
          </a:xfrm>
          <a:prstGeom prst="sun">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ar-SA" dirty="0" smtClean="0">
              <a:solidFill>
                <a:srgbClr val="0066FF"/>
              </a:solidFill>
            </a:endParaRPr>
          </a:p>
          <a:p>
            <a:pPr algn="ctr"/>
            <a:r>
              <a:rPr lang="ar-SA" dirty="0" smtClean="0">
                <a:solidFill>
                  <a:srgbClr val="0066FF"/>
                </a:solidFill>
              </a:rPr>
              <a:t>إضاءة </a:t>
            </a:r>
            <a:endParaRPr lang="ar-SA" dirty="0">
              <a:solidFill>
                <a:srgbClr val="0066FF"/>
              </a:solidFill>
            </a:endParaRPr>
          </a:p>
          <a:p>
            <a:pPr algn="ctr"/>
            <a:endParaRPr lang="ar-SA" dirty="0"/>
          </a:p>
        </p:txBody>
      </p:sp>
      <p:sp>
        <p:nvSpPr>
          <p:cNvPr id="2" name="شكل بيضاوي 1"/>
          <p:cNvSpPr/>
          <p:nvPr/>
        </p:nvSpPr>
        <p:spPr>
          <a:xfrm>
            <a:off x="3605166" y="2968128"/>
            <a:ext cx="5256584" cy="820912"/>
          </a:xfrm>
          <a:prstGeom prst="ellipse">
            <a:avLst/>
          </a:prstGeom>
          <a:solidFill>
            <a:srgbClr val="9EEA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tx1"/>
                </a:solidFill>
              </a:rPr>
              <a:t>وقفة تأمل</a:t>
            </a:r>
            <a:endParaRPr lang="ar-SA" sz="3600" b="1" dirty="0">
              <a:solidFill>
                <a:schemeClr val="tx1"/>
              </a:solidFill>
            </a:endParaRPr>
          </a:p>
        </p:txBody>
      </p:sp>
    </p:spTree>
    <p:extLst>
      <p:ext uri="{BB962C8B-B14F-4D97-AF65-F5344CB8AC3E}">
        <p14:creationId xmlns:p14="http://schemas.microsoft.com/office/powerpoint/2010/main" val="37775936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611560" y="2060848"/>
            <a:ext cx="7848600" cy="2862322"/>
          </a:xfrm>
          <a:prstGeom prst="rect">
            <a:avLst/>
          </a:prstGeom>
          <a:ln w="38100">
            <a:solidFill>
              <a:schemeClr val="tx1"/>
            </a:solid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400" b="1" dirty="0">
                <a:solidFill>
                  <a:srgbClr val="FF0000"/>
                </a:solidFill>
                <a:latin typeface="Arial" pitchFamily="34" charset="0"/>
                <a:ea typeface="Times New Roman" pitchFamily="18" charset="0"/>
                <a:cs typeface="Arabic Transparent" pitchFamily="2" charset="-78"/>
              </a:rPr>
              <a:t>-المجموعة الأولى</a:t>
            </a:r>
            <a:r>
              <a:rPr lang="ar-SA" sz="2400" b="1" dirty="0">
                <a:solidFill>
                  <a:schemeClr val="tx2"/>
                </a:solidFill>
                <a:latin typeface="Arial" pitchFamily="34" charset="0"/>
                <a:ea typeface="Times New Roman" pitchFamily="18" charset="0"/>
                <a:cs typeface="Arabic Transparent" pitchFamily="2" charset="-78"/>
              </a:rPr>
              <a:t>: </a:t>
            </a:r>
            <a:r>
              <a:rPr lang="ar-SA" sz="2400" b="1" dirty="0">
                <a:solidFill>
                  <a:schemeClr val="tx1"/>
                </a:solidFill>
                <a:latin typeface="Arial" pitchFamily="34" charset="0"/>
                <a:ea typeface="Times New Roman" pitchFamily="18" charset="0"/>
                <a:cs typeface="Arabic Transparent" pitchFamily="2" charset="-78"/>
              </a:rPr>
              <a:t>ما الحقوق </a:t>
            </a:r>
            <a:r>
              <a:rPr lang="ar-SA" sz="2400" b="1" dirty="0" smtClean="0">
                <a:solidFill>
                  <a:schemeClr val="tx1"/>
                </a:solidFill>
                <a:latin typeface="Arial" pitchFamily="34" charset="0"/>
                <a:ea typeface="Times New Roman" pitchFamily="18" charset="0"/>
                <a:cs typeface="Arabic Transparent" pitchFamily="2" charset="-78"/>
              </a:rPr>
              <a:t>التي يجب أن توفر للأطفال ؟ </a:t>
            </a:r>
            <a:endParaRPr lang="en-US" sz="2400" b="1" dirty="0">
              <a:solidFill>
                <a:schemeClr val="tx1"/>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2400" b="1" dirty="0">
                <a:solidFill>
                  <a:srgbClr val="FF0000"/>
                </a:solidFill>
                <a:latin typeface="Arial" pitchFamily="34" charset="0"/>
                <a:ea typeface="Times New Roman" pitchFamily="18" charset="0"/>
                <a:cs typeface="Arabic Transparent" pitchFamily="2" charset="-78"/>
              </a:rPr>
              <a:t>-المجموعة الثانية: </a:t>
            </a:r>
            <a:r>
              <a:rPr lang="ar-SA" sz="2400" b="1" dirty="0">
                <a:solidFill>
                  <a:schemeClr val="tx2"/>
                </a:solidFill>
                <a:latin typeface="Arial" pitchFamily="34" charset="0"/>
                <a:ea typeface="Times New Roman" pitchFamily="18" charset="0"/>
                <a:cs typeface="Arabic Transparent" pitchFamily="2" charset="-78"/>
              </a:rPr>
              <a:t>ما الممارسات التي قد يرتكبها أفراد أسرنا وتعيق تزويد أطفالهم بحقوقهم أو ما الأمور التي تعيق فرص إعطاء الأطفال حقوقهم</a:t>
            </a:r>
            <a:r>
              <a:rPr lang="ar-SA" sz="2400" b="1" dirty="0" smtClean="0">
                <a:solidFill>
                  <a:schemeClr val="tx2"/>
                </a:solidFill>
                <a:latin typeface="Arial" pitchFamily="34" charset="0"/>
                <a:ea typeface="Times New Roman" pitchFamily="18" charset="0"/>
                <a:cs typeface="Arabic Transparent" pitchFamily="2" charset="-78"/>
              </a:rPr>
              <a:t>؟</a:t>
            </a:r>
            <a:endParaRPr lang="en-US" sz="2400" b="1" dirty="0">
              <a:solidFill>
                <a:schemeClr val="tx2"/>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2400" b="1" dirty="0">
                <a:solidFill>
                  <a:srgbClr val="FF0000"/>
                </a:solidFill>
                <a:latin typeface="Arial" pitchFamily="34" charset="0"/>
                <a:ea typeface="Times New Roman" pitchFamily="18" charset="0"/>
                <a:cs typeface="Arabic Transparent" pitchFamily="2" charset="-78"/>
              </a:rPr>
              <a:t>-المجموعة الثالثة</a:t>
            </a:r>
            <a:r>
              <a:rPr lang="ar-SA" sz="2400" b="1" dirty="0">
                <a:solidFill>
                  <a:schemeClr val="tx2"/>
                </a:solidFill>
                <a:latin typeface="Arial" pitchFamily="34" charset="0"/>
                <a:ea typeface="Times New Roman" pitchFamily="18" charset="0"/>
                <a:cs typeface="Arabic Transparent" pitchFamily="2" charset="-78"/>
              </a:rPr>
              <a:t>: </a:t>
            </a:r>
            <a:r>
              <a:rPr lang="ar-SA" sz="2400" b="1" dirty="0">
                <a:solidFill>
                  <a:schemeClr val="tx1"/>
                </a:solidFill>
                <a:latin typeface="Arial" pitchFamily="34" charset="0"/>
                <a:ea typeface="Times New Roman" pitchFamily="18" charset="0"/>
                <a:cs typeface="Arabic Transparent" pitchFamily="2" charset="-78"/>
              </a:rPr>
              <a:t>ما الأمور والإجراءات التي يجب تطبيقها لزيادة فرص تأمين حقوق </a:t>
            </a:r>
            <a:r>
              <a:rPr lang="ar-SA" sz="2400" b="1" dirty="0" smtClean="0">
                <a:solidFill>
                  <a:schemeClr val="tx1"/>
                </a:solidFill>
                <a:latin typeface="Arial" pitchFamily="34" charset="0"/>
                <a:ea typeface="Times New Roman" pitchFamily="18" charset="0"/>
                <a:cs typeface="Arabic Transparent" pitchFamily="2" charset="-78"/>
              </a:rPr>
              <a:t>الأطفال</a:t>
            </a:r>
            <a:endParaRPr lang="en-US" sz="2400" b="1" dirty="0">
              <a:solidFill>
                <a:schemeClr val="tx1"/>
              </a:solidFill>
              <a:latin typeface="Arial" pitchFamily="34" charset="0"/>
              <a:ea typeface="Times New Roman" pitchFamily="18" charset="0"/>
              <a:cs typeface="Arabic Transparent" pitchFamily="2" charset="-78"/>
            </a:endParaRPr>
          </a:p>
        </p:txBody>
      </p:sp>
      <p:sp>
        <p:nvSpPr>
          <p:cNvPr id="247810" name="AutoShape 2" descr="data:image/jpg;base64,/9j/4AAQSkZJRgABAQAAAQABAAD/2wBDAAkGBwgHBgkIBwgKCgkLDRYPDQwMDRsUFRAWIB0iIiAdHx8kKDQsJCYxJx8fLT0tMTU3Ojo6Iys/RD84QzQ5Ojf/2wBDAQoKCg0MDRoPDxo3JR8lNzc3Nzc3Nzc3Nzc3Nzc3Nzc3Nzc3Nzc3Nzc3Nzc3Nzc3Nzc3Nzc3Nzc3Nzc3Nzc3Nzf/wAARCACnAKcDASIAAhEBAxEB/8QAHAAAAQUBAQEAAAAAAAAAAAAAAAEEBQYHAwII/8QARhAAAQMDAQUEBgUJBQkAAAAAAQACAwQFESEGEjFBURNhcYEHFCIykaEjscHR8BUkM0JSYrLS4RZDcoKiJTRTVGODkpPx/8QAGwEAAwADAQEAAAAAAAAAAAAAAAQFAQMGAgf/xAAuEQABBAEDBAEEAQMFAAAAAAABAAIDBBEFEjETIUFRIgZhgZEyFBWhI3Gx0fD/2gAMAwEAAhEDEQA/ANxSJUFCF5yEhe0EDOp4Kv7YX6KzQRMfP2Lpt4l4AJa1o1I7zkAeOeSwW7XWevuMlS18jQXZbvSFzscskrTLMGKnR0uS2N2cBfTYISgrIPR7tvUR1EdvucjpInENbI8k7udPuWvA8F7jkDxkJa5TkqSbHr0hCF7SqEIQhCEIQhCEISE4QhKeCY1V0oqV+5PUMa7pzCLtUmmo3uaQHOIa0nkTzVPqoRVVnY0Qc/8AecdXHmVLv3zXIawZcnKtYS93HAVyo7jR1mRTTseRxA4p2FmsHaUlc0tJZIx2PNaNTSGWGN+PeaCV70+8bIIcMEIuVRAQWnIK6oQhUUmhCEIQhIUqRCFlnpuoZ3QW6vjBMLC+KToCcFvxwR8Fn1hvMNsgrIpqGKpNRHuBzx7ngvouvoqe4UklLWRNlgkG69juBCwzb7Zmg2euUcFBUyytlG86N7c9iDwy4cc66HokrDCDvC6fRrbJGCq8d/H/ACoawl7qo0sUZfLV4ijx+q4kYK+k26NGeOFknotj2fjuG+50z7ictgfPGGsyBqGYJ1x11xwWuAaBbKzdrclKa9YEk4aBjH+cr0hCQplQ0qF5ylyhCVCTKRCF6SFAQUITC8Upq6CSJnv6Ob3kKlMdLTzF0e8yRpIPUK+VtSykpnzP4NHDqVT7nUtqy2QNBkk19loBH3rnNaZHua8Ow5VdOc7BaRlpTKjp562vaGgufvAk9NeJWhQsEcbWDg0YULszVQvgdTtibFNH72G43h1U6E9pVdkcW8HJK0X53SSbSMYSoQhVUihCEIQhCEIQkwvnHampkq7vU1NZJ2lQ+WRj28Oz3XuDRjwAPmvo88Fg3pLsjqPbKZ0bcRVze3j6F50cPNw/1BLWgSzsrmgyMZYId6UNb3VJp21FFls1uDqkkZ1bvNBPlnPgt+2du0V5s9LXQkYlYN4A+67mFhOxFeyjvsLpoTLBKHRTNAz9G4Ydnuwc+QVitsj7I+tjs9bVNpKh/sseRljeWvXv6JIWmV25d+lt+o7EDHbXH5DuPvnkH17WsXC80FuH53Uxsd+xnLvgNVXK7byBhIo6N8vR0h3R9qor3Oe4ueS5x4k6krm926ElLqszz8BgftcW+48/x7Kzz7b3ST9EyniHLDC4/Mps7a69Oz+dNHhE37lDU4jkaXTukZkezutBz9qR8bgzIA6aHPmMcll0WpbQ8h2Dwl/6lxP81Pf2svPYl4qhlj9z9G3XTOToli20vDD7ckMg/ei+5V9jnCAsfjec8uODleV39Osw12dRvfAznlT325t5Ief2rnS7eytIFVQtd1MbsfIqfoNq7XWuDO2MMh/VlG78+Cy1C9SafC4duy2x6lOzk5WmX+cV9VT26mcHFzgXkHQA/wBMlQFQRFI4RnDWOIYR0HBV+3XeqtkokgdnTdw4Z05gdFK0VZDVSNfkhrPaexx105fj5Lidc0WxGTKPkM8+h47LrtJ1aCbEZ+J9HyVYdli+S4OLhgRwnJPHJI4/BWwKC2WpyykkqZAQ6d2Rnjujh9qnUxpsZjrNBWbjg6Y4SoQhPpZCEIQhCEIQhCqfpB2fo75ZXGeUQ1EGXU82ODj+qRzBwPgDyVsKo229eX/QMJAyWjHd7x+zyKWtzCKIuK8usOr/AOozkKh09LDRMMcGHOOskuNZD18F2aUpaUoGFyTnFxyVImlfM8vkOSUiVsUc8csb8B7m+wSdM9PMZSEJFmN2x4d6WpOq58dVVSPo4nNaG5cwnG4ANfgmzGmSIv8AaJz7oYeGOPgkLncyT35SZOQeeeK6w/VTw1rWxjt90r/TNJOSur4ZGRMlc0iN/uu5Fck83nPssRcSd2pkAHTgmYHILsa8vWiEmOUm9u04SEgLtT001SSII98jlvAfWUwuLZGU3axP0BO/ujLmDGhx0zz5KrTVFWwtLpZWhwyDkjeHVIXdTFV+zbkro9G+nJNSjMu8NH7Kuk0Mkby17CHDiF4je+KQPY4tcDxCg9m71PHdKaKoj9Zic/DmEa45/wD1WCobGZ3mLIZk7vgmKltluPcBj2p+qaZLpc/Te4HyCFo2yG0LblCKWo3W1LG6ct4KzhYvQ1T6KqjqInEOY4Fa9bqtlbRw1DOEjQfAqberCJ25vBT2nWjM0sdyE7QhCQVNCEIQhCEhKQlCF5nk7KGST9lpPwCyy401fLUn1uKQSM03RKzDef2/NaTdJA2hlIPEhp83AfaqXc6hj7rUsJw7fOhCh6y8gNCZr0Y7Zw/gelAigefeZMP87F4ioZ31TYHNLDJkRkkEOI5ZHNS7zgd/BNZ3vii7ftMOjmw2MHBDgM73hr+AoTHbj3HZedQ0mpXgMgcQfH3UTK10T3McNWkgoo4/WZ90iXcGrjGASPiQESvMjy+Rwc5xyc9VL2GanmlkomMETXh0p9kcca6r2B6UWjBHPMGPdgLx+TaPHvVh/wDV/OkNtowMl1bgd0X8ydHTgkfo1axPjwF1P9gq85P/AL8KGbXW2nt3Y181VG1lTIA6ONmrsA83dCD01XH8pbOf89WD/tx/zKG2jH+zMnncJv4WBVkjC7OHVZ44mtbjsAt0X0lQkbucXf4/6VxuV0tjWfmdQ+TQ57QNGvcASqpUTOmLcuc4Nbut3idB0XFC02rstnHU8Kzpei1tM3dHPy5yprZ26x26SQSNYBKzcLyNcZBxnlwViFdZnMa4V8gJGo3GaH/z4KhpFtranPXZsZjCV1H6ap35utJkO+yvvrlr/VrXHxaz+ZaF6O7nDWUM1NBK6QU7x7WBz15Er5/cd1uTwWheie5TWxlbMYHyRyaM5AkY1W2XVnytxLgBRbf09T02MzNec/fhbcjKpB25DXe3CAM8AM488qbsm0lHdstjcGyDi0lLx3oJHbWlSGTxuOAVOISBCbW5cKypipKWSoncGxsbkkql3raGIwu7SR75XaNgjcQ1g/ePMqS9IU74bNGGnAfMA7wwT9YHwWdQgzTND3Y3jjJVWjWa5u9yialZe1/TandPcX9sC9jHDOQHNT6tDZ2ishLhk4eHHJaeueiL5Z4bbDDJDOJC4ZICa09U1lJPA7USDTuK3XqkN2seyWpW5qVkYP4UhTydrC1xxngU3r6H1mZ00cnZyOwXNcMtJ66ahdaFrhAC7mcrucL5OSWOIC+lzV4rUYbIMhMW0Q7Hs3QU/af8TtHu/wBOgXaipWUW+YyXSOGC8jGnQDkF3wkKw6Vzlpr6ZWgduY3v90mEYHPglSFas91RVM2mtl03zFFB21D275mSxNLi0vxneA1GMDkm1m2Yqqicy1UDfVRkDtXuj7ToRgbwHiFfow57wGAl3LCHte1xa4EOB1B6ql/cXhmA1bBO8N2ArNr1ZKi31LQafchkdiNzZN9uemcA58QomVjo5HMe0tc04IK0raKJk1pqY34A3N4H9kjUFUbaOpZWXN07QA58Ue/j9vdG981Rqz9ePceQnK8znYaR+VGIQhMJtIGGWSKMHV7wPitVttbBbLP6pTMb2jhul3QBZZGS2Vjme81wcPIq9do7HttLTgey4YIyMj60ncLwBtXD/VwkzGR/Hv8AtSMdtq6uB1RFC5zBkkhMqeeSiqWTQlzXsd8VIUV9qaOjkpY3Dcf14hRcji52RkknkNUgMDGzlcbgdtq2Ox1ouFsp6kH326+KFy2Yon0FkpKeYYkDN54zwJ1x80Lr4iem3dzhW25wMo2jtYu9qmpQQJNHRk8nDh93msjmhmpJ3QVMbo5YzhzHDgtwIyqpt+yFlBBLJTskPa7peRq0YPNU6Nh0btngqfqFVsjep5CzmSd8gAe9xA4ZJUlabTWXGB88ULnQQjL3de4dSuVphh9dilqKdklO9zmgTEhhcNQCc9PwVOQ120F+nnt9DSx0VLAdz6J26wdxPHyA8k/be9zXRA4yOfSmVI2BzZCN2Dx7XGKRrmDdIxwC9p9JsfVUFGH08/rMo1ewN3c/4ddVExThxLXAte04LSMEL5XdpyVpC09x79r6bVstnjDh2Pr0u6QozkISSZQvEhwwr2uc3uFA5WQqttFc6tlFFPDMY2STSRBrdD7GAST4nh3Jpatr5qVuKmITYGBkAg+I0/HJeNoDmw0HfVVX8arS6UV4g0NwnoImSxfIe1P3jaWa4RmIRiOM8QBxUC5xcck5JSIXtkbYxhowm2MawYahITpxRqdOPgrJsXsZcNp6lsjWugtzXYkqXDQ9WtHM/Ic+h2taXHAWizZjgbueVw2OoIaq8QPuDHepMO9JgjLugGfxhbHeKOx3ynEhqGUs7W+zKW7ug5HOhA8VMUVgtVJbI7fHSROpoxo17Q455nPXvVKv9utdFdgyilMbAB20fakjOdGjPDvzoFiyHQMO7BafC+f6teksSF7sbfAVeqKRsNb2EdUySMkATBpaNe46q+7K7LUMDY698hqpcncLhhrCDjIH2lUm5VTXtMUbY9He0+MaHHAA8canXnnwWo7L0slHYqSGcFsoZlwPInVLaaxr5SS3sFKqgOcSQpQaISoXQKihRe0ls/K9pmpQQJD7UZPJw4fd5qUSFZa4tOQvLmhzS0+Vi7ZKi2yy0lVDocCWCQaOxw/oQntj2iks1wdMGF1NKQJYycu3RwIceJAPPitMuVnoLozdraZkhxgP4OHgVme1Gzz7FUN3H9pTS+45w1Hce/vVaOzHONjx3KiyVJKx3sPYLQajaW0QUraj1xj2PG80M1Pw5eaplfWTbU3JjLVbWhzT7cxyMjq88B9abbJ2e13Cpf8AlCoeACNyIYa1+ep4j5LTqOlp6OFsNJEyKJvBrBgJOzDBGDG5u4n3wna008xD2u2geuVSKvZ26UftNjbUs5mIkn4HVR3auiduTRlrhxa8YK1AjIXGanhnbuzRMkB4h7QfrXNTaNE7vGcLootUe0YeMrOmVFMf0kT/APK/H1r3K63vhcGioa/GmXNIz3q6SbPWqTjRsH+Alv1FcDstaiciKRvhIUqdHmB7EFMDUoecELD6m4WuSlbQ3OGu7SmnmOYHsDTvPJ5glR8tRZB/u9FWuP8A1aho/hatrl9GuzEsz5X0c2+9xccVDwMnjzXaD0d7LQ4ItbXnrJK932qsKz8AHCbbrNdg7BywKSeNz92GmZHngMlxPxUzZtjdoL0Q6lt0rInf3047NgHnqfIFb7QWK024D1C20lORzjhaD8cZUg0L22qPJWmXX3kYjbj/AHWa2D0TUVNHv3uodVTEaRw+xGw9c8XHxwO5Sj9nrvZyXWift4G8I97s346fsn5eCvCj77K+Gz1ssZLXsge4EHhgFE9eNzckcelBtyvs/KUkkKl1e19xp4pIJo3snxj6VgDm9+RgH4KsUtPWXWtEMDHTTOOSAeHUk8ksJqbtJTU8YJlndo3PDOuT5arT9l7DHY6Lsy5sk8h3pJA3GegHcFIrxSW3/M9gpcbHTH5HsFGWHYuChnZVVr+3nbgtYB7DT9qtoSoV6KFkQwwYVBrA0YCEIQti9IQhCEIVU9IsHaWASj+5mafI5b9oVrVV9IkwjsLYtPpZ2D4Zd9i3VwTM3HtL2yBA4n0q9bdmX3Cz09wtdRuVGC2SGT3XOBIODy5cdF3odpLnZJ20l1gkwB7smhx+6ef1Kz7GQ+r7N0bToXNL/iSVDek2oY2gpKfQvfIX94aB/UJ0TGSYxPGRn9KeYBHAJmHa7A/KttDVR11LFUwO3o5BkFOFHbP0/qdlooH6ObC3ez1IyfmSpEKc8AOICqxkloJ5SpMJULyvaEIQhCEIQhCQ8FSLpeK2amqYZt3sJWPikwzWNxBBb/VXc8FTts7VI1ktdTRl7Hj6dgGcYHvDy0KQ1AS9PdGeEtZD9uWKL9HdG2pulRXEDdgZusB5F33AfNaKFmewFxjo7m+nmdhlSA1h5F3JaYCsaaWmAALNbHT7JUIQqCYQhCEIQhCEIQs99I1ayWspKJh1iy9/TLsAfLPxWhHgsi2udKNo67fzviQBo7sDHyT2ntBmyfCnam8thwPKtOxdXVS1Agc9zoWRkkE5AAwB+O4qvbZ1/r20bw0Ax0pEQ7yDl3z08lddj7Y+htgkqmblTPhz24xuN/Vb8PmSo69bERV9dJV0tWYXSO3nsezeGeo1GPmtrZ4RZLz2CXNac1GsHc8qErtoK6Vw3Z3kYyN32WkeAV32Zmqai0xTVed6TLm547vL8dMKGt2xNPDI19dVyVW7jDA3dYcdeJPxVsYA1oDRgDgFrtzQvaGxD8rbQqzxvL5Xc+Mr0hCEgqiEIQhCEIQhCDwUHddooLfOYnx7xbgOO8NCRkaKbPBVraqwSXAetUOPWQN1zHHAkb0zyKWt9bp5i5WmfqBmY+VWNrBRVLIbhbmCCZjg2RjAG5B1B05559/crjspeW3e3Nc4/nEWGyjv6+f3qi1ttr+wMDbRWNeHZMgYXbw5g4yD8VYtg7JX2+aaqrWmFsjAxsRPtcc5I5KXSfObGXN55SsBl6mXBXRCEK6qCEIQhCEIQhCEymtlFNVsq5aWF1SwYbK5gLh5oQgEjhYIB5TtowlKELHhZQgIQs+FhKhCELKEIQhCEIQhCEIQhCTCEIQhKhCEIQhCEIX/2Q=="/>
          <p:cNvSpPr>
            <a:spLocks noChangeAspect="1" noChangeArrowheads="1"/>
          </p:cNvSpPr>
          <p:nvPr/>
        </p:nvSpPr>
        <p:spPr bwMode="auto">
          <a:xfrm>
            <a:off x="8805863" y="-547688"/>
            <a:ext cx="1152525" cy="1152526"/>
          </a:xfrm>
          <a:prstGeom prst="rect">
            <a:avLst/>
          </a:prstGeom>
          <a:noFill/>
        </p:spPr>
        <p:txBody>
          <a:bodyPr vert="horz" wrap="square" lIns="91440" tIns="45720" rIns="91440" bIns="45720" numCol="1" anchor="t" anchorCtr="0" compatLnSpc="1">
            <a:prstTxWarp prst="textNoShape">
              <a:avLst/>
            </a:prstTxWarp>
          </a:bodyPr>
          <a:lstStyle/>
          <a:p>
            <a:endParaRPr lang="ar-SA"/>
          </a:p>
        </p:txBody>
      </p:sp>
      <p:pic>
        <p:nvPicPr>
          <p:cNvPr id="247812" name="Picture 4" descr="http://t2.gstatic.com/images?q=tbn:ANd9GcQDDMfmuYv34Ax4QlfC1-ujyNSPWj611cpkDUvgqlth2JeufXwI4Q"/>
          <p:cNvPicPr>
            <a:picLocks noChangeAspect="1" noChangeArrowheads="1"/>
          </p:cNvPicPr>
          <p:nvPr/>
        </p:nvPicPr>
        <p:blipFill>
          <a:blip r:embed="rId2" cstate="print"/>
          <a:srcRect/>
          <a:stretch>
            <a:fillRect/>
          </a:stretch>
        </p:blipFill>
        <p:spPr bwMode="auto">
          <a:xfrm>
            <a:off x="486134" y="371626"/>
            <a:ext cx="2141650" cy="1473198"/>
          </a:xfrm>
          <a:prstGeom prst="rect">
            <a:avLst/>
          </a:prstGeom>
          <a:noFill/>
          <a:effectLst>
            <a:glow rad="101600">
              <a:schemeClr val="accent4">
                <a:satMod val="175000"/>
                <a:alpha val="40000"/>
              </a:schemeClr>
            </a:glow>
          </a:effectLst>
        </p:spPr>
      </p:pic>
      <p:sp>
        <p:nvSpPr>
          <p:cNvPr id="6" name="Rectangle 3"/>
          <p:cNvSpPr>
            <a:spLocks noChangeArrowheads="1"/>
          </p:cNvSpPr>
          <p:nvPr/>
        </p:nvSpPr>
        <p:spPr bwMode="auto">
          <a:xfrm>
            <a:off x="5364088" y="5191164"/>
            <a:ext cx="3286271" cy="1477328"/>
          </a:xfrm>
          <a:prstGeom prst="rect">
            <a:avLst/>
          </a:prstGeom>
          <a:solidFill>
            <a:srgbClr val="FFFF00"/>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r>
              <a:rPr lang="ar-SA" b="1" dirty="0">
                <a:solidFill>
                  <a:schemeClr val="tx1"/>
                </a:solidFill>
              </a:rPr>
              <a:t>مدة النشاط : </a:t>
            </a:r>
            <a:r>
              <a:rPr lang="ar-SA" b="1" dirty="0" smtClean="0">
                <a:solidFill>
                  <a:schemeClr val="tx1"/>
                </a:solidFill>
              </a:rPr>
              <a:t>15دقيقة</a:t>
            </a:r>
            <a:endParaRPr lang="en-US" b="1" dirty="0">
              <a:solidFill>
                <a:schemeClr val="tx1"/>
              </a:solidFill>
            </a:endParaRPr>
          </a:p>
          <a:p>
            <a:pPr marL="285750" indent="-285750">
              <a:buFont typeface="Arial" pitchFamily="34" charset="0"/>
              <a:buChar char="•"/>
            </a:pPr>
            <a:r>
              <a:rPr lang="ar-SA" b="1" dirty="0" smtClean="0">
                <a:solidFill>
                  <a:schemeClr val="tx1"/>
                </a:solidFill>
              </a:rPr>
              <a:t>مجموعات </a:t>
            </a:r>
            <a:r>
              <a:rPr lang="ar-SA" b="1" dirty="0">
                <a:solidFill>
                  <a:schemeClr val="tx1"/>
                </a:solidFill>
              </a:rPr>
              <a:t>العمل </a:t>
            </a:r>
            <a:r>
              <a:rPr lang="ar-SA" b="1" dirty="0" smtClean="0">
                <a:solidFill>
                  <a:schemeClr val="tx1"/>
                </a:solidFill>
              </a:rPr>
              <a:t> 3 مجموعات</a:t>
            </a:r>
          </a:p>
          <a:p>
            <a:pPr marL="285750" indent="-285750">
              <a:buFont typeface="Arial" pitchFamily="34" charset="0"/>
              <a:buChar char="•"/>
            </a:pPr>
            <a:r>
              <a:rPr lang="ar-SA" b="1" dirty="0" smtClean="0">
                <a:solidFill>
                  <a:schemeClr val="tx1"/>
                </a:solidFill>
              </a:rPr>
              <a:t> + ورق ملون كبير </a:t>
            </a:r>
            <a:endParaRPr lang="en-US" b="1" dirty="0">
              <a:solidFill>
                <a:schemeClr val="tx1"/>
              </a:solidFill>
            </a:endParaRPr>
          </a:p>
          <a:p>
            <a:pPr marL="285750" indent="-285750">
              <a:buFont typeface="Arial" pitchFamily="34" charset="0"/>
              <a:buChar char="•"/>
            </a:pPr>
            <a:r>
              <a:rPr lang="ar-SA" b="1" dirty="0" smtClean="0">
                <a:solidFill>
                  <a:schemeClr val="tx1"/>
                </a:solidFill>
              </a:rPr>
              <a:t>التأمل </a:t>
            </a:r>
            <a:r>
              <a:rPr lang="ar-SA" b="1" dirty="0">
                <a:solidFill>
                  <a:schemeClr val="tx1"/>
                </a:solidFill>
              </a:rPr>
              <a:t>الفردي</a:t>
            </a:r>
            <a:endParaRPr lang="en-US" b="1" dirty="0">
              <a:solidFill>
                <a:schemeClr val="tx1"/>
              </a:solidFill>
            </a:endParaRPr>
          </a:p>
          <a:p>
            <a:pPr marL="285750" indent="-285750">
              <a:buFont typeface="Arial" pitchFamily="34" charset="0"/>
              <a:buChar char="•"/>
            </a:pPr>
            <a:r>
              <a:rPr lang="ar-SA" b="1" dirty="0" smtClean="0">
                <a:solidFill>
                  <a:srgbClr val="FF0000"/>
                </a:solidFill>
              </a:rPr>
              <a:t>العصف </a:t>
            </a:r>
            <a:r>
              <a:rPr lang="ar-SA" b="1" dirty="0">
                <a:solidFill>
                  <a:srgbClr val="FF0000"/>
                </a:solidFill>
              </a:rPr>
              <a:t>الذهني </a:t>
            </a:r>
          </a:p>
        </p:txBody>
      </p:sp>
      <p:sp>
        <p:nvSpPr>
          <p:cNvPr id="7" name="مستطيل 6"/>
          <p:cNvSpPr/>
          <p:nvPr/>
        </p:nvSpPr>
        <p:spPr>
          <a:xfrm>
            <a:off x="2843808" y="647690"/>
            <a:ext cx="4684295" cy="954107"/>
          </a:xfrm>
          <a:prstGeom prst="rect">
            <a:avLst/>
          </a:prstGeom>
          <a:solidFill>
            <a:schemeClr val="accent5"/>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2800" b="1" dirty="0">
                <a:solidFill>
                  <a:schemeClr val="tx1"/>
                </a:solidFill>
              </a:rPr>
              <a:t>نشاط      6/1/1</a:t>
            </a:r>
          </a:p>
          <a:p>
            <a:pPr algn="ctr"/>
            <a:r>
              <a:rPr lang="ar-SA" sz="2800" b="1" dirty="0" smtClean="0">
                <a:solidFill>
                  <a:schemeClr val="tx1"/>
                </a:solidFill>
              </a:rPr>
              <a:t> نظرات في حقوق أطفالنا</a:t>
            </a:r>
            <a:r>
              <a:rPr lang="ar-SA" sz="2800" b="1" dirty="0" smtClean="0">
                <a:solidFill>
                  <a:schemeClr val="bg1"/>
                </a:solidFill>
              </a:rPr>
              <a:t> </a:t>
            </a:r>
            <a:endParaRPr lang="ar-SA" sz="2800" b="1"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2317830" y="3015729"/>
            <a:ext cx="6425677" cy="2862322"/>
          </a:xfrm>
          <a:prstGeom prst="rect">
            <a:avLst/>
          </a:prstGeom>
          <a:ln w="28575">
            <a:solidFill>
              <a:schemeClr val="tx1"/>
            </a:solid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000" b="1" dirty="0">
                <a:solidFill>
                  <a:schemeClr val="tx2"/>
                </a:solidFill>
                <a:latin typeface="Arial" pitchFamily="34" charset="0"/>
                <a:ea typeface="Times New Roman" pitchFamily="18" charset="0"/>
                <a:cs typeface="Arabic Transparent" pitchFamily="2" charset="-78"/>
              </a:rPr>
              <a:t>تعدّ اتفاقية حقوق الطفل جزءاً رئيساً ومكملاً لقانون حقوق الإنسان العالمي، </a:t>
            </a:r>
            <a:r>
              <a:rPr lang="ar-SA" sz="2000" b="1" dirty="0" smtClean="0">
                <a:solidFill>
                  <a:schemeClr val="tx2"/>
                </a:solidFill>
                <a:latin typeface="Arial" pitchFamily="34" charset="0"/>
                <a:ea typeface="Times New Roman" pitchFamily="18" charset="0"/>
                <a:cs typeface="Arabic Transparent" pitchFamily="2" charset="-78"/>
              </a:rPr>
              <a:t>وفي الأعوام </a:t>
            </a:r>
            <a:r>
              <a:rPr lang="ar-SA" sz="2000" b="1" dirty="0">
                <a:solidFill>
                  <a:schemeClr val="tx2"/>
                </a:solidFill>
                <a:latin typeface="Arial" pitchFamily="34" charset="0"/>
                <a:ea typeface="Times New Roman" pitchFamily="18" charset="0"/>
                <a:cs typeface="Arabic Transparent" pitchFamily="2" charset="-78"/>
              </a:rPr>
              <a:t>السبعين </a:t>
            </a:r>
            <a:r>
              <a:rPr lang="ar-SA" sz="2000" b="1" dirty="0" smtClean="0">
                <a:solidFill>
                  <a:schemeClr val="tx2"/>
                </a:solidFill>
                <a:latin typeface="Arial" pitchFamily="34" charset="0"/>
                <a:ea typeface="Times New Roman" pitchFamily="18" charset="0"/>
                <a:cs typeface="Arabic Transparent" pitchFamily="2" charset="-78"/>
              </a:rPr>
              <a:t>الماضية تم التطور </a:t>
            </a:r>
            <a:r>
              <a:rPr lang="ar-SA" sz="2000" b="1" dirty="0">
                <a:solidFill>
                  <a:schemeClr val="tx2"/>
                </a:solidFill>
                <a:latin typeface="Arial" pitchFamily="34" charset="0"/>
                <a:ea typeface="Times New Roman" pitchFamily="18" charset="0"/>
                <a:cs typeface="Arabic Transparent" pitchFamily="2" charset="-78"/>
              </a:rPr>
              <a:t>التدريجي للمبادئ المقبولة عالمياً، الخاصة بأوضاع وحاجات الأطفال، وأنها كانت تسير جنباً إلى جنب مع مجموعة القوانين الإنسانية وقانون حقوق </a:t>
            </a:r>
            <a:r>
              <a:rPr lang="ar-SA" sz="2000" b="1" dirty="0" smtClean="0">
                <a:solidFill>
                  <a:schemeClr val="tx2"/>
                </a:solidFill>
                <a:latin typeface="Arial" pitchFamily="34" charset="0"/>
                <a:ea typeface="Times New Roman" pitchFamily="18" charset="0"/>
                <a:cs typeface="Arabic Transparent" pitchFamily="2" charset="-78"/>
              </a:rPr>
              <a:t>الإنسان .</a:t>
            </a:r>
            <a:endParaRPr lang="ar-SA" sz="2000" b="1" dirty="0">
              <a:solidFill>
                <a:schemeClr val="tx2"/>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2000" b="1" u="sng" dirty="0">
                <a:solidFill>
                  <a:schemeClr val="tx2"/>
                </a:solidFill>
                <a:latin typeface="Arial" pitchFamily="34" charset="0"/>
                <a:ea typeface="Times New Roman" pitchFamily="18" charset="0"/>
                <a:cs typeface="Arabic Transparent" pitchFamily="2" charset="-78"/>
              </a:rPr>
              <a:t>وتكتسب اتفاقية حقوق الطفل أهمية خاصة، </a:t>
            </a:r>
            <a:r>
              <a:rPr lang="ar-SA" sz="2000" b="1" u="sng" dirty="0" smtClean="0">
                <a:solidFill>
                  <a:schemeClr val="tx2"/>
                </a:solidFill>
                <a:latin typeface="Arial" pitchFamily="34" charset="0"/>
                <a:ea typeface="Times New Roman" pitchFamily="18" charset="0"/>
                <a:cs typeface="Arabic Transparent" pitchFamily="2" charset="-78"/>
              </a:rPr>
              <a:t>في القانون </a:t>
            </a:r>
            <a:r>
              <a:rPr lang="ar-SA" sz="2000" b="1" u="sng" dirty="0">
                <a:solidFill>
                  <a:schemeClr val="tx2"/>
                </a:solidFill>
                <a:latin typeface="Arial" pitchFamily="34" charset="0"/>
                <a:ea typeface="Times New Roman" pitchFamily="18" charset="0"/>
                <a:cs typeface="Arabic Transparent" pitchFamily="2" charset="-78"/>
              </a:rPr>
              <a:t>الدولي </a:t>
            </a:r>
            <a:r>
              <a:rPr lang="ar-SA" sz="2000" b="1" u="sng" dirty="0" smtClean="0">
                <a:solidFill>
                  <a:schemeClr val="tx2"/>
                </a:solidFill>
                <a:latin typeface="Arial" pitchFamily="34" charset="0"/>
                <a:ea typeface="Times New Roman" pitchFamily="18" charset="0"/>
                <a:cs typeface="Arabic Transparent" pitchFamily="2" charset="-78"/>
              </a:rPr>
              <a:t>حيث أنها ملزمة </a:t>
            </a:r>
            <a:r>
              <a:rPr lang="ar-SA" sz="2000" b="1" u="sng" dirty="0">
                <a:solidFill>
                  <a:schemeClr val="tx2"/>
                </a:solidFill>
                <a:latin typeface="Arial" pitchFamily="34" charset="0"/>
                <a:ea typeface="Times New Roman" pitchFamily="18" charset="0"/>
                <a:cs typeface="Arabic Transparent" pitchFamily="2" charset="-78"/>
              </a:rPr>
              <a:t>للدول التي تصادق </a:t>
            </a:r>
            <a:r>
              <a:rPr lang="ar-SA" sz="2000" b="1" u="sng" dirty="0" smtClean="0">
                <a:solidFill>
                  <a:schemeClr val="tx2"/>
                </a:solidFill>
                <a:latin typeface="Arial" pitchFamily="34" charset="0"/>
                <a:ea typeface="Times New Roman" pitchFamily="18" charset="0"/>
                <a:cs typeface="Arabic Transparent" pitchFamily="2" charset="-78"/>
              </a:rPr>
              <a:t>عليها.</a:t>
            </a:r>
            <a:endParaRPr lang="ar-SA" sz="2000" b="1" u="sng" dirty="0">
              <a:solidFill>
                <a:schemeClr val="tx2"/>
              </a:solidFill>
              <a:latin typeface="Arial" pitchFamily="34" charset="0"/>
              <a:ea typeface="Times New Roman" pitchFamily="18" charset="0"/>
              <a:cs typeface="Arabic Transparent" pitchFamily="2" charset="-78"/>
            </a:endParaRPr>
          </a:p>
        </p:txBody>
      </p:sp>
      <p:pic>
        <p:nvPicPr>
          <p:cNvPr id="246786" name="Picture 2" descr="http://t1.gstatic.com/images?q=tbn:ANd9GcRu3ONBOjdqiR4S1F41OtEaTDgI1gMpibAQWQ7tD2Thb4RLsduw"/>
          <p:cNvPicPr>
            <a:picLocks noChangeAspect="1" noChangeArrowheads="1"/>
          </p:cNvPicPr>
          <p:nvPr/>
        </p:nvPicPr>
        <p:blipFill>
          <a:blip r:embed="rId2" cstate="print"/>
          <a:srcRect b="13725"/>
          <a:stretch>
            <a:fillRect/>
          </a:stretch>
        </p:blipFill>
        <p:spPr bwMode="auto">
          <a:xfrm>
            <a:off x="179512" y="476672"/>
            <a:ext cx="1967319" cy="5904656"/>
          </a:xfrm>
          <a:prstGeom prst="rect">
            <a:avLst/>
          </a:prstGeom>
          <a:noFill/>
          <a:ln w="28575">
            <a:solidFill>
              <a:schemeClr val="tx1"/>
            </a:solidFill>
          </a:ln>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476672"/>
            <a:ext cx="5976664" cy="1656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124318" y="332656"/>
            <a:ext cx="5715000" cy="2215991"/>
          </a:xfrm>
          <a:prstGeom prst="rect">
            <a:avLst/>
          </a:prstGeom>
          <a:ln w="38100">
            <a:solidFill>
              <a:schemeClr val="tx1"/>
            </a:solid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000" b="1" dirty="0">
                <a:solidFill>
                  <a:schemeClr val="tx2"/>
                </a:solidFill>
                <a:latin typeface="Arial" pitchFamily="34" charset="0"/>
                <a:ea typeface="Times New Roman" pitchFamily="18" charset="0"/>
                <a:cs typeface="Arabic Transparent" pitchFamily="2" charset="-78"/>
              </a:rPr>
              <a:t>وتتكون </a:t>
            </a:r>
            <a:r>
              <a:rPr lang="ar-SA" sz="2000" b="1" dirty="0" smtClean="0">
                <a:solidFill>
                  <a:schemeClr val="tx2"/>
                </a:solidFill>
                <a:latin typeface="Arial" pitchFamily="34" charset="0"/>
                <a:ea typeface="Times New Roman" pitchFamily="18" charset="0"/>
                <a:cs typeface="Arabic Transparent" pitchFamily="2" charset="-78"/>
              </a:rPr>
              <a:t>الاتفاقية </a:t>
            </a:r>
            <a:r>
              <a:rPr lang="ar-SA" sz="2000" b="1" dirty="0">
                <a:solidFill>
                  <a:schemeClr val="tx2"/>
                </a:solidFill>
                <a:latin typeface="Arial" pitchFamily="34" charset="0"/>
                <a:ea typeface="Times New Roman" pitchFamily="18" charset="0"/>
                <a:cs typeface="Arabic Transparent" pitchFamily="2" charset="-78"/>
              </a:rPr>
              <a:t>من </a:t>
            </a:r>
            <a:r>
              <a:rPr lang="ar-SA" sz="2000" b="1" dirty="0" smtClean="0">
                <a:solidFill>
                  <a:schemeClr val="tx2"/>
                </a:solidFill>
                <a:latin typeface="Arial" pitchFamily="34" charset="0"/>
                <a:ea typeface="Times New Roman" pitchFamily="18" charset="0"/>
                <a:cs typeface="Arabic Transparent" pitchFamily="2" charset="-78"/>
              </a:rPr>
              <a:t>(</a:t>
            </a:r>
            <a:r>
              <a:rPr lang="ar-SA" sz="2000" b="1" dirty="0" smtClean="0">
                <a:solidFill>
                  <a:srgbClr val="FF0000"/>
                </a:solidFill>
                <a:latin typeface="Arial" pitchFamily="34" charset="0"/>
                <a:ea typeface="Times New Roman" pitchFamily="18" charset="0"/>
                <a:cs typeface="Arabic Transparent" pitchFamily="2" charset="-78"/>
              </a:rPr>
              <a:t>54</a:t>
            </a:r>
            <a:r>
              <a:rPr lang="ar-SA" sz="2000" b="1" dirty="0" smtClean="0">
                <a:solidFill>
                  <a:schemeClr val="tx2"/>
                </a:solidFill>
                <a:latin typeface="Arial" pitchFamily="34" charset="0"/>
                <a:ea typeface="Times New Roman" pitchFamily="18" charset="0"/>
                <a:cs typeface="Arabic Transparent" pitchFamily="2" charset="-78"/>
              </a:rPr>
              <a:t>) </a:t>
            </a:r>
            <a:r>
              <a:rPr lang="ar-SA" sz="2000" b="1" dirty="0">
                <a:solidFill>
                  <a:schemeClr val="tx2"/>
                </a:solidFill>
                <a:latin typeface="Arial" pitchFamily="34" charset="0"/>
                <a:ea typeface="Times New Roman" pitchFamily="18" charset="0"/>
                <a:cs typeface="Arabic Transparent" pitchFamily="2" charset="-78"/>
              </a:rPr>
              <a:t>مادة، موزعة على (</a:t>
            </a:r>
            <a:r>
              <a:rPr lang="ar-SA" sz="2000" b="1" dirty="0">
                <a:solidFill>
                  <a:srgbClr val="FF0000"/>
                </a:solidFill>
                <a:latin typeface="Arial" pitchFamily="34" charset="0"/>
                <a:ea typeface="Times New Roman" pitchFamily="18" charset="0"/>
                <a:cs typeface="Arabic Transparent" pitchFamily="2" charset="-78"/>
              </a:rPr>
              <a:t>3</a:t>
            </a:r>
            <a:r>
              <a:rPr lang="ar-SA" sz="2000" b="1" dirty="0">
                <a:solidFill>
                  <a:schemeClr val="tx2"/>
                </a:solidFill>
                <a:latin typeface="Arial" pitchFamily="34" charset="0"/>
                <a:ea typeface="Times New Roman" pitchFamily="18" charset="0"/>
                <a:cs typeface="Arabic Transparent" pitchFamily="2" charset="-78"/>
              </a:rPr>
              <a:t>) أجزاء </a:t>
            </a:r>
            <a:r>
              <a:rPr lang="ar-SA" sz="2000" b="1" dirty="0" smtClean="0">
                <a:solidFill>
                  <a:schemeClr val="tx2"/>
                </a:solidFill>
                <a:latin typeface="Arial" pitchFamily="34" charset="0"/>
                <a:ea typeface="Times New Roman" pitchFamily="18" charset="0"/>
                <a:cs typeface="Arabic Transparent" pitchFamily="2" charset="-78"/>
              </a:rPr>
              <a:t>وديباجة</a:t>
            </a:r>
            <a:r>
              <a:rPr lang="ar-SA" sz="2000" b="1" dirty="0">
                <a:solidFill>
                  <a:schemeClr val="tx2"/>
                </a:solidFill>
                <a:latin typeface="Arial" pitchFamily="34" charset="0"/>
                <a:ea typeface="Times New Roman" pitchFamily="18" charset="0"/>
                <a:cs typeface="Arabic Transparent" pitchFamily="2" charset="-78"/>
              </a:rPr>
              <a:t>، </a:t>
            </a:r>
            <a:r>
              <a:rPr lang="ar-SA" sz="2400" b="1" dirty="0" smtClean="0">
                <a:solidFill>
                  <a:srgbClr val="FF0000"/>
                </a:solidFill>
                <a:latin typeface="Arial" pitchFamily="34" charset="0"/>
                <a:ea typeface="Times New Roman" pitchFamily="18" charset="0"/>
                <a:cs typeface="Arabic Transparent" pitchFamily="2" charset="-78"/>
              </a:rPr>
              <a:t>الجزء الأول:</a:t>
            </a:r>
            <a:r>
              <a:rPr lang="ar-SA" sz="2400" b="1" dirty="0" smtClean="0">
                <a:solidFill>
                  <a:schemeClr val="tx2"/>
                </a:solidFill>
                <a:latin typeface="Arial" pitchFamily="34" charset="0"/>
                <a:ea typeface="Times New Roman" pitchFamily="18" charset="0"/>
                <a:cs typeface="Arabic Transparent" pitchFamily="2" charset="-78"/>
              </a:rPr>
              <a:t> يُ</a:t>
            </a:r>
            <a:r>
              <a:rPr lang="ar-SA" sz="2400" b="1" dirty="0" smtClean="0">
                <a:solidFill>
                  <a:srgbClr val="0066FF"/>
                </a:solidFill>
                <a:latin typeface="Arial" pitchFamily="34" charset="0"/>
                <a:ea typeface="Times New Roman" pitchFamily="18" charset="0"/>
                <a:cs typeface="Arabic Transparent" pitchFamily="2" charset="-78"/>
              </a:rPr>
              <a:t>عنى بالحقوق مكون من (41</a:t>
            </a:r>
            <a:r>
              <a:rPr lang="ar-SA" sz="2400" b="1" dirty="0">
                <a:solidFill>
                  <a:srgbClr val="0066FF"/>
                </a:solidFill>
                <a:latin typeface="Arial" pitchFamily="34" charset="0"/>
                <a:ea typeface="Times New Roman" pitchFamily="18" charset="0"/>
                <a:cs typeface="Arabic Transparent" pitchFamily="2" charset="-78"/>
              </a:rPr>
              <a:t>) </a:t>
            </a:r>
            <a:r>
              <a:rPr lang="ar-SA" sz="2400" b="1" dirty="0" smtClean="0">
                <a:solidFill>
                  <a:srgbClr val="0066FF"/>
                </a:solidFill>
                <a:latin typeface="Arial" pitchFamily="34" charset="0"/>
                <a:ea typeface="Times New Roman" pitchFamily="18" charset="0"/>
                <a:cs typeface="Arabic Transparent" pitchFamily="2" charset="-78"/>
              </a:rPr>
              <a:t>مادة</a:t>
            </a:r>
            <a:r>
              <a:rPr lang="ar-SA" sz="2400" b="1" dirty="0" smtClean="0">
                <a:solidFill>
                  <a:schemeClr val="tx2"/>
                </a:solidFill>
                <a:latin typeface="Arial" pitchFamily="34" charset="0"/>
                <a:ea typeface="Times New Roman" pitchFamily="18" charset="0"/>
                <a:cs typeface="Arabic Transparent" pitchFamily="2" charset="-78"/>
              </a:rPr>
              <a:t>        </a:t>
            </a:r>
            <a:r>
              <a:rPr lang="ar-SA" sz="2400" b="1" dirty="0" smtClean="0">
                <a:solidFill>
                  <a:srgbClr val="FF0000"/>
                </a:solidFill>
                <a:latin typeface="Arial" pitchFamily="34" charset="0"/>
                <a:ea typeface="Times New Roman" pitchFamily="18" charset="0"/>
                <a:cs typeface="Arabic Transparent" pitchFamily="2" charset="-78"/>
              </a:rPr>
              <a:t>الجزء </a:t>
            </a:r>
            <a:r>
              <a:rPr lang="ar-SA" sz="2400" b="1" dirty="0">
                <a:solidFill>
                  <a:srgbClr val="FF0000"/>
                </a:solidFill>
                <a:latin typeface="Arial" pitchFamily="34" charset="0"/>
                <a:ea typeface="Times New Roman" pitchFamily="18" charset="0"/>
                <a:cs typeface="Arabic Transparent" pitchFamily="2" charset="-78"/>
              </a:rPr>
              <a:t>الثاني </a:t>
            </a:r>
            <a:r>
              <a:rPr lang="ar-SA" sz="2400" b="1" dirty="0" smtClean="0">
                <a:solidFill>
                  <a:srgbClr val="FF0000"/>
                </a:solidFill>
                <a:latin typeface="Arial" pitchFamily="34" charset="0"/>
                <a:ea typeface="Times New Roman" pitchFamily="18" charset="0"/>
                <a:cs typeface="Arabic Transparent" pitchFamily="2" charset="-78"/>
              </a:rPr>
              <a:t>: </a:t>
            </a:r>
            <a:r>
              <a:rPr lang="ar-SA" sz="2000" b="1" dirty="0">
                <a:solidFill>
                  <a:srgbClr val="0066FF"/>
                </a:solidFill>
                <a:latin typeface="Arial" pitchFamily="34" charset="0"/>
                <a:ea typeface="Times New Roman" pitchFamily="18" charset="0"/>
                <a:cs typeface="Arabic Transparent" pitchFamily="2" charset="-78"/>
              </a:rPr>
              <a:t>تختص بالتعهد واللجان</a:t>
            </a:r>
            <a:r>
              <a:rPr lang="ar-SA" sz="2400" b="1" dirty="0">
                <a:solidFill>
                  <a:schemeClr val="tx2"/>
                </a:solidFill>
                <a:latin typeface="Arial" pitchFamily="34" charset="0"/>
                <a:ea typeface="Times New Roman" pitchFamily="18" charset="0"/>
                <a:cs typeface="Arabic Transparent" pitchFamily="2" charset="-78"/>
              </a:rPr>
              <a:t> </a:t>
            </a:r>
            <a:r>
              <a:rPr lang="ar-SA" sz="2000" b="1" dirty="0" smtClean="0">
                <a:solidFill>
                  <a:srgbClr val="0066FF"/>
                </a:solidFill>
                <a:latin typeface="Arial" pitchFamily="34" charset="0"/>
                <a:ea typeface="Times New Roman" pitchFamily="18" charset="0"/>
                <a:cs typeface="Arabic Transparent" pitchFamily="2" charset="-78"/>
              </a:rPr>
              <a:t>يحتوى على </a:t>
            </a:r>
            <a:r>
              <a:rPr lang="ar-SA" sz="2000" b="1" dirty="0">
                <a:solidFill>
                  <a:srgbClr val="0066FF"/>
                </a:solidFill>
                <a:latin typeface="Arial" pitchFamily="34" charset="0"/>
                <a:ea typeface="Times New Roman" pitchFamily="18" charset="0"/>
                <a:cs typeface="Arabic Transparent" pitchFamily="2" charset="-78"/>
              </a:rPr>
              <a:t>(4) مواد </a:t>
            </a:r>
            <a:r>
              <a:rPr lang="ar-SA" sz="2400" b="1" dirty="0" smtClean="0">
                <a:solidFill>
                  <a:srgbClr val="FF0000"/>
                </a:solidFill>
                <a:latin typeface="Arial" pitchFamily="34" charset="0"/>
                <a:ea typeface="Times New Roman" pitchFamily="18" charset="0"/>
                <a:cs typeface="Arabic Transparent" pitchFamily="2" charset="-78"/>
              </a:rPr>
              <a:t>الجزء </a:t>
            </a:r>
            <a:r>
              <a:rPr lang="ar-SA" sz="2400" b="1" dirty="0">
                <a:solidFill>
                  <a:srgbClr val="FF0000"/>
                </a:solidFill>
                <a:latin typeface="Arial" pitchFamily="34" charset="0"/>
                <a:ea typeface="Times New Roman" pitchFamily="18" charset="0"/>
                <a:cs typeface="Arabic Transparent" pitchFamily="2" charset="-78"/>
              </a:rPr>
              <a:t>الثالث </a:t>
            </a:r>
            <a:r>
              <a:rPr lang="ar-SA" sz="2400" b="1" dirty="0" smtClean="0">
                <a:solidFill>
                  <a:srgbClr val="FF0000"/>
                </a:solidFill>
                <a:latin typeface="Arial" pitchFamily="34" charset="0"/>
                <a:ea typeface="Times New Roman" pitchFamily="18" charset="0"/>
                <a:cs typeface="Arabic Transparent" pitchFamily="2" charset="-78"/>
              </a:rPr>
              <a:t>: </a:t>
            </a:r>
            <a:r>
              <a:rPr lang="ar-SA" sz="2000" b="1" dirty="0" smtClean="0">
                <a:solidFill>
                  <a:srgbClr val="0066FF"/>
                </a:solidFill>
                <a:latin typeface="Arial" pitchFamily="34" charset="0"/>
                <a:ea typeface="Times New Roman" pitchFamily="18" charset="0"/>
                <a:cs typeface="Arabic Transparent" pitchFamily="2" charset="-78"/>
              </a:rPr>
              <a:t>تختص </a:t>
            </a:r>
            <a:r>
              <a:rPr lang="ar-SA" sz="2000" b="1" dirty="0">
                <a:solidFill>
                  <a:srgbClr val="0066FF"/>
                </a:solidFill>
                <a:latin typeface="Arial" pitchFamily="34" charset="0"/>
                <a:ea typeface="Times New Roman" pitchFamily="18" charset="0"/>
                <a:cs typeface="Arabic Transparent" pitchFamily="2" charset="-78"/>
              </a:rPr>
              <a:t>بالضوابط وغيرها يحتوى على (9) مواد .</a:t>
            </a:r>
            <a:endParaRPr lang="en-US" sz="2400" b="1" dirty="0">
              <a:solidFill>
                <a:srgbClr val="0066FF"/>
              </a:solidFill>
              <a:latin typeface="Arial" pitchFamily="34" charset="0"/>
              <a:ea typeface="Times New Roman" pitchFamily="18" charset="0"/>
              <a:cs typeface="Arabic Transparent" pitchFamily="2" charset="-78"/>
            </a:endParaRPr>
          </a:p>
        </p:txBody>
      </p:sp>
      <p:pic>
        <p:nvPicPr>
          <p:cNvPr id="245762" name="Picture 2" descr="http://t1.gstatic.com/images?q=tbn:ANd9GcS5TTctdmzf6D9u7PwPMax_tCclLqLI7qRRQ10T_DZth34D6HQZ"/>
          <p:cNvPicPr>
            <a:picLocks noChangeAspect="1" noChangeArrowheads="1"/>
          </p:cNvPicPr>
          <p:nvPr/>
        </p:nvPicPr>
        <p:blipFill>
          <a:blip r:embed="rId2" cstate="print"/>
          <a:srcRect/>
          <a:stretch>
            <a:fillRect/>
          </a:stretch>
        </p:blipFill>
        <p:spPr bwMode="auto">
          <a:xfrm>
            <a:off x="488627" y="188640"/>
            <a:ext cx="2286016" cy="1440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601" name="Rectangle 1"/>
          <p:cNvSpPr>
            <a:spLocks noChangeArrowheads="1"/>
          </p:cNvSpPr>
          <p:nvPr/>
        </p:nvSpPr>
        <p:spPr bwMode="auto">
          <a:xfrm>
            <a:off x="2915815" y="2708920"/>
            <a:ext cx="6157983" cy="400110"/>
          </a:xfrm>
          <a:prstGeom prst="rect">
            <a:avLst/>
          </a:prstGeom>
          <a:noFill/>
          <a:ln w="28575">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YE" sz="2000" b="1" spc="50" dirty="0">
                <a:ln w="11430"/>
                <a:cs typeface="+mj-cs"/>
              </a:rPr>
              <a:t>وأكدت </a:t>
            </a:r>
            <a:r>
              <a:rPr lang="ar-YE" sz="2000" b="1" spc="50" dirty="0" smtClean="0">
                <a:ln w="11430"/>
                <a:cs typeface="+mj-cs"/>
              </a:rPr>
              <a:t>ال</a:t>
            </a:r>
            <a:r>
              <a:rPr lang="ar-SA" sz="2000" b="1" spc="50" dirty="0" smtClean="0">
                <a:ln w="11430"/>
                <a:cs typeface="+mj-cs"/>
              </a:rPr>
              <a:t>إ</a:t>
            </a:r>
            <a:r>
              <a:rPr lang="ar-YE" sz="2000" b="1" spc="50" dirty="0" smtClean="0">
                <a:ln w="11430"/>
                <a:cs typeface="+mj-cs"/>
              </a:rPr>
              <a:t>تفاقية </a:t>
            </a:r>
            <a:r>
              <a:rPr lang="ar-YE" sz="2000" b="1" spc="50" dirty="0">
                <a:ln w="11430"/>
                <a:cs typeface="+mj-cs"/>
              </a:rPr>
              <a:t>على أربعة مبادئ رئيسة تشكل فلسفتها العامة وهي:</a:t>
            </a:r>
            <a:endParaRPr lang="en-US" sz="2000" b="1" spc="50" dirty="0">
              <a:ln w="11430"/>
              <a:cs typeface="+mj-cs"/>
            </a:endParaRPr>
          </a:p>
        </p:txBody>
      </p:sp>
      <p:pic>
        <p:nvPicPr>
          <p:cNvPr id="7" name="Picture 2" descr="http://t2.gstatic.com/images?q=tbn:ANd9GcSoW8PRnKssp-hdtUYnw2ABCFVNpJJAE-3kPyvWKBFVWrkc-LnB"/>
          <p:cNvPicPr>
            <a:picLocks noChangeAspect="1" noChangeArrowheads="1"/>
          </p:cNvPicPr>
          <p:nvPr/>
        </p:nvPicPr>
        <p:blipFill>
          <a:blip r:embed="rId3" cstate="print"/>
          <a:srcRect b="29091"/>
          <a:stretch>
            <a:fillRect/>
          </a:stretch>
        </p:blipFill>
        <p:spPr bwMode="auto">
          <a:xfrm>
            <a:off x="408521" y="1792563"/>
            <a:ext cx="2357454" cy="1316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9" name="جدول 8"/>
          <p:cNvGraphicFramePr>
            <a:graphicFrameLocks noGrp="1"/>
          </p:cNvGraphicFramePr>
          <p:nvPr>
            <p:extLst>
              <p:ext uri="{D42A27DB-BD31-4B8C-83A1-F6EECF244321}">
                <p14:modId xmlns:p14="http://schemas.microsoft.com/office/powerpoint/2010/main" val="3968712009"/>
              </p:ext>
            </p:extLst>
          </p:nvPr>
        </p:nvGraphicFramePr>
        <p:xfrm>
          <a:off x="323528" y="3212976"/>
          <a:ext cx="8342160" cy="3560064"/>
        </p:xfrm>
        <a:graphic>
          <a:graphicData uri="http://schemas.openxmlformats.org/drawingml/2006/table">
            <a:tbl>
              <a:tblPr rtl="1">
                <a:tableStyleId>{5940675A-B579-460E-94D1-54222C63F5DA}</a:tableStyleId>
              </a:tblPr>
              <a:tblGrid>
                <a:gridCol w="550284"/>
                <a:gridCol w="2657038"/>
                <a:gridCol w="941201"/>
                <a:gridCol w="4193637"/>
              </a:tblGrid>
              <a:tr h="315153">
                <a:tc>
                  <a:txBody>
                    <a:bodyPr/>
                    <a:lstStyle/>
                    <a:p>
                      <a:pPr algn="ctr" rtl="1">
                        <a:lnSpc>
                          <a:spcPct val="115000"/>
                        </a:lnSpc>
                        <a:spcAft>
                          <a:spcPts val="1000"/>
                        </a:spcAft>
                      </a:pPr>
                      <a:r>
                        <a:rPr lang="ar-YE" sz="2400" dirty="0">
                          <a:ln>
                            <a:solidFill>
                              <a:srgbClr val="C00000"/>
                            </a:solidFill>
                          </a:ln>
                        </a:rPr>
                        <a:t>م</a:t>
                      </a:r>
                      <a:endParaRPr lang="en-US" sz="2400" dirty="0">
                        <a:ln>
                          <a:solidFill>
                            <a:srgbClr val="C00000"/>
                          </a:solidFill>
                        </a:ln>
                        <a:solidFill>
                          <a:srgbClr val="FF0000"/>
                        </a:solidFill>
                        <a:latin typeface="Calibri"/>
                        <a:ea typeface="Times New Roman"/>
                        <a:cs typeface="Arial"/>
                      </a:endParaRPr>
                    </a:p>
                  </a:txBody>
                  <a:tcPr marL="68280" marR="68280" marT="0" marB="0">
                    <a:solidFill>
                      <a:srgbClr val="FFFFCC"/>
                    </a:solidFill>
                  </a:tcPr>
                </a:tc>
                <a:tc>
                  <a:txBody>
                    <a:bodyPr/>
                    <a:lstStyle/>
                    <a:p>
                      <a:pPr algn="ctr" rtl="1">
                        <a:lnSpc>
                          <a:spcPct val="115000"/>
                        </a:lnSpc>
                        <a:spcAft>
                          <a:spcPts val="1000"/>
                        </a:spcAft>
                      </a:pPr>
                      <a:r>
                        <a:rPr lang="ar-YE" sz="2400" dirty="0">
                          <a:ln>
                            <a:solidFill>
                              <a:srgbClr val="C00000"/>
                            </a:solidFill>
                          </a:ln>
                        </a:rPr>
                        <a:t>المبدأ</a:t>
                      </a:r>
                      <a:endParaRPr lang="en-US" sz="2400" dirty="0">
                        <a:ln>
                          <a:solidFill>
                            <a:srgbClr val="C00000"/>
                          </a:solidFill>
                        </a:ln>
                        <a:solidFill>
                          <a:srgbClr val="FF0000"/>
                        </a:solidFill>
                        <a:latin typeface="Calibri"/>
                        <a:ea typeface="Times New Roman"/>
                        <a:cs typeface="Arial"/>
                      </a:endParaRPr>
                    </a:p>
                  </a:txBody>
                  <a:tcPr marL="68280" marR="68280" marT="0" marB="0">
                    <a:solidFill>
                      <a:srgbClr val="FFFFCC"/>
                    </a:solidFill>
                  </a:tcPr>
                </a:tc>
                <a:tc>
                  <a:txBody>
                    <a:bodyPr/>
                    <a:lstStyle/>
                    <a:p>
                      <a:pPr algn="ctr" rtl="1">
                        <a:lnSpc>
                          <a:spcPct val="115000"/>
                        </a:lnSpc>
                        <a:spcAft>
                          <a:spcPts val="1000"/>
                        </a:spcAft>
                      </a:pPr>
                      <a:r>
                        <a:rPr lang="ar-YE" sz="1600" dirty="0">
                          <a:ln>
                            <a:solidFill>
                              <a:srgbClr val="C00000"/>
                            </a:solidFill>
                          </a:ln>
                        </a:rPr>
                        <a:t>رقم المادة</a:t>
                      </a:r>
                      <a:endParaRPr lang="en-US" sz="1600" dirty="0">
                        <a:ln>
                          <a:solidFill>
                            <a:srgbClr val="C00000"/>
                          </a:solidFill>
                        </a:ln>
                        <a:solidFill>
                          <a:srgbClr val="FF0000"/>
                        </a:solidFill>
                        <a:latin typeface="Calibri"/>
                        <a:ea typeface="Times New Roman"/>
                        <a:cs typeface="Arial"/>
                      </a:endParaRPr>
                    </a:p>
                  </a:txBody>
                  <a:tcPr marL="68280" marR="68280" marT="0" marB="0">
                    <a:solidFill>
                      <a:srgbClr val="FFFFCC"/>
                    </a:solidFill>
                  </a:tcPr>
                </a:tc>
                <a:tc>
                  <a:txBody>
                    <a:bodyPr/>
                    <a:lstStyle/>
                    <a:p>
                      <a:pPr algn="ctr" rtl="1">
                        <a:lnSpc>
                          <a:spcPct val="115000"/>
                        </a:lnSpc>
                        <a:spcAft>
                          <a:spcPts val="1000"/>
                        </a:spcAft>
                      </a:pPr>
                      <a:r>
                        <a:rPr lang="ar-SA" sz="2400" dirty="0" smtClean="0">
                          <a:ln>
                            <a:solidFill>
                              <a:srgbClr val="C00000"/>
                            </a:solidFill>
                          </a:ln>
                        </a:rPr>
                        <a:t>الشرح</a:t>
                      </a:r>
                      <a:endParaRPr lang="en-US" sz="2400" dirty="0">
                        <a:ln>
                          <a:solidFill>
                            <a:srgbClr val="C00000"/>
                          </a:solidFill>
                        </a:ln>
                        <a:solidFill>
                          <a:srgbClr val="FF0000"/>
                        </a:solidFill>
                        <a:latin typeface="Calibri"/>
                        <a:ea typeface="Times New Roman"/>
                        <a:cs typeface="Arial"/>
                      </a:endParaRPr>
                    </a:p>
                  </a:txBody>
                  <a:tcPr marL="68280" marR="68280" marT="0" marB="0">
                    <a:solidFill>
                      <a:schemeClr val="bg1"/>
                    </a:solidFill>
                  </a:tcPr>
                </a:tc>
              </a:tr>
              <a:tr h="386285">
                <a:tc>
                  <a:txBody>
                    <a:bodyPr/>
                    <a:lstStyle/>
                    <a:p>
                      <a:pPr algn="r" rtl="1"/>
                      <a:r>
                        <a:rPr lang="ar-YE" sz="2400" dirty="0">
                          <a:ln>
                            <a:solidFill>
                              <a:schemeClr val="tx2"/>
                            </a:solidFill>
                          </a:ln>
                          <a:solidFill>
                            <a:srgbClr val="002060"/>
                          </a:solidFill>
                        </a:rPr>
                        <a:t>1</a:t>
                      </a:r>
                      <a:endParaRPr lang="en-US" sz="2400" dirty="0">
                        <a:ln>
                          <a:solidFill>
                            <a:schemeClr val="tx2"/>
                          </a:solidFill>
                        </a:ln>
                        <a:solidFill>
                          <a:srgbClr val="002060"/>
                        </a:solidFill>
                        <a:latin typeface="Calibri"/>
                        <a:cs typeface="Arial"/>
                      </a:endParaRPr>
                    </a:p>
                  </a:txBody>
                  <a:tcPr marL="68280" marR="68280" marT="0" marB="0">
                    <a:solidFill>
                      <a:srgbClr val="FFFFCC"/>
                    </a:solidFill>
                  </a:tcPr>
                </a:tc>
                <a:tc>
                  <a:txBody>
                    <a:bodyPr/>
                    <a:lstStyle/>
                    <a:p>
                      <a:pPr algn="r" rtl="1"/>
                      <a:r>
                        <a:rPr lang="ar-YE" sz="2000" dirty="0">
                          <a:ln>
                            <a:solidFill>
                              <a:schemeClr val="tx2"/>
                            </a:solidFill>
                          </a:ln>
                          <a:solidFill>
                            <a:srgbClr val="002060"/>
                          </a:solidFill>
                        </a:rPr>
                        <a:t>مبدأ عدم التمييز</a:t>
                      </a:r>
                      <a:endParaRPr lang="en-US" sz="2000" dirty="0">
                        <a:ln>
                          <a:solidFill>
                            <a:schemeClr val="tx2"/>
                          </a:solidFill>
                        </a:ln>
                        <a:solidFill>
                          <a:srgbClr val="002060"/>
                        </a:solidFill>
                        <a:latin typeface="Calibri"/>
                        <a:cs typeface="Arial"/>
                      </a:endParaRPr>
                    </a:p>
                  </a:txBody>
                  <a:tcPr marL="68280" marR="68280" marT="0" marB="0">
                    <a:solidFill>
                      <a:srgbClr val="FFFFCC"/>
                    </a:solidFill>
                  </a:tcPr>
                </a:tc>
                <a:tc>
                  <a:txBody>
                    <a:bodyPr/>
                    <a:lstStyle/>
                    <a:p>
                      <a:pPr algn="ctr" rtl="1"/>
                      <a:r>
                        <a:rPr lang="ar-YE" sz="1600" dirty="0">
                          <a:ln>
                            <a:solidFill>
                              <a:schemeClr val="tx2"/>
                            </a:solidFill>
                          </a:ln>
                          <a:solidFill>
                            <a:srgbClr val="002060"/>
                          </a:solidFill>
                        </a:rPr>
                        <a:t>(المادة 2)</a:t>
                      </a:r>
                      <a:endParaRPr lang="en-US" sz="1600" dirty="0">
                        <a:ln>
                          <a:solidFill>
                            <a:schemeClr val="tx2"/>
                          </a:solidFill>
                        </a:ln>
                        <a:solidFill>
                          <a:srgbClr val="002060"/>
                        </a:solidFill>
                        <a:latin typeface="Calibri"/>
                        <a:cs typeface="Arial"/>
                      </a:endParaRPr>
                    </a:p>
                  </a:txBody>
                  <a:tcPr marL="68280" marR="68280" marT="0" marB="0">
                    <a:solidFill>
                      <a:srgbClr val="FFFFCC"/>
                    </a:solidFill>
                  </a:tcPr>
                </a:tc>
                <a:tc>
                  <a:txBody>
                    <a:bodyPr/>
                    <a:lstStyle/>
                    <a:p>
                      <a:pPr algn="r" rtl="1"/>
                      <a:r>
                        <a:rPr lang="ar-SA" sz="1600" b="0" u="none" strike="noStrike" dirty="0" smtClean="0">
                          <a:ln>
                            <a:solidFill>
                              <a:schemeClr val="tx2"/>
                            </a:solidFill>
                          </a:ln>
                          <a:solidFill>
                            <a:srgbClr val="000000"/>
                          </a:solidFill>
                          <a:effectLst/>
                        </a:rPr>
                        <a:t>الضما</a:t>
                      </a:r>
                      <a:r>
                        <a:rPr lang="ar-SA" sz="1600" b="0" u="none" strike="noStrike" baseline="0" dirty="0" smtClean="0">
                          <a:ln>
                            <a:solidFill>
                              <a:schemeClr val="tx2"/>
                            </a:solidFill>
                          </a:ln>
                          <a:solidFill>
                            <a:srgbClr val="000000"/>
                          </a:solidFill>
                          <a:effectLst/>
                        </a:rPr>
                        <a:t>ن </a:t>
                      </a:r>
                      <a:r>
                        <a:rPr lang="ar-SA" sz="1600" b="0" u="none" strike="noStrike" dirty="0" smtClean="0">
                          <a:ln>
                            <a:solidFill>
                              <a:schemeClr val="tx2"/>
                            </a:solidFill>
                          </a:ln>
                          <a:solidFill>
                            <a:srgbClr val="000000"/>
                          </a:solidFill>
                          <a:effectLst/>
                        </a:rPr>
                        <a:t>لكل طفل حقوقه بغض النظر </a:t>
                      </a:r>
                      <a:r>
                        <a:rPr lang="ar-SA" sz="1600" b="0" u="none" strike="noStrike" baseline="0" dirty="0" smtClean="0">
                          <a:ln>
                            <a:solidFill>
                              <a:schemeClr val="tx2"/>
                            </a:solidFill>
                          </a:ln>
                          <a:solidFill>
                            <a:srgbClr val="000000"/>
                          </a:solidFill>
                          <a:effectLst/>
                        </a:rPr>
                        <a:t>عن منهم والديه أو الوصي القانوني عليه او لونه أو جنسه أولغته أودينه أو رأيهم السياسي أو وضعهم الاجتماعي  وغيره .</a:t>
                      </a:r>
                      <a:endParaRPr lang="en-US" sz="1600" b="0" u="none" strike="noStrike" dirty="0">
                        <a:ln>
                          <a:solidFill>
                            <a:schemeClr val="tx2"/>
                          </a:solidFill>
                        </a:ln>
                        <a:solidFill>
                          <a:srgbClr val="000000"/>
                        </a:solidFill>
                        <a:effectLst/>
                        <a:latin typeface="Calibri"/>
                        <a:cs typeface="Arial"/>
                      </a:endParaRPr>
                    </a:p>
                  </a:txBody>
                  <a:tcPr marL="68280" marR="68280" marT="0" marB="0">
                    <a:solidFill>
                      <a:schemeClr val="bg1"/>
                    </a:solidFill>
                  </a:tcPr>
                </a:tc>
              </a:tr>
              <a:tr h="386285">
                <a:tc>
                  <a:txBody>
                    <a:bodyPr/>
                    <a:lstStyle/>
                    <a:p>
                      <a:pPr algn="r" rtl="1"/>
                      <a:r>
                        <a:rPr lang="ar-YE" sz="2400">
                          <a:ln>
                            <a:solidFill>
                              <a:schemeClr val="tx2"/>
                            </a:solidFill>
                          </a:ln>
                          <a:solidFill>
                            <a:srgbClr val="002060"/>
                          </a:solidFill>
                        </a:rPr>
                        <a:t>2</a:t>
                      </a:r>
                      <a:endParaRPr lang="en-US" sz="2400">
                        <a:ln>
                          <a:solidFill>
                            <a:schemeClr val="tx2"/>
                          </a:solidFill>
                        </a:ln>
                        <a:solidFill>
                          <a:srgbClr val="002060"/>
                        </a:solidFill>
                        <a:latin typeface="Calibri"/>
                        <a:cs typeface="Arial"/>
                      </a:endParaRPr>
                    </a:p>
                  </a:txBody>
                  <a:tcPr marL="68280" marR="68280" marT="0" marB="0">
                    <a:solidFill>
                      <a:srgbClr val="FFFFCC"/>
                    </a:solidFill>
                  </a:tcPr>
                </a:tc>
                <a:tc>
                  <a:txBody>
                    <a:bodyPr/>
                    <a:lstStyle/>
                    <a:p>
                      <a:pPr algn="r" rtl="1"/>
                      <a:r>
                        <a:rPr lang="ar-YE" sz="2000" dirty="0">
                          <a:ln>
                            <a:solidFill>
                              <a:schemeClr val="tx2"/>
                            </a:solidFill>
                          </a:ln>
                          <a:solidFill>
                            <a:srgbClr val="002060"/>
                          </a:solidFill>
                        </a:rPr>
                        <a:t>‌مبدأ المصلحة الفضلى للطفل</a:t>
                      </a:r>
                      <a:endParaRPr lang="en-US" sz="2000" dirty="0">
                        <a:ln>
                          <a:solidFill>
                            <a:schemeClr val="tx2"/>
                          </a:solidFill>
                        </a:ln>
                        <a:solidFill>
                          <a:srgbClr val="002060"/>
                        </a:solidFill>
                        <a:latin typeface="Calibri"/>
                        <a:cs typeface="Arial"/>
                      </a:endParaRPr>
                    </a:p>
                  </a:txBody>
                  <a:tcPr marL="68280" marR="68280" marT="0" marB="0">
                    <a:solidFill>
                      <a:srgbClr val="FFFFCC"/>
                    </a:solidFill>
                  </a:tcPr>
                </a:tc>
                <a:tc>
                  <a:txBody>
                    <a:bodyPr/>
                    <a:lstStyle/>
                    <a:p>
                      <a:pPr algn="ctr" rtl="1"/>
                      <a:r>
                        <a:rPr lang="ar-YE" sz="1600" dirty="0">
                          <a:ln>
                            <a:solidFill>
                              <a:schemeClr val="tx2"/>
                            </a:solidFill>
                          </a:ln>
                          <a:solidFill>
                            <a:srgbClr val="002060"/>
                          </a:solidFill>
                        </a:rPr>
                        <a:t>(المادة 3)</a:t>
                      </a:r>
                      <a:endParaRPr lang="en-US" sz="1600" dirty="0">
                        <a:ln>
                          <a:solidFill>
                            <a:schemeClr val="tx2"/>
                          </a:solidFill>
                        </a:ln>
                        <a:solidFill>
                          <a:srgbClr val="002060"/>
                        </a:solidFill>
                        <a:latin typeface="Calibri"/>
                        <a:cs typeface="Arial"/>
                      </a:endParaRPr>
                    </a:p>
                  </a:txBody>
                  <a:tcPr marL="68280" marR="68280" marT="0" marB="0">
                    <a:solidFill>
                      <a:srgbClr val="FFFFCC"/>
                    </a:solidFill>
                  </a:tcPr>
                </a:tc>
                <a:tc>
                  <a:txBody>
                    <a:bodyPr/>
                    <a:lstStyle/>
                    <a:p>
                      <a:pPr algn="r" rtl="1"/>
                      <a:r>
                        <a:rPr lang="ar-SA" sz="1600" b="0" u="none" strike="noStrike" dirty="0" smtClean="0">
                          <a:ln>
                            <a:solidFill>
                              <a:schemeClr val="tx2"/>
                            </a:solidFill>
                          </a:ln>
                          <a:solidFill>
                            <a:srgbClr val="000000"/>
                          </a:solidFill>
                          <a:effectLst/>
                          <a:latin typeface="Calibri"/>
                          <a:cs typeface="Arial"/>
                        </a:rPr>
                        <a:t>يتوجب ان تولى مصالح الاطفال في كل الامور التي تخصهم وتتعلق بنموهم وتطورهم وحمايتهم كأولوية قصوى بحيث </a:t>
                      </a:r>
                      <a:r>
                        <a:rPr lang="ar-SA" sz="1600" b="0" u="none" strike="noStrike" dirty="0" err="1" smtClean="0">
                          <a:ln>
                            <a:solidFill>
                              <a:schemeClr val="tx2"/>
                            </a:solidFill>
                          </a:ln>
                          <a:solidFill>
                            <a:srgbClr val="000000"/>
                          </a:solidFill>
                          <a:effectLst/>
                          <a:latin typeface="Calibri"/>
                          <a:cs typeface="Arial"/>
                        </a:rPr>
                        <a:t>تضميتها</a:t>
                      </a:r>
                      <a:r>
                        <a:rPr lang="ar-SA" sz="1600" b="0" u="none" strike="noStrike" dirty="0" smtClean="0">
                          <a:ln>
                            <a:solidFill>
                              <a:schemeClr val="tx2"/>
                            </a:solidFill>
                          </a:ln>
                          <a:solidFill>
                            <a:srgbClr val="000000"/>
                          </a:solidFill>
                          <a:effectLst/>
                          <a:latin typeface="Calibri"/>
                          <a:cs typeface="Arial"/>
                        </a:rPr>
                        <a:t>  كافة الامور الصادرة من الجهات</a:t>
                      </a:r>
                      <a:r>
                        <a:rPr lang="ar-SA" sz="1600" b="0" u="none" strike="noStrike" baseline="0" dirty="0" smtClean="0">
                          <a:ln>
                            <a:solidFill>
                              <a:schemeClr val="tx2"/>
                            </a:solidFill>
                          </a:ln>
                          <a:solidFill>
                            <a:srgbClr val="000000"/>
                          </a:solidFill>
                          <a:effectLst/>
                          <a:latin typeface="Calibri"/>
                          <a:cs typeface="Arial"/>
                        </a:rPr>
                        <a:t> ذات العلاقة معنية بهذا المبدأ</a:t>
                      </a:r>
                      <a:endParaRPr lang="en-US" sz="1600" b="0" u="none" strike="noStrike" dirty="0">
                        <a:ln>
                          <a:solidFill>
                            <a:schemeClr val="tx2"/>
                          </a:solidFill>
                        </a:ln>
                        <a:solidFill>
                          <a:srgbClr val="000000"/>
                        </a:solidFill>
                        <a:effectLst/>
                        <a:latin typeface="Calibri"/>
                        <a:cs typeface="Arial"/>
                      </a:endParaRPr>
                    </a:p>
                  </a:txBody>
                  <a:tcPr marL="68280" marR="68280" marT="0" marB="0">
                    <a:solidFill>
                      <a:schemeClr val="bg1"/>
                    </a:solidFill>
                  </a:tcPr>
                </a:tc>
              </a:tr>
              <a:tr h="386285">
                <a:tc>
                  <a:txBody>
                    <a:bodyPr/>
                    <a:lstStyle/>
                    <a:p>
                      <a:pPr algn="r" rtl="1"/>
                      <a:r>
                        <a:rPr lang="ar-YE" sz="2400">
                          <a:ln>
                            <a:solidFill>
                              <a:schemeClr val="tx2"/>
                            </a:solidFill>
                          </a:ln>
                          <a:solidFill>
                            <a:srgbClr val="002060"/>
                          </a:solidFill>
                        </a:rPr>
                        <a:t>3</a:t>
                      </a:r>
                      <a:endParaRPr lang="en-US" sz="2400">
                        <a:ln>
                          <a:solidFill>
                            <a:schemeClr val="tx2"/>
                          </a:solidFill>
                        </a:ln>
                        <a:solidFill>
                          <a:srgbClr val="002060"/>
                        </a:solidFill>
                        <a:latin typeface="Calibri"/>
                        <a:cs typeface="Arial"/>
                      </a:endParaRPr>
                    </a:p>
                  </a:txBody>
                  <a:tcPr marL="68280" marR="68280" marT="0" marB="0">
                    <a:solidFill>
                      <a:srgbClr val="FFFFCC"/>
                    </a:solidFill>
                  </a:tcPr>
                </a:tc>
                <a:tc>
                  <a:txBody>
                    <a:bodyPr/>
                    <a:lstStyle/>
                    <a:p>
                      <a:pPr algn="r" rtl="1"/>
                      <a:r>
                        <a:rPr lang="ar-YE" sz="2000" dirty="0">
                          <a:ln>
                            <a:solidFill>
                              <a:schemeClr val="tx2"/>
                            </a:solidFill>
                          </a:ln>
                          <a:solidFill>
                            <a:srgbClr val="002060"/>
                          </a:solidFill>
                        </a:rPr>
                        <a:t>‌مبدأ الحق في الحماية والرعاية والنماء</a:t>
                      </a:r>
                      <a:endParaRPr lang="en-US" sz="2000" dirty="0">
                        <a:ln>
                          <a:solidFill>
                            <a:schemeClr val="tx2"/>
                          </a:solidFill>
                        </a:ln>
                        <a:solidFill>
                          <a:srgbClr val="002060"/>
                        </a:solidFill>
                        <a:latin typeface="Calibri"/>
                        <a:cs typeface="Arial"/>
                      </a:endParaRPr>
                    </a:p>
                  </a:txBody>
                  <a:tcPr marL="68280" marR="68280" marT="0" marB="0">
                    <a:solidFill>
                      <a:srgbClr val="FFFFCC"/>
                    </a:solidFill>
                  </a:tcPr>
                </a:tc>
                <a:tc>
                  <a:txBody>
                    <a:bodyPr/>
                    <a:lstStyle/>
                    <a:p>
                      <a:pPr algn="ctr" rtl="1"/>
                      <a:r>
                        <a:rPr lang="ar-YE" sz="1600" dirty="0">
                          <a:ln>
                            <a:solidFill>
                              <a:schemeClr val="tx2"/>
                            </a:solidFill>
                          </a:ln>
                          <a:solidFill>
                            <a:srgbClr val="002060"/>
                          </a:solidFill>
                        </a:rPr>
                        <a:t>(المادة 6)</a:t>
                      </a:r>
                      <a:endParaRPr lang="en-US" sz="1600" dirty="0">
                        <a:ln>
                          <a:solidFill>
                            <a:schemeClr val="tx2"/>
                          </a:solidFill>
                        </a:ln>
                        <a:solidFill>
                          <a:srgbClr val="002060"/>
                        </a:solidFill>
                        <a:latin typeface="Calibri"/>
                        <a:cs typeface="Arial"/>
                      </a:endParaRPr>
                    </a:p>
                  </a:txBody>
                  <a:tcPr marL="68280" marR="68280" marT="0" marB="0">
                    <a:solidFill>
                      <a:srgbClr val="FFFFCC"/>
                    </a:solidFill>
                  </a:tcPr>
                </a:tc>
                <a:tc>
                  <a:txBody>
                    <a:bodyPr/>
                    <a:lstStyle/>
                    <a:p>
                      <a:pPr algn="r" rtl="1"/>
                      <a:r>
                        <a:rPr lang="ar-SA" sz="2000" b="0" u="none" strike="noStrike" dirty="0" smtClean="0">
                          <a:ln>
                            <a:solidFill>
                              <a:schemeClr val="tx2"/>
                            </a:solidFill>
                          </a:ln>
                          <a:solidFill>
                            <a:srgbClr val="000000"/>
                          </a:solidFill>
                          <a:effectLst/>
                        </a:rPr>
                        <a:t>اعتراف</a:t>
                      </a:r>
                      <a:r>
                        <a:rPr lang="ar-SA" sz="2000" b="0" u="none" strike="noStrike" baseline="0" dirty="0" smtClean="0">
                          <a:ln>
                            <a:solidFill>
                              <a:schemeClr val="tx2"/>
                            </a:solidFill>
                          </a:ln>
                          <a:solidFill>
                            <a:srgbClr val="000000"/>
                          </a:solidFill>
                          <a:effectLst/>
                        </a:rPr>
                        <a:t> الأطراف بأن لكل طفل حقاً أصيلاً بالحياة والبقاء والنمو </a:t>
                      </a:r>
                      <a:endParaRPr lang="ar-SA" sz="2000" b="0" u="none" strike="noStrike" dirty="0" smtClean="0">
                        <a:ln>
                          <a:solidFill>
                            <a:schemeClr val="tx2"/>
                          </a:solidFill>
                        </a:ln>
                        <a:solidFill>
                          <a:srgbClr val="000000"/>
                        </a:solidFill>
                        <a:effectLst/>
                        <a:latin typeface="Calibri"/>
                        <a:cs typeface="Arial"/>
                      </a:endParaRPr>
                    </a:p>
                  </a:txBody>
                  <a:tcPr marL="68280" marR="68280" marT="0" marB="0">
                    <a:solidFill>
                      <a:schemeClr val="bg1"/>
                    </a:solidFill>
                  </a:tcPr>
                </a:tc>
              </a:tr>
              <a:tr h="386285">
                <a:tc>
                  <a:txBody>
                    <a:bodyPr/>
                    <a:lstStyle/>
                    <a:p>
                      <a:pPr algn="r" rtl="1"/>
                      <a:r>
                        <a:rPr lang="ar-YE" sz="2400" dirty="0">
                          <a:ln>
                            <a:solidFill>
                              <a:schemeClr val="tx2"/>
                            </a:solidFill>
                          </a:ln>
                          <a:solidFill>
                            <a:srgbClr val="002060"/>
                          </a:solidFill>
                        </a:rPr>
                        <a:t>4</a:t>
                      </a:r>
                      <a:endParaRPr lang="en-US" sz="2400" dirty="0">
                        <a:ln>
                          <a:solidFill>
                            <a:schemeClr val="tx2"/>
                          </a:solidFill>
                        </a:ln>
                        <a:solidFill>
                          <a:srgbClr val="002060"/>
                        </a:solidFill>
                        <a:latin typeface="Calibri"/>
                        <a:cs typeface="Arial"/>
                      </a:endParaRPr>
                    </a:p>
                  </a:txBody>
                  <a:tcPr marL="68280" marR="68280" marT="0" marB="0">
                    <a:solidFill>
                      <a:srgbClr val="FFFFCC"/>
                    </a:solidFill>
                  </a:tcPr>
                </a:tc>
                <a:tc>
                  <a:txBody>
                    <a:bodyPr/>
                    <a:lstStyle/>
                    <a:p>
                      <a:pPr algn="r" rtl="1"/>
                      <a:r>
                        <a:rPr lang="ar-YE" sz="2000" dirty="0">
                          <a:ln>
                            <a:solidFill>
                              <a:schemeClr val="tx2"/>
                            </a:solidFill>
                          </a:ln>
                          <a:solidFill>
                            <a:srgbClr val="002060"/>
                          </a:solidFill>
                        </a:rPr>
                        <a:t>‌مبدأ المشاركة للأطفال</a:t>
                      </a:r>
                      <a:endParaRPr lang="en-US" sz="2000" dirty="0">
                        <a:ln>
                          <a:solidFill>
                            <a:schemeClr val="tx2"/>
                          </a:solidFill>
                        </a:ln>
                        <a:solidFill>
                          <a:srgbClr val="002060"/>
                        </a:solidFill>
                        <a:latin typeface="Calibri"/>
                        <a:cs typeface="Arial"/>
                      </a:endParaRPr>
                    </a:p>
                  </a:txBody>
                  <a:tcPr marL="68280" marR="68280" marT="0" marB="0">
                    <a:solidFill>
                      <a:srgbClr val="FFFFCC"/>
                    </a:solidFill>
                  </a:tcPr>
                </a:tc>
                <a:tc>
                  <a:txBody>
                    <a:bodyPr/>
                    <a:lstStyle/>
                    <a:p>
                      <a:pPr algn="ctr" rtl="1"/>
                      <a:r>
                        <a:rPr lang="ar-YE" sz="1600" dirty="0">
                          <a:ln>
                            <a:solidFill>
                              <a:schemeClr val="tx2"/>
                            </a:solidFill>
                          </a:ln>
                          <a:solidFill>
                            <a:srgbClr val="002060"/>
                          </a:solidFill>
                        </a:rPr>
                        <a:t>(المادة 12)</a:t>
                      </a:r>
                      <a:endParaRPr lang="en-US" sz="1600" dirty="0">
                        <a:ln>
                          <a:solidFill>
                            <a:schemeClr val="tx2"/>
                          </a:solidFill>
                        </a:ln>
                        <a:solidFill>
                          <a:srgbClr val="002060"/>
                        </a:solidFill>
                        <a:latin typeface="Calibri"/>
                        <a:cs typeface="Arial"/>
                      </a:endParaRPr>
                    </a:p>
                  </a:txBody>
                  <a:tcPr marL="68280" marR="68280" marT="0" marB="0">
                    <a:solidFill>
                      <a:srgbClr val="FFFFCC"/>
                    </a:solidFill>
                  </a:tcPr>
                </a:tc>
                <a:tc>
                  <a:txBody>
                    <a:bodyPr/>
                    <a:lstStyle/>
                    <a:p>
                      <a:pPr algn="r" rtl="1"/>
                      <a:r>
                        <a:rPr lang="ar-SA" sz="1800" b="0" u="none" strike="noStrike" dirty="0" smtClean="0">
                          <a:ln>
                            <a:solidFill>
                              <a:schemeClr val="tx2"/>
                            </a:solidFill>
                          </a:ln>
                          <a:solidFill>
                            <a:srgbClr val="000000"/>
                          </a:solidFill>
                          <a:effectLst/>
                        </a:rPr>
                        <a:t>للطفل حق التعبير عن</a:t>
                      </a:r>
                      <a:r>
                        <a:rPr lang="ar-SA" sz="1800" b="0" u="none" strike="noStrike" baseline="0" dirty="0" smtClean="0">
                          <a:ln>
                            <a:solidFill>
                              <a:schemeClr val="tx2"/>
                            </a:solidFill>
                          </a:ln>
                          <a:solidFill>
                            <a:srgbClr val="000000"/>
                          </a:solidFill>
                          <a:effectLst/>
                        </a:rPr>
                        <a:t> آرائه بحرية ولهذا يجب الاستماع له في اجراءات قضائية وإدارية تمس الطفل مباشرة منه أو من ممثل قانوني وفق قواعد القانون </a:t>
                      </a:r>
                      <a:endParaRPr lang="en-US" sz="1800" b="0" u="none" strike="noStrike" dirty="0">
                        <a:ln>
                          <a:solidFill>
                            <a:schemeClr val="tx2"/>
                          </a:solidFill>
                        </a:ln>
                        <a:solidFill>
                          <a:srgbClr val="000000"/>
                        </a:solidFill>
                        <a:effectLst/>
                        <a:latin typeface="Calibri"/>
                        <a:cs typeface="Arial"/>
                      </a:endParaRPr>
                    </a:p>
                  </a:txBody>
                  <a:tcPr marL="68280" marR="68280" marT="0" marB="0">
                    <a:solidFill>
                      <a:schemeClr val="bg1"/>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78177" y="2344029"/>
            <a:ext cx="7850832" cy="3007042"/>
          </a:xfrm>
          <a:prstGeom prst="rect">
            <a:avLst/>
          </a:prstGeom>
          <a:ln w="38100">
            <a:solidFill>
              <a:schemeClr val="tx1"/>
            </a:solid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400" b="1" dirty="0">
                <a:solidFill>
                  <a:schemeClr val="tx2"/>
                </a:solidFill>
                <a:latin typeface="Arial" pitchFamily="34" charset="0"/>
                <a:ea typeface="Times New Roman" pitchFamily="18" charset="0"/>
                <a:cs typeface="Arabic Transparent" pitchFamily="2" charset="-78"/>
              </a:rPr>
              <a:t>وتشدد الاتفاقية على المساواة بين الحقوق وترابطها. وبالإضافة إلى </a:t>
            </a:r>
            <a:r>
              <a:rPr lang="ar-SA" sz="2400" b="1" dirty="0" smtClean="0">
                <a:solidFill>
                  <a:schemeClr val="tx2"/>
                </a:solidFill>
                <a:latin typeface="Arial" pitchFamily="34" charset="0"/>
                <a:ea typeface="Times New Roman" pitchFamily="18" charset="0"/>
                <a:cs typeface="Arabic Transparent" pitchFamily="2" charset="-78"/>
              </a:rPr>
              <a:t>إلتزام </a:t>
            </a:r>
            <a:r>
              <a:rPr lang="ar-SA" sz="2400" b="1" dirty="0">
                <a:solidFill>
                  <a:schemeClr val="tx2"/>
                </a:solidFill>
                <a:latin typeface="Arial" pitchFamily="34" charset="0"/>
                <a:ea typeface="Times New Roman" pitchFamily="18" charset="0"/>
                <a:cs typeface="Arabic Transparent" pitchFamily="2" charset="-78"/>
              </a:rPr>
              <a:t>الحكومات </a:t>
            </a:r>
            <a:r>
              <a:rPr lang="ar-SA" sz="2400" b="1" dirty="0" smtClean="0">
                <a:solidFill>
                  <a:schemeClr val="tx2"/>
                </a:solidFill>
                <a:latin typeface="Arial" pitchFamily="34" charset="0"/>
                <a:ea typeface="Times New Roman" pitchFamily="18" charset="0"/>
                <a:cs typeface="Arabic Transparent" pitchFamily="2" charset="-78"/>
              </a:rPr>
              <a:t>باضطلاع الأطفال </a:t>
            </a:r>
            <a:r>
              <a:rPr lang="ar-SA" sz="2400" b="1" dirty="0">
                <a:solidFill>
                  <a:schemeClr val="tx2"/>
                </a:solidFill>
                <a:latin typeface="Arial" pitchFamily="34" charset="0"/>
                <a:ea typeface="Times New Roman" pitchFamily="18" charset="0"/>
                <a:cs typeface="Arabic Transparent" pitchFamily="2" charset="-78"/>
              </a:rPr>
              <a:t>وأولياء </a:t>
            </a:r>
            <a:r>
              <a:rPr lang="ar-SA" sz="2400" b="1" dirty="0" smtClean="0">
                <a:solidFill>
                  <a:schemeClr val="tx2"/>
                </a:solidFill>
                <a:latin typeface="Arial" pitchFamily="34" charset="0"/>
                <a:ea typeface="Times New Roman" pitchFamily="18" charset="0"/>
                <a:cs typeface="Arabic Transparent" pitchFamily="2" charset="-78"/>
              </a:rPr>
              <a:t>الأمور </a:t>
            </a:r>
            <a:r>
              <a:rPr lang="ar-SA" sz="2400" b="1" dirty="0">
                <a:solidFill>
                  <a:schemeClr val="tx2"/>
                </a:solidFill>
                <a:latin typeface="Arial" pitchFamily="34" charset="0"/>
                <a:ea typeface="Times New Roman" pitchFamily="18" charset="0"/>
                <a:cs typeface="Arabic Transparent" pitchFamily="2" charset="-78"/>
              </a:rPr>
              <a:t>بمسؤولية احترام حقوق الآخرين وبالأخص فيما بينهم. </a:t>
            </a:r>
            <a:endParaRPr lang="ar-SA" sz="2400" b="1" dirty="0" smtClean="0">
              <a:solidFill>
                <a:schemeClr val="tx2"/>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2400" b="1" dirty="0" smtClean="0">
                <a:solidFill>
                  <a:schemeClr val="tx2"/>
                </a:solidFill>
                <a:latin typeface="Arial" pitchFamily="34" charset="0"/>
                <a:ea typeface="Times New Roman" pitchFamily="18" charset="0"/>
                <a:cs typeface="Arabic Transparent" pitchFamily="2" charset="-78"/>
              </a:rPr>
              <a:t>رابط اتفاقية حقوق الطفل :</a:t>
            </a:r>
            <a:endParaRPr lang="en-US" sz="2400" b="1" dirty="0" smtClean="0">
              <a:solidFill>
                <a:schemeClr val="tx2"/>
              </a:solidFill>
              <a:latin typeface="Arial" pitchFamily="34" charset="0"/>
              <a:ea typeface="Times New Roman" pitchFamily="18" charset="0"/>
              <a:cs typeface="Arabic Transparent" pitchFamily="2" charset="-78"/>
            </a:endParaRPr>
          </a:p>
          <a:p>
            <a:pPr algn="ctr" fontAlgn="base">
              <a:lnSpc>
                <a:spcPct val="150000"/>
              </a:lnSpc>
              <a:spcBef>
                <a:spcPct val="0"/>
              </a:spcBef>
              <a:spcAft>
                <a:spcPct val="0"/>
              </a:spcAft>
            </a:pPr>
            <a:r>
              <a:rPr lang="en-US" b="1" dirty="0">
                <a:solidFill>
                  <a:schemeClr val="tx2"/>
                </a:solidFill>
                <a:latin typeface="Arial" pitchFamily="34" charset="0"/>
                <a:ea typeface="Times New Roman" pitchFamily="18" charset="0"/>
                <a:cs typeface="Arabic Transparent" pitchFamily="2" charset="-78"/>
                <a:hlinkClick r:id="rId2"/>
              </a:rPr>
              <a:t>http://</a:t>
            </a:r>
            <a:r>
              <a:rPr lang="en-US" b="1" dirty="0" smtClean="0">
                <a:solidFill>
                  <a:schemeClr val="tx2"/>
                </a:solidFill>
                <a:latin typeface="Arial" pitchFamily="34" charset="0"/>
                <a:ea typeface="Times New Roman" pitchFamily="18" charset="0"/>
                <a:cs typeface="Arabic Transparent" pitchFamily="2" charset="-78"/>
                <a:hlinkClick r:id="rId2"/>
              </a:rPr>
              <a:t>www.aihr-iadh.org/pdf/droits_enfants/conventionenfants.pdf</a:t>
            </a:r>
            <a:endParaRPr lang="en-US" b="1" dirty="0" smtClean="0">
              <a:solidFill>
                <a:schemeClr val="tx2"/>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en-US" sz="1400" b="1" dirty="0" smtClean="0">
                <a:solidFill>
                  <a:schemeClr val="tx2"/>
                </a:solidFill>
                <a:latin typeface="Arial" pitchFamily="34" charset="0"/>
                <a:ea typeface="Times New Roman" pitchFamily="18" charset="0"/>
                <a:cs typeface="Arabic Transparent" pitchFamily="2" charset="-78"/>
              </a:rPr>
              <a:t>                           </a:t>
            </a:r>
            <a:endParaRPr lang="ar-SA" sz="1400" b="1" dirty="0" smtClean="0">
              <a:solidFill>
                <a:schemeClr val="tx2"/>
              </a:solidFill>
              <a:latin typeface="Arial" pitchFamily="34" charset="0"/>
              <a:ea typeface="Times New Roman" pitchFamily="18" charset="0"/>
              <a:cs typeface="Arabic Transparent" pitchFamily="2" charset="-78"/>
            </a:endParaRPr>
          </a:p>
        </p:txBody>
      </p:sp>
      <p:pic>
        <p:nvPicPr>
          <p:cNvPr id="261126" name="Picture 6" descr="http://t0.gstatic.com/images?q=tbn:ANd9GcRuMNtlYZ4BrfwfoDJWI723jUdyZE5azryw_DikKaxtSH4qAmHh"/>
          <p:cNvPicPr>
            <a:picLocks noChangeAspect="1" noChangeArrowheads="1"/>
          </p:cNvPicPr>
          <p:nvPr/>
        </p:nvPicPr>
        <p:blipFill>
          <a:blip r:embed="rId3" cstate="print"/>
          <a:srcRect/>
          <a:stretch>
            <a:fillRect/>
          </a:stretch>
        </p:blipFill>
        <p:spPr bwMode="auto">
          <a:xfrm>
            <a:off x="323528" y="476672"/>
            <a:ext cx="2664296" cy="1512168"/>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2915816" y="188640"/>
            <a:ext cx="6048672" cy="1080120"/>
          </a:xfrm>
          <a:prstGeom prst="roundRect">
            <a:avLst/>
          </a:prstGeom>
          <a:ln w="28575">
            <a:solidFill>
              <a:srgbClr val="000000"/>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3200" dirty="0" smtClean="0"/>
              <a:t>نظام حماية الطفل بالمملكة العربية السعودية  </a:t>
            </a:r>
            <a:endParaRPr lang="ar-SA" sz="3200" dirty="0"/>
          </a:p>
        </p:txBody>
      </p:sp>
      <p:sp>
        <p:nvSpPr>
          <p:cNvPr id="3" name="مستطيل 2"/>
          <p:cNvSpPr/>
          <p:nvPr/>
        </p:nvSpPr>
        <p:spPr>
          <a:xfrm>
            <a:off x="209026" y="1340768"/>
            <a:ext cx="8856984" cy="1512168"/>
          </a:xfrm>
          <a:prstGeom prst="rect">
            <a:avLst/>
          </a:prstGeom>
          <a:ln w="28575">
            <a:solidFill>
              <a:srgbClr val="000000"/>
            </a:solidFill>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smtClean="0"/>
              <a:t>صدر </a:t>
            </a:r>
            <a:r>
              <a:rPr lang="ar-SA" sz="2800" b="1" dirty="0"/>
              <a:t>مرسوم ملكي رقم (م/14) بتاريخ 3/ 2/ 1436هـ  </a:t>
            </a:r>
            <a:endParaRPr lang="ar-SA" sz="2800" b="1" dirty="0" smtClean="0"/>
          </a:p>
          <a:p>
            <a:pPr algn="ctr"/>
            <a:r>
              <a:rPr lang="ar-SA" sz="2800" b="1" dirty="0" smtClean="0"/>
              <a:t>البدء في تفعيل نظام </a:t>
            </a:r>
            <a:r>
              <a:rPr lang="ar-SA" sz="2800" b="1" dirty="0"/>
              <a:t>حماية الطفل في المملكة العربية السعودية </a:t>
            </a:r>
            <a:endParaRPr lang="ar-SA" sz="2800" dirty="0"/>
          </a:p>
        </p:txBody>
      </p:sp>
      <p:sp>
        <p:nvSpPr>
          <p:cNvPr id="8" name="مستطيل 7"/>
          <p:cNvSpPr/>
          <p:nvPr/>
        </p:nvSpPr>
        <p:spPr>
          <a:xfrm>
            <a:off x="323528" y="2924944"/>
            <a:ext cx="8640960" cy="3785652"/>
          </a:xfrm>
          <a:prstGeom prst="rect">
            <a:avLst/>
          </a:prstGeom>
          <a:ln w="38100">
            <a:solidFill>
              <a:schemeClr val="tx1"/>
            </a:solid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000" b="1" dirty="0" smtClean="0">
                <a:solidFill>
                  <a:schemeClr val="tx2"/>
                </a:solidFill>
                <a:latin typeface="Arial" pitchFamily="34" charset="0"/>
                <a:ea typeface="Times New Roman" pitchFamily="18" charset="0"/>
                <a:cs typeface="Arabic Transparent" pitchFamily="2" charset="-78"/>
              </a:rPr>
              <a:t>ويتكون نظام حماية الطفل من (</a:t>
            </a:r>
            <a:r>
              <a:rPr lang="ar-SA" sz="2000" b="1" dirty="0" smtClean="0">
                <a:solidFill>
                  <a:srgbClr val="FF0000"/>
                </a:solidFill>
                <a:latin typeface="Arial" pitchFamily="34" charset="0"/>
                <a:ea typeface="Times New Roman" pitchFamily="18" charset="0"/>
                <a:cs typeface="Arabic Transparent" pitchFamily="2" charset="-78"/>
              </a:rPr>
              <a:t>25</a:t>
            </a:r>
            <a:r>
              <a:rPr lang="ar-SA" sz="2000" b="1" dirty="0" smtClean="0">
                <a:solidFill>
                  <a:schemeClr val="tx2"/>
                </a:solidFill>
                <a:latin typeface="Arial" pitchFamily="34" charset="0"/>
                <a:ea typeface="Times New Roman" pitchFamily="18" charset="0"/>
                <a:cs typeface="Arabic Transparent" pitchFamily="2" charset="-78"/>
              </a:rPr>
              <a:t>) </a:t>
            </a:r>
            <a:r>
              <a:rPr lang="ar-SA" sz="2000" b="1" dirty="0">
                <a:solidFill>
                  <a:schemeClr val="tx2"/>
                </a:solidFill>
                <a:latin typeface="Arial" pitchFamily="34" charset="0"/>
                <a:ea typeface="Times New Roman" pitchFamily="18" charset="0"/>
                <a:cs typeface="Arabic Transparent" pitchFamily="2" charset="-78"/>
              </a:rPr>
              <a:t>مادة، موزعة على </a:t>
            </a:r>
            <a:r>
              <a:rPr lang="ar-SA" sz="2000" b="1" dirty="0" smtClean="0">
                <a:solidFill>
                  <a:schemeClr val="tx2"/>
                </a:solidFill>
                <a:latin typeface="Arial" pitchFamily="34" charset="0"/>
                <a:ea typeface="Times New Roman" pitchFamily="18" charset="0"/>
                <a:cs typeface="Arabic Transparent" pitchFamily="2" charset="-78"/>
              </a:rPr>
              <a:t>(</a:t>
            </a:r>
            <a:r>
              <a:rPr lang="ar-SA" sz="2000" b="1" dirty="0" smtClean="0">
                <a:solidFill>
                  <a:srgbClr val="FF0000"/>
                </a:solidFill>
                <a:latin typeface="Arial" pitchFamily="34" charset="0"/>
                <a:ea typeface="Times New Roman" pitchFamily="18" charset="0"/>
                <a:cs typeface="Arabic Transparent" pitchFamily="2" charset="-78"/>
              </a:rPr>
              <a:t>5</a:t>
            </a:r>
            <a:r>
              <a:rPr lang="ar-SA" sz="2000" b="1" dirty="0" smtClean="0">
                <a:solidFill>
                  <a:schemeClr val="tx2"/>
                </a:solidFill>
                <a:latin typeface="Arial" pitchFamily="34" charset="0"/>
                <a:ea typeface="Times New Roman" pitchFamily="18" charset="0"/>
                <a:cs typeface="Arabic Transparent" pitchFamily="2" charset="-78"/>
              </a:rPr>
              <a:t>) فصول، </a:t>
            </a:r>
          </a:p>
          <a:p>
            <a:pPr algn="justLow" fontAlgn="base">
              <a:lnSpc>
                <a:spcPct val="150000"/>
              </a:lnSpc>
              <a:spcBef>
                <a:spcPct val="0"/>
              </a:spcBef>
              <a:spcAft>
                <a:spcPct val="0"/>
              </a:spcAft>
            </a:pPr>
            <a:r>
              <a:rPr lang="ar-SA" sz="2400" b="1" dirty="0" smtClean="0">
                <a:solidFill>
                  <a:srgbClr val="FF0000"/>
                </a:solidFill>
                <a:latin typeface="Arial" pitchFamily="34" charset="0"/>
                <a:ea typeface="Times New Roman" pitchFamily="18" charset="0"/>
                <a:cs typeface="Arabic Transparent" pitchFamily="2" charset="-78"/>
              </a:rPr>
              <a:t>الفصل  الأول:</a:t>
            </a:r>
            <a:r>
              <a:rPr lang="ar-SA" sz="2400" b="1" dirty="0" smtClean="0">
                <a:solidFill>
                  <a:schemeClr val="tx2"/>
                </a:solidFill>
                <a:latin typeface="Arial" pitchFamily="34" charset="0"/>
                <a:ea typeface="Times New Roman" pitchFamily="18" charset="0"/>
                <a:cs typeface="Arabic Transparent" pitchFamily="2" charset="-78"/>
              </a:rPr>
              <a:t> </a:t>
            </a:r>
            <a:r>
              <a:rPr lang="ar-SA" sz="2000" b="1" dirty="0" smtClean="0">
                <a:solidFill>
                  <a:srgbClr val="0066FF"/>
                </a:solidFill>
                <a:latin typeface="Arial" pitchFamily="34" charset="0"/>
                <a:ea typeface="Times New Roman" pitchFamily="18" charset="0"/>
                <a:cs typeface="Arabic Transparent" pitchFamily="2" charset="-78"/>
              </a:rPr>
              <a:t>مكون من (4) مواد </a:t>
            </a:r>
            <a:r>
              <a:rPr lang="ar-SA" sz="2000" b="1" dirty="0" smtClean="0">
                <a:solidFill>
                  <a:schemeClr val="tx2"/>
                </a:solidFill>
                <a:latin typeface="Arial" pitchFamily="34" charset="0"/>
                <a:ea typeface="Times New Roman" pitchFamily="18" charset="0"/>
                <a:cs typeface="Arabic Transparent" pitchFamily="2" charset="-78"/>
              </a:rPr>
              <a:t> يُ</a:t>
            </a:r>
            <a:r>
              <a:rPr lang="ar-SA" sz="2000" b="1" dirty="0" smtClean="0">
                <a:solidFill>
                  <a:srgbClr val="0066FF"/>
                </a:solidFill>
                <a:latin typeface="Arial" pitchFamily="34" charset="0"/>
                <a:ea typeface="Times New Roman" pitchFamily="18" charset="0"/>
                <a:cs typeface="Arabic Transparent" pitchFamily="2" charset="-78"/>
              </a:rPr>
              <a:t>عنى بـ(  </a:t>
            </a:r>
            <a:r>
              <a:rPr lang="ar-SA" sz="2000" b="1" dirty="0" smtClean="0">
                <a:solidFill>
                  <a:srgbClr val="FF0000"/>
                </a:solidFill>
                <a:latin typeface="Arial" pitchFamily="34" charset="0"/>
                <a:ea typeface="Times New Roman" pitchFamily="18" charset="0"/>
                <a:cs typeface="Arabic Transparent" pitchFamily="2" charset="-78"/>
              </a:rPr>
              <a:t>التعريفات ، الأهداف ، حالات الايذاء والاهمال </a:t>
            </a:r>
            <a:r>
              <a:rPr lang="ar-SA" sz="2000" b="1" dirty="0" smtClean="0">
                <a:solidFill>
                  <a:srgbClr val="0066FF"/>
                </a:solidFill>
                <a:latin typeface="Arial" pitchFamily="34" charset="0"/>
                <a:ea typeface="Times New Roman" pitchFamily="18" charset="0"/>
                <a:cs typeface="Arabic Transparent" pitchFamily="2" charset="-78"/>
              </a:rPr>
              <a:t>)</a:t>
            </a:r>
            <a:r>
              <a:rPr lang="ar-SA" sz="2000" b="1" dirty="0" smtClean="0">
                <a:solidFill>
                  <a:schemeClr val="tx2"/>
                </a:solidFill>
                <a:latin typeface="Arial" pitchFamily="34" charset="0"/>
                <a:ea typeface="Times New Roman" pitchFamily="18" charset="0"/>
                <a:cs typeface="Arabic Transparent" pitchFamily="2" charset="-78"/>
              </a:rPr>
              <a:t> </a:t>
            </a:r>
          </a:p>
          <a:p>
            <a:pPr algn="justLow" fontAlgn="base">
              <a:lnSpc>
                <a:spcPct val="150000"/>
              </a:lnSpc>
              <a:spcBef>
                <a:spcPct val="0"/>
              </a:spcBef>
              <a:spcAft>
                <a:spcPct val="0"/>
              </a:spcAft>
            </a:pPr>
            <a:r>
              <a:rPr lang="ar-SA" sz="2400" b="1" dirty="0" smtClean="0">
                <a:solidFill>
                  <a:srgbClr val="FF0000"/>
                </a:solidFill>
                <a:latin typeface="Arial" pitchFamily="34" charset="0"/>
                <a:ea typeface="Times New Roman" pitchFamily="18" charset="0"/>
                <a:cs typeface="Arabic Transparent" pitchFamily="2" charset="-78"/>
              </a:rPr>
              <a:t>الفصل </a:t>
            </a:r>
            <a:r>
              <a:rPr lang="ar-SA" sz="2400" b="1" dirty="0">
                <a:solidFill>
                  <a:srgbClr val="FF0000"/>
                </a:solidFill>
                <a:latin typeface="Arial" pitchFamily="34" charset="0"/>
                <a:ea typeface="Times New Roman" pitchFamily="18" charset="0"/>
                <a:cs typeface="Arabic Transparent" pitchFamily="2" charset="-78"/>
              </a:rPr>
              <a:t>الثاني </a:t>
            </a:r>
            <a:r>
              <a:rPr lang="ar-SA" sz="2400" b="1" dirty="0" smtClean="0">
                <a:solidFill>
                  <a:srgbClr val="FF0000"/>
                </a:solidFill>
                <a:latin typeface="Arial" pitchFamily="34" charset="0"/>
                <a:ea typeface="Times New Roman" pitchFamily="18" charset="0"/>
                <a:cs typeface="Arabic Transparent" pitchFamily="2" charset="-78"/>
              </a:rPr>
              <a:t>:</a:t>
            </a:r>
            <a:r>
              <a:rPr lang="ar-SA" sz="2000" b="1" dirty="0">
                <a:solidFill>
                  <a:srgbClr val="0066FF"/>
                </a:solidFill>
                <a:latin typeface="Arial" pitchFamily="34" charset="0"/>
                <a:ea typeface="Times New Roman" pitchFamily="18" charset="0"/>
                <a:cs typeface="Arabic Transparent" pitchFamily="2" charset="-78"/>
              </a:rPr>
              <a:t>مكون من </a:t>
            </a:r>
            <a:r>
              <a:rPr lang="ar-SA" sz="2000" b="1" dirty="0" smtClean="0">
                <a:solidFill>
                  <a:srgbClr val="0066FF"/>
                </a:solidFill>
                <a:latin typeface="Arial" pitchFamily="34" charset="0"/>
                <a:ea typeface="Times New Roman" pitchFamily="18" charset="0"/>
                <a:cs typeface="Arabic Transparent" pitchFamily="2" charset="-78"/>
              </a:rPr>
              <a:t>(3) </a:t>
            </a:r>
            <a:r>
              <a:rPr lang="ar-SA" sz="2000" b="1" dirty="0">
                <a:solidFill>
                  <a:srgbClr val="0066FF"/>
                </a:solidFill>
                <a:latin typeface="Arial" pitchFamily="34" charset="0"/>
                <a:ea typeface="Times New Roman" pitchFamily="18" charset="0"/>
                <a:cs typeface="Arabic Transparent" pitchFamily="2" charset="-78"/>
              </a:rPr>
              <a:t>مواد </a:t>
            </a:r>
            <a:r>
              <a:rPr lang="ar-SA" sz="2000" b="1" dirty="0">
                <a:solidFill>
                  <a:schemeClr val="tx2"/>
                </a:solidFill>
                <a:latin typeface="Arial" pitchFamily="34" charset="0"/>
                <a:ea typeface="Times New Roman" pitchFamily="18" charset="0"/>
                <a:cs typeface="Arabic Transparent" pitchFamily="2" charset="-78"/>
              </a:rPr>
              <a:t> يُ</a:t>
            </a:r>
            <a:r>
              <a:rPr lang="ar-SA" sz="2000" b="1" dirty="0">
                <a:solidFill>
                  <a:srgbClr val="0066FF"/>
                </a:solidFill>
                <a:latin typeface="Arial" pitchFamily="34" charset="0"/>
                <a:ea typeface="Times New Roman" pitchFamily="18" charset="0"/>
                <a:cs typeface="Arabic Transparent" pitchFamily="2" charset="-78"/>
              </a:rPr>
              <a:t>عنى </a:t>
            </a:r>
            <a:r>
              <a:rPr lang="ar-SA" sz="2000" b="1" dirty="0" smtClean="0">
                <a:solidFill>
                  <a:srgbClr val="0066FF"/>
                </a:solidFill>
                <a:latin typeface="Arial" pitchFamily="34" charset="0"/>
                <a:ea typeface="Times New Roman" pitchFamily="18" charset="0"/>
                <a:cs typeface="Arabic Transparent" pitchFamily="2" charset="-78"/>
              </a:rPr>
              <a:t>بـ (  </a:t>
            </a:r>
            <a:r>
              <a:rPr lang="ar-SA" sz="2000" b="1" dirty="0" smtClean="0">
                <a:solidFill>
                  <a:srgbClr val="FF0000"/>
                </a:solidFill>
                <a:latin typeface="Arial" pitchFamily="34" charset="0"/>
                <a:ea typeface="Times New Roman" pitchFamily="18" charset="0"/>
                <a:cs typeface="Arabic Transparent" pitchFamily="2" charset="-78"/>
              </a:rPr>
              <a:t>حق الطفل في الحماية </a:t>
            </a:r>
            <a:r>
              <a:rPr lang="ar-SA" sz="2000" b="1" dirty="0" smtClean="0">
                <a:solidFill>
                  <a:srgbClr val="0066FF"/>
                </a:solidFill>
                <a:latin typeface="Arial" pitchFamily="34" charset="0"/>
                <a:ea typeface="Times New Roman" pitchFamily="18" charset="0"/>
                <a:cs typeface="Arabic Transparent" pitchFamily="2" charset="-78"/>
              </a:rPr>
              <a:t>)</a:t>
            </a:r>
            <a:r>
              <a:rPr lang="ar-SA" sz="2000" b="1" dirty="0" smtClean="0">
                <a:solidFill>
                  <a:schemeClr val="tx2"/>
                </a:solidFill>
                <a:latin typeface="Arial" pitchFamily="34" charset="0"/>
                <a:ea typeface="Times New Roman" pitchFamily="18" charset="0"/>
                <a:cs typeface="Arabic Transparent" pitchFamily="2" charset="-78"/>
              </a:rPr>
              <a:t> </a:t>
            </a:r>
            <a:endParaRPr lang="ar-SA" sz="2400" b="1" dirty="0" smtClean="0">
              <a:solidFill>
                <a:schemeClr val="tx2"/>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2400" b="1" dirty="0" smtClean="0">
                <a:solidFill>
                  <a:srgbClr val="FF0000"/>
                </a:solidFill>
                <a:latin typeface="Arial" pitchFamily="34" charset="0"/>
                <a:ea typeface="Times New Roman" pitchFamily="18" charset="0"/>
                <a:cs typeface="Arabic Transparent" pitchFamily="2" charset="-78"/>
              </a:rPr>
              <a:t>الفصل </a:t>
            </a:r>
            <a:r>
              <a:rPr lang="ar-SA" sz="2400" b="1" dirty="0">
                <a:solidFill>
                  <a:srgbClr val="FF0000"/>
                </a:solidFill>
                <a:latin typeface="Arial" pitchFamily="34" charset="0"/>
                <a:ea typeface="Times New Roman" pitchFamily="18" charset="0"/>
                <a:cs typeface="Arabic Transparent" pitchFamily="2" charset="-78"/>
              </a:rPr>
              <a:t>الثالث </a:t>
            </a:r>
            <a:r>
              <a:rPr lang="ar-SA" sz="2400" b="1" dirty="0" smtClean="0">
                <a:solidFill>
                  <a:srgbClr val="FF0000"/>
                </a:solidFill>
                <a:latin typeface="Arial" pitchFamily="34" charset="0"/>
                <a:ea typeface="Times New Roman" pitchFamily="18" charset="0"/>
                <a:cs typeface="Arabic Transparent" pitchFamily="2" charset="-78"/>
              </a:rPr>
              <a:t>: </a:t>
            </a:r>
            <a:r>
              <a:rPr lang="ar-SA" sz="2000" b="1" dirty="0">
                <a:solidFill>
                  <a:srgbClr val="0066FF"/>
                </a:solidFill>
                <a:latin typeface="Arial" pitchFamily="34" charset="0"/>
                <a:ea typeface="Times New Roman" pitchFamily="18" charset="0"/>
                <a:cs typeface="Arabic Transparent" pitchFamily="2" charset="-78"/>
              </a:rPr>
              <a:t>مكون من </a:t>
            </a:r>
            <a:r>
              <a:rPr lang="ar-SA" sz="2000" b="1" dirty="0" smtClean="0">
                <a:solidFill>
                  <a:srgbClr val="0066FF"/>
                </a:solidFill>
                <a:latin typeface="Arial" pitchFamily="34" charset="0"/>
                <a:ea typeface="Times New Roman" pitchFamily="18" charset="0"/>
                <a:cs typeface="Arabic Transparent" pitchFamily="2" charset="-78"/>
              </a:rPr>
              <a:t>(7) </a:t>
            </a:r>
            <a:r>
              <a:rPr lang="ar-SA" sz="2000" b="1" dirty="0">
                <a:solidFill>
                  <a:srgbClr val="0066FF"/>
                </a:solidFill>
                <a:latin typeface="Arial" pitchFamily="34" charset="0"/>
                <a:ea typeface="Times New Roman" pitchFamily="18" charset="0"/>
                <a:cs typeface="Arabic Transparent" pitchFamily="2" charset="-78"/>
              </a:rPr>
              <a:t>مواد </a:t>
            </a:r>
            <a:r>
              <a:rPr lang="ar-SA" sz="2000" b="1" dirty="0">
                <a:solidFill>
                  <a:schemeClr val="tx2"/>
                </a:solidFill>
                <a:latin typeface="Arial" pitchFamily="34" charset="0"/>
                <a:ea typeface="Times New Roman" pitchFamily="18" charset="0"/>
                <a:cs typeface="Arabic Transparent" pitchFamily="2" charset="-78"/>
              </a:rPr>
              <a:t> </a:t>
            </a:r>
            <a:r>
              <a:rPr lang="ar-SA" sz="2000" b="1" dirty="0" smtClean="0">
                <a:solidFill>
                  <a:schemeClr val="tx2"/>
                </a:solidFill>
                <a:latin typeface="Arial" pitchFamily="34" charset="0"/>
                <a:ea typeface="Times New Roman" pitchFamily="18" charset="0"/>
                <a:cs typeface="Arabic Transparent" pitchFamily="2" charset="-78"/>
              </a:rPr>
              <a:t>يُ</a:t>
            </a:r>
            <a:r>
              <a:rPr lang="ar-SA" sz="2000" b="1" dirty="0" smtClean="0">
                <a:solidFill>
                  <a:srgbClr val="0066FF"/>
                </a:solidFill>
                <a:latin typeface="Arial" pitchFamily="34" charset="0"/>
                <a:ea typeface="Times New Roman" pitchFamily="18" charset="0"/>
                <a:cs typeface="Arabic Transparent" pitchFamily="2" charset="-78"/>
              </a:rPr>
              <a:t>عنى بـ </a:t>
            </a:r>
            <a:r>
              <a:rPr lang="ar-SA" sz="2000" b="1" dirty="0">
                <a:solidFill>
                  <a:srgbClr val="0066FF"/>
                </a:solidFill>
                <a:latin typeface="Arial" pitchFamily="34" charset="0"/>
                <a:ea typeface="Times New Roman" pitchFamily="18" charset="0"/>
                <a:cs typeface="Arabic Transparent" pitchFamily="2" charset="-78"/>
              </a:rPr>
              <a:t>(  </a:t>
            </a:r>
            <a:r>
              <a:rPr lang="ar-SA" sz="2000" b="1" dirty="0" smtClean="0">
                <a:solidFill>
                  <a:srgbClr val="FF0000"/>
                </a:solidFill>
                <a:latin typeface="Arial" pitchFamily="34" charset="0"/>
                <a:ea typeface="Times New Roman" pitchFamily="18" charset="0"/>
                <a:cs typeface="Arabic Transparent" pitchFamily="2" charset="-78"/>
              </a:rPr>
              <a:t>المحظورات المتصلة بحماية الطفل </a:t>
            </a:r>
            <a:r>
              <a:rPr lang="ar-SA" sz="2000" b="1" dirty="0" smtClean="0">
                <a:solidFill>
                  <a:srgbClr val="0066FF"/>
                </a:solidFill>
                <a:latin typeface="Arial" pitchFamily="34" charset="0"/>
                <a:ea typeface="Times New Roman" pitchFamily="18" charset="0"/>
                <a:cs typeface="Arabic Transparent" pitchFamily="2" charset="-78"/>
              </a:rPr>
              <a:t>)</a:t>
            </a:r>
            <a:r>
              <a:rPr lang="ar-SA" sz="2000" b="1" dirty="0" smtClean="0">
                <a:solidFill>
                  <a:schemeClr val="tx2"/>
                </a:solidFill>
                <a:latin typeface="Arial" pitchFamily="34" charset="0"/>
                <a:ea typeface="Times New Roman" pitchFamily="18" charset="0"/>
                <a:cs typeface="Arabic Transparent" pitchFamily="2" charset="-78"/>
              </a:rPr>
              <a:t> </a:t>
            </a:r>
            <a:endParaRPr lang="ar-SA" sz="2400" b="1" dirty="0" smtClean="0">
              <a:solidFill>
                <a:srgbClr val="FF0000"/>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2400" b="1" dirty="0" smtClean="0">
                <a:solidFill>
                  <a:srgbClr val="FF0000"/>
                </a:solidFill>
                <a:latin typeface="Arial" pitchFamily="34" charset="0"/>
                <a:ea typeface="Times New Roman" pitchFamily="18" charset="0"/>
                <a:cs typeface="Arabic Transparent" pitchFamily="2" charset="-78"/>
              </a:rPr>
              <a:t>الفصل الرابع </a:t>
            </a:r>
            <a:r>
              <a:rPr lang="ar-SA" sz="2400" b="1" dirty="0">
                <a:solidFill>
                  <a:srgbClr val="FF0000"/>
                </a:solidFill>
                <a:latin typeface="Arial" pitchFamily="34" charset="0"/>
                <a:ea typeface="Times New Roman" pitchFamily="18" charset="0"/>
                <a:cs typeface="Arabic Transparent" pitchFamily="2" charset="-78"/>
              </a:rPr>
              <a:t>: </a:t>
            </a:r>
            <a:r>
              <a:rPr lang="ar-SA" sz="2000" b="1" dirty="0">
                <a:solidFill>
                  <a:srgbClr val="0066FF"/>
                </a:solidFill>
                <a:latin typeface="Arial" pitchFamily="34" charset="0"/>
                <a:ea typeface="Times New Roman" pitchFamily="18" charset="0"/>
                <a:cs typeface="Arabic Transparent" pitchFamily="2" charset="-78"/>
              </a:rPr>
              <a:t>مكون من </a:t>
            </a:r>
            <a:r>
              <a:rPr lang="ar-SA" sz="2000" b="1" dirty="0" smtClean="0">
                <a:solidFill>
                  <a:srgbClr val="0066FF"/>
                </a:solidFill>
                <a:latin typeface="Arial" pitchFamily="34" charset="0"/>
                <a:ea typeface="Times New Roman" pitchFamily="18" charset="0"/>
                <a:cs typeface="Arabic Transparent" pitchFamily="2" charset="-78"/>
              </a:rPr>
              <a:t>(7) </a:t>
            </a:r>
            <a:r>
              <a:rPr lang="ar-SA" sz="2000" b="1" dirty="0">
                <a:solidFill>
                  <a:srgbClr val="0066FF"/>
                </a:solidFill>
                <a:latin typeface="Arial" pitchFamily="34" charset="0"/>
                <a:ea typeface="Times New Roman" pitchFamily="18" charset="0"/>
                <a:cs typeface="Arabic Transparent" pitchFamily="2" charset="-78"/>
              </a:rPr>
              <a:t>مواد </a:t>
            </a:r>
            <a:r>
              <a:rPr lang="ar-SA" sz="2000" b="1" dirty="0">
                <a:solidFill>
                  <a:schemeClr val="tx2"/>
                </a:solidFill>
                <a:latin typeface="Arial" pitchFamily="34" charset="0"/>
                <a:ea typeface="Times New Roman" pitchFamily="18" charset="0"/>
                <a:cs typeface="Arabic Transparent" pitchFamily="2" charset="-78"/>
              </a:rPr>
              <a:t> يُ</a:t>
            </a:r>
            <a:r>
              <a:rPr lang="ar-SA" sz="2000" b="1" dirty="0">
                <a:solidFill>
                  <a:srgbClr val="0066FF"/>
                </a:solidFill>
                <a:latin typeface="Arial" pitchFamily="34" charset="0"/>
                <a:ea typeface="Times New Roman" pitchFamily="18" charset="0"/>
                <a:cs typeface="Arabic Transparent" pitchFamily="2" charset="-78"/>
              </a:rPr>
              <a:t>عنى </a:t>
            </a:r>
            <a:r>
              <a:rPr lang="ar-SA" sz="2000" b="1" dirty="0" smtClean="0">
                <a:solidFill>
                  <a:srgbClr val="0066FF"/>
                </a:solidFill>
                <a:latin typeface="Arial" pitchFamily="34" charset="0"/>
                <a:ea typeface="Times New Roman" pitchFamily="18" charset="0"/>
                <a:cs typeface="Arabic Transparent" pitchFamily="2" charset="-78"/>
              </a:rPr>
              <a:t>بـ (  </a:t>
            </a:r>
            <a:r>
              <a:rPr lang="ar-SA" sz="2000" b="1" dirty="0" smtClean="0">
                <a:solidFill>
                  <a:srgbClr val="FF0000"/>
                </a:solidFill>
                <a:latin typeface="Arial" pitchFamily="34" charset="0"/>
                <a:ea typeface="Times New Roman" pitchFamily="18" charset="0"/>
                <a:cs typeface="Arabic Transparent" pitchFamily="2" charset="-78"/>
              </a:rPr>
              <a:t>حق الطفل في الرعاية والمسؤولية تجاهه </a:t>
            </a:r>
            <a:r>
              <a:rPr lang="ar-SA" sz="2000" b="1" dirty="0" smtClean="0">
                <a:solidFill>
                  <a:srgbClr val="0066FF"/>
                </a:solidFill>
                <a:latin typeface="Arial" pitchFamily="34" charset="0"/>
                <a:ea typeface="Times New Roman" pitchFamily="18" charset="0"/>
                <a:cs typeface="Arabic Transparent" pitchFamily="2" charset="-78"/>
              </a:rPr>
              <a:t>)</a:t>
            </a:r>
            <a:r>
              <a:rPr lang="ar-SA" sz="2000" b="1" dirty="0" smtClean="0">
                <a:solidFill>
                  <a:schemeClr val="tx2"/>
                </a:solidFill>
                <a:latin typeface="Arial" pitchFamily="34" charset="0"/>
                <a:ea typeface="Times New Roman" pitchFamily="18" charset="0"/>
                <a:cs typeface="Arabic Transparent" pitchFamily="2" charset="-78"/>
              </a:rPr>
              <a:t> </a:t>
            </a:r>
            <a:endParaRPr lang="ar-SA" sz="2400" b="1" dirty="0" smtClean="0">
              <a:solidFill>
                <a:srgbClr val="FF0000"/>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2400" b="1" dirty="0" smtClean="0">
                <a:solidFill>
                  <a:srgbClr val="FF0000"/>
                </a:solidFill>
                <a:latin typeface="Arial" pitchFamily="34" charset="0"/>
                <a:ea typeface="Times New Roman" pitchFamily="18" charset="0"/>
                <a:cs typeface="Arabic Transparent" pitchFamily="2" charset="-78"/>
              </a:rPr>
              <a:t>الفصل الخامس :</a:t>
            </a:r>
            <a:r>
              <a:rPr lang="ar-SA" sz="2000" b="1" dirty="0" smtClean="0">
                <a:solidFill>
                  <a:srgbClr val="0066FF"/>
                </a:solidFill>
                <a:latin typeface="Arial" pitchFamily="34" charset="0"/>
                <a:ea typeface="Times New Roman" pitchFamily="18" charset="0"/>
                <a:cs typeface="Arabic Transparent" pitchFamily="2" charset="-78"/>
              </a:rPr>
              <a:t>مكون </a:t>
            </a:r>
            <a:r>
              <a:rPr lang="ar-SA" sz="2000" b="1" dirty="0">
                <a:solidFill>
                  <a:srgbClr val="0066FF"/>
                </a:solidFill>
                <a:latin typeface="Arial" pitchFamily="34" charset="0"/>
                <a:ea typeface="Times New Roman" pitchFamily="18" charset="0"/>
                <a:cs typeface="Arabic Transparent" pitchFamily="2" charset="-78"/>
              </a:rPr>
              <a:t>من (4) مواد </a:t>
            </a:r>
            <a:r>
              <a:rPr lang="ar-SA" sz="2000" b="1" dirty="0">
                <a:solidFill>
                  <a:schemeClr val="tx2"/>
                </a:solidFill>
                <a:latin typeface="Arial" pitchFamily="34" charset="0"/>
                <a:ea typeface="Times New Roman" pitchFamily="18" charset="0"/>
                <a:cs typeface="Arabic Transparent" pitchFamily="2" charset="-78"/>
              </a:rPr>
              <a:t> </a:t>
            </a:r>
            <a:r>
              <a:rPr lang="ar-SA" sz="2000" b="1" dirty="0" smtClean="0">
                <a:solidFill>
                  <a:schemeClr val="tx2"/>
                </a:solidFill>
                <a:latin typeface="Arial" pitchFamily="34" charset="0"/>
                <a:ea typeface="Times New Roman" pitchFamily="18" charset="0"/>
                <a:cs typeface="Arabic Transparent" pitchFamily="2" charset="-78"/>
              </a:rPr>
              <a:t>يُ</a:t>
            </a:r>
            <a:r>
              <a:rPr lang="ar-SA" sz="2000" b="1" dirty="0" smtClean="0">
                <a:solidFill>
                  <a:srgbClr val="0066FF"/>
                </a:solidFill>
                <a:latin typeface="Arial" pitchFamily="34" charset="0"/>
                <a:ea typeface="Times New Roman" pitchFamily="18" charset="0"/>
                <a:cs typeface="Arabic Transparent" pitchFamily="2" charset="-78"/>
              </a:rPr>
              <a:t>عنى بـ  </a:t>
            </a:r>
            <a:r>
              <a:rPr lang="ar-SA" sz="1600" b="1" dirty="0">
                <a:solidFill>
                  <a:srgbClr val="0066FF"/>
                </a:solidFill>
                <a:latin typeface="Arial" pitchFamily="34" charset="0"/>
                <a:ea typeface="Times New Roman" pitchFamily="18" charset="0"/>
                <a:cs typeface="Arabic Transparent" pitchFamily="2" charset="-78"/>
              </a:rPr>
              <a:t>(  </a:t>
            </a:r>
            <a:r>
              <a:rPr lang="ar-SA" sz="1600" b="1" dirty="0" smtClean="0">
                <a:solidFill>
                  <a:srgbClr val="FF0000"/>
                </a:solidFill>
                <a:latin typeface="Arial" pitchFamily="34" charset="0"/>
                <a:ea typeface="Times New Roman" pitchFamily="18" charset="0"/>
                <a:cs typeface="Arabic Transparent" pitchFamily="2" charset="-78"/>
              </a:rPr>
              <a:t>الإبلاغ والنظر في مخالفة النظام ولائحته ووقت العمل به </a:t>
            </a:r>
            <a:r>
              <a:rPr lang="ar-SA" sz="1600" b="1" dirty="0" smtClean="0">
                <a:solidFill>
                  <a:srgbClr val="0066FF"/>
                </a:solidFill>
                <a:latin typeface="Arial" pitchFamily="34" charset="0"/>
                <a:ea typeface="Times New Roman" pitchFamily="18" charset="0"/>
                <a:cs typeface="Arabic Transparent" pitchFamily="2" charset="-78"/>
              </a:rPr>
              <a:t>)</a:t>
            </a:r>
            <a:r>
              <a:rPr lang="ar-SA" sz="1600" b="1" dirty="0" smtClean="0">
                <a:solidFill>
                  <a:schemeClr val="tx2"/>
                </a:solidFill>
                <a:latin typeface="Arial" pitchFamily="34" charset="0"/>
                <a:ea typeface="Times New Roman" pitchFamily="18" charset="0"/>
                <a:cs typeface="Arabic Transparent" pitchFamily="2" charset="-78"/>
              </a:rPr>
              <a:t> </a:t>
            </a:r>
            <a:endParaRPr lang="ar-SA" b="1" dirty="0">
              <a:solidFill>
                <a:srgbClr val="FF0000"/>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endParaRPr lang="en-US" sz="2000" b="1" dirty="0">
              <a:solidFill>
                <a:srgbClr val="0066FF"/>
              </a:solidFill>
              <a:latin typeface="Arial" pitchFamily="34" charset="0"/>
              <a:ea typeface="Times New Roman" pitchFamily="18" charset="0"/>
              <a:cs typeface="Arabic Transparent" pitchFamily="2" charset="-78"/>
            </a:endParaRPr>
          </a:p>
        </p:txBody>
      </p:sp>
      <p:pic>
        <p:nvPicPr>
          <p:cNvPr id="1026" name="Picture 2" descr="E:\الملفات الرئيسة\عبدالله الرئيسة\منجزاتي في الارشاد\دوراتي\دوراتي في التوجيه والارشاد\حقيبة التدخل المبكر للاطفال  المعدلة\حقائب التدخل للطفولة اصدار 2  -\حقائب  مهارات الكشف والتدخل الاصدار 2\نظام حماية الطفل بالسعودية\نظام حماية الطفل بالسعودية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22" y="188640"/>
            <a:ext cx="1914702" cy="14034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9655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25215" y="692696"/>
            <a:ext cx="8305800" cy="3785652"/>
          </a:xfrm>
          <a:prstGeom prst="rect">
            <a:avLst/>
          </a:prstGeom>
          <a:gradFill>
            <a:gsLst>
              <a:gs pos="0">
                <a:schemeClr val="accent5"/>
              </a:gs>
              <a:gs pos="35000">
                <a:schemeClr val="accent5">
                  <a:tint val="37000"/>
                  <a:satMod val="300000"/>
                </a:schemeClr>
              </a:gs>
              <a:gs pos="100000">
                <a:schemeClr val="accent5">
                  <a:tint val="15000"/>
                  <a:satMod val="350000"/>
                </a:schemeClr>
              </a:gs>
            </a:gsLst>
            <a:lin ang="16200000" scaled="1"/>
          </a:gra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endParaRPr lang="ar-SA" sz="3600" b="1" u="sng" dirty="0">
              <a:solidFill>
                <a:srgbClr val="C00000"/>
              </a:solidFill>
              <a:latin typeface="Arial" pitchFamily="34" charset="0"/>
              <a:ea typeface="Times New Roman" pitchFamily="18" charset="0"/>
              <a:cs typeface="PT Bold Heading" pitchFamily="2" charset="-78"/>
            </a:endParaRPr>
          </a:p>
          <a:p>
            <a:pPr algn="justLow" fontAlgn="base">
              <a:spcBef>
                <a:spcPct val="0"/>
              </a:spcBef>
              <a:spcAft>
                <a:spcPct val="0"/>
              </a:spcAft>
            </a:pPr>
            <a:endParaRPr lang="en-US" sz="3600" b="1" u="sng" dirty="0">
              <a:solidFill>
                <a:srgbClr val="C00000"/>
              </a:solidFill>
              <a:latin typeface="Arial" pitchFamily="34" charset="0"/>
              <a:ea typeface="Times New Roman" pitchFamily="18" charset="0"/>
              <a:cs typeface="PT Bold Heading" pitchFamily="2" charset="-78"/>
            </a:endParaRPr>
          </a:p>
          <a:p>
            <a:pPr algn="ctr" fontAlgn="base">
              <a:spcBef>
                <a:spcPct val="0"/>
              </a:spcBef>
              <a:spcAft>
                <a:spcPct val="0"/>
              </a:spcAft>
            </a:pPr>
            <a:r>
              <a:rPr lang="ar-SA" sz="9600" b="1" u="sng" dirty="0" smtClean="0">
                <a:solidFill>
                  <a:schemeClr val="tx1"/>
                </a:solidFill>
                <a:latin typeface="Arial" pitchFamily="34" charset="0"/>
                <a:ea typeface="Times New Roman" pitchFamily="18" charset="0"/>
                <a:cs typeface="PT Bold Heading" pitchFamily="2" charset="-78"/>
              </a:rPr>
              <a:t>استراحة </a:t>
            </a:r>
            <a:endParaRPr lang="ar-SA" sz="9600" b="1" dirty="0" smtClean="0">
              <a:solidFill>
                <a:schemeClr val="tx1"/>
              </a:solidFill>
              <a:latin typeface="Arial" pitchFamily="34" charset="0"/>
              <a:ea typeface="Times New Roman" pitchFamily="18" charset="0"/>
              <a:cs typeface="PT Bold Heading" pitchFamily="2" charset="-78"/>
            </a:endParaRPr>
          </a:p>
          <a:p>
            <a:pPr algn="justLow" fontAlgn="base">
              <a:spcBef>
                <a:spcPct val="0"/>
              </a:spcBef>
              <a:spcAft>
                <a:spcPct val="0"/>
              </a:spcAft>
            </a:pPr>
            <a:endParaRPr lang="ar-SA" sz="3600" b="1" dirty="0">
              <a:solidFill>
                <a:schemeClr val="tx2"/>
              </a:solidFill>
              <a:latin typeface="Arial" pitchFamily="34" charset="0"/>
              <a:ea typeface="Times New Roman" pitchFamily="18" charset="0"/>
              <a:cs typeface="PT Bold Heading" pitchFamily="2" charset="-78"/>
            </a:endParaRPr>
          </a:p>
          <a:p>
            <a:pPr algn="justLow" fontAlgn="base">
              <a:spcBef>
                <a:spcPct val="0"/>
              </a:spcBef>
              <a:spcAft>
                <a:spcPct val="0"/>
              </a:spcAft>
            </a:pPr>
            <a:endParaRPr lang="ar-SA" sz="3600" b="1" dirty="0" smtClean="0">
              <a:solidFill>
                <a:schemeClr val="tx2"/>
              </a:solidFill>
              <a:latin typeface="Arial" pitchFamily="34" charset="0"/>
              <a:ea typeface="Times New Roman" pitchFamily="18" charset="0"/>
              <a:cs typeface="PT Bold Heading" pitchFamily="2" charset="-78"/>
            </a:endParaRPr>
          </a:p>
        </p:txBody>
      </p:sp>
      <p:pic>
        <p:nvPicPr>
          <p:cNvPr id="2050" name="Picture 2" descr="http://www.shfanews.net/images/stories/shfa/6/55032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16" y="3717032"/>
            <a:ext cx="3528392" cy="26629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5952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28596" y="1484644"/>
            <a:ext cx="8305800" cy="3970318"/>
          </a:xfrm>
          <a:prstGeom prst="rect">
            <a:avLst/>
          </a:prstGeom>
          <a:gradFill>
            <a:gsLst>
              <a:gs pos="0">
                <a:schemeClr val="accent5"/>
              </a:gs>
              <a:gs pos="35000">
                <a:schemeClr val="accent5">
                  <a:tint val="37000"/>
                  <a:satMod val="300000"/>
                </a:schemeClr>
              </a:gs>
              <a:gs pos="100000">
                <a:schemeClr val="accent5">
                  <a:tint val="15000"/>
                  <a:satMod val="350000"/>
                </a:schemeClr>
              </a:gs>
            </a:gsLst>
            <a:lin ang="16200000" scaled="1"/>
          </a:gra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ar-SA" sz="3600" b="1" u="sng" dirty="0">
                <a:solidFill>
                  <a:srgbClr val="C00000"/>
                </a:solidFill>
                <a:latin typeface="Arial" pitchFamily="34" charset="0"/>
                <a:ea typeface="Times New Roman" pitchFamily="18" charset="0"/>
                <a:cs typeface="PT Bold Heading" pitchFamily="2" charset="-78"/>
              </a:rPr>
              <a:t>اليوم الأول</a:t>
            </a:r>
            <a:r>
              <a:rPr lang="ar-SA" sz="3600" b="1" u="sng" dirty="0" smtClean="0">
                <a:solidFill>
                  <a:srgbClr val="C00000"/>
                </a:solidFill>
                <a:latin typeface="Arial" pitchFamily="34" charset="0"/>
                <a:ea typeface="Times New Roman" pitchFamily="18" charset="0"/>
                <a:cs typeface="PT Bold Heading" pitchFamily="2" charset="-78"/>
              </a:rPr>
              <a:t>:</a:t>
            </a:r>
          </a:p>
          <a:p>
            <a:pPr algn="justLow" fontAlgn="base">
              <a:spcBef>
                <a:spcPct val="0"/>
              </a:spcBef>
              <a:spcAft>
                <a:spcPct val="0"/>
              </a:spcAft>
            </a:pPr>
            <a:endParaRPr lang="ar-SA" sz="3600" b="1" u="sng" dirty="0">
              <a:solidFill>
                <a:srgbClr val="C00000"/>
              </a:solidFill>
              <a:latin typeface="Arial" pitchFamily="34" charset="0"/>
              <a:ea typeface="Times New Roman" pitchFamily="18" charset="0"/>
              <a:cs typeface="PT Bold Heading" pitchFamily="2" charset="-78"/>
            </a:endParaRPr>
          </a:p>
          <a:p>
            <a:pPr algn="justLow" fontAlgn="base">
              <a:spcBef>
                <a:spcPct val="0"/>
              </a:spcBef>
              <a:spcAft>
                <a:spcPct val="0"/>
              </a:spcAft>
            </a:pPr>
            <a:endParaRPr lang="en-US" sz="3600" b="1" u="sng" dirty="0">
              <a:solidFill>
                <a:srgbClr val="C00000"/>
              </a:solidFill>
              <a:latin typeface="Arial" pitchFamily="34" charset="0"/>
              <a:ea typeface="Times New Roman" pitchFamily="18" charset="0"/>
              <a:cs typeface="PT Bold Heading" pitchFamily="2" charset="-78"/>
            </a:endParaRPr>
          </a:p>
          <a:p>
            <a:pPr algn="justLow" fontAlgn="base">
              <a:spcBef>
                <a:spcPct val="0"/>
              </a:spcBef>
              <a:spcAft>
                <a:spcPct val="0"/>
              </a:spcAft>
            </a:pPr>
            <a:r>
              <a:rPr lang="ar-SA" sz="3600" b="1" u="sng" dirty="0">
                <a:solidFill>
                  <a:schemeClr val="accent3"/>
                </a:solidFill>
                <a:latin typeface="Arial" pitchFamily="34" charset="0"/>
                <a:ea typeface="Times New Roman" pitchFamily="18" charset="0"/>
                <a:cs typeface="PT Bold Heading" pitchFamily="2" charset="-78"/>
              </a:rPr>
              <a:t>عنوان الجلسة </a:t>
            </a:r>
            <a:r>
              <a:rPr lang="ar-SA" sz="3600" b="1" u="sng" dirty="0" smtClean="0">
                <a:solidFill>
                  <a:schemeClr val="accent3"/>
                </a:solidFill>
                <a:latin typeface="Arial" pitchFamily="34" charset="0"/>
                <a:ea typeface="Times New Roman" pitchFamily="18" charset="0"/>
                <a:cs typeface="PT Bold Heading" pitchFamily="2" charset="-78"/>
              </a:rPr>
              <a:t>الثانية:</a:t>
            </a:r>
            <a:r>
              <a:rPr lang="ar-SA" sz="3600" b="1" dirty="0" smtClean="0">
                <a:solidFill>
                  <a:schemeClr val="tx2"/>
                </a:solidFill>
                <a:latin typeface="Arial" pitchFamily="34" charset="0"/>
                <a:ea typeface="Times New Roman" pitchFamily="18" charset="0"/>
                <a:cs typeface="PT Bold Heading" pitchFamily="2" charset="-78"/>
              </a:rPr>
              <a:t> </a:t>
            </a:r>
          </a:p>
          <a:p>
            <a:pPr algn="justLow" fontAlgn="base">
              <a:spcBef>
                <a:spcPct val="0"/>
              </a:spcBef>
              <a:spcAft>
                <a:spcPct val="0"/>
              </a:spcAft>
            </a:pPr>
            <a:endParaRPr lang="ar-SA" sz="3600" b="1" dirty="0" smtClean="0">
              <a:solidFill>
                <a:schemeClr val="tx2"/>
              </a:solidFill>
              <a:latin typeface="Arial" pitchFamily="34" charset="0"/>
              <a:ea typeface="Times New Roman" pitchFamily="18" charset="0"/>
              <a:cs typeface="PT Bold Heading" pitchFamily="2" charset="-78"/>
            </a:endParaRPr>
          </a:p>
          <a:p>
            <a:pPr algn="ctr" fontAlgn="base">
              <a:spcBef>
                <a:spcPct val="0"/>
              </a:spcBef>
              <a:spcAft>
                <a:spcPct val="0"/>
              </a:spcAft>
            </a:pPr>
            <a:r>
              <a:rPr lang="ar-SA" sz="3600" b="1" dirty="0" smtClean="0">
                <a:solidFill>
                  <a:schemeClr val="tx2"/>
                </a:solidFill>
                <a:latin typeface="Arial" pitchFamily="34" charset="0"/>
                <a:ea typeface="Times New Roman" pitchFamily="18" charset="0"/>
                <a:cs typeface="PT Bold Heading" pitchFamily="2" charset="-78"/>
              </a:rPr>
              <a:t>احتياجات نمو الطفل وقضايا الإساءة إليه " الماهية والمضامين والمعتقدات"</a:t>
            </a:r>
            <a:endParaRPr lang="en-US" sz="3600" b="1" dirty="0">
              <a:solidFill>
                <a:schemeClr val="tx2"/>
              </a:solidFill>
              <a:latin typeface="Arial" pitchFamily="34" charset="0"/>
              <a:ea typeface="Times New Roman" pitchFamily="18" charset="0"/>
              <a:cs typeface="PT Bold Heading" pitchFamily="2" charset="-78"/>
            </a:endParaRPr>
          </a:p>
        </p:txBody>
      </p:sp>
    </p:spTree>
    <p:extLst>
      <p:ext uri="{BB962C8B-B14F-4D97-AF65-F5344CB8AC3E}">
        <p14:creationId xmlns:p14="http://schemas.microsoft.com/office/powerpoint/2010/main" val="24172217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008314" y="2132856"/>
            <a:ext cx="6934200" cy="2862322"/>
          </a:xfrm>
          <a:prstGeom prst="rect">
            <a:avLst/>
          </a:prstGeom>
          <a:ln w="38100">
            <a:solidFill>
              <a:schemeClr val="tx1"/>
            </a:solidFill>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400" b="1" dirty="0">
                <a:solidFill>
                  <a:schemeClr val="tx2"/>
                </a:solidFill>
                <a:latin typeface="Arial" pitchFamily="34" charset="0"/>
                <a:ea typeface="Times New Roman" pitchFamily="18" charset="0"/>
                <a:cs typeface="Arabic Transparent" pitchFamily="2" charset="-78"/>
              </a:rPr>
              <a:t>كل مجموعة تتخيل نفسها تمتلك </a:t>
            </a:r>
            <a:r>
              <a:rPr lang="ar-JO" sz="2400" b="1" dirty="0">
                <a:solidFill>
                  <a:schemeClr val="tx2"/>
                </a:solidFill>
                <a:latin typeface="Arial" pitchFamily="34" charset="0"/>
                <a:ea typeface="Times New Roman" pitchFamily="18" charset="0"/>
                <a:cs typeface="Arabic Transparent" pitchFamily="2" charset="-78"/>
              </a:rPr>
              <a:t>قطعة أرض زراعية </a:t>
            </a:r>
            <a:r>
              <a:rPr lang="ar-SA" sz="2400" b="1" dirty="0">
                <a:solidFill>
                  <a:schemeClr val="tx2"/>
                </a:solidFill>
                <a:latin typeface="Arial" pitchFamily="34" charset="0"/>
                <a:ea typeface="Times New Roman" pitchFamily="18" charset="0"/>
                <a:cs typeface="Arabic Transparent" pitchFamily="2" charset="-78"/>
              </a:rPr>
              <a:t>وأن </a:t>
            </a:r>
            <a:r>
              <a:rPr lang="ar-SA" sz="2400" b="1" dirty="0" smtClean="0">
                <a:solidFill>
                  <a:schemeClr val="tx2"/>
                </a:solidFill>
                <a:latin typeface="Arial" pitchFamily="34" charset="0"/>
                <a:ea typeface="Times New Roman" pitchFamily="18" charset="0"/>
                <a:cs typeface="Arabic Transparent" pitchFamily="2" charset="-78"/>
              </a:rPr>
              <a:t>عليكم  </a:t>
            </a:r>
            <a:r>
              <a:rPr lang="ar-JO" sz="2400" b="1" dirty="0">
                <a:solidFill>
                  <a:schemeClr val="tx2"/>
                </a:solidFill>
                <a:latin typeface="Arial" pitchFamily="34" charset="0"/>
                <a:ea typeface="Times New Roman" pitchFamily="18" charset="0"/>
                <a:cs typeface="Arabic Transparent" pitchFamily="2" charset="-78"/>
              </a:rPr>
              <a:t>زراعتها </a:t>
            </a:r>
            <a:r>
              <a:rPr lang="ar-SA" sz="2400" b="1" dirty="0">
                <a:solidFill>
                  <a:schemeClr val="tx2"/>
                </a:solidFill>
                <a:latin typeface="Arial" pitchFamily="34" charset="0"/>
                <a:ea typeface="Times New Roman" pitchFamily="18" charset="0"/>
                <a:cs typeface="Arabic Transparent" pitchFamily="2" charset="-78"/>
              </a:rPr>
              <a:t>ب</a:t>
            </a:r>
            <a:r>
              <a:rPr lang="ar-JO" sz="2400" b="1" dirty="0" smtClean="0">
                <a:solidFill>
                  <a:schemeClr val="tx2"/>
                </a:solidFill>
                <a:latin typeface="Arial" pitchFamily="34" charset="0"/>
                <a:ea typeface="Times New Roman" pitchFamily="18" charset="0"/>
                <a:cs typeface="Arabic Transparent" pitchFamily="2" charset="-78"/>
              </a:rPr>
              <a:t>بذور خاصة  </a:t>
            </a:r>
            <a:r>
              <a:rPr lang="ar-SA" sz="2400" b="1" dirty="0" smtClean="0">
                <a:solidFill>
                  <a:schemeClr val="tx2"/>
                </a:solidFill>
                <a:latin typeface="Arial" pitchFamily="34" charset="0"/>
                <a:ea typeface="Times New Roman" pitchFamily="18" charset="0"/>
                <a:cs typeface="Arabic Transparent" pitchFamily="2" charset="-78"/>
              </a:rPr>
              <a:t>ل</a:t>
            </a:r>
            <a:r>
              <a:rPr lang="ar-JO" sz="2400" b="1" dirty="0" smtClean="0">
                <a:solidFill>
                  <a:schemeClr val="tx2"/>
                </a:solidFill>
                <a:latin typeface="Arial" pitchFamily="34" charset="0"/>
                <a:ea typeface="Times New Roman" pitchFamily="18" charset="0"/>
                <a:cs typeface="Arabic Transparent" pitchFamily="2" charset="-78"/>
              </a:rPr>
              <a:t>بنوع الشجرة</a:t>
            </a:r>
            <a:r>
              <a:rPr lang="ar-SA" sz="2400" b="1" dirty="0" smtClean="0">
                <a:solidFill>
                  <a:schemeClr val="tx2"/>
                </a:solidFill>
                <a:latin typeface="Arial" pitchFamily="34" charset="0"/>
                <a:ea typeface="Times New Roman" pitchFamily="18" charset="0"/>
                <a:cs typeface="Arabic Transparent" pitchFamily="2" charset="-78"/>
              </a:rPr>
              <a:t> .</a:t>
            </a:r>
            <a:endParaRPr lang="ar-SA" sz="2400" b="1" dirty="0">
              <a:solidFill>
                <a:schemeClr val="tx2"/>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2400" b="1" dirty="0" smtClean="0">
                <a:solidFill>
                  <a:schemeClr val="tx1"/>
                </a:solidFill>
                <a:latin typeface="Arial" pitchFamily="34" charset="0"/>
                <a:ea typeface="Times New Roman" pitchFamily="18" charset="0"/>
                <a:cs typeface="Arabic Transparent" pitchFamily="2" charset="-78"/>
              </a:rPr>
              <a:t>س  : </a:t>
            </a:r>
            <a:r>
              <a:rPr lang="ar-JO" sz="2400" b="1" dirty="0" smtClean="0">
                <a:solidFill>
                  <a:schemeClr val="tx1"/>
                </a:solidFill>
                <a:latin typeface="Arial" pitchFamily="34" charset="0"/>
                <a:ea typeface="Times New Roman" pitchFamily="18" charset="0"/>
                <a:cs typeface="Arabic Transparent" pitchFamily="2" charset="-78"/>
              </a:rPr>
              <a:t>ماذا </a:t>
            </a:r>
            <a:r>
              <a:rPr lang="ar-SA" sz="2400" b="1" dirty="0" smtClean="0">
                <a:solidFill>
                  <a:schemeClr val="tx1"/>
                </a:solidFill>
                <a:latin typeface="Arial" pitchFamily="34" charset="0"/>
                <a:ea typeface="Times New Roman" pitchFamily="18" charset="0"/>
                <a:cs typeface="Arabic Transparent" pitchFamily="2" charset="-78"/>
              </a:rPr>
              <a:t>سوف ت</a:t>
            </a:r>
            <a:r>
              <a:rPr lang="ar-JO" sz="2400" b="1" dirty="0" smtClean="0">
                <a:solidFill>
                  <a:schemeClr val="tx1"/>
                </a:solidFill>
                <a:latin typeface="Arial" pitchFamily="34" charset="0"/>
                <a:ea typeface="Times New Roman" pitchFamily="18" charset="0"/>
                <a:cs typeface="Arabic Transparent" pitchFamily="2" charset="-78"/>
              </a:rPr>
              <a:t>فعلون </a:t>
            </a:r>
            <a:r>
              <a:rPr lang="ar-JO" sz="2400" b="1" dirty="0">
                <a:solidFill>
                  <a:schemeClr val="tx1"/>
                </a:solidFill>
                <a:latin typeface="Arial" pitchFamily="34" charset="0"/>
                <a:ea typeface="Times New Roman" pitchFamily="18" charset="0"/>
                <a:cs typeface="Arabic Transparent" pitchFamily="2" charset="-78"/>
              </a:rPr>
              <a:t>لإنجاحها؟</a:t>
            </a:r>
            <a:endParaRPr lang="ar-SA" sz="2400" b="1" dirty="0">
              <a:solidFill>
                <a:schemeClr val="tx1"/>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2400" b="1" dirty="0" smtClean="0">
                <a:solidFill>
                  <a:schemeClr val="tx1"/>
                </a:solidFill>
                <a:latin typeface="Arial" pitchFamily="34" charset="0"/>
                <a:ea typeface="Times New Roman" pitchFamily="18" charset="0"/>
                <a:cs typeface="Arabic Transparent" pitchFamily="2" charset="-78"/>
              </a:rPr>
              <a:t>س:  </a:t>
            </a:r>
            <a:r>
              <a:rPr lang="ar-JO" sz="2400" b="1" dirty="0" smtClean="0">
                <a:solidFill>
                  <a:schemeClr val="tx1"/>
                </a:solidFill>
                <a:latin typeface="Arial" pitchFamily="34" charset="0"/>
                <a:ea typeface="Times New Roman" pitchFamily="18" charset="0"/>
                <a:cs typeface="Arabic Transparent" pitchFamily="2" charset="-78"/>
              </a:rPr>
              <a:t>ما دور</a:t>
            </a:r>
            <a:r>
              <a:rPr lang="ar-SA" sz="2400" b="1" dirty="0" smtClean="0">
                <a:solidFill>
                  <a:schemeClr val="tx1"/>
                </a:solidFill>
                <a:latin typeface="Arial" pitchFamily="34" charset="0"/>
                <a:ea typeface="Times New Roman" pitchFamily="18" charset="0"/>
                <a:cs typeface="Arabic Transparent" pitchFamily="2" charset="-78"/>
              </a:rPr>
              <a:t>كم </a:t>
            </a:r>
            <a:r>
              <a:rPr lang="ar-JO" sz="2400" b="1" dirty="0" smtClean="0">
                <a:solidFill>
                  <a:schemeClr val="tx1"/>
                </a:solidFill>
                <a:latin typeface="Arial" pitchFamily="34" charset="0"/>
                <a:ea typeface="Times New Roman" pitchFamily="18" charset="0"/>
                <a:cs typeface="Arabic Transparent" pitchFamily="2" charset="-78"/>
              </a:rPr>
              <a:t>الأساسي</a:t>
            </a:r>
            <a:r>
              <a:rPr lang="ar-JO" sz="2400" b="1" dirty="0">
                <a:solidFill>
                  <a:schemeClr val="tx1"/>
                </a:solidFill>
                <a:latin typeface="Arial" pitchFamily="34" charset="0"/>
                <a:ea typeface="Times New Roman" pitchFamily="18" charset="0"/>
                <a:cs typeface="Arabic Transparent" pitchFamily="2" charset="-78"/>
              </a:rPr>
              <a:t>، </a:t>
            </a:r>
            <a:r>
              <a:rPr lang="ar-SA" sz="2400" b="1" dirty="0" smtClean="0">
                <a:solidFill>
                  <a:schemeClr val="tx1"/>
                </a:solidFill>
                <a:latin typeface="Arial" pitchFamily="34" charset="0"/>
                <a:ea typeface="Times New Roman" pitchFamily="18" charset="0"/>
                <a:cs typeface="Arabic Transparent" pitchFamily="2" charset="-78"/>
              </a:rPr>
              <a:t>و</a:t>
            </a:r>
            <a:r>
              <a:rPr lang="ar-JO" sz="2400" b="1" dirty="0" smtClean="0">
                <a:solidFill>
                  <a:schemeClr val="tx1"/>
                </a:solidFill>
                <a:latin typeface="Arial" pitchFamily="34" charset="0"/>
                <a:ea typeface="Times New Roman" pitchFamily="18" charset="0"/>
                <a:cs typeface="Arabic Transparent" pitchFamily="2" charset="-78"/>
              </a:rPr>
              <a:t>ماذا </a:t>
            </a:r>
            <a:r>
              <a:rPr lang="ar-SA" sz="2400" b="1" dirty="0" smtClean="0">
                <a:solidFill>
                  <a:schemeClr val="tx1"/>
                </a:solidFill>
                <a:latin typeface="Arial" pitchFamily="34" charset="0"/>
                <a:ea typeface="Times New Roman" pitchFamily="18" charset="0"/>
                <a:cs typeface="Arabic Transparent" pitchFamily="2" charset="-78"/>
              </a:rPr>
              <a:t>ت</a:t>
            </a:r>
            <a:r>
              <a:rPr lang="ar-JO" sz="2400" b="1" dirty="0" smtClean="0">
                <a:solidFill>
                  <a:schemeClr val="tx1"/>
                </a:solidFill>
                <a:latin typeface="Arial" pitchFamily="34" charset="0"/>
                <a:ea typeface="Times New Roman" pitchFamily="18" charset="0"/>
                <a:cs typeface="Arabic Transparent" pitchFamily="2" charset="-78"/>
              </a:rPr>
              <a:t>وفر</a:t>
            </a:r>
            <a:r>
              <a:rPr lang="ar-SA" sz="2400" b="1" dirty="0" err="1">
                <a:solidFill>
                  <a:schemeClr val="tx1"/>
                </a:solidFill>
                <a:latin typeface="Arial" pitchFamily="34" charset="0"/>
                <a:ea typeface="Times New Roman" pitchFamily="18" charset="0"/>
                <a:cs typeface="Arabic Transparent" pitchFamily="2" charset="-78"/>
              </a:rPr>
              <a:t>ون</a:t>
            </a:r>
            <a:r>
              <a:rPr lang="ar-SA" sz="2400" b="1" dirty="0">
                <a:solidFill>
                  <a:schemeClr val="tx1"/>
                </a:solidFill>
                <a:latin typeface="Arial" pitchFamily="34" charset="0"/>
                <a:ea typeface="Times New Roman" pitchFamily="18" charset="0"/>
                <a:cs typeface="Arabic Transparent" pitchFamily="2" charset="-78"/>
              </a:rPr>
              <a:t> </a:t>
            </a:r>
            <a:r>
              <a:rPr lang="ar-JO" sz="2400" b="1" dirty="0" smtClean="0">
                <a:solidFill>
                  <a:schemeClr val="tx1"/>
                </a:solidFill>
                <a:latin typeface="Arial" pitchFamily="34" charset="0"/>
                <a:ea typeface="Times New Roman" pitchFamily="18" charset="0"/>
                <a:cs typeface="Arabic Transparent" pitchFamily="2" charset="-78"/>
              </a:rPr>
              <a:t>له</a:t>
            </a:r>
            <a:r>
              <a:rPr lang="ar-SA" sz="2400" b="1" dirty="0" smtClean="0">
                <a:solidFill>
                  <a:schemeClr val="tx1"/>
                </a:solidFill>
                <a:latin typeface="Arial" pitchFamily="34" charset="0"/>
                <a:ea typeface="Times New Roman" pitchFamily="18" charset="0"/>
                <a:cs typeface="Arabic Transparent" pitchFamily="2" charset="-78"/>
              </a:rPr>
              <a:t>ا ؟</a:t>
            </a:r>
            <a:endParaRPr lang="ar-SA" sz="2400" b="1" dirty="0">
              <a:solidFill>
                <a:schemeClr val="tx1"/>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2400" b="1" dirty="0" smtClean="0">
                <a:solidFill>
                  <a:schemeClr val="tx1"/>
                </a:solidFill>
                <a:latin typeface="Arial" pitchFamily="34" charset="0"/>
                <a:ea typeface="Times New Roman" pitchFamily="18" charset="0"/>
                <a:cs typeface="Arabic Transparent" pitchFamily="2" charset="-78"/>
              </a:rPr>
              <a:t>- </a:t>
            </a:r>
            <a:r>
              <a:rPr lang="ar-JO" sz="2400" b="1" dirty="0" smtClean="0">
                <a:solidFill>
                  <a:schemeClr val="tx1"/>
                </a:solidFill>
                <a:latin typeface="Arial" pitchFamily="34" charset="0"/>
                <a:ea typeface="Times New Roman" pitchFamily="18" charset="0"/>
                <a:cs typeface="Arabic Transparent" pitchFamily="2" charset="-78"/>
              </a:rPr>
              <a:t>ما شعور</a:t>
            </a:r>
            <a:r>
              <a:rPr lang="ar-SA" sz="2400" b="1" dirty="0">
                <a:solidFill>
                  <a:schemeClr val="tx1"/>
                </a:solidFill>
                <a:latin typeface="Arial" pitchFamily="34" charset="0"/>
                <a:ea typeface="Times New Roman" pitchFamily="18" charset="0"/>
                <a:cs typeface="Arabic Transparent" pitchFamily="2" charset="-78"/>
              </a:rPr>
              <a:t>ك</a:t>
            </a:r>
            <a:r>
              <a:rPr lang="ar-SA" sz="2400" b="1" dirty="0" smtClean="0">
                <a:solidFill>
                  <a:schemeClr val="tx1"/>
                </a:solidFill>
                <a:latin typeface="Arial" pitchFamily="34" charset="0"/>
                <a:ea typeface="Times New Roman" pitchFamily="18" charset="0"/>
                <a:cs typeface="Arabic Transparent" pitchFamily="2" charset="-78"/>
              </a:rPr>
              <a:t>م </a:t>
            </a:r>
            <a:r>
              <a:rPr lang="ar-JO" sz="2400" b="1" dirty="0">
                <a:solidFill>
                  <a:schemeClr val="tx1"/>
                </a:solidFill>
                <a:latin typeface="Arial" pitchFamily="34" charset="0"/>
                <a:ea typeface="Times New Roman" pitchFamily="18" charset="0"/>
                <a:cs typeface="Arabic Transparent" pitchFamily="2" charset="-78"/>
              </a:rPr>
              <a:t>تجاهها، إذا نجحت، </a:t>
            </a:r>
            <a:r>
              <a:rPr lang="ar-SA" sz="2400" b="1" dirty="0" smtClean="0">
                <a:solidFill>
                  <a:schemeClr val="tx1"/>
                </a:solidFill>
                <a:latin typeface="Arial" pitchFamily="34" charset="0"/>
                <a:ea typeface="Times New Roman" pitchFamily="18" charset="0"/>
                <a:cs typeface="Arabic Transparent" pitchFamily="2" charset="-78"/>
              </a:rPr>
              <a:t>أ</a:t>
            </a:r>
            <a:r>
              <a:rPr lang="ar-JO" sz="2400" b="1" dirty="0" smtClean="0">
                <a:solidFill>
                  <a:schemeClr val="tx1"/>
                </a:solidFill>
                <a:latin typeface="Arial" pitchFamily="34" charset="0"/>
                <a:ea typeface="Times New Roman" pitchFamily="18" charset="0"/>
                <a:cs typeface="Arabic Transparent" pitchFamily="2" charset="-78"/>
              </a:rPr>
              <a:t>وإذا ذبلت</a:t>
            </a:r>
            <a:r>
              <a:rPr lang="ar-SA" sz="2400" b="1" dirty="0" smtClean="0">
                <a:solidFill>
                  <a:schemeClr val="tx1"/>
                </a:solidFill>
                <a:latin typeface="Arial" pitchFamily="34" charset="0"/>
                <a:ea typeface="Times New Roman" pitchFamily="18" charset="0"/>
                <a:cs typeface="Arabic Transparent" pitchFamily="2" charset="-78"/>
              </a:rPr>
              <a:t> ؟</a:t>
            </a:r>
            <a:endParaRPr lang="ar-JO" sz="2400" b="1" dirty="0">
              <a:solidFill>
                <a:schemeClr val="tx1"/>
              </a:solidFill>
              <a:latin typeface="Arial" pitchFamily="34" charset="0"/>
              <a:ea typeface="Times New Roman" pitchFamily="18" charset="0"/>
              <a:cs typeface="Arabic Transparent" pitchFamily="2" charset="-78"/>
            </a:endParaRPr>
          </a:p>
        </p:txBody>
      </p:sp>
      <p:sp>
        <p:nvSpPr>
          <p:cNvPr id="243713" name="Rectangle 1"/>
          <p:cNvSpPr>
            <a:spLocks noChangeArrowheads="1"/>
          </p:cNvSpPr>
          <p:nvPr/>
        </p:nvSpPr>
        <p:spPr bwMode="auto">
          <a:xfrm>
            <a:off x="5940152" y="5445224"/>
            <a:ext cx="2860136" cy="1200329"/>
          </a:xfrm>
          <a:prstGeom prst="rect">
            <a:avLst/>
          </a:prstGeom>
          <a:solidFill>
            <a:srgbClr val="FFFF00"/>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r>
              <a:rPr lang="ar-JO" b="1" dirty="0">
                <a:solidFill>
                  <a:schemeClr val="tx1"/>
                </a:solidFill>
              </a:rPr>
              <a:t>مدة النشاط : </a:t>
            </a:r>
            <a:r>
              <a:rPr lang="ar-SA" b="1" dirty="0" smtClean="0">
                <a:solidFill>
                  <a:schemeClr val="tx1"/>
                </a:solidFill>
              </a:rPr>
              <a:t>20</a:t>
            </a:r>
            <a:r>
              <a:rPr lang="ar-JO" b="1" dirty="0" smtClean="0">
                <a:solidFill>
                  <a:schemeClr val="tx1"/>
                </a:solidFill>
              </a:rPr>
              <a:t>دقيقة </a:t>
            </a:r>
            <a:endParaRPr lang="en-US" b="1" dirty="0">
              <a:solidFill>
                <a:schemeClr val="tx1"/>
              </a:solidFill>
            </a:endParaRPr>
          </a:p>
          <a:p>
            <a:pPr marL="285750" indent="-285750">
              <a:buFont typeface="Arial" pitchFamily="34" charset="0"/>
              <a:buChar char="•"/>
            </a:pPr>
            <a:r>
              <a:rPr lang="ar-JO" b="1" dirty="0">
                <a:solidFill>
                  <a:schemeClr val="tx1"/>
                </a:solidFill>
              </a:rPr>
              <a:t>طريقة التدريب: </a:t>
            </a:r>
            <a:endParaRPr lang="en-US" b="1" dirty="0">
              <a:solidFill>
                <a:schemeClr val="tx1"/>
              </a:solidFill>
            </a:endParaRPr>
          </a:p>
          <a:p>
            <a:r>
              <a:rPr lang="ar-SA" b="1" dirty="0" smtClean="0">
                <a:solidFill>
                  <a:schemeClr val="tx1"/>
                </a:solidFill>
              </a:rPr>
              <a:t>    </a:t>
            </a:r>
            <a:r>
              <a:rPr lang="ar-JO" b="1" dirty="0" smtClean="0">
                <a:solidFill>
                  <a:srgbClr val="FF0000"/>
                </a:solidFill>
              </a:rPr>
              <a:t>-</a:t>
            </a:r>
            <a:r>
              <a:rPr lang="ar-SA" b="1" dirty="0" smtClean="0">
                <a:solidFill>
                  <a:srgbClr val="FF0000"/>
                </a:solidFill>
              </a:rPr>
              <a:t> نشاط جماعي </a:t>
            </a:r>
            <a:endParaRPr lang="ar-SA" b="1" dirty="0">
              <a:solidFill>
                <a:srgbClr val="FF0000"/>
              </a:solidFill>
            </a:endParaRPr>
          </a:p>
          <a:p>
            <a:r>
              <a:rPr lang="ar-SA" b="1" dirty="0" smtClean="0">
                <a:solidFill>
                  <a:srgbClr val="FF0000"/>
                </a:solidFill>
              </a:rPr>
              <a:t>    </a:t>
            </a:r>
            <a:r>
              <a:rPr lang="ar-JO" b="1" dirty="0" smtClean="0">
                <a:solidFill>
                  <a:srgbClr val="FF0000"/>
                </a:solidFill>
              </a:rPr>
              <a:t>-</a:t>
            </a:r>
            <a:r>
              <a:rPr lang="ar-SA" b="1" dirty="0" smtClean="0">
                <a:solidFill>
                  <a:srgbClr val="FF0000"/>
                </a:solidFill>
              </a:rPr>
              <a:t> استخدام </a:t>
            </a:r>
            <a:r>
              <a:rPr lang="ar-JO" b="1" dirty="0" smtClean="0">
                <a:solidFill>
                  <a:srgbClr val="FF0000"/>
                </a:solidFill>
              </a:rPr>
              <a:t>الرسم </a:t>
            </a:r>
            <a:endParaRPr lang="ar-JO" b="1" dirty="0">
              <a:solidFill>
                <a:srgbClr val="FF0000"/>
              </a:solidFill>
            </a:endParaRPr>
          </a:p>
        </p:txBody>
      </p:sp>
      <p:pic>
        <p:nvPicPr>
          <p:cNvPr id="243715" name="Picture 3" descr="http://t0.gstatic.com/images?q=tbn:ANd9GcQWqj_VQTSCBV1EnTTsJJ0Mtp58bVNnCd_5KfXD72UZalTfXc61Fg"/>
          <p:cNvPicPr>
            <a:picLocks noChangeAspect="1" noChangeArrowheads="1"/>
          </p:cNvPicPr>
          <p:nvPr/>
        </p:nvPicPr>
        <p:blipFill>
          <a:blip r:embed="rId2" cstate="print"/>
          <a:srcRect t="16216" r="11111" b="27027"/>
          <a:stretch>
            <a:fillRect/>
          </a:stretch>
        </p:blipFill>
        <p:spPr bwMode="auto">
          <a:xfrm rot="20819300">
            <a:off x="164881" y="423976"/>
            <a:ext cx="2046169" cy="16367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520" y="812318"/>
            <a:ext cx="4395787"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شكل بيضاوي 5"/>
          <p:cNvSpPr/>
          <p:nvPr/>
        </p:nvSpPr>
        <p:spPr>
          <a:xfrm>
            <a:off x="5649943" y="332656"/>
            <a:ext cx="3150345" cy="909682"/>
          </a:xfrm>
          <a:prstGeom prst="ellipse">
            <a:avLst/>
          </a:prstGeom>
          <a:ln w="28575">
            <a:solidFill>
              <a:schemeClr val="tx1"/>
            </a:solidFill>
          </a:ln>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3600" dirty="0" smtClean="0"/>
              <a:t>نشاط  </a:t>
            </a:r>
            <a:endParaRPr lang="ar-SA" sz="3600" dirty="0"/>
          </a:p>
        </p:txBody>
      </p:sp>
      <p:pic>
        <p:nvPicPr>
          <p:cNvPr id="3076" name="Picture 4" descr="http://www.clipartoday.com/_thumbs/005/002/Clipart/Things/Household/Outdoors/farm_rake_114340_tn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88" y="5224872"/>
            <a:ext cx="2051720" cy="16204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61724" y="260648"/>
            <a:ext cx="7982677" cy="1323439"/>
          </a:xfrm>
          <a:prstGeom prst="rect">
            <a:avLst/>
          </a:prstGeom>
          <a:solidFill>
            <a:srgbClr val="9EEAFF"/>
          </a:solidFill>
          <a:ln w="38100">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a:ln w="38100"/>
                <a:solidFill>
                  <a:schemeClr val="accent3"/>
                </a:solidFill>
                <a:effectLst>
                  <a:outerShdw blurRad="76200" dist="50800" dir="5400000" algn="tl" rotWithShape="0">
                    <a:srgbClr val="000000">
                      <a:alpha val="65000"/>
                    </a:srgbClr>
                  </a:outerShdw>
                </a:effectLst>
              </a:rPr>
              <a:t>احتياجات الأطفال الصغار </a:t>
            </a:r>
            <a:endParaRPr lang="ar-SA" sz="4000" b="1" spc="50" dirty="0" smtClean="0">
              <a:ln w="38100"/>
              <a:solidFill>
                <a:schemeClr val="accent3"/>
              </a:solidFill>
              <a:effectLst>
                <a:outerShdw blurRad="76200" dist="50800" dir="5400000" algn="tl" rotWithShape="0">
                  <a:srgbClr val="000000">
                    <a:alpha val="65000"/>
                  </a:srgbClr>
                </a:outerShdw>
              </a:effectLst>
            </a:endParaRPr>
          </a:p>
          <a:p>
            <a:pPr algn="ctr"/>
            <a:r>
              <a:rPr lang="ar-SA" sz="4000" b="1" spc="50" dirty="0" smtClean="0">
                <a:ln w="38100"/>
                <a:effectLst>
                  <a:outerShdw blurRad="76200" dist="50800" dir="5400000" algn="tl" rotWithShape="0">
                    <a:srgbClr val="000000">
                      <a:alpha val="65000"/>
                    </a:srgbClr>
                  </a:outerShdw>
                </a:effectLst>
              </a:rPr>
              <a:t>(</a:t>
            </a:r>
            <a:r>
              <a:rPr lang="ar-SA" sz="4000" b="1" spc="50" dirty="0">
                <a:ln w="38100"/>
                <a:effectLst>
                  <a:outerShdw blurRad="76200" dist="50800" dir="5400000" algn="tl" rotWithShape="0">
                    <a:srgbClr val="000000">
                      <a:alpha val="65000"/>
                    </a:srgbClr>
                  </a:outerShdw>
                </a:effectLst>
              </a:rPr>
              <a:t>خلفية معرفية</a:t>
            </a:r>
            <a:r>
              <a:rPr lang="ar-SA" sz="4000" b="1" spc="50" dirty="0" smtClean="0">
                <a:ln w="38100"/>
                <a:effectLst>
                  <a:outerShdw blurRad="76200" dist="50800" dir="5400000" algn="tl" rotWithShape="0">
                    <a:srgbClr val="000000">
                      <a:alpha val="65000"/>
                    </a:srgbClr>
                  </a:outerShdw>
                </a:effectLst>
              </a:rPr>
              <a:t>)</a:t>
            </a:r>
            <a:endParaRPr lang="ar-SA" sz="4000" b="1" spc="50" dirty="0">
              <a:ln w="38100"/>
              <a:solidFill>
                <a:schemeClr val="accent3"/>
              </a:solidFill>
              <a:effectLst>
                <a:outerShdw blurRad="76200" dist="50800" dir="5400000" algn="tl" rotWithShape="0">
                  <a:srgbClr val="000000">
                    <a:alpha val="65000"/>
                  </a:srgbClr>
                </a:outerShdw>
              </a:effectLst>
            </a:endParaRPr>
          </a:p>
        </p:txBody>
      </p:sp>
      <p:sp>
        <p:nvSpPr>
          <p:cNvPr id="30721" name="Rectangle 1"/>
          <p:cNvSpPr>
            <a:spLocks noChangeArrowheads="1"/>
          </p:cNvSpPr>
          <p:nvPr/>
        </p:nvSpPr>
        <p:spPr bwMode="auto">
          <a:xfrm>
            <a:off x="3060123" y="1916832"/>
            <a:ext cx="5981650" cy="4455835"/>
          </a:xfrm>
          <a:prstGeom prst="rect">
            <a:avLst/>
          </a:prstGeom>
          <a:ln w="38100">
            <a:solidFill>
              <a:schemeClr val="tx1"/>
            </a:solidFill>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JO" sz="2400" b="1" dirty="0">
                <a:solidFill>
                  <a:srgbClr val="FF0000"/>
                </a:solidFill>
                <a:latin typeface="Arial" pitchFamily="34" charset="0"/>
                <a:ea typeface="Times New Roman" pitchFamily="18" charset="0"/>
                <a:cs typeface="Arabic Transparent" pitchFamily="2" charset="-78"/>
              </a:rPr>
              <a:t>الاحتياجات: </a:t>
            </a:r>
            <a:r>
              <a:rPr lang="ar-JO" sz="2400" b="1" dirty="0">
                <a:solidFill>
                  <a:schemeClr val="tx2"/>
                </a:solidFill>
                <a:latin typeface="Arial" pitchFamily="34" charset="0"/>
                <a:ea typeface="Times New Roman" pitchFamily="18" charset="0"/>
                <a:cs typeface="Arabic Transparent" pitchFamily="2" charset="-78"/>
              </a:rPr>
              <a:t>هي الأشياء الضرورية للنمو والتطور </a:t>
            </a:r>
            <a:r>
              <a:rPr lang="ar-JO" sz="2400" b="1" dirty="0" smtClean="0">
                <a:solidFill>
                  <a:schemeClr val="tx2"/>
                </a:solidFill>
                <a:latin typeface="Arial" pitchFamily="34" charset="0"/>
                <a:ea typeface="Times New Roman" pitchFamily="18" charset="0"/>
                <a:cs typeface="Arabic Transparent" pitchFamily="2" charset="-78"/>
              </a:rPr>
              <a:t>السليم، </a:t>
            </a:r>
            <a:r>
              <a:rPr lang="ar-JO" sz="2400" b="1" dirty="0">
                <a:solidFill>
                  <a:schemeClr val="tx2"/>
                </a:solidFill>
                <a:latin typeface="Arial" pitchFamily="34" charset="0"/>
                <a:ea typeface="Times New Roman" pitchFamily="18" charset="0"/>
                <a:cs typeface="Arabic Transparent" pitchFamily="2" charset="-78"/>
              </a:rPr>
              <a:t>والتي بفقدها تتشكل أرضية خصبة لظهور مشكلات وتعثرات في نمو وتطور الطفل، </a:t>
            </a:r>
            <a:r>
              <a:rPr lang="ar-JO" sz="2400" b="1" dirty="0" smtClean="0">
                <a:solidFill>
                  <a:schemeClr val="tx2"/>
                </a:solidFill>
                <a:latin typeface="Arial" pitchFamily="34" charset="0"/>
                <a:ea typeface="Times New Roman" pitchFamily="18" charset="0"/>
                <a:cs typeface="Arabic Transparent" pitchFamily="2" charset="-78"/>
              </a:rPr>
              <a:t>وهي</a:t>
            </a:r>
            <a:r>
              <a:rPr lang="ar-SA" sz="2400" b="1" dirty="0" smtClean="0">
                <a:solidFill>
                  <a:schemeClr val="tx2"/>
                </a:solidFill>
                <a:latin typeface="Arial" pitchFamily="34" charset="0"/>
                <a:ea typeface="Times New Roman" pitchFamily="18" charset="0"/>
                <a:cs typeface="Arabic Transparent" pitchFamily="2" charset="-78"/>
              </a:rPr>
              <a:t> (</a:t>
            </a:r>
            <a:r>
              <a:rPr lang="ar-JO" sz="2400" b="1" dirty="0" smtClean="0">
                <a:solidFill>
                  <a:schemeClr val="tx2"/>
                </a:solidFill>
                <a:latin typeface="Arial" pitchFamily="34" charset="0"/>
                <a:ea typeface="Times New Roman" pitchFamily="18" charset="0"/>
                <a:cs typeface="Arabic Transparent" pitchFamily="2" charset="-78"/>
              </a:rPr>
              <a:t> </a:t>
            </a:r>
            <a:r>
              <a:rPr lang="ar-JO" sz="2400" b="1" dirty="0">
                <a:solidFill>
                  <a:schemeClr val="tx1"/>
                </a:solidFill>
                <a:latin typeface="Arial" pitchFamily="34" charset="0"/>
                <a:ea typeface="Times New Roman" pitchFamily="18" charset="0"/>
                <a:cs typeface="Arabic Transparent" pitchFamily="2" charset="-78"/>
              </a:rPr>
              <a:t>مادية ومعنويـة </a:t>
            </a:r>
            <a:r>
              <a:rPr lang="ar-SA" sz="2400" b="1" dirty="0" smtClean="0">
                <a:solidFill>
                  <a:schemeClr val="tx2"/>
                </a:solidFill>
                <a:latin typeface="Arial" pitchFamily="34" charset="0"/>
                <a:ea typeface="Times New Roman" pitchFamily="18" charset="0"/>
                <a:cs typeface="Arabic Transparent" pitchFamily="2" charset="-78"/>
              </a:rPr>
              <a:t>) </a:t>
            </a:r>
            <a:r>
              <a:rPr lang="ar-JO" sz="2400" b="1" dirty="0" smtClean="0">
                <a:solidFill>
                  <a:schemeClr val="tx2"/>
                </a:solidFill>
                <a:latin typeface="Arial" pitchFamily="34" charset="0"/>
                <a:ea typeface="Times New Roman" pitchFamily="18" charset="0"/>
                <a:cs typeface="Arabic Transparent" pitchFamily="2" charset="-78"/>
              </a:rPr>
              <a:t>وضرورية </a:t>
            </a:r>
            <a:r>
              <a:rPr lang="ar-JO" sz="2400" b="1" dirty="0">
                <a:solidFill>
                  <a:schemeClr val="tx2"/>
                </a:solidFill>
                <a:latin typeface="Arial" pitchFamily="34" charset="0"/>
                <a:ea typeface="Times New Roman" pitchFamily="18" charset="0"/>
                <a:cs typeface="Arabic Transparent" pitchFamily="2" charset="-78"/>
              </a:rPr>
              <a:t>لجميـع الأطفال بـدون تمييز </a:t>
            </a:r>
            <a:endParaRPr lang="ar-SA" sz="2400" b="1" dirty="0" smtClean="0">
              <a:solidFill>
                <a:schemeClr val="tx2"/>
              </a:solidFill>
              <a:latin typeface="Arial" pitchFamily="34" charset="0"/>
              <a:ea typeface="Times New Roman" pitchFamily="18" charset="0"/>
              <a:cs typeface="Arabic Transparent" pitchFamily="2" charset="-78"/>
            </a:endParaRPr>
          </a:p>
          <a:p>
            <a:pPr algn="ctr" fontAlgn="base">
              <a:lnSpc>
                <a:spcPct val="150000"/>
              </a:lnSpc>
              <a:spcBef>
                <a:spcPct val="0"/>
              </a:spcBef>
              <a:spcAft>
                <a:spcPct val="0"/>
              </a:spcAft>
            </a:pPr>
            <a:r>
              <a:rPr lang="ar-JO" sz="2400" b="1" dirty="0" smtClean="0">
                <a:solidFill>
                  <a:schemeClr val="tx2"/>
                </a:solidFill>
                <a:latin typeface="Arial" pitchFamily="34" charset="0"/>
                <a:ea typeface="Times New Roman" pitchFamily="18" charset="0"/>
                <a:cs typeface="Arabic Transparent" pitchFamily="2" charset="-78"/>
              </a:rPr>
              <a:t>( </a:t>
            </a:r>
            <a:r>
              <a:rPr lang="ar-SA" sz="2400" b="1" dirty="0" smtClean="0">
                <a:solidFill>
                  <a:schemeClr val="tx1"/>
                </a:solidFill>
                <a:latin typeface="Arial" pitchFamily="34" charset="0"/>
                <a:ea typeface="Times New Roman" pitchFamily="18" charset="0"/>
                <a:cs typeface="Arabic Transparent" pitchFamily="2" charset="-78"/>
              </a:rPr>
              <a:t>ذكر ، أنثى </a:t>
            </a:r>
            <a:r>
              <a:rPr lang="ar-JO" sz="2400" b="1" dirty="0" smtClean="0">
                <a:solidFill>
                  <a:schemeClr val="tx1"/>
                </a:solidFill>
                <a:latin typeface="Arial" pitchFamily="34" charset="0"/>
                <a:ea typeface="Times New Roman" pitchFamily="18" charset="0"/>
                <a:cs typeface="Arabic Transparent" pitchFamily="2" charset="-78"/>
              </a:rPr>
              <a:t>، </a:t>
            </a:r>
            <a:r>
              <a:rPr lang="ar-JO" sz="2400" b="1" dirty="0">
                <a:solidFill>
                  <a:schemeClr val="tx1"/>
                </a:solidFill>
                <a:latin typeface="Arial" pitchFamily="34" charset="0"/>
                <a:ea typeface="Times New Roman" pitchFamily="18" charset="0"/>
                <a:cs typeface="Arabic Transparent" pitchFamily="2" charset="-78"/>
              </a:rPr>
              <a:t>ذوي احتياجات خاصة، </a:t>
            </a:r>
            <a:r>
              <a:rPr lang="ar-JO" sz="2400" b="1" dirty="0" smtClean="0">
                <a:solidFill>
                  <a:schemeClr val="tx1"/>
                </a:solidFill>
                <a:latin typeface="Arial" pitchFamily="34" charset="0"/>
                <a:ea typeface="Times New Roman" pitchFamily="18" charset="0"/>
                <a:cs typeface="Arabic Transparent" pitchFamily="2" charset="-78"/>
              </a:rPr>
              <a:t>غني</a:t>
            </a:r>
            <a:r>
              <a:rPr lang="ar-SA" sz="2400" b="1" dirty="0" smtClean="0">
                <a:solidFill>
                  <a:schemeClr val="tx1"/>
                </a:solidFill>
                <a:latin typeface="Arial" pitchFamily="34" charset="0"/>
                <a:ea typeface="Times New Roman" pitchFamily="18" charset="0"/>
                <a:cs typeface="Arabic Transparent" pitchFamily="2" charset="-78"/>
              </a:rPr>
              <a:t>،</a:t>
            </a:r>
            <a:r>
              <a:rPr lang="ar-JO" sz="2400" b="1" dirty="0" smtClean="0">
                <a:solidFill>
                  <a:schemeClr val="tx1"/>
                </a:solidFill>
                <a:latin typeface="Arial" pitchFamily="34" charset="0"/>
                <a:ea typeface="Times New Roman" pitchFamily="18" charset="0"/>
                <a:cs typeface="Arabic Transparent" pitchFamily="2" charset="-78"/>
              </a:rPr>
              <a:t> </a:t>
            </a:r>
            <a:r>
              <a:rPr lang="ar-JO" sz="2400" b="1" dirty="0">
                <a:solidFill>
                  <a:schemeClr val="tx1"/>
                </a:solidFill>
                <a:latin typeface="Arial" pitchFamily="34" charset="0"/>
                <a:ea typeface="Times New Roman" pitchFamily="18" charset="0"/>
                <a:cs typeface="Arabic Transparent" pitchFamily="2" charset="-78"/>
              </a:rPr>
              <a:t>فقير ...</a:t>
            </a:r>
            <a:r>
              <a:rPr lang="ar-JO" sz="2400" b="1" dirty="0">
                <a:solidFill>
                  <a:schemeClr val="tx2"/>
                </a:solidFill>
                <a:latin typeface="Arial" pitchFamily="34" charset="0"/>
                <a:ea typeface="Times New Roman" pitchFamily="18" charset="0"/>
                <a:cs typeface="Arabic Transparent" pitchFamily="2" charset="-78"/>
              </a:rPr>
              <a:t>) </a:t>
            </a:r>
            <a:endParaRPr lang="ar-SA" sz="2400" b="1" dirty="0" smtClean="0">
              <a:solidFill>
                <a:schemeClr val="tx2"/>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JO" sz="2400" b="1" dirty="0" smtClean="0">
                <a:solidFill>
                  <a:schemeClr val="tx2"/>
                </a:solidFill>
                <a:latin typeface="Arial" pitchFamily="34" charset="0"/>
                <a:ea typeface="Times New Roman" pitchFamily="18" charset="0"/>
                <a:cs typeface="Arabic Transparent" pitchFamily="2" charset="-78"/>
              </a:rPr>
              <a:t>ومن </a:t>
            </a:r>
            <a:r>
              <a:rPr lang="ar-JO" sz="2400" b="1" dirty="0">
                <a:solidFill>
                  <a:schemeClr val="tx2"/>
                </a:solidFill>
                <a:latin typeface="Arial" pitchFamily="34" charset="0"/>
                <a:ea typeface="Times New Roman" pitchFamily="18" charset="0"/>
                <a:cs typeface="Arabic Transparent" pitchFamily="2" charset="-78"/>
              </a:rPr>
              <a:t>واجب الأهل والكبار العمل على تلبيتها وتوفيرها مع ملاحظة أنها شرط أساسي في بناء قدرات ومهارات الأطفال</a:t>
            </a:r>
            <a:r>
              <a:rPr lang="ar-JO" sz="2400" b="1" dirty="0" smtClean="0">
                <a:solidFill>
                  <a:schemeClr val="tx2"/>
                </a:solidFill>
                <a:latin typeface="Arial" pitchFamily="34" charset="0"/>
                <a:ea typeface="Times New Roman" pitchFamily="18" charset="0"/>
                <a:cs typeface="Arabic Transparent" pitchFamily="2" charset="-78"/>
              </a:rPr>
              <a:t>.</a:t>
            </a:r>
            <a:endParaRPr lang="ar-SA" sz="2400" b="1" dirty="0" smtClean="0">
              <a:solidFill>
                <a:schemeClr val="tx2"/>
              </a:solidFill>
              <a:latin typeface="Arial" pitchFamily="34" charset="0"/>
              <a:ea typeface="Times New Roman" pitchFamily="18" charset="0"/>
              <a:cs typeface="Arabic Transparent" pitchFamily="2" charset="-78"/>
            </a:endParaRPr>
          </a:p>
        </p:txBody>
      </p:sp>
      <p:pic>
        <p:nvPicPr>
          <p:cNvPr id="241666" name="Picture 2" descr="http://t0.gstatic.com/images?q=tbn:ANd9GcTqepiHeNAfg1ajv-5pH2-pYOzIqQIGx7KS3srmnbHQqrVhG2zfBg"/>
          <p:cNvPicPr>
            <a:picLocks noChangeAspect="1" noChangeArrowheads="1"/>
          </p:cNvPicPr>
          <p:nvPr/>
        </p:nvPicPr>
        <p:blipFill>
          <a:blip r:embed="rId2" cstate="print"/>
          <a:srcRect/>
          <a:stretch>
            <a:fillRect/>
          </a:stretch>
        </p:blipFill>
        <p:spPr bwMode="auto">
          <a:xfrm>
            <a:off x="228424" y="1864509"/>
            <a:ext cx="2664296" cy="4472373"/>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08" y="1340768"/>
            <a:ext cx="7658090" cy="444574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731156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61723" y="323355"/>
            <a:ext cx="7982677" cy="1323439"/>
          </a:xfrm>
          <a:prstGeom prst="rect">
            <a:avLst/>
          </a:prstGeom>
          <a:solidFill>
            <a:srgbClr val="9EEAFF"/>
          </a:solidFill>
          <a:ln w="38100">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a:ln w="11430"/>
                <a:solidFill>
                  <a:schemeClr val="accent3"/>
                </a:solidFill>
                <a:effectLst>
                  <a:outerShdw blurRad="76200" dist="50800" dir="5400000" algn="tl" rotWithShape="0">
                    <a:srgbClr val="000000">
                      <a:alpha val="65000"/>
                    </a:srgbClr>
                  </a:outerShdw>
                </a:effectLst>
              </a:rPr>
              <a:t>احتياجات الأطفال الصغار </a:t>
            </a:r>
            <a:endParaRPr lang="ar-SA" sz="4000" b="1" spc="50" dirty="0" smtClean="0">
              <a:ln w="11430"/>
              <a:solidFill>
                <a:schemeClr val="accent3"/>
              </a:solidFill>
              <a:effectLst>
                <a:outerShdw blurRad="76200" dist="50800" dir="5400000" algn="tl" rotWithShape="0">
                  <a:srgbClr val="000000">
                    <a:alpha val="65000"/>
                  </a:srgbClr>
                </a:outerShdw>
              </a:effectLst>
            </a:endParaRPr>
          </a:p>
          <a:p>
            <a:pPr algn="ctr"/>
            <a:r>
              <a:rPr lang="ar-SA" sz="4000" b="1" spc="50" dirty="0" smtClean="0">
                <a:ln w="11430"/>
                <a:effectLst>
                  <a:outerShdw blurRad="76200" dist="50800" dir="5400000" algn="tl" rotWithShape="0">
                    <a:srgbClr val="000000">
                      <a:alpha val="65000"/>
                    </a:srgbClr>
                  </a:outerShdw>
                </a:effectLst>
              </a:rPr>
              <a:t>(</a:t>
            </a:r>
            <a:r>
              <a:rPr lang="ar-SA" sz="4000" b="1" spc="50" dirty="0">
                <a:ln w="11430"/>
                <a:effectLst>
                  <a:outerShdw blurRad="76200" dist="50800" dir="5400000" algn="tl" rotWithShape="0">
                    <a:srgbClr val="000000">
                      <a:alpha val="65000"/>
                    </a:srgbClr>
                  </a:outerShdw>
                </a:effectLst>
              </a:rPr>
              <a:t>خلفية معرفية</a:t>
            </a:r>
            <a:r>
              <a:rPr lang="ar-SA" sz="4000" b="1" spc="50" dirty="0" smtClean="0">
                <a:ln w="11430"/>
                <a:effectLst>
                  <a:outerShdw blurRad="76200" dist="50800" dir="5400000" algn="tl" rotWithShape="0">
                    <a:srgbClr val="000000">
                      <a:alpha val="65000"/>
                    </a:srgbClr>
                  </a:outerShdw>
                </a:effectLst>
              </a:rPr>
              <a:t>)</a:t>
            </a:r>
            <a:endParaRPr lang="ar-SA" sz="4000" b="1" spc="50" dirty="0">
              <a:ln w="11430"/>
              <a:solidFill>
                <a:schemeClr val="accent3"/>
              </a:solidFill>
              <a:effectLst>
                <a:outerShdw blurRad="76200" dist="50800" dir="5400000" algn="tl" rotWithShape="0">
                  <a:srgbClr val="000000">
                    <a:alpha val="65000"/>
                  </a:srgbClr>
                </a:outerShdw>
              </a:effectLst>
            </a:endParaRPr>
          </a:p>
        </p:txBody>
      </p:sp>
      <p:sp>
        <p:nvSpPr>
          <p:cNvPr id="5" name="Rectangle 1"/>
          <p:cNvSpPr>
            <a:spLocks noChangeArrowheads="1"/>
          </p:cNvSpPr>
          <p:nvPr/>
        </p:nvSpPr>
        <p:spPr bwMode="auto">
          <a:xfrm>
            <a:off x="3024926" y="1948926"/>
            <a:ext cx="5981649" cy="4616648"/>
          </a:xfrm>
          <a:prstGeom prst="rect">
            <a:avLst/>
          </a:prstGeom>
          <a:solidFill>
            <a:schemeClr val="accent3">
              <a:lumMod val="40000"/>
              <a:lumOff val="60000"/>
            </a:schemeClr>
          </a:solidFill>
          <a:ln w="38100">
            <a:solidFill>
              <a:schemeClr val="tx1"/>
            </a:solidFill>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JO" sz="2800" b="1" dirty="0">
                <a:solidFill>
                  <a:srgbClr val="FF0000"/>
                </a:solidFill>
                <a:latin typeface="Arial" pitchFamily="34" charset="0"/>
                <a:ea typeface="Times New Roman" pitchFamily="18" charset="0"/>
                <a:cs typeface="Arabic Transparent" pitchFamily="2" charset="-78"/>
              </a:rPr>
              <a:t>رعاية الطفل: </a:t>
            </a:r>
            <a:r>
              <a:rPr lang="ar-JO" sz="2800" b="1" dirty="0">
                <a:solidFill>
                  <a:schemeClr val="tx2"/>
                </a:solidFill>
                <a:latin typeface="Arial" pitchFamily="34" charset="0"/>
                <a:ea typeface="Times New Roman" pitchFamily="18" charset="0"/>
                <a:cs typeface="Arabic Transparent" pitchFamily="2" charset="-78"/>
              </a:rPr>
              <a:t>تتمثل في الأعمال الضرورية لتعزيز بقاء الطفل ونمائه وتطوره وبذلك فهي تعني تلبية احتياجاته </a:t>
            </a:r>
            <a:r>
              <a:rPr lang="ar-JO" sz="2800" b="1" dirty="0" smtClean="0">
                <a:solidFill>
                  <a:schemeClr val="tx2"/>
                </a:solidFill>
                <a:latin typeface="Arial" pitchFamily="34" charset="0"/>
                <a:ea typeface="Times New Roman" pitchFamily="18" charset="0"/>
                <a:cs typeface="Arabic Transparent" pitchFamily="2" charset="-78"/>
              </a:rPr>
              <a:t>الأساسية</a:t>
            </a:r>
            <a:endParaRPr lang="ar-SA" sz="2800" b="1" dirty="0" smtClean="0">
              <a:solidFill>
                <a:schemeClr val="tx2"/>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JO" sz="2800" b="1" dirty="0" smtClean="0">
                <a:solidFill>
                  <a:schemeClr val="tx2"/>
                </a:solidFill>
                <a:latin typeface="Arial" pitchFamily="34" charset="0"/>
                <a:ea typeface="Times New Roman" pitchFamily="18" charset="0"/>
                <a:cs typeface="Arabic Transparent" pitchFamily="2" charset="-78"/>
              </a:rPr>
              <a:t> </a:t>
            </a:r>
            <a:r>
              <a:rPr lang="ar-SA" sz="2800" b="1" dirty="0" smtClean="0">
                <a:solidFill>
                  <a:schemeClr val="tx2"/>
                </a:solidFill>
                <a:latin typeface="Arial" pitchFamily="34" charset="0"/>
                <a:ea typeface="Times New Roman" pitchFamily="18" charset="0"/>
                <a:cs typeface="Arabic Transparent" pitchFamily="2" charset="-78"/>
              </a:rPr>
              <a:t>( </a:t>
            </a:r>
            <a:r>
              <a:rPr lang="ar-JO" sz="2800" b="1" dirty="0" smtClean="0">
                <a:solidFill>
                  <a:schemeClr val="tx1"/>
                </a:solidFill>
                <a:latin typeface="Arial" pitchFamily="34" charset="0"/>
                <a:ea typeface="Times New Roman" pitchFamily="18" charset="0"/>
                <a:cs typeface="Arabic Transparent" pitchFamily="2" charset="-78"/>
              </a:rPr>
              <a:t>الغذاء </a:t>
            </a:r>
            <a:r>
              <a:rPr lang="ar-SA" sz="2800" b="1" dirty="0" smtClean="0">
                <a:solidFill>
                  <a:schemeClr val="tx1"/>
                </a:solidFill>
                <a:latin typeface="Arial" pitchFamily="34" charset="0"/>
                <a:ea typeface="Times New Roman" pitchFamily="18" charset="0"/>
                <a:cs typeface="Arabic Transparent" pitchFamily="2" charset="-78"/>
              </a:rPr>
              <a:t>،</a:t>
            </a:r>
            <a:r>
              <a:rPr lang="ar-JO" sz="2800" b="1" dirty="0" smtClean="0">
                <a:solidFill>
                  <a:schemeClr val="tx1"/>
                </a:solidFill>
                <a:latin typeface="Arial" pitchFamily="34" charset="0"/>
                <a:ea typeface="Times New Roman" pitchFamily="18" charset="0"/>
                <a:cs typeface="Arabic Transparent" pitchFamily="2" charset="-78"/>
              </a:rPr>
              <a:t>الرعاية </a:t>
            </a:r>
            <a:r>
              <a:rPr lang="ar-JO" sz="2800" b="1" dirty="0">
                <a:solidFill>
                  <a:schemeClr val="tx1"/>
                </a:solidFill>
                <a:latin typeface="Arial" pitchFamily="34" charset="0"/>
                <a:ea typeface="Times New Roman" pitchFamily="18" charset="0"/>
                <a:cs typeface="Arabic Transparent" pitchFamily="2" charset="-78"/>
              </a:rPr>
              <a:t>الصحية </a:t>
            </a:r>
            <a:r>
              <a:rPr lang="ar-SA" sz="2800" b="1" dirty="0" smtClean="0">
                <a:solidFill>
                  <a:schemeClr val="tx1"/>
                </a:solidFill>
                <a:latin typeface="Arial" pitchFamily="34" charset="0"/>
                <a:ea typeface="Times New Roman" pitchFamily="18" charset="0"/>
                <a:cs typeface="Arabic Transparent" pitchFamily="2" charset="-78"/>
              </a:rPr>
              <a:t>،</a:t>
            </a:r>
            <a:r>
              <a:rPr lang="ar-JO" sz="2800" b="1" dirty="0" smtClean="0">
                <a:solidFill>
                  <a:schemeClr val="tx1"/>
                </a:solidFill>
                <a:latin typeface="Arial" pitchFamily="34" charset="0"/>
                <a:ea typeface="Times New Roman" pitchFamily="18" charset="0"/>
                <a:cs typeface="Arabic Transparent" pitchFamily="2" charset="-78"/>
              </a:rPr>
              <a:t> </a:t>
            </a:r>
            <a:r>
              <a:rPr lang="ar-JO" sz="2800" b="1" dirty="0">
                <a:solidFill>
                  <a:schemeClr val="tx1"/>
                </a:solidFill>
                <a:latin typeface="Arial" pitchFamily="34" charset="0"/>
                <a:ea typeface="Times New Roman" pitchFamily="18" charset="0"/>
                <a:cs typeface="Arabic Transparent" pitchFamily="2" charset="-78"/>
              </a:rPr>
              <a:t>الحماية والشعور بالأمن والحاجة للعطف والتقبل والتفاعل والتحفيز واللعب </a:t>
            </a:r>
            <a:r>
              <a:rPr lang="ar-JO" sz="2800" b="1" dirty="0" smtClean="0">
                <a:solidFill>
                  <a:schemeClr val="tx1"/>
                </a:solidFill>
                <a:latin typeface="Arial" pitchFamily="34" charset="0"/>
                <a:ea typeface="Times New Roman" pitchFamily="18" charset="0"/>
                <a:cs typeface="Arabic Transparent" pitchFamily="2" charset="-78"/>
              </a:rPr>
              <a:t>...</a:t>
            </a:r>
            <a:r>
              <a:rPr lang="ar-SA" sz="2800" b="1" dirty="0" smtClean="0">
                <a:solidFill>
                  <a:schemeClr val="tx2"/>
                </a:solidFill>
                <a:latin typeface="Arial" pitchFamily="34" charset="0"/>
                <a:ea typeface="Times New Roman" pitchFamily="18" charset="0"/>
                <a:cs typeface="Arabic Transparent" pitchFamily="2" charset="-78"/>
              </a:rPr>
              <a:t>) </a:t>
            </a:r>
            <a:r>
              <a:rPr lang="ar-JO" sz="2800" b="1" dirty="0" smtClean="0">
                <a:solidFill>
                  <a:schemeClr val="tx2"/>
                </a:solidFill>
                <a:latin typeface="Arial" pitchFamily="34" charset="0"/>
                <a:ea typeface="Times New Roman" pitchFamily="18" charset="0"/>
                <a:cs typeface="Arabic Transparent" pitchFamily="2" charset="-78"/>
              </a:rPr>
              <a:t>، </a:t>
            </a:r>
            <a:r>
              <a:rPr lang="ar-JO" sz="2800" b="1" dirty="0">
                <a:solidFill>
                  <a:schemeClr val="tx2"/>
                </a:solidFill>
                <a:latin typeface="Arial" pitchFamily="34" charset="0"/>
                <a:ea typeface="Times New Roman" pitchFamily="18" charset="0"/>
                <a:cs typeface="Arabic Transparent" pitchFamily="2" charset="-78"/>
              </a:rPr>
              <a:t>فالبيئة المحفزة هي تلك التي تلبي كافة احتياجات الطفل .</a:t>
            </a:r>
          </a:p>
        </p:txBody>
      </p:sp>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897033"/>
            <a:ext cx="2520280" cy="4668541"/>
          </a:xfrm>
          <a:prstGeom prst="rect">
            <a:avLst/>
          </a:prstGeom>
          <a:ln w="38100">
            <a:solidFill>
              <a:schemeClr val="tx1"/>
            </a:solidFill>
          </a:ln>
        </p:spPr>
      </p:pic>
    </p:spTree>
    <p:extLst>
      <p:ext uri="{BB962C8B-B14F-4D97-AF65-F5344CB8AC3E}">
        <p14:creationId xmlns:p14="http://schemas.microsoft.com/office/powerpoint/2010/main" val="3073756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72795" y="260648"/>
            <a:ext cx="7982677" cy="1323439"/>
          </a:xfrm>
          <a:prstGeom prst="rect">
            <a:avLst/>
          </a:prstGeom>
          <a:solidFill>
            <a:srgbClr val="9EEAFF"/>
          </a:solidFill>
          <a:ln w="38100">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a:ln w="11430"/>
                <a:solidFill>
                  <a:schemeClr val="accent3"/>
                </a:solidFill>
                <a:effectLst>
                  <a:outerShdw blurRad="76200" dist="50800" dir="5400000" algn="tl" rotWithShape="0">
                    <a:srgbClr val="000000">
                      <a:alpha val="65000"/>
                    </a:srgbClr>
                  </a:outerShdw>
                </a:effectLst>
              </a:rPr>
              <a:t>احتياجات الأطفال </a:t>
            </a:r>
            <a:r>
              <a:rPr lang="ar-SA" sz="4000" b="1" spc="50" dirty="0" smtClean="0">
                <a:ln w="11430"/>
                <a:solidFill>
                  <a:schemeClr val="accent3"/>
                </a:solidFill>
                <a:effectLst>
                  <a:outerShdw blurRad="76200" dist="50800" dir="5400000" algn="tl" rotWithShape="0">
                    <a:srgbClr val="000000">
                      <a:alpha val="65000"/>
                    </a:srgbClr>
                  </a:outerShdw>
                </a:effectLst>
              </a:rPr>
              <a:t>الصغار</a:t>
            </a:r>
          </a:p>
          <a:p>
            <a:pPr algn="ctr"/>
            <a:r>
              <a:rPr lang="ar-SA" sz="4000" b="1" spc="50" dirty="0" smtClean="0">
                <a:ln w="11430"/>
                <a:solidFill>
                  <a:schemeClr val="accent3"/>
                </a:solidFill>
                <a:effectLst>
                  <a:outerShdw blurRad="76200" dist="50800" dir="5400000" algn="tl" rotWithShape="0">
                    <a:srgbClr val="000000">
                      <a:alpha val="65000"/>
                    </a:srgbClr>
                  </a:outerShdw>
                </a:effectLst>
              </a:rPr>
              <a:t> </a:t>
            </a:r>
            <a:r>
              <a:rPr lang="ar-SA" sz="4000" b="1" spc="50" dirty="0">
                <a:ln w="11430"/>
                <a:effectLst>
                  <a:outerShdw blurRad="76200" dist="50800" dir="5400000" algn="tl" rotWithShape="0">
                    <a:srgbClr val="000000">
                      <a:alpha val="65000"/>
                    </a:srgbClr>
                  </a:outerShdw>
                </a:effectLst>
              </a:rPr>
              <a:t>(خلفية معرفية):</a:t>
            </a:r>
          </a:p>
        </p:txBody>
      </p:sp>
      <p:sp>
        <p:nvSpPr>
          <p:cNvPr id="7" name="Rectangle 1"/>
          <p:cNvSpPr>
            <a:spLocks noChangeArrowheads="1"/>
          </p:cNvSpPr>
          <p:nvPr/>
        </p:nvSpPr>
        <p:spPr bwMode="auto">
          <a:xfrm>
            <a:off x="352705" y="3146753"/>
            <a:ext cx="8759223" cy="3347840"/>
          </a:xfrm>
          <a:prstGeom prst="rect">
            <a:avLst/>
          </a:prstGeom>
          <a:solidFill>
            <a:srgbClr val="FFFFB9"/>
          </a:solidFill>
          <a:ln w="38100">
            <a:solidFill>
              <a:schemeClr val="tx1"/>
            </a:solidFill>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2400" b="1" dirty="0" smtClean="0">
                <a:solidFill>
                  <a:srgbClr val="FF0000"/>
                </a:solidFill>
                <a:latin typeface="Arial" pitchFamily="34" charset="0"/>
                <a:ea typeface="Times New Roman" pitchFamily="18" charset="0"/>
                <a:cs typeface="Arabic Transparent" pitchFamily="2" charset="-78"/>
              </a:rPr>
              <a:t>فهم الوالدين لدورهما </a:t>
            </a:r>
            <a:r>
              <a:rPr lang="ar-JO" sz="2000" b="1" dirty="0" smtClean="0">
                <a:solidFill>
                  <a:schemeClr val="tx2"/>
                </a:solidFill>
                <a:latin typeface="Arial" pitchFamily="34" charset="0"/>
                <a:ea typeface="Times New Roman" pitchFamily="18" charset="0"/>
                <a:cs typeface="Arabic Transparent" pitchFamily="2" charset="-78"/>
              </a:rPr>
              <a:t>: </a:t>
            </a:r>
            <a:r>
              <a:rPr lang="ar-SA" sz="2400" b="1" dirty="0" smtClean="0">
                <a:solidFill>
                  <a:schemeClr val="tx2"/>
                </a:solidFill>
                <a:latin typeface="Arial" pitchFamily="34" charset="0"/>
                <a:ea typeface="Times New Roman" pitchFamily="18" charset="0"/>
                <a:cs typeface="Arabic Transparent" pitchFamily="2" charset="-78"/>
              </a:rPr>
              <a:t>يعد الوالدين </a:t>
            </a:r>
            <a:r>
              <a:rPr lang="ar-JO" sz="2400" b="1" dirty="0" smtClean="0">
                <a:solidFill>
                  <a:schemeClr val="tx2"/>
                </a:solidFill>
                <a:latin typeface="Arial" pitchFamily="34" charset="0"/>
                <a:ea typeface="Times New Roman" pitchFamily="18" charset="0"/>
                <a:cs typeface="Arabic Transparent" pitchFamily="2" charset="-78"/>
              </a:rPr>
              <a:t>الراعيان </a:t>
            </a:r>
            <a:r>
              <a:rPr lang="ar-JO" sz="2400" b="1" dirty="0">
                <a:solidFill>
                  <a:schemeClr val="tx2"/>
                </a:solidFill>
                <a:latin typeface="Arial" pitchFamily="34" charset="0"/>
                <a:ea typeface="Times New Roman" pitchFamily="18" charset="0"/>
                <a:cs typeface="Arabic Transparent" pitchFamily="2" charset="-78"/>
              </a:rPr>
              <a:t>الأساسيان للطفل </a:t>
            </a:r>
            <a:r>
              <a:rPr lang="ar-JO" sz="2400" b="1" dirty="0" smtClean="0">
                <a:solidFill>
                  <a:schemeClr val="tx2"/>
                </a:solidFill>
                <a:latin typeface="Arial" pitchFamily="34" charset="0"/>
                <a:ea typeface="Times New Roman" pitchFamily="18" charset="0"/>
                <a:cs typeface="Arabic Transparent" pitchFamily="2" charset="-78"/>
              </a:rPr>
              <a:t>و</a:t>
            </a:r>
            <a:r>
              <a:rPr lang="ar-SA" sz="2400" b="1" dirty="0" smtClean="0">
                <a:solidFill>
                  <a:schemeClr val="tx2"/>
                </a:solidFill>
                <a:latin typeface="Arial" pitchFamily="34" charset="0"/>
                <a:ea typeface="Times New Roman" pitchFamily="18" charset="0"/>
                <a:cs typeface="Arabic Transparent" pitchFamily="2" charset="-78"/>
              </a:rPr>
              <a:t> </a:t>
            </a:r>
            <a:r>
              <a:rPr lang="ar-JO" sz="2400" b="1" dirty="0" err="1" smtClean="0">
                <a:solidFill>
                  <a:schemeClr val="tx2"/>
                </a:solidFill>
                <a:latin typeface="Arial" pitchFamily="34" charset="0"/>
                <a:ea typeface="Times New Roman" pitchFamily="18" charset="0"/>
                <a:cs typeface="Arabic Transparent" pitchFamily="2" charset="-78"/>
              </a:rPr>
              <a:t>المسؤلان</a:t>
            </a:r>
            <a:r>
              <a:rPr lang="ar-JO" sz="2400" b="1" dirty="0" smtClean="0">
                <a:solidFill>
                  <a:schemeClr val="tx2"/>
                </a:solidFill>
                <a:latin typeface="Arial" pitchFamily="34" charset="0"/>
                <a:ea typeface="Times New Roman" pitchFamily="18" charset="0"/>
                <a:cs typeface="Arabic Transparent" pitchFamily="2" charset="-78"/>
              </a:rPr>
              <a:t> </a:t>
            </a:r>
            <a:r>
              <a:rPr lang="ar-JO" sz="2400" b="1" dirty="0">
                <a:solidFill>
                  <a:schemeClr val="tx2"/>
                </a:solidFill>
                <a:latin typeface="Arial" pitchFamily="34" charset="0"/>
                <a:ea typeface="Times New Roman" pitchFamily="18" charset="0"/>
                <a:cs typeface="Arabic Transparent" pitchFamily="2" charset="-78"/>
              </a:rPr>
              <a:t>عن تلبية احتياجاته، فإن ذلك يتطلب منهما التعرف على احتياجات الأطفال الصغار وتفهمهما منذ الولادة، ثم العمل على تلبيتها بأفضل صورة ممكنة </a:t>
            </a:r>
            <a:r>
              <a:rPr lang="ar-JO" sz="2400" b="1" dirty="0" smtClean="0">
                <a:solidFill>
                  <a:schemeClr val="tx2"/>
                </a:solidFill>
                <a:latin typeface="Arial" pitchFamily="34" charset="0"/>
                <a:ea typeface="Times New Roman" pitchFamily="18" charset="0"/>
                <a:cs typeface="Arabic Transparent" pitchFamily="2" charset="-78"/>
              </a:rPr>
              <a:t>حسب </a:t>
            </a:r>
            <a:r>
              <a:rPr lang="ar-JO" sz="2400" b="1" dirty="0">
                <a:solidFill>
                  <a:schemeClr val="tx2"/>
                </a:solidFill>
                <a:latin typeface="Arial" pitchFamily="34" charset="0"/>
                <a:ea typeface="Times New Roman" pitchFamily="18" charset="0"/>
                <a:cs typeface="Arabic Transparent" pitchFamily="2" charset="-78"/>
              </a:rPr>
              <a:t>أعمارهم </a:t>
            </a:r>
            <a:r>
              <a:rPr lang="ar-SA" sz="2400" b="1" dirty="0" smtClean="0">
                <a:solidFill>
                  <a:schemeClr val="tx2"/>
                </a:solidFill>
                <a:latin typeface="Arial" pitchFamily="34" charset="0"/>
                <a:ea typeface="Times New Roman" pitchFamily="18" charset="0"/>
                <a:cs typeface="Arabic Transparent" pitchFamily="2" charset="-78"/>
              </a:rPr>
              <a:t>ولهذا يجب أن يسعى الاباء والامهات للتعرف على واجباتهم بخصوص هذا الأمر مع وجوب أن تقدم الجهات المتخصصة كل ما يحتاجونه بهذا الخصوص أما بمبادرة من الجهات المعنية أو بطلب الاستشارة منها </a:t>
            </a:r>
            <a:r>
              <a:rPr lang="ar-JO" sz="2000" b="1" dirty="0" smtClean="0">
                <a:solidFill>
                  <a:schemeClr val="tx2"/>
                </a:solidFill>
                <a:latin typeface="Arial" pitchFamily="34" charset="0"/>
                <a:ea typeface="Times New Roman" pitchFamily="18" charset="0"/>
                <a:cs typeface="Arabic Transparent" pitchFamily="2" charset="-78"/>
              </a:rPr>
              <a:t>.</a:t>
            </a:r>
            <a:endParaRPr lang="ar-JO" sz="2000" b="1" dirty="0">
              <a:solidFill>
                <a:schemeClr val="tx2"/>
              </a:solidFill>
              <a:latin typeface="Arial" pitchFamily="34" charset="0"/>
              <a:ea typeface="Times New Roman" pitchFamily="18" charset="0"/>
              <a:cs typeface="Arabic Transparent" pitchFamily="2" charset="-78"/>
            </a:endParaRPr>
          </a:p>
        </p:txBody>
      </p:sp>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33" y="1772815"/>
            <a:ext cx="3753470" cy="1238617"/>
          </a:xfrm>
          <a:prstGeom prst="rect">
            <a:avLst/>
          </a:prstGeom>
          <a:ln w="38100">
            <a:solidFill>
              <a:schemeClr val="tx1"/>
            </a:solidFill>
          </a:ln>
        </p:spPr>
      </p:pic>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061" y="1772815"/>
            <a:ext cx="4231299" cy="1296144"/>
          </a:xfrm>
          <a:prstGeom prst="rect">
            <a:avLst/>
          </a:prstGeom>
          <a:ln w="38100">
            <a:solidFill>
              <a:schemeClr val="tx1"/>
            </a:solidFill>
          </a:ln>
        </p:spPr>
      </p:pic>
    </p:spTree>
    <p:extLst>
      <p:ext uri="{BB962C8B-B14F-4D97-AF65-F5344CB8AC3E}">
        <p14:creationId xmlns:p14="http://schemas.microsoft.com/office/powerpoint/2010/main" val="28934965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358489" y="533400"/>
            <a:ext cx="6806672" cy="707886"/>
          </a:xfrm>
          <a:prstGeom prst="rect">
            <a:avLst/>
          </a:prstGeom>
          <a:solidFill>
            <a:srgbClr val="FFFFB9"/>
          </a:solidFill>
          <a:ln>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a:ln w="11430"/>
                <a:solidFill>
                  <a:schemeClr val="accent3"/>
                </a:solidFill>
                <a:effectLst>
                  <a:outerShdw blurRad="76200" dist="50800" dir="5400000" algn="tl" rotWithShape="0">
                    <a:srgbClr val="000000">
                      <a:alpha val="65000"/>
                    </a:srgbClr>
                  </a:outerShdw>
                </a:effectLst>
              </a:rPr>
              <a:t>أهم الاحتياجات النمائية </a:t>
            </a:r>
            <a:r>
              <a:rPr lang="ar-SA" sz="4000" b="1" spc="50" dirty="0" err="1" smtClean="0">
                <a:ln w="11430"/>
                <a:solidFill>
                  <a:schemeClr val="accent3"/>
                </a:solidFill>
                <a:effectLst>
                  <a:outerShdw blurRad="76200" dist="50800" dir="5400000" algn="tl" rotWithShape="0">
                    <a:srgbClr val="000000">
                      <a:alpha val="65000"/>
                    </a:srgbClr>
                  </a:outerShdw>
                </a:effectLst>
              </a:rPr>
              <a:t>للأنسان</a:t>
            </a:r>
            <a:r>
              <a:rPr lang="ar-SA" sz="4000" b="1" spc="50" dirty="0" smtClean="0">
                <a:ln w="11430"/>
                <a:solidFill>
                  <a:schemeClr val="accent3"/>
                </a:solidFill>
                <a:effectLst>
                  <a:outerShdw blurRad="76200" dist="50800" dir="5400000" algn="tl" rotWithShape="0">
                    <a:srgbClr val="000000">
                      <a:alpha val="65000"/>
                    </a:srgbClr>
                  </a:outerShdw>
                </a:effectLst>
              </a:rPr>
              <a:t> </a:t>
            </a:r>
            <a:endParaRPr lang="ar-SA" sz="4000" b="1" spc="50" dirty="0">
              <a:ln w="11430"/>
              <a:solidFill>
                <a:schemeClr val="accent3"/>
              </a:solidFill>
              <a:effectLst>
                <a:outerShdw blurRad="76200" dist="50800" dir="5400000" algn="tl" rotWithShape="0">
                  <a:srgbClr val="000000">
                    <a:alpha val="65000"/>
                  </a:srgbClr>
                </a:outerShdw>
              </a:effectLst>
            </a:endParaRPr>
          </a:p>
        </p:txBody>
      </p:sp>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01667"/>
            <a:ext cx="1086458" cy="1371352"/>
          </a:xfrm>
          <a:prstGeom prst="rect">
            <a:avLst/>
          </a:prstGeom>
        </p:spPr>
      </p:pic>
      <p:pic>
        <p:nvPicPr>
          <p:cNvPr id="6" name="Picture 6" descr="http://faculty.mu.edu.sa/public/uploads/image/20120406/20120406141922_1548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564" y="2348880"/>
            <a:ext cx="4092113" cy="3456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988840"/>
            <a:ext cx="424847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2971800" y="2255713"/>
            <a:ext cx="5791200" cy="3416320"/>
          </a:xfrm>
          <a:prstGeom prst="rect">
            <a:avLst/>
          </a:prstGeom>
          <a:ln w="28575">
            <a:solidFill>
              <a:schemeClr val="tx1"/>
            </a:solidFill>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en-US" sz="2400" b="1" dirty="0">
                <a:solidFill>
                  <a:schemeClr val="tx2"/>
                </a:solidFill>
                <a:latin typeface="Arial" pitchFamily="34" charset="0"/>
                <a:ea typeface="Times New Roman" pitchFamily="18" charset="0"/>
                <a:cs typeface="Arabic Transparent" pitchFamily="2" charset="-78"/>
              </a:rPr>
              <a:t>  </a:t>
            </a:r>
            <a:r>
              <a:rPr lang="ar-JO" sz="2400" b="1" dirty="0">
                <a:solidFill>
                  <a:schemeClr val="tx2"/>
                </a:solidFill>
                <a:latin typeface="Arial" pitchFamily="34" charset="0"/>
                <a:ea typeface="Times New Roman" pitchFamily="18" charset="0"/>
                <a:cs typeface="Arabic Transparent" pitchFamily="2" charset="-78"/>
              </a:rPr>
              <a:t>في القوائم ال</a:t>
            </a:r>
            <a:r>
              <a:rPr lang="ar-SA" sz="2400" b="1" dirty="0">
                <a:solidFill>
                  <a:schemeClr val="tx2"/>
                </a:solidFill>
                <a:latin typeface="Arial" pitchFamily="34" charset="0"/>
                <a:ea typeface="Times New Roman" pitchFamily="18" charset="0"/>
                <a:cs typeface="Arabic Transparent" pitchFamily="2" charset="-78"/>
              </a:rPr>
              <a:t>تالية</a:t>
            </a:r>
            <a:r>
              <a:rPr lang="ar-JO" sz="2400" b="1" dirty="0">
                <a:solidFill>
                  <a:schemeClr val="tx2"/>
                </a:solidFill>
                <a:latin typeface="Arial" pitchFamily="34" charset="0"/>
                <a:ea typeface="Times New Roman" pitchFamily="18" charset="0"/>
                <a:cs typeface="Arabic Transparent" pitchFamily="2" charset="-78"/>
              </a:rPr>
              <a:t> </a:t>
            </a:r>
            <a:r>
              <a:rPr lang="ar-SA" sz="2400" b="1" dirty="0" smtClean="0">
                <a:solidFill>
                  <a:schemeClr val="tx2"/>
                </a:solidFill>
                <a:latin typeface="Arial" pitchFamily="34" charset="0"/>
                <a:ea typeface="Times New Roman" pitchFamily="18" charset="0"/>
                <a:cs typeface="Arabic Transparent" pitchFamily="2" charset="-78"/>
              </a:rPr>
              <a:t>تم تحديد </a:t>
            </a:r>
            <a:r>
              <a:rPr lang="ar-JO" sz="2400" b="1" dirty="0">
                <a:solidFill>
                  <a:schemeClr val="tx2"/>
                </a:solidFill>
                <a:latin typeface="Arial" pitchFamily="34" charset="0"/>
                <a:ea typeface="Times New Roman" pitchFamily="18" charset="0"/>
                <a:cs typeface="Arabic Transparent" pitchFamily="2" charset="-78"/>
              </a:rPr>
              <a:t>أهم الاحتياجات للأطفال </a:t>
            </a:r>
            <a:r>
              <a:rPr lang="ar-SA" sz="2400" b="1" dirty="0" smtClean="0">
                <a:solidFill>
                  <a:schemeClr val="tx2"/>
                </a:solidFill>
                <a:latin typeface="Arial" pitchFamily="34" charset="0"/>
                <a:ea typeface="Times New Roman" pitchFamily="18" charset="0"/>
                <a:cs typeface="Arabic Transparent" pitchFamily="2" charset="-78"/>
              </a:rPr>
              <a:t> وبعض الامثلة للممارسات الملائمة  </a:t>
            </a:r>
            <a:r>
              <a:rPr lang="ar-JO" sz="2400" b="1" dirty="0" smtClean="0">
                <a:solidFill>
                  <a:schemeClr val="tx2"/>
                </a:solidFill>
                <a:latin typeface="Arial" pitchFamily="34" charset="0"/>
                <a:ea typeface="Times New Roman" pitchFamily="18" charset="0"/>
                <a:cs typeface="Arabic Transparent" pitchFamily="2" charset="-78"/>
              </a:rPr>
              <a:t>وفق </a:t>
            </a:r>
            <a:r>
              <a:rPr lang="ar-JO" sz="2400" b="1" dirty="0">
                <a:solidFill>
                  <a:schemeClr val="tx2"/>
                </a:solidFill>
                <a:latin typeface="Arial" pitchFamily="34" charset="0"/>
                <a:ea typeface="Times New Roman" pitchFamily="18" charset="0"/>
                <a:cs typeface="Arabic Transparent" pitchFamily="2" charset="-78"/>
              </a:rPr>
              <a:t>أعمارهم ، مع ملاحظة أن هذه الاحتياجات متداخلة </a:t>
            </a:r>
            <a:r>
              <a:rPr lang="ar-SA" sz="2400" b="1" dirty="0" smtClean="0">
                <a:solidFill>
                  <a:schemeClr val="tx2"/>
                </a:solidFill>
                <a:latin typeface="Arial" pitchFamily="34" charset="0"/>
                <a:ea typeface="Times New Roman" pitchFamily="18" charset="0"/>
                <a:cs typeface="Arabic Transparent" pitchFamily="2" charset="-78"/>
              </a:rPr>
              <a:t>، </a:t>
            </a:r>
            <a:r>
              <a:rPr lang="ar-JO" sz="2400" b="1" dirty="0" smtClean="0">
                <a:solidFill>
                  <a:schemeClr val="tx2"/>
                </a:solidFill>
                <a:latin typeface="Arial" pitchFamily="34" charset="0"/>
                <a:ea typeface="Times New Roman" pitchFamily="18" charset="0"/>
                <a:cs typeface="Arabic Transparent" pitchFamily="2" charset="-78"/>
              </a:rPr>
              <a:t>كما </a:t>
            </a:r>
            <a:r>
              <a:rPr lang="ar-JO" sz="2400" b="1" dirty="0">
                <a:solidFill>
                  <a:schemeClr val="tx2"/>
                </a:solidFill>
                <a:latin typeface="Arial" pitchFamily="34" charset="0"/>
                <a:ea typeface="Times New Roman" pitchFamily="18" charset="0"/>
                <a:cs typeface="Arabic Transparent" pitchFamily="2" charset="-78"/>
              </a:rPr>
              <a:t>أن معظمها يستمر مع الطفل أثناء المراحل الأخرى من عمره، مع التذكير مرة أخرى </a:t>
            </a:r>
            <a:r>
              <a:rPr lang="ar-SA" sz="2400" b="1" dirty="0" smtClean="0">
                <a:solidFill>
                  <a:schemeClr val="tx2"/>
                </a:solidFill>
                <a:latin typeface="Arial" pitchFamily="34" charset="0"/>
                <a:ea typeface="Times New Roman" pitchFamily="18" charset="0"/>
                <a:cs typeface="Arabic Transparent" pitchFamily="2" charset="-78"/>
              </a:rPr>
              <a:t>ب</a:t>
            </a:r>
            <a:r>
              <a:rPr lang="ar-JO" sz="2400" b="1" dirty="0" smtClean="0">
                <a:solidFill>
                  <a:schemeClr val="tx2"/>
                </a:solidFill>
                <a:latin typeface="Arial" pitchFamily="34" charset="0"/>
                <a:ea typeface="Times New Roman" pitchFamily="18" charset="0"/>
                <a:cs typeface="Arabic Transparent" pitchFamily="2" charset="-78"/>
              </a:rPr>
              <a:t>أنها </a:t>
            </a:r>
            <a:r>
              <a:rPr lang="ar-JO" sz="2400" b="1" dirty="0">
                <a:solidFill>
                  <a:schemeClr val="tx2"/>
                </a:solidFill>
                <a:latin typeface="Arial" pitchFamily="34" charset="0"/>
                <a:ea typeface="Times New Roman" pitchFamily="18" charset="0"/>
                <a:cs typeface="Arabic Transparent" pitchFamily="2" charset="-78"/>
              </a:rPr>
              <a:t>حاجات عامة لكل الأطفال </a:t>
            </a:r>
            <a:r>
              <a:rPr lang="ar-JO" sz="2400" b="1" dirty="0" smtClean="0">
                <a:solidFill>
                  <a:schemeClr val="tx2"/>
                </a:solidFill>
                <a:latin typeface="Arial" pitchFamily="34" charset="0"/>
                <a:ea typeface="Times New Roman" pitchFamily="18" charset="0"/>
                <a:cs typeface="Arabic Transparent" pitchFamily="2" charset="-78"/>
              </a:rPr>
              <a:t>دون </a:t>
            </a:r>
            <a:r>
              <a:rPr lang="ar-JO" sz="2400" b="1" dirty="0">
                <a:solidFill>
                  <a:schemeClr val="tx2"/>
                </a:solidFill>
                <a:latin typeface="Arial" pitchFamily="34" charset="0"/>
                <a:ea typeface="Times New Roman" pitchFamily="18" charset="0"/>
                <a:cs typeface="Arabic Transparent" pitchFamily="2" charset="-78"/>
              </a:rPr>
              <a:t>تمييز</a:t>
            </a:r>
            <a:r>
              <a:rPr lang="ar-JO" sz="2400" b="1" dirty="0" smtClean="0">
                <a:solidFill>
                  <a:schemeClr val="tx2"/>
                </a:solidFill>
                <a:latin typeface="Arial" pitchFamily="34" charset="0"/>
                <a:ea typeface="Times New Roman" pitchFamily="18" charset="0"/>
                <a:cs typeface="Arabic Transparent" pitchFamily="2" charset="-78"/>
              </a:rPr>
              <a:t>.</a:t>
            </a:r>
            <a:endParaRPr lang="en-US" sz="2400" b="1" dirty="0">
              <a:solidFill>
                <a:schemeClr val="tx2"/>
              </a:solidFill>
              <a:latin typeface="Arial" pitchFamily="34" charset="0"/>
              <a:ea typeface="Times New Roman" pitchFamily="18" charset="0"/>
              <a:cs typeface="Arabic Transparent" pitchFamily="2" charset="-78"/>
            </a:endParaRPr>
          </a:p>
        </p:txBody>
      </p:sp>
      <p:sp>
        <p:nvSpPr>
          <p:cNvPr id="4" name="مستطيل 3"/>
          <p:cNvSpPr/>
          <p:nvPr/>
        </p:nvSpPr>
        <p:spPr>
          <a:xfrm>
            <a:off x="1358489" y="533400"/>
            <a:ext cx="6806672" cy="707886"/>
          </a:xfrm>
          <a:prstGeom prst="rect">
            <a:avLst/>
          </a:prstGeom>
          <a:noFill/>
          <a:ln w="28575">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a:ln w="11430"/>
                <a:solidFill>
                  <a:schemeClr val="accent3"/>
                </a:solidFill>
                <a:effectLst>
                  <a:outerShdw blurRad="76200" dist="50800" dir="5400000" algn="tl" rotWithShape="0">
                    <a:srgbClr val="000000">
                      <a:alpha val="65000"/>
                    </a:srgbClr>
                  </a:outerShdw>
                </a:effectLst>
              </a:rPr>
              <a:t>أهم الاحتياجات النمائية للأطفال الصغار</a:t>
            </a:r>
          </a:p>
        </p:txBody>
      </p:sp>
      <p:pic>
        <p:nvPicPr>
          <p:cNvPr id="237572" name="Picture 4" descr="http://t3.gstatic.com/images?q=tbn:ANd9GcRsZuCtP44oDrYFr3I1BE2yLjrgi_RVHYCwLUX4d-SqkfeqWCapLw"/>
          <p:cNvPicPr>
            <a:picLocks noChangeAspect="1" noChangeArrowheads="1"/>
          </p:cNvPicPr>
          <p:nvPr/>
        </p:nvPicPr>
        <p:blipFill>
          <a:blip r:embed="rId2" cstate="print"/>
          <a:srcRect/>
          <a:stretch>
            <a:fillRect/>
          </a:stretch>
        </p:blipFill>
        <p:spPr bwMode="auto">
          <a:xfrm>
            <a:off x="553683" y="2708920"/>
            <a:ext cx="19812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420178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3130574925"/>
              </p:ext>
            </p:extLst>
          </p:nvPr>
        </p:nvGraphicFramePr>
        <p:xfrm>
          <a:off x="380999" y="1295400"/>
          <a:ext cx="8229600" cy="5497830"/>
        </p:xfrm>
        <a:graphic>
          <a:graphicData uri="http://schemas.openxmlformats.org/drawingml/2006/table">
            <a:tbl>
              <a:tblPr rtl="1">
                <a:tableStyleId>{284E427A-3D55-4303-BF80-6455036E1DE7}</a:tableStyleId>
              </a:tblPr>
              <a:tblGrid>
                <a:gridCol w="4114800"/>
                <a:gridCol w="4114800"/>
              </a:tblGrid>
              <a:tr h="2821451">
                <a:tc>
                  <a:txBody>
                    <a:bodyPr/>
                    <a:lstStyle/>
                    <a:p>
                      <a:pPr marL="0" marR="0" algn="r" rtl="1">
                        <a:lnSpc>
                          <a:spcPct val="150000"/>
                        </a:lnSpc>
                        <a:spcBef>
                          <a:spcPts val="0"/>
                        </a:spcBef>
                        <a:spcAft>
                          <a:spcPts val="0"/>
                        </a:spcAft>
                      </a:pPr>
                      <a:r>
                        <a:rPr lang="ar-SA" sz="2800" u="sng" dirty="0">
                          <a:solidFill>
                            <a:srgbClr val="FF0000"/>
                          </a:solidFill>
                        </a:rPr>
                        <a:t>الاحتياجات</a:t>
                      </a:r>
                      <a:r>
                        <a:rPr lang="ar-SA" sz="2800" dirty="0">
                          <a:solidFill>
                            <a:srgbClr val="FF0000"/>
                          </a:solidFill>
                        </a:rPr>
                        <a:t>:</a:t>
                      </a:r>
                      <a:endParaRPr lang="en-US" sz="2800" dirty="0">
                        <a:solidFill>
                          <a:srgbClr val="FF0000"/>
                        </a:solidFill>
                      </a:endParaRPr>
                    </a:p>
                    <a:p>
                      <a:pPr marL="342900" marR="457200" lvl="0" indent="-342900" algn="justLow" rtl="1">
                        <a:lnSpc>
                          <a:spcPct val="150000"/>
                        </a:lnSpc>
                        <a:spcBef>
                          <a:spcPts val="0"/>
                        </a:spcBef>
                        <a:spcAft>
                          <a:spcPts val="0"/>
                        </a:spcAft>
                        <a:buFont typeface="Arial" pitchFamily="34" charset="0"/>
                        <a:buChar char="•"/>
                        <a:tabLst>
                          <a:tab pos="457200" algn="l"/>
                        </a:tabLst>
                      </a:pPr>
                      <a:r>
                        <a:rPr lang="ar-SA" sz="1400" b="1" dirty="0"/>
                        <a:t>الرعاية الصحية المتكاملة والتحصين (التطعيمات).</a:t>
                      </a:r>
                      <a:endParaRPr lang="en-US" sz="1400" b="1" dirty="0"/>
                    </a:p>
                    <a:p>
                      <a:pPr marL="342900" marR="457200" lvl="0" indent="-342900" algn="justLow" rtl="1">
                        <a:lnSpc>
                          <a:spcPct val="150000"/>
                        </a:lnSpc>
                        <a:spcBef>
                          <a:spcPts val="0"/>
                        </a:spcBef>
                        <a:spcAft>
                          <a:spcPts val="0"/>
                        </a:spcAft>
                        <a:buFont typeface="Arial" pitchFamily="34" charset="0"/>
                        <a:buChar char="•"/>
                        <a:tabLst>
                          <a:tab pos="457200" algn="l"/>
                        </a:tabLst>
                      </a:pPr>
                      <a:r>
                        <a:rPr lang="ar-SA" sz="1100" b="1" dirty="0"/>
                        <a:t>التغذية الكافية </a:t>
                      </a:r>
                      <a:r>
                        <a:rPr lang="ar-SA" sz="1100" b="1" dirty="0" smtClean="0"/>
                        <a:t>والمتوازنة, و </a:t>
                      </a:r>
                      <a:r>
                        <a:rPr lang="ar-SA" sz="1100" b="1" dirty="0"/>
                        <a:t>نوعية جيدة</a:t>
                      </a:r>
                      <a:r>
                        <a:rPr lang="ar-SA" sz="1400" b="1" dirty="0"/>
                        <a:t>.</a:t>
                      </a:r>
                      <a:endParaRPr lang="en-US" sz="1400" b="1" dirty="0"/>
                    </a:p>
                    <a:p>
                      <a:pPr marL="342900" marR="457200" lvl="0" indent="-342900" algn="justLow" rtl="1">
                        <a:lnSpc>
                          <a:spcPct val="150000"/>
                        </a:lnSpc>
                        <a:spcBef>
                          <a:spcPts val="0"/>
                        </a:spcBef>
                        <a:spcAft>
                          <a:spcPts val="0"/>
                        </a:spcAft>
                        <a:buFont typeface="Arial" pitchFamily="34" charset="0"/>
                        <a:buChar char="•"/>
                        <a:tabLst>
                          <a:tab pos="457200" algn="l"/>
                        </a:tabLst>
                      </a:pPr>
                      <a:r>
                        <a:rPr lang="ar-SA" sz="1400" b="1" dirty="0"/>
                        <a:t>دعم عاطفي/ ارتباط آمن مع شخص بالغ (خاصة الأم).</a:t>
                      </a:r>
                      <a:endParaRPr lang="en-US" sz="1400" b="1" dirty="0"/>
                    </a:p>
                    <a:p>
                      <a:pPr marL="342900" marR="457200" lvl="0" indent="-342900" algn="justLow" rtl="1">
                        <a:lnSpc>
                          <a:spcPct val="150000"/>
                        </a:lnSpc>
                        <a:spcBef>
                          <a:spcPts val="0"/>
                        </a:spcBef>
                        <a:spcAft>
                          <a:spcPts val="0"/>
                        </a:spcAft>
                        <a:buFont typeface="Arial" pitchFamily="34" charset="0"/>
                        <a:buChar char="•"/>
                        <a:tabLst>
                          <a:tab pos="457200" algn="l"/>
                        </a:tabLst>
                      </a:pPr>
                      <a:r>
                        <a:rPr lang="ar-SA" sz="1400" b="1" dirty="0"/>
                        <a:t>الحاجة للتقبل</a:t>
                      </a:r>
                      <a:r>
                        <a:rPr lang="ar-SA" sz="1400" b="1" dirty="0" smtClean="0"/>
                        <a:t>.</a:t>
                      </a:r>
                    </a:p>
                    <a:p>
                      <a:pPr marL="342900" marR="457200" lvl="0" indent="-342900" algn="justLow" defTabSz="914400" rtl="1" eaLnBrk="1" fontAlgn="auto" latinLnBrk="0" hangingPunct="1">
                        <a:lnSpc>
                          <a:spcPct val="150000"/>
                        </a:lnSpc>
                        <a:spcBef>
                          <a:spcPts val="0"/>
                        </a:spcBef>
                        <a:spcAft>
                          <a:spcPts val="0"/>
                        </a:spcAft>
                        <a:buClrTx/>
                        <a:buSzTx/>
                        <a:buFont typeface="Arial" pitchFamily="34" charset="0"/>
                        <a:buChar char="•"/>
                        <a:tabLst>
                          <a:tab pos="457200" algn="l"/>
                        </a:tabLst>
                        <a:defRPr/>
                      </a:pPr>
                      <a:r>
                        <a:rPr lang="ar-SA" sz="1400" b="1" dirty="0" smtClean="0"/>
                        <a:t>التواصل اللغوي (تحفيز لغوي).</a:t>
                      </a:r>
                    </a:p>
                    <a:p>
                      <a:pPr marL="342900" marR="457200" lvl="0" indent="-342900" algn="justLow" rtl="1">
                        <a:lnSpc>
                          <a:spcPct val="150000"/>
                        </a:lnSpc>
                        <a:spcBef>
                          <a:spcPts val="0"/>
                        </a:spcBef>
                        <a:spcAft>
                          <a:spcPts val="0"/>
                        </a:spcAft>
                        <a:buFont typeface="Arial" pitchFamily="34" charset="0"/>
                        <a:buChar char="•"/>
                        <a:tabLst>
                          <a:tab pos="457200" algn="l"/>
                        </a:tabLst>
                      </a:pPr>
                      <a:r>
                        <a:rPr lang="ar-SA" sz="1400" b="1" dirty="0" smtClean="0"/>
                        <a:t>التواصل البصري والجسدي.</a:t>
                      </a:r>
                      <a:endParaRPr lang="en-US" sz="1400" b="1" dirty="0" smtClean="0"/>
                    </a:p>
                    <a:p>
                      <a:pPr marL="342900" marR="457200" lvl="0" indent="-342900" algn="justLow" rtl="1">
                        <a:lnSpc>
                          <a:spcPct val="150000"/>
                        </a:lnSpc>
                        <a:spcBef>
                          <a:spcPts val="0"/>
                        </a:spcBef>
                        <a:spcAft>
                          <a:spcPts val="0"/>
                        </a:spcAft>
                        <a:buFont typeface="Arial" pitchFamily="34" charset="0"/>
                        <a:buChar char="•"/>
                        <a:tabLst>
                          <a:tab pos="457200" algn="l"/>
                        </a:tabLst>
                      </a:pPr>
                      <a:r>
                        <a:rPr lang="ar-SA" sz="1400" b="1" dirty="0" smtClean="0"/>
                        <a:t>جو أسري ودود.</a:t>
                      </a:r>
                      <a:endParaRPr lang="en-US" sz="1400" b="1" dirty="0" smtClean="0"/>
                    </a:p>
                    <a:p>
                      <a:pPr marL="342900" marR="457200" lvl="0" indent="-342900" algn="justLow" rtl="1">
                        <a:lnSpc>
                          <a:spcPct val="150000"/>
                        </a:lnSpc>
                        <a:spcBef>
                          <a:spcPts val="0"/>
                        </a:spcBef>
                        <a:spcAft>
                          <a:spcPts val="0"/>
                        </a:spcAft>
                        <a:buFont typeface="Arial" pitchFamily="34" charset="0"/>
                        <a:buChar char="•"/>
                        <a:tabLst>
                          <a:tab pos="457200" algn="l"/>
                        </a:tabLst>
                      </a:pPr>
                      <a:r>
                        <a:rPr lang="ar-SA" sz="1400" b="1" dirty="0" smtClean="0"/>
                        <a:t>مثيرات تُحفز التعلم وتطور الحواس.</a:t>
                      </a:r>
                      <a:endParaRPr lang="en-US" sz="1400" b="1" dirty="0" smtClean="0"/>
                    </a:p>
                    <a:p>
                      <a:pPr marL="342900" marR="457200" lvl="0" indent="-342900" algn="justLow" rtl="1">
                        <a:lnSpc>
                          <a:spcPct val="150000"/>
                        </a:lnSpc>
                        <a:spcBef>
                          <a:spcPts val="0"/>
                        </a:spcBef>
                        <a:spcAft>
                          <a:spcPts val="0"/>
                        </a:spcAft>
                        <a:buFont typeface="Arial" pitchFamily="34" charset="0"/>
                        <a:buChar char="•"/>
                        <a:tabLst>
                          <a:tab pos="457200" algn="l"/>
                        </a:tabLst>
                      </a:pPr>
                      <a:r>
                        <a:rPr lang="ar-SA" sz="1400" b="1" dirty="0" smtClean="0"/>
                        <a:t>فرص </a:t>
                      </a:r>
                      <a:r>
                        <a:rPr lang="ar-SA" sz="1400" b="1" dirty="0" err="1" smtClean="0"/>
                        <a:t>للإستكشاف</a:t>
                      </a:r>
                      <a:r>
                        <a:rPr lang="ar-SA" sz="1400" b="1" dirty="0" smtClean="0"/>
                        <a:t>.</a:t>
                      </a:r>
                      <a:endParaRPr lang="en-US" sz="1400" b="1" dirty="0" smtClean="0"/>
                    </a:p>
                    <a:p>
                      <a:pPr marL="342900" marR="457200" lvl="0" indent="-342900" algn="justLow" rtl="1">
                        <a:lnSpc>
                          <a:spcPct val="150000"/>
                        </a:lnSpc>
                        <a:spcBef>
                          <a:spcPts val="0"/>
                        </a:spcBef>
                        <a:spcAft>
                          <a:spcPts val="0"/>
                        </a:spcAft>
                        <a:buFont typeface="Arial" pitchFamily="34" charset="0"/>
                        <a:buChar char="•"/>
                        <a:tabLst>
                          <a:tab pos="457200" algn="l"/>
                        </a:tabLst>
                      </a:pPr>
                      <a:r>
                        <a:rPr lang="ar-SA" sz="1400" b="1" dirty="0" smtClean="0"/>
                        <a:t>الحماية من الأخطار.</a:t>
                      </a:r>
                      <a:endParaRPr lang="en-US" sz="1400" b="1" dirty="0" smtClean="0"/>
                    </a:p>
                    <a:p>
                      <a:pPr marL="342900" marR="457200" lvl="0" indent="-342900" algn="justLow" rtl="1">
                        <a:lnSpc>
                          <a:spcPct val="150000"/>
                        </a:lnSpc>
                        <a:spcBef>
                          <a:spcPts val="0"/>
                        </a:spcBef>
                        <a:spcAft>
                          <a:spcPts val="0"/>
                        </a:spcAft>
                        <a:buFont typeface="Arial" pitchFamily="34" charset="0"/>
                        <a:buChar char="•"/>
                        <a:tabLst>
                          <a:tab pos="457200" algn="l"/>
                        </a:tabLst>
                      </a:pPr>
                      <a:r>
                        <a:rPr lang="ar-SA" sz="1400" b="1" dirty="0" smtClean="0"/>
                        <a:t>اللعب.</a:t>
                      </a:r>
                    </a:p>
                    <a:p>
                      <a:pPr marL="342900" marR="457200" lvl="0" indent="-342900" algn="justLow" rtl="1">
                        <a:lnSpc>
                          <a:spcPct val="150000"/>
                        </a:lnSpc>
                        <a:spcBef>
                          <a:spcPts val="0"/>
                        </a:spcBef>
                        <a:spcAft>
                          <a:spcPts val="0"/>
                        </a:spcAft>
                        <a:buFont typeface="Arial" pitchFamily="34" charset="0"/>
                        <a:buChar char="•"/>
                        <a:tabLst>
                          <a:tab pos="457200" algn="l"/>
                        </a:tabLst>
                      </a:pPr>
                      <a:r>
                        <a:rPr lang="ar-SA" sz="1400" b="1" dirty="0" smtClean="0"/>
                        <a:t>بيئة نظيفة خالية من الأمراض</a:t>
                      </a:r>
                      <a:r>
                        <a:rPr lang="ar-SA" sz="2400" b="1" dirty="0" smtClean="0"/>
                        <a:t>.</a:t>
                      </a:r>
                      <a:endParaRPr lang="en-US" sz="2400" b="1" dirty="0" smtClean="0"/>
                    </a:p>
                    <a:p>
                      <a:pPr marL="342900" marR="457200" lvl="0" indent="-342900" algn="justLow" defTabSz="914400" rtl="1" eaLnBrk="1" fontAlgn="auto" latinLnBrk="0" hangingPunct="1">
                        <a:lnSpc>
                          <a:spcPct val="150000"/>
                        </a:lnSpc>
                        <a:spcBef>
                          <a:spcPts val="0"/>
                        </a:spcBef>
                        <a:spcAft>
                          <a:spcPts val="0"/>
                        </a:spcAft>
                        <a:buClrTx/>
                        <a:buSzTx/>
                        <a:buFont typeface="Arial" pitchFamily="34" charset="0"/>
                        <a:buChar char="•"/>
                        <a:tabLst>
                          <a:tab pos="457200" algn="l"/>
                        </a:tabLst>
                        <a:defRPr/>
                      </a:pPr>
                      <a:endParaRPr lang="en-US" sz="2400" b="1" dirty="0" smtClean="0">
                        <a:solidFill>
                          <a:schemeClr val="tx2"/>
                        </a:solidFill>
                        <a:latin typeface="Times New Roman"/>
                        <a:ea typeface="Times New Roman"/>
                        <a:cs typeface="Times New Roman"/>
                      </a:endParaRPr>
                    </a:p>
                  </a:txBody>
                  <a:tcPr marL="66128" marR="66128" marT="0" marB="0">
                    <a:solidFill>
                      <a:schemeClr val="accent2">
                        <a:lumMod val="20000"/>
                        <a:lumOff val="80000"/>
                      </a:schemeClr>
                    </a:solidFill>
                  </a:tcPr>
                </a:tc>
                <a:tc>
                  <a:txBody>
                    <a:bodyPr/>
                    <a:lstStyle/>
                    <a:p>
                      <a:pPr marL="342900" marR="0" indent="-342900" algn="justLow" defTabSz="914400" rtl="1" eaLnBrk="1" fontAlgn="base" latinLnBrk="0" hangingPunct="1">
                        <a:lnSpc>
                          <a:spcPct val="150000"/>
                        </a:lnSpc>
                        <a:spcBef>
                          <a:spcPct val="0"/>
                        </a:spcBef>
                        <a:spcAft>
                          <a:spcPct val="0"/>
                        </a:spcAft>
                        <a:buClrTx/>
                        <a:buSzTx/>
                        <a:buFont typeface="Wingdings" pitchFamily="2" charset="2"/>
                        <a:buChar char="v"/>
                        <a:tabLst/>
                        <a:defRPr/>
                      </a:pPr>
                      <a:r>
                        <a:rPr lang="ar-SA" sz="1050" b="1" u="sng" dirty="0" smtClean="0">
                          <a:solidFill>
                            <a:srgbClr val="FF0000"/>
                          </a:solidFill>
                        </a:rPr>
                        <a:t>الممارسات:</a:t>
                      </a:r>
                      <a:endParaRPr lang="en-US" sz="1050" b="1" u="sng" dirty="0" smtClean="0">
                        <a:solidFill>
                          <a:srgbClr val="FF0000"/>
                        </a:solidFill>
                      </a:endParaRPr>
                    </a:p>
                    <a:p>
                      <a:pPr marL="342900" indent="-342900" algn="justLow" fontAlgn="base">
                        <a:lnSpc>
                          <a:spcPct val="150000"/>
                        </a:lnSpc>
                        <a:spcBef>
                          <a:spcPct val="0"/>
                        </a:spcBef>
                        <a:spcAft>
                          <a:spcPct val="0"/>
                        </a:spcAft>
                        <a:buFont typeface="Wingdings" pitchFamily="2" charset="2"/>
                        <a:buChar char="v"/>
                      </a:pPr>
                      <a:r>
                        <a:rPr lang="ar-SA" sz="900" b="1" dirty="0" smtClean="0"/>
                        <a:t>الرضاعة الطبيعية وبشكل سليم.</a:t>
                      </a:r>
                      <a:endParaRPr lang="en-US" sz="900" b="1" dirty="0" smtClean="0"/>
                    </a:p>
                    <a:p>
                      <a:pPr marL="342900" indent="-342900" algn="justLow" fontAlgn="base">
                        <a:lnSpc>
                          <a:spcPct val="150000"/>
                        </a:lnSpc>
                        <a:spcBef>
                          <a:spcPct val="0"/>
                        </a:spcBef>
                        <a:spcAft>
                          <a:spcPct val="0"/>
                        </a:spcAft>
                        <a:buFont typeface="Wingdings" pitchFamily="2" charset="2"/>
                        <a:buChar char="v"/>
                      </a:pPr>
                      <a:r>
                        <a:rPr lang="ar-SA" sz="900" b="1" dirty="0" smtClean="0"/>
                        <a:t>الكشف المبكر لمعرفة وجود أي مشكلات أو إعاقات عند الطفل.</a:t>
                      </a:r>
                      <a:endParaRPr lang="en-US" sz="900" b="1" dirty="0" smtClean="0"/>
                    </a:p>
                    <a:p>
                      <a:pPr marL="342900" indent="-342900" algn="justLow" fontAlgn="base">
                        <a:lnSpc>
                          <a:spcPct val="150000"/>
                        </a:lnSpc>
                        <a:spcBef>
                          <a:spcPct val="0"/>
                        </a:spcBef>
                        <a:spcAft>
                          <a:spcPct val="0"/>
                        </a:spcAft>
                        <a:buFont typeface="Wingdings" pitchFamily="2" charset="2"/>
                        <a:buChar char="v"/>
                      </a:pPr>
                      <a:r>
                        <a:rPr lang="ar-SA" sz="900" b="1" dirty="0" smtClean="0"/>
                        <a:t>الحصول على التحصين التطعيمات اللازمة في مواعيدها والاحتفاظ ببطاقة التطعيمات.</a:t>
                      </a:r>
                      <a:endParaRPr lang="en-US" sz="900" b="1" dirty="0" smtClean="0"/>
                    </a:p>
                    <a:p>
                      <a:pPr marL="342900" indent="-342900" algn="justLow" fontAlgn="base">
                        <a:lnSpc>
                          <a:spcPct val="150000"/>
                        </a:lnSpc>
                        <a:spcBef>
                          <a:spcPct val="0"/>
                        </a:spcBef>
                        <a:spcAft>
                          <a:spcPct val="0"/>
                        </a:spcAft>
                        <a:buFont typeface="Wingdings" pitchFamily="2" charset="2"/>
                        <a:buChar char="v"/>
                      </a:pPr>
                      <a:r>
                        <a:rPr lang="ar-SA" sz="900" b="1" dirty="0" smtClean="0"/>
                        <a:t>الاستجابة لمناغاة الطفل والتفاعل معها.</a:t>
                      </a:r>
                      <a:endParaRPr lang="en-US" sz="900" b="1" dirty="0" smtClean="0"/>
                    </a:p>
                    <a:p>
                      <a:pPr marL="342900" indent="-342900" algn="justLow" fontAlgn="base">
                        <a:lnSpc>
                          <a:spcPct val="150000"/>
                        </a:lnSpc>
                        <a:spcBef>
                          <a:spcPct val="0"/>
                        </a:spcBef>
                        <a:spcAft>
                          <a:spcPct val="0"/>
                        </a:spcAft>
                        <a:buFont typeface="Wingdings" pitchFamily="2" charset="2"/>
                        <a:buChar char="v"/>
                      </a:pPr>
                      <a:r>
                        <a:rPr lang="ar-SA" sz="900" b="1" dirty="0" smtClean="0"/>
                        <a:t>تنظيم أكل ونوم الطفل ورضاعته حسب حاجته وليس حسب نظام وجدول صارم.</a:t>
                      </a:r>
                      <a:endParaRPr lang="en-US" sz="900" b="1" dirty="0" smtClean="0"/>
                    </a:p>
                    <a:p>
                      <a:pPr marL="342900" indent="-342900" algn="justLow" fontAlgn="base">
                        <a:lnSpc>
                          <a:spcPct val="150000"/>
                        </a:lnSpc>
                        <a:spcBef>
                          <a:spcPct val="0"/>
                        </a:spcBef>
                        <a:spcAft>
                          <a:spcPct val="0"/>
                        </a:spcAft>
                        <a:buFont typeface="Wingdings" pitchFamily="2" charset="2"/>
                        <a:buChar char="v"/>
                      </a:pPr>
                      <a:r>
                        <a:rPr lang="ar-SA" sz="900" b="1" dirty="0" smtClean="0"/>
                        <a:t>استجابة سريعة وبحنان لبكاء الطفل مما يساعد في نمو العلاقة بشكل إيجابي ويساعد الطفل على التطور الانفعالي السليم ويشعر الطفل بالثقة والأمان.</a:t>
                      </a:r>
                      <a:endParaRPr lang="en-US" sz="900" b="1" dirty="0" smtClean="0"/>
                    </a:p>
                    <a:p>
                      <a:pPr marL="342900" indent="-342900" algn="justLow" fontAlgn="base">
                        <a:lnSpc>
                          <a:spcPct val="150000"/>
                        </a:lnSpc>
                        <a:spcBef>
                          <a:spcPct val="0"/>
                        </a:spcBef>
                        <a:spcAft>
                          <a:spcPct val="0"/>
                        </a:spcAft>
                        <a:buFont typeface="Wingdings" pitchFamily="2" charset="2"/>
                        <a:buChar char="v"/>
                      </a:pPr>
                      <a:r>
                        <a:rPr lang="ar-SA" sz="900" b="1" dirty="0" smtClean="0"/>
                        <a:t>تطبيق السنن الشرعية باختيار الاسم الحسن والعقيقة والآذان بالإذن اليمنى والإقامة بالأذن اليسرى.</a:t>
                      </a:r>
                      <a:endParaRPr lang="en-US" sz="900" b="1" dirty="0" smtClean="0"/>
                    </a:p>
                    <a:p>
                      <a:pPr marL="342900" indent="-342900" algn="justLow" fontAlgn="base">
                        <a:lnSpc>
                          <a:spcPct val="150000"/>
                        </a:lnSpc>
                        <a:spcBef>
                          <a:spcPct val="0"/>
                        </a:spcBef>
                        <a:spcAft>
                          <a:spcPct val="0"/>
                        </a:spcAft>
                        <a:buFont typeface="Wingdings" pitchFamily="2" charset="2"/>
                        <a:buChar char="v"/>
                      </a:pPr>
                      <a:r>
                        <a:rPr lang="ar-SA" sz="900" b="1" dirty="0" smtClean="0"/>
                        <a:t>تهيئة الإخوان لتقبل الطفل الجديد بإقامة علاقات جيدة تجنباً للتسبب بالغيرة .</a:t>
                      </a:r>
                      <a:endParaRPr lang="en-US" sz="900" b="1" dirty="0" smtClean="0"/>
                    </a:p>
                    <a:p>
                      <a:pPr marL="342900" indent="-342900" algn="justLow" fontAlgn="base">
                        <a:lnSpc>
                          <a:spcPct val="150000"/>
                        </a:lnSpc>
                        <a:spcBef>
                          <a:spcPct val="0"/>
                        </a:spcBef>
                        <a:spcAft>
                          <a:spcPct val="0"/>
                        </a:spcAft>
                        <a:buFont typeface="Wingdings" pitchFamily="2" charset="2"/>
                        <a:buChar char="v"/>
                      </a:pPr>
                      <a:r>
                        <a:rPr lang="ar-SA" sz="900" b="1" dirty="0" smtClean="0"/>
                        <a:t>العناية بنظافة الطفل (السرة، حمام الطفل، حفاظ الطفل...).</a:t>
                      </a:r>
                    </a:p>
                    <a:p>
                      <a:pPr marL="342900" indent="-342900" algn="justLow" fontAlgn="base">
                        <a:lnSpc>
                          <a:spcPct val="150000"/>
                        </a:lnSpc>
                        <a:spcBef>
                          <a:spcPct val="0"/>
                        </a:spcBef>
                        <a:spcAft>
                          <a:spcPct val="0"/>
                        </a:spcAft>
                        <a:buFont typeface="Wingdings" pitchFamily="2" charset="2"/>
                        <a:buChar char="v"/>
                      </a:pPr>
                      <a:r>
                        <a:rPr lang="ar-SA" sz="900" b="1" dirty="0" smtClean="0"/>
                        <a:t>استثارة حواس الطفل من خلال توفير أشياء ينظر إليها يمسكها، ويلمسها، يشمها، </a:t>
                      </a:r>
                      <a:r>
                        <a:rPr lang="ar-SA" sz="900" b="1" dirty="0" err="1" smtClean="0"/>
                        <a:t>يتذوقها</a:t>
                      </a:r>
                      <a:r>
                        <a:rPr lang="ar-SA" sz="900" b="1" dirty="0" smtClean="0"/>
                        <a:t> (متنوعة الشكل والملمس واللون..).</a:t>
                      </a:r>
                      <a:endParaRPr lang="en-US" sz="900" b="1" dirty="0" smtClean="0"/>
                    </a:p>
                    <a:p>
                      <a:pPr marL="342900" indent="-342900" algn="justLow" fontAlgn="base">
                        <a:lnSpc>
                          <a:spcPct val="150000"/>
                        </a:lnSpc>
                        <a:spcBef>
                          <a:spcPct val="0"/>
                        </a:spcBef>
                        <a:spcAft>
                          <a:spcPct val="0"/>
                        </a:spcAft>
                        <a:buFont typeface="Wingdings" pitchFamily="2" charset="2"/>
                        <a:buChar char="v"/>
                      </a:pPr>
                      <a:r>
                        <a:rPr lang="ar-SA" sz="900" b="1" dirty="0" smtClean="0"/>
                        <a:t>التواصل الجسدي باللمس والحضن والتدليك أحيانا.</a:t>
                      </a:r>
                      <a:endParaRPr lang="en-US" sz="900" b="1" dirty="0" smtClean="0"/>
                    </a:p>
                    <a:p>
                      <a:pPr marL="342900" indent="-342900" algn="justLow" fontAlgn="base">
                        <a:lnSpc>
                          <a:spcPct val="150000"/>
                        </a:lnSpc>
                        <a:spcBef>
                          <a:spcPct val="0"/>
                        </a:spcBef>
                        <a:spcAft>
                          <a:spcPct val="0"/>
                        </a:spcAft>
                        <a:buFont typeface="Wingdings" pitchFamily="2" charset="2"/>
                        <a:buChar char="v"/>
                      </a:pPr>
                      <a:r>
                        <a:rPr lang="ar-SA" sz="900" b="1" dirty="0" smtClean="0"/>
                        <a:t>الحماية من التمييز بين ولد/بنت، أسمر/أشقر، جميل/غير جميل...</a:t>
                      </a:r>
                      <a:endParaRPr lang="en-US" sz="900" b="1" dirty="0" smtClean="0"/>
                    </a:p>
                    <a:p>
                      <a:pPr marL="342900" indent="-342900" algn="justLow" fontAlgn="base">
                        <a:lnSpc>
                          <a:spcPct val="150000"/>
                        </a:lnSpc>
                        <a:spcBef>
                          <a:spcPct val="0"/>
                        </a:spcBef>
                        <a:spcAft>
                          <a:spcPct val="0"/>
                        </a:spcAft>
                        <a:buFont typeface="Wingdings" pitchFamily="2" charset="2"/>
                        <a:buChar char="v"/>
                      </a:pPr>
                      <a:r>
                        <a:rPr lang="ar-SA" sz="900" b="1" dirty="0" smtClean="0"/>
                        <a:t>الحماية من المقارنة مع أبناء الأقارب أو الجيران في نفس العمر.</a:t>
                      </a:r>
                      <a:endParaRPr lang="en-US" sz="900" b="1" dirty="0" smtClean="0"/>
                    </a:p>
                    <a:p>
                      <a:pPr marL="342900" indent="-342900" algn="justLow" fontAlgn="base">
                        <a:lnSpc>
                          <a:spcPct val="150000"/>
                        </a:lnSpc>
                        <a:spcBef>
                          <a:spcPct val="0"/>
                        </a:spcBef>
                        <a:spcAft>
                          <a:spcPct val="0"/>
                        </a:spcAft>
                        <a:buFont typeface="Wingdings" pitchFamily="2" charset="2"/>
                        <a:buChar char="v"/>
                      </a:pPr>
                      <a:r>
                        <a:rPr lang="ar-SA" sz="900" b="1" dirty="0" smtClean="0"/>
                        <a:t>مشاركة الأب الفعالة خاصة في الروتين اليومي للطفل، كاللعب معه، الحديث، الحمل...</a:t>
                      </a:r>
                      <a:endParaRPr lang="en-US" sz="900" b="1" dirty="0" smtClean="0"/>
                    </a:p>
                    <a:p>
                      <a:pPr marL="342900" indent="-342900" algn="justLow" fontAlgn="base">
                        <a:lnSpc>
                          <a:spcPct val="150000"/>
                        </a:lnSpc>
                        <a:spcBef>
                          <a:spcPct val="0"/>
                        </a:spcBef>
                        <a:spcAft>
                          <a:spcPct val="0"/>
                        </a:spcAft>
                        <a:buFont typeface="Wingdings" pitchFamily="2" charset="2"/>
                        <a:buChar char="v"/>
                      </a:pPr>
                      <a:r>
                        <a:rPr lang="ar-SA" sz="900" b="1" dirty="0" smtClean="0"/>
                        <a:t>تعريض الطفل للهواء النقي وأشعة الشمس الخفيفة وأخذه إلى أماكن طبيعية وحدائق.</a:t>
                      </a:r>
                      <a:endParaRPr lang="en-US" sz="900" b="1" dirty="0" smtClean="0"/>
                    </a:p>
                    <a:p>
                      <a:pPr marL="342900" indent="-342900" algn="justLow" fontAlgn="base">
                        <a:lnSpc>
                          <a:spcPct val="150000"/>
                        </a:lnSpc>
                        <a:spcBef>
                          <a:spcPct val="0"/>
                        </a:spcBef>
                        <a:spcAft>
                          <a:spcPct val="0"/>
                        </a:spcAft>
                        <a:buFont typeface="Wingdings" pitchFamily="2" charset="2"/>
                        <a:buChar char="v"/>
                      </a:pPr>
                      <a:r>
                        <a:rPr lang="ar-SA" sz="900" b="1" dirty="0" smtClean="0"/>
                        <a:t>توفير مساحة آمنة للزحف والاستكشاف.</a:t>
                      </a:r>
                      <a:endParaRPr lang="en-US" sz="900" b="1" dirty="0" smtClean="0"/>
                    </a:p>
                    <a:p>
                      <a:pPr marL="342900" indent="-342900" algn="justLow" fontAlgn="base">
                        <a:lnSpc>
                          <a:spcPct val="150000"/>
                        </a:lnSpc>
                        <a:spcBef>
                          <a:spcPct val="0"/>
                        </a:spcBef>
                        <a:spcAft>
                          <a:spcPct val="0"/>
                        </a:spcAft>
                        <a:buFont typeface="Wingdings" pitchFamily="2" charset="2"/>
                        <a:buChar char="v"/>
                      </a:pPr>
                      <a:r>
                        <a:rPr lang="ar-SA" sz="900" b="1" dirty="0" smtClean="0"/>
                        <a:t>القراءة للطفل منذ مرحلة مبكرة وتوفير قصص ملونة.</a:t>
                      </a:r>
                      <a:endParaRPr lang="en-US" sz="900" b="1" dirty="0" smtClean="0"/>
                    </a:p>
                    <a:p>
                      <a:pPr marL="342900" indent="-342900" algn="justLow" fontAlgn="base">
                        <a:lnSpc>
                          <a:spcPct val="150000"/>
                        </a:lnSpc>
                        <a:spcBef>
                          <a:spcPct val="0"/>
                        </a:spcBef>
                        <a:spcAft>
                          <a:spcPct val="0"/>
                        </a:spcAft>
                        <a:buFont typeface="Wingdings" pitchFamily="2" charset="2"/>
                        <a:buChar char="v"/>
                      </a:pPr>
                      <a:r>
                        <a:rPr lang="ar-SA" sz="900" b="1" dirty="0" smtClean="0"/>
                        <a:t>مناداة الطفل باسمه من سن مبكرة للتعرف على الذات.</a:t>
                      </a:r>
                    </a:p>
                    <a:p>
                      <a:pPr marL="342900" indent="-342900" algn="justLow" fontAlgn="base">
                        <a:lnSpc>
                          <a:spcPct val="150000"/>
                        </a:lnSpc>
                        <a:spcBef>
                          <a:spcPct val="0"/>
                        </a:spcBef>
                        <a:spcAft>
                          <a:spcPct val="0"/>
                        </a:spcAft>
                        <a:buFont typeface="Wingdings" pitchFamily="2" charset="2"/>
                        <a:buChar char="v"/>
                      </a:pPr>
                      <a:r>
                        <a:rPr lang="ar-SA" sz="900" b="1" dirty="0" smtClean="0"/>
                        <a:t>التواصل البصري باستمرار مع الطفل وجذب انتباهه للنظر في عيون الأب والأم.</a:t>
                      </a:r>
                    </a:p>
                    <a:p>
                      <a:pPr marL="342900" indent="-342900" algn="justLow" fontAlgn="base">
                        <a:lnSpc>
                          <a:spcPct val="150000"/>
                        </a:lnSpc>
                        <a:spcBef>
                          <a:spcPct val="0"/>
                        </a:spcBef>
                        <a:spcAft>
                          <a:spcPct val="0"/>
                        </a:spcAft>
                        <a:buFont typeface="Wingdings" pitchFamily="2" charset="2"/>
                        <a:buChar char="v"/>
                      </a:pPr>
                      <a:r>
                        <a:rPr lang="ar-SA" sz="900" b="1" dirty="0" smtClean="0"/>
                        <a:t>الاستجابة لابتسامة وحركات الطفل وفهمها مثلاً: (الابتسام والضحك وإصدار أصوات معينة (بربرة) تعني هيا نلعب، أما إزاحة الوجه وإغماض العين تعني هذا يكفي).</a:t>
                      </a:r>
                    </a:p>
                    <a:p>
                      <a:pPr marL="0" indent="0" algn="justLow" fontAlgn="base">
                        <a:lnSpc>
                          <a:spcPct val="150000"/>
                        </a:lnSpc>
                        <a:spcBef>
                          <a:spcPct val="0"/>
                        </a:spcBef>
                        <a:spcAft>
                          <a:spcPct val="0"/>
                        </a:spcAft>
                        <a:buFont typeface="Wingdings" pitchFamily="2" charset="2"/>
                        <a:buNone/>
                      </a:pPr>
                      <a:endParaRPr lang="ar-SA" sz="1400" b="1" dirty="0" smtClean="0">
                        <a:solidFill>
                          <a:schemeClr val="tx2"/>
                        </a:solidFill>
                        <a:latin typeface="Arial" pitchFamily="34" charset="0"/>
                        <a:ea typeface="Times New Roman" pitchFamily="18" charset="0"/>
                        <a:cs typeface="Arabic Transparent" pitchFamily="2" charset="-78"/>
                      </a:endParaRPr>
                    </a:p>
                  </a:txBody>
                  <a:tcPr marL="66128" marR="66128" marT="0" marB="0">
                    <a:solidFill>
                      <a:schemeClr val="accent2">
                        <a:lumMod val="20000"/>
                        <a:lumOff val="80000"/>
                      </a:schemeClr>
                    </a:solidFill>
                  </a:tcPr>
                </a:tc>
              </a:tr>
            </a:tbl>
          </a:graphicData>
        </a:graphic>
      </p:graphicFrame>
      <p:sp>
        <p:nvSpPr>
          <p:cNvPr id="25601" name="Rectangle 1"/>
          <p:cNvSpPr>
            <a:spLocks noChangeArrowheads="1"/>
          </p:cNvSpPr>
          <p:nvPr/>
        </p:nvSpPr>
        <p:spPr bwMode="auto">
          <a:xfrm>
            <a:off x="1000100" y="428604"/>
            <a:ext cx="7786742"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a:ln w="11430"/>
                <a:effectLst>
                  <a:outerShdw blurRad="76200" dist="50800" dir="5400000" algn="tl" rotWithShape="0">
                    <a:srgbClr val="000000">
                      <a:alpha val="65000"/>
                    </a:srgbClr>
                  </a:outerShdw>
                </a:effectLst>
              </a:rPr>
              <a:t>الأطفال حديثي الولادة – 12 شهر  </a:t>
            </a:r>
            <a:r>
              <a:rPr lang="ar-SA" sz="4000" b="1" spc="50" dirty="0" smtClean="0">
                <a:ln w="11430"/>
                <a:effectLst>
                  <a:outerShdw blurRad="76200" dist="50800" dir="5400000" algn="tl" rotWithShape="0">
                    <a:srgbClr val="000000">
                      <a:alpha val="65000"/>
                    </a:srgbClr>
                  </a:outerShdw>
                </a:effectLst>
              </a:rPr>
              <a:t>تقريباً</a:t>
            </a:r>
            <a:endParaRPr lang="en-US" sz="4000" b="1" spc="50" dirty="0">
              <a:ln w="11430"/>
              <a:effectLst>
                <a:outerShdw blurRad="76200" dist="50800" dir="5400000" algn="tl" rotWithShape="0">
                  <a:srgbClr val="000000">
                    <a:alpha val="65000"/>
                  </a:srgbClr>
                </a:outerShdw>
              </a:effectLst>
            </a:endParaRPr>
          </a:p>
        </p:txBody>
      </p:sp>
      <p:pic>
        <p:nvPicPr>
          <p:cNvPr id="4" name="Picture 2" descr="http://t3.gstatic.com/images?q=tbn:ANd9GcT-gZ1xTueSvaa-LbpFnJDv-V4BBLUSF2bBWiTXzMpn5x_wrfGmS4xuZMR5"/>
          <p:cNvPicPr>
            <a:picLocks noChangeAspect="1" noChangeArrowheads="1"/>
          </p:cNvPicPr>
          <p:nvPr/>
        </p:nvPicPr>
        <p:blipFill>
          <a:blip r:embed="rId2" cstate="print"/>
          <a:srcRect/>
          <a:stretch>
            <a:fillRect/>
          </a:stretch>
        </p:blipFill>
        <p:spPr bwMode="auto">
          <a:xfrm>
            <a:off x="323528" y="150466"/>
            <a:ext cx="1017689" cy="12641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219243350"/>
              </p:ext>
            </p:extLst>
          </p:nvPr>
        </p:nvGraphicFramePr>
        <p:xfrm>
          <a:off x="251520" y="1065052"/>
          <a:ext cx="8458200" cy="5532120"/>
        </p:xfrm>
        <a:graphic>
          <a:graphicData uri="http://schemas.openxmlformats.org/drawingml/2006/table">
            <a:tbl>
              <a:tblPr rtl="1">
                <a:tableStyleId>{35758FB7-9AC5-4552-8A53-C91805E547FA}</a:tableStyleId>
              </a:tblPr>
              <a:tblGrid>
                <a:gridCol w="3806124"/>
                <a:gridCol w="4652076"/>
              </a:tblGrid>
              <a:tr h="4064000">
                <a:tc>
                  <a:txBody>
                    <a:bodyPr/>
                    <a:lstStyle/>
                    <a:p>
                      <a:pPr marL="0" marR="0" indent="0" algn="r" rtl="1">
                        <a:lnSpc>
                          <a:spcPct val="150000"/>
                        </a:lnSpc>
                        <a:spcBef>
                          <a:spcPts val="0"/>
                        </a:spcBef>
                        <a:spcAft>
                          <a:spcPts val="0"/>
                        </a:spcAft>
                        <a:buFont typeface="Arial" pitchFamily="34" charset="0"/>
                        <a:buNone/>
                      </a:pPr>
                      <a:r>
                        <a:rPr lang="ar-SA" sz="2400" u="sng" dirty="0" smtClean="0"/>
                        <a:t> الاحتياجات</a:t>
                      </a:r>
                      <a:r>
                        <a:rPr lang="ar-SA" sz="2400" u="sng" dirty="0"/>
                        <a:t>:</a:t>
                      </a:r>
                      <a:endParaRPr lang="en-US" sz="2400" dirty="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dirty="0"/>
                        <a:t>فرص يومية للعب بأشياء مختلفة.</a:t>
                      </a:r>
                      <a:endParaRPr lang="en-US" sz="1400" dirty="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dirty="0"/>
                        <a:t>الشعور بالثقة.</a:t>
                      </a:r>
                      <a:endParaRPr lang="en-US" sz="1400" dirty="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dirty="0"/>
                        <a:t>الضبط الذاتي وتعليمهم كيفية السيطرة على سلوكهم.</a:t>
                      </a:r>
                      <a:endParaRPr lang="en-US" sz="1400" dirty="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200" dirty="0"/>
                        <a:t>فرص لتطوير مهاراتهم الحركية واللغوية والمعرفية.</a:t>
                      </a:r>
                      <a:endParaRPr lang="en-US" sz="1200" dirty="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dirty="0"/>
                        <a:t>تفهم </a:t>
                      </a:r>
                      <a:r>
                        <a:rPr lang="ar-SA" sz="1400" dirty="0" smtClean="0"/>
                        <a:t>الانفعالات </a:t>
                      </a:r>
                      <a:r>
                        <a:rPr lang="ar-SA" sz="1400" dirty="0"/>
                        <a:t>والمشاعر من قبل الأهل.</a:t>
                      </a:r>
                      <a:endParaRPr lang="en-US" sz="1400" dirty="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dirty="0"/>
                        <a:t>التعبير عن المشاعر </a:t>
                      </a:r>
                      <a:r>
                        <a:rPr lang="ar-SA" sz="1400" dirty="0" smtClean="0"/>
                        <a:t>والانفعالات.</a:t>
                      </a:r>
                    </a:p>
                    <a:p>
                      <a:pPr marL="342900" marR="914400" lvl="0" indent="-342900" algn="justLow" rtl="1">
                        <a:lnSpc>
                          <a:spcPct val="150000"/>
                        </a:lnSpc>
                        <a:spcBef>
                          <a:spcPts val="0"/>
                        </a:spcBef>
                        <a:spcAft>
                          <a:spcPts val="0"/>
                        </a:spcAft>
                        <a:buFont typeface="Arial" pitchFamily="34" charset="0"/>
                        <a:buChar char="•"/>
                        <a:tabLst>
                          <a:tab pos="388620" algn="l"/>
                        </a:tabLst>
                      </a:pPr>
                      <a:r>
                        <a:rPr lang="ar-SA" sz="1200" dirty="0" smtClean="0"/>
                        <a:t>التواصل اللغوي وفرص لتطوير قدراته</a:t>
                      </a:r>
                      <a:r>
                        <a:rPr lang="ar-SA" sz="1200" baseline="0" dirty="0" smtClean="0"/>
                        <a:t> </a:t>
                      </a:r>
                      <a:r>
                        <a:rPr lang="ar-SA" sz="1200" dirty="0" smtClean="0"/>
                        <a:t>اللغوية.</a:t>
                      </a:r>
                      <a:endParaRPr lang="en-US" sz="1200"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dirty="0" smtClean="0"/>
                        <a:t>المحبة والتقبل.</a:t>
                      </a:r>
                      <a:endParaRPr lang="en-US" sz="1400"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dirty="0" smtClean="0"/>
                        <a:t>جو أسري ودود وداعم.</a:t>
                      </a:r>
                      <a:endParaRPr lang="en-US" sz="1400"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dirty="0" smtClean="0"/>
                        <a:t>الحماية من جميع أشكال الخطر.</a:t>
                      </a:r>
                      <a:endParaRPr lang="en-US" sz="1400"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dirty="0" smtClean="0"/>
                        <a:t>فرص للاستكشاف.</a:t>
                      </a:r>
                      <a:endParaRPr lang="en-US" sz="1400"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dirty="0" smtClean="0"/>
                        <a:t>أخذ التطعيمات اللازمة حسب العمر .</a:t>
                      </a:r>
                      <a:endParaRPr lang="en-US" sz="1400"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dirty="0" smtClean="0"/>
                        <a:t>الرعاية الصحية المتكاملة.</a:t>
                      </a:r>
                      <a:endParaRPr lang="en-US" sz="1400"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dirty="0" smtClean="0"/>
                        <a:t>تعلم المشاركة وتطوير بعض الاستقلالية.</a:t>
                      </a:r>
                      <a:endParaRPr lang="en-US" sz="1400" b="1" dirty="0" smtClean="0"/>
                    </a:p>
                  </a:txBody>
                  <a:tcPr marL="58615" marR="58615" marT="0" marB="0"/>
                </a:tc>
                <a:tc>
                  <a:txBody>
                    <a:bodyPr/>
                    <a:lstStyle/>
                    <a:p>
                      <a:pPr algn="justLow" fontAlgn="base">
                        <a:lnSpc>
                          <a:spcPct val="150000"/>
                        </a:lnSpc>
                        <a:spcBef>
                          <a:spcPct val="0"/>
                        </a:spcBef>
                        <a:spcAft>
                          <a:spcPct val="0"/>
                        </a:spcAft>
                      </a:pPr>
                      <a:r>
                        <a:rPr lang="ar-SA" sz="1400" u="sng" dirty="0" smtClean="0"/>
                        <a:t>الممارسات:</a:t>
                      </a:r>
                      <a:endParaRPr lang="en-US" sz="1400" u="sng" dirty="0" smtClean="0"/>
                    </a:p>
                    <a:p>
                      <a:pPr marL="342900" indent="-342900" algn="justLow" fontAlgn="base">
                        <a:lnSpc>
                          <a:spcPct val="150000"/>
                        </a:lnSpc>
                        <a:spcBef>
                          <a:spcPct val="0"/>
                        </a:spcBef>
                        <a:spcAft>
                          <a:spcPct val="0"/>
                        </a:spcAft>
                        <a:buFont typeface="Wingdings" pitchFamily="2" charset="2"/>
                        <a:buChar char="v"/>
                      </a:pPr>
                      <a:r>
                        <a:rPr lang="ar-SA" sz="1400" dirty="0" smtClean="0"/>
                        <a:t>تشجيع ودعم استقلاليتهم وذلك بترك الفرصة لهم للتعلم من خلال المحاولة والتكرار، عوضاُ عن القيام بالإعمال عنهم,  فالطفل في هذه المرحلة بطبيعته يحاول أن يعمل الأشياء بنفسه مثل الأكل والشرب ولبس الحذاء....</a:t>
                      </a:r>
                      <a:endParaRPr lang="en-US" sz="1400" dirty="0" smtClean="0"/>
                    </a:p>
                    <a:p>
                      <a:pPr marL="342900" indent="-342900" algn="justLow" fontAlgn="base">
                        <a:lnSpc>
                          <a:spcPct val="150000"/>
                        </a:lnSpc>
                        <a:spcBef>
                          <a:spcPct val="0"/>
                        </a:spcBef>
                        <a:spcAft>
                          <a:spcPct val="0"/>
                        </a:spcAft>
                        <a:buFont typeface="Wingdings" pitchFamily="2" charset="2"/>
                        <a:buChar char="v"/>
                      </a:pPr>
                      <a:r>
                        <a:rPr lang="ar-SA" sz="1400" dirty="0" smtClean="0"/>
                        <a:t>الانتباه المتواصل لأن رغبته للاستكشاف تكون في أوجها.</a:t>
                      </a:r>
                      <a:endParaRPr lang="en-US" sz="1400" dirty="0" smtClean="0"/>
                    </a:p>
                    <a:p>
                      <a:pPr marL="342900" indent="-342900" algn="justLow" fontAlgn="base">
                        <a:lnSpc>
                          <a:spcPct val="150000"/>
                        </a:lnSpc>
                        <a:spcBef>
                          <a:spcPct val="0"/>
                        </a:spcBef>
                        <a:spcAft>
                          <a:spcPct val="0"/>
                        </a:spcAft>
                        <a:buFont typeface="Wingdings" pitchFamily="2" charset="2"/>
                        <a:buChar char="v"/>
                      </a:pPr>
                      <a:r>
                        <a:rPr lang="ar-SA" sz="1400" dirty="0" smtClean="0"/>
                        <a:t>تشجيع الطفل على الحديث والإصغاء له.</a:t>
                      </a:r>
                      <a:endParaRPr lang="en-US" sz="1400" dirty="0" smtClean="0"/>
                    </a:p>
                    <a:p>
                      <a:pPr marL="342900" indent="-342900" algn="justLow" fontAlgn="base">
                        <a:lnSpc>
                          <a:spcPct val="150000"/>
                        </a:lnSpc>
                        <a:spcBef>
                          <a:spcPct val="0"/>
                        </a:spcBef>
                        <a:spcAft>
                          <a:spcPct val="0"/>
                        </a:spcAft>
                        <a:buFont typeface="Wingdings" pitchFamily="2" charset="2"/>
                        <a:buChar char="v"/>
                      </a:pPr>
                      <a:r>
                        <a:rPr lang="ar-SA" sz="1400" dirty="0" smtClean="0"/>
                        <a:t>الحديث معه بلغة سليمة عن الأعمال التي نقوم بها.</a:t>
                      </a:r>
                      <a:endParaRPr lang="en-US" sz="1400" dirty="0" smtClean="0"/>
                    </a:p>
                    <a:p>
                      <a:pPr marL="342900" indent="-342900" algn="justLow" fontAlgn="base">
                        <a:lnSpc>
                          <a:spcPct val="150000"/>
                        </a:lnSpc>
                        <a:spcBef>
                          <a:spcPct val="0"/>
                        </a:spcBef>
                        <a:spcAft>
                          <a:spcPct val="0"/>
                        </a:spcAft>
                        <a:buFont typeface="Wingdings" pitchFamily="2" charset="2"/>
                        <a:buChar char="v"/>
                      </a:pPr>
                      <a:r>
                        <a:rPr lang="ar-SA" sz="1400" dirty="0" smtClean="0"/>
                        <a:t>يتاح له مجال للتعبير عن مشاعره، ويتقبلها الكبار ويحترمونها دون إهمال أو استهزاء مع مساعدته في التعبير عن مشاعره بطريقة مقبولة.</a:t>
                      </a:r>
                      <a:endParaRPr lang="en-US" sz="1400" dirty="0" smtClean="0"/>
                    </a:p>
                    <a:p>
                      <a:pPr marL="342900" indent="-342900" algn="justLow" fontAlgn="base">
                        <a:lnSpc>
                          <a:spcPct val="150000"/>
                        </a:lnSpc>
                        <a:spcBef>
                          <a:spcPct val="0"/>
                        </a:spcBef>
                        <a:spcAft>
                          <a:spcPct val="0"/>
                        </a:spcAft>
                        <a:buFont typeface="Wingdings" pitchFamily="2" charset="2"/>
                        <a:buChar char="v"/>
                      </a:pPr>
                      <a:r>
                        <a:rPr lang="ar-SA" sz="1400" dirty="0" smtClean="0"/>
                        <a:t>تشجيع الأطفال على اتخاذ القرار بإعطائهم فرصة للاختيار.</a:t>
                      </a:r>
                      <a:endParaRPr lang="en-US" sz="1400" dirty="0" smtClean="0"/>
                    </a:p>
                    <a:p>
                      <a:pPr marL="342900" indent="-342900" algn="justLow" fontAlgn="base">
                        <a:lnSpc>
                          <a:spcPct val="150000"/>
                        </a:lnSpc>
                        <a:spcBef>
                          <a:spcPct val="0"/>
                        </a:spcBef>
                        <a:spcAft>
                          <a:spcPct val="0"/>
                        </a:spcAft>
                        <a:buFont typeface="Wingdings" pitchFamily="2" charset="2"/>
                        <a:buChar char="v"/>
                      </a:pPr>
                      <a:r>
                        <a:rPr lang="ar-SA" sz="1400" dirty="0" smtClean="0"/>
                        <a:t>يتم تدريبه على الضبط الذاتي خاصة استخدام الحمام، تناول الطعام.</a:t>
                      </a:r>
                      <a:endParaRPr lang="en-US" sz="1400" dirty="0" smtClean="0"/>
                    </a:p>
                    <a:p>
                      <a:pPr marL="342900" indent="-342900" algn="justLow" fontAlgn="base">
                        <a:lnSpc>
                          <a:spcPct val="150000"/>
                        </a:lnSpc>
                        <a:spcBef>
                          <a:spcPct val="0"/>
                        </a:spcBef>
                        <a:spcAft>
                          <a:spcPct val="0"/>
                        </a:spcAft>
                        <a:buFont typeface="Wingdings" pitchFamily="2" charset="2"/>
                        <a:buChar char="v"/>
                      </a:pPr>
                      <a:r>
                        <a:rPr lang="ar-SA" sz="1400" dirty="0" smtClean="0"/>
                        <a:t>يتاح له مجال للتعبير عن الخبرات، الأحداث تعبيراً لفظياً مما يحفز التفكير ويثري اللغة.</a:t>
                      </a:r>
                      <a:endParaRPr lang="en-US" sz="1400" dirty="0" smtClean="0"/>
                    </a:p>
                    <a:p>
                      <a:pPr marL="342900" indent="-342900" algn="justLow" fontAlgn="base">
                        <a:lnSpc>
                          <a:spcPct val="150000"/>
                        </a:lnSpc>
                        <a:spcBef>
                          <a:spcPct val="0"/>
                        </a:spcBef>
                        <a:spcAft>
                          <a:spcPct val="0"/>
                        </a:spcAft>
                        <a:buFont typeface="Wingdings" pitchFamily="2" charset="2"/>
                        <a:buChar char="v"/>
                      </a:pPr>
                      <a:r>
                        <a:rPr lang="ar-SA" sz="1400" dirty="0" smtClean="0"/>
                        <a:t>اجتناب الصدام مع رغبة الطفل بالاستقلالية والاعتماد على الذات في اختيار ملابسه وفي أكله بالملعقة لوحده مثلاً.</a:t>
                      </a:r>
                    </a:p>
                    <a:p>
                      <a:pPr marL="342900" marR="914400" lvl="0" indent="-342900" algn="justLow" rtl="1">
                        <a:lnSpc>
                          <a:spcPct val="150000"/>
                        </a:lnSpc>
                        <a:spcBef>
                          <a:spcPts val="0"/>
                        </a:spcBef>
                        <a:spcAft>
                          <a:spcPts val="0"/>
                        </a:spcAft>
                        <a:buFont typeface="Arial" pitchFamily="34" charset="0"/>
                        <a:buChar char="•"/>
                        <a:tabLst>
                          <a:tab pos="388620" algn="l"/>
                        </a:tabLst>
                      </a:pPr>
                      <a:endParaRPr lang="en-US" sz="1400" b="1" dirty="0">
                        <a:solidFill>
                          <a:schemeClr val="tx2"/>
                        </a:solidFill>
                        <a:latin typeface="Times New Roman"/>
                        <a:ea typeface="Times New Roman"/>
                        <a:cs typeface="Times New Roman"/>
                      </a:endParaRPr>
                    </a:p>
                  </a:txBody>
                  <a:tcPr marL="58615" marR="58615" marT="0" marB="0"/>
                </a:tc>
              </a:tr>
            </a:tbl>
          </a:graphicData>
        </a:graphic>
      </p:graphicFrame>
      <p:sp>
        <p:nvSpPr>
          <p:cNvPr id="4" name="Rectangle 1"/>
          <p:cNvSpPr>
            <a:spLocks noChangeArrowheads="1"/>
          </p:cNvSpPr>
          <p:nvPr/>
        </p:nvSpPr>
        <p:spPr bwMode="auto">
          <a:xfrm>
            <a:off x="642910" y="357166"/>
            <a:ext cx="8001056"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a:ln w="11430"/>
                <a:effectLst>
                  <a:outerShdw blurRad="76200" dist="50800" dir="5400000" algn="tl" rotWithShape="0">
                    <a:srgbClr val="000000">
                      <a:alpha val="65000"/>
                    </a:srgbClr>
                  </a:outerShdw>
                </a:effectLst>
              </a:rPr>
              <a:t>الأطفال </a:t>
            </a:r>
            <a:r>
              <a:rPr lang="ar-SA" sz="3600" b="1" spc="50" dirty="0">
                <a:ln w="11430"/>
                <a:effectLst>
                  <a:outerShdw blurRad="76200" dist="50800" dir="5400000" algn="tl" rotWithShape="0">
                    <a:srgbClr val="000000">
                      <a:alpha val="65000"/>
                    </a:srgbClr>
                  </a:outerShdw>
                </a:effectLst>
              </a:rPr>
              <a:t>من</a:t>
            </a:r>
            <a:r>
              <a:rPr lang="ar-SA" sz="4000" b="1" spc="50" dirty="0">
                <a:ln w="11430"/>
                <a:effectLst>
                  <a:outerShdw blurRad="76200" dist="50800" dir="5400000" algn="tl" rotWithShape="0">
                    <a:srgbClr val="000000">
                      <a:alpha val="65000"/>
                    </a:srgbClr>
                  </a:outerShdw>
                </a:effectLst>
              </a:rPr>
              <a:t> عمر </a:t>
            </a:r>
            <a:r>
              <a:rPr lang="ar-SA" sz="4000" b="1" spc="50" dirty="0" smtClean="0">
                <a:ln w="11430"/>
                <a:effectLst>
                  <a:outerShdw blurRad="76200" dist="50800" dir="5400000" algn="tl" rotWithShape="0">
                    <a:srgbClr val="000000">
                      <a:alpha val="65000"/>
                    </a:srgbClr>
                  </a:outerShdw>
                </a:effectLst>
              </a:rPr>
              <a:t>سنة - </a:t>
            </a:r>
            <a:r>
              <a:rPr lang="ar-SA" sz="4000" b="1" spc="50" dirty="0">
                <a:ln w="11430"/>
                <a:effectLst>
                  <a:outerShdw blurRad="76200" dist="50800" dir="5400000" algn="tl" rotWithShape="0">
                    <a:srgbClr val="000000">
                      <a:alpha val="65000"/>
                    </a:srgbClr>
                  </a:outerShdw>
                </a:effectLst>
              </a:rPr>
              <a:t>3 سنوات </a:t>
            </a:r>
            <a:r>
              <a:rPr lang="ar-SA" sz="4000" b="1" spc="50" dirty="0" smtClean="0">
                <a:ln w="11430"/>
                <a:effectLst>
                  <a:outerShdw blurRad="76200" dist="50800" dir="5400000" algn="tl" rotWithShape="0">
                    <a:srgbClr val="000000">
                      <a:alpha val="65000"/>
                    </a:srgbClr>
                  </a:outerShdw>
                </a:effectLst>
              </a:rPr>
              <a:t>تقريباً</a:t>
            </a:r>
            <a:endParaRPr lang="ar-SA" sz="4000" b="1" spc="50" dirty="0">
              <a:ln w="11430"/>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611560" y="410574"/>
            <a:ext cx="8064896" cy="6001643"/>
          </a:xfrm>
          <a:prstGeom prst="rect">
            <a:avLst/>
          </a:prstGeom>
          <a:solidFill>
            <a:srgbClr val="9EEAFF"/>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342900" indent="-342900" algn="justLow" fontAlgn="base">
              <a:lnSpc>
                <a:spcPct val="150000"/>
              </a:lnSpc>
              <a:spcBef>
                <a:spcPct val="0"/>
              </a:spcBef>
              <a:spcAft>
                <a:spcPct val="0"/>
              </a:spcAft>
              <a:buFont typeface="Wingdings" pitchFamily="2" charset="2"/>
              <a:buChar char="v"/>
            </a:pPr>
            <a:r>
              <a:rPr lang="ar-SA" sz="2000" b="1" u="sng" dirty="0" smtClean="0">
                <a:solidFill>
                  <a:srgbClr val="C00000"/>
                </a:solidFill>
                <a:latin typeface="Arial" pitchFamily="34" charset="0"/>
                <a:ea typeface="Times New Roman" pitchFamily="18" charset="0"/>
                <a:cs typeface="Arabic Transparent" pitchFamily="2" charset="-78"/>
              </a:rPr>
              <a:t>تابع الممارسات:</a:t>
            </a:r>
            <a:endParaRPr lang="ar-SA" sz="2000" b="1" dirty="0" smtClean="0">
              <a:solidFill>
                <a:schemeClr val="tx2"/>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1400" b="1" dirty="0" smtClean="0">
                <a:solidFill>
                  <a:schemeClr val="tx1"/>
                </a:solidFill>
                <a:latin typeface="Arial" pitchFamily="34" charset="0"/>
                <a:ea typeface="Times New Roman" pitchFamily="18" charset="0"/>
                <a:cs typeface="Arabic Transparent" pitchFamily="2" charset="-78"/>
              </a:rPr>
              <a:t>توفر </a:t>
            </a:r>
            <a:r>
              <a:rPr lang="ar-SA" sz="1400" b="1" dirty="0">
                <a:solidFill>
                  <a:schemeClr val="tx1"/>
                </a:solidFill>
                <a:latin typeface="Arial" pitchFamily="34" charset="0"/>
                <a:ea typeface="Times New Roman" pitchFamily="18" charset="0"/>
                <a:cs typeface="Arabic Transparent" pitchFamily="2" charset="-78"/>
              </a:rPr>
              <a:t>الأسرة للطفل ألعاب، ملاقط،.... لتنمية العضلات الدقيقة والمهارات المعرفية الأساسية</a:t>
            </a: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نوضح للطفل باستمرار، عند ارتكابه خطأً بأننا غاضبون من هذا السلوك وليس من ذات الطفل.</a:t>
            </a: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يحاط الطفل بجو أسري سعيد، فالأمن والسكينة والمودة والرحمة، تساعد الطفل على الشعور بالأمان، وتوفر له فرصة ثمينة ليطور عواطفه وانفعالاته بصورة سليمة. </a:t>
            </a: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الأب والأم وأفراد الأسرة يشاركون أطفالهم في اللعب.</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تقدم الأسرة نموذجاً للطفل في العادات السليمة والعلاقات الإيجابية وضبط النفس والانفعالات.</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وضع حدود وضوابط ثابتة، واضحة للسلوك ويلتزم بها الجميع للمساعدة على تعزيز السلوكيات الإيجابية واستثمار خاصية التعلم بالقدوة الحسنة،خاصة من الوالدين</a:t>
            </a:r>
            <a:r>
              <a:rPr lang="ar-SA" sz="1400" b="1" dirty="0" smtClean="0">
                <a:solidFill>
                  <a:schemeClr val="tx1"/>
                </a:solidFill>
                <a:latin typeface="Arial" pitchFamily="34" charset="0"/>
                <a:ea typeface="Times New Roman" pitchFamily="18" charset="0"/>
                <a:cs typeface="Arabic Transparent" pitchFamily="2" charset="-78"/>
              </a:rPr>
              <a:t>.</a:t>
            </a: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التجاوب مع تساؤلات الطفل حتى لو تكررت بوضوح وجمل سليمة، حيث يساعد ذلك على توسيع مداركهم وإشعارهم، بأهميتهم، وإثراء محصولهم اللغوي، وزيادة معارفهم.</a:t>
            </a: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نترك لهم فرص للاختيار في مجال الأنشطة التي يرغبون المشاركة فيها.</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توفير مساحات واسعة وآمنة وخالية من العوائق أمام الطفل، وإعطاؤه الحرية ليكتشف في بيئة آمنة.</a:t>
            </a: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يتوفر للطفل فرص للتفاعل مع البيئة المحيطة ويتاح له وقت للملاحظة والمشاهدة والاستكشاف غير الخطر.</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إشعار الطفل بثقة الكبار بقدراته.</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إشراك الطفل في الأعمال المنزلية البسيطة.</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اختيار ملابس سهلة الخلع واللبس حتى نتيح له مجال التدريب وزيادة الثقة بقدراته.</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يوضع أمامه خيارات مثلاً أي قصة تريد أن تقرأ؟ ماذا تريد أن تأكل؟، ويفضل في أن يكون خياران فقط.</a:t>
            </a:r>
            <a:r>
              <a:rPr lang="en-US" sz="1400" b="1" dirty="0">
                <a:solidFill>
                  <a:schemeClr val="tx1"/>
                </a:solidFill>
                <a:latin typeface="Arial" pitchFamily="34" charset="0"/>
                <a:ea typeface="Times New Roman" pitchFamily="18" charset="0"/>
                <a:cs typeface="Arabic Transparent" pitchFamily="2" charset="-78"/>
              </a:rPr>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3958328860"/>
              </p:ext>
            </p:extLst>
          </p:nvPr>
        </p:nvGraphicFramePr>
        <p:xfrm>
          <a:off x="395536" y="824518"/>
          <a:ext cx="8501122" cy="6080760"/>
        </p:xfrm>
        <a:graphic>
          <a:graphicData uri="http://schemas.openxmlformats.org/drawingml/2006/table">
            <a:tbl>
              <a:tblPr rtl="1">
                <a:tableStyleId>{775DCB02-9BB8-47FD-8907-85C794F793BA}</a:tableStyleId>
              </a:tblPr>
              <a:tblGrid>
                <a:gridCol w="3604542"/>
                <a:gridCol w="4896580"/>
              </a:tblGrid>
              <a:tr h="5772834">
                <a:tc>
                  <a:txBody>
                    <a:bodyPr/>
                    <a:lstStyle/>
                    <a:p>
                      <a:pPr marL="160020" marR="914400" algn="justLow" rtl="1">
                        <a:lnSpc>
                          <a:spcPct val="150000"/>
                        </a:lnSpc>
                        <a:spcBef>
                          <a:spcPts val="0"/>
                        </a:spcBef>
                        <a:spcAft>
                          <a:spcPts val="0"/>
                        </a:spcAft>
                      </a:pPr>
                      <a:r>
                        <a:rPr lang="ar-SA" sz="2000" u="sng" dirty="0"/>
                        <a:t>الاحتياجات:</a:t>
                      </a:r>
                      <a:r>
                        <a:rPr lang="ar-SA" sz="2000" dirty="0"/>
                        <a:t> </a:t>
                      </a:r>
                      <a:endParaRPr lang="en-US" sz="2000" dirty="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b="1" dirty="0"/>
                        <a:t>اللعب بكافة أنواعه.</a:t>
                      </a:r>
                      <a:endParaRPr lang="en-US" sz="1400" b="1" dirty="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b="1" dirty="0"/>
                        <a:t>التدرب على المشاركة </a:t>
                      </a:r>
                      <a:r>
                        <a:rPr lang="ar-SA" sz="1400" b="1" dirty="0" smtClean="0"/>
                        <a:t>والتعاون</a:t>
                      </a:r>
                      <a:r>
                        <a:rPr lang="ar-SA" sz="1400" b="1" baseline="0" dirty="0" smtClean="0"/>
                        <a:t> </a:t>
                      </a:r>
                      <a:r>
                        <a:rPr lang="ar-SA" sz="1400" b="1" dirty="0" smtClean="0"/>
                        <a:t>ومساعدة </a:t>
                      </a:r>
                      <a:r>
                        <a:rPr lang="ar-SA" sz="1400" b="1" dirty="0"/>
                        <a:t>الآخرين.</a:t>
                      </a:r>
                      <a:endParaRPr lang="en-US" sz="1400" b="1" dirty="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b="1" dirty="0"/>
                        <a:t>فرص لتحمل المسؤولية واتخاذ القرار.</a:t>
                      </a:r>
                      <a:endParaRPr lang="en-US" sz="1400" b="1" dirty="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200" b="1" dirty="0"/>
                        <a:t>الاستكشاف والاستطلاع وبناء خبرات ذاتية.</a:t>
                      </a:r>
                      <a:endParaRPr lang="en-US" sz="1200" b="1" dirty="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100" b="1" dirty="0"/>
                        <a:t>فرص لتطوير مهاراتهم الحركية وقدراتهم المعرفية</a:t>
                      </a:r>
                      <a:r>
                        <a:rPr lang="ar-SA" sz="1100" b="1" dirty="0" smtClean="0"/>
                        <a:t>.</a:t>
                      </a:r>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b="1" dirty="0" smtClean="0"/>
                        <a:t>التهيئة للقراءة والكتابة وإثراء محصولهم اللغوي/ فرص لتجريب مهارات ما قبل القراءة والكتابة.</a:t>
                      </a:r>
                      <a:endParaRPr lang="en-US" sz="1400" b="1"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200" b="1" dirty="0" smtClean="0"/>
                        <a:t>التعبير عن الانفعالات والمشاعر والأفكار.</a:t>
                      </a:r>
                      <a:endParaRPr lang="en-US" sz="1200" b="1"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b="1" dirty="0" smtClean="0"/>
                        <a:t>الدعم والتشجيع والحب وإحاطتهم بجو أسري داعم.</a:t>
                      </a:r>
                      <a:endParaRPr lang="en-US" sz="1400" b="1"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b="1" dirty="0" smtClean="0"/>
                        <a:t>تعزيز الاستقلالية والضبط الذاتي.</a:t>
                      </a:r>
                      <a:endParaRPr lang="en-US" sz="1400" b="1"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b="1" dirty="0" smtClean="0"/>
                        <a:t>تشجيع الإبداع لديهم.</a:t>
                      </a:r>
                      <a:endParaRPr lang="en-US" sz="1400" b="1"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b="1" dirty="0" smtClean="0"/>
                        <a:t>دعم حسهم بتقدير وقيمة الذات.</a:t>
                      </a:r>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b="1" dirty="0" smtClean="0"/>
                        <a:t>الشعور بالأمان.</a:t>
                      </a:r>
                    </a:p>
                    <a:p>
                      <a:pPr marL="342900" marR="914400" lvl="0" indent="-342900" algn="justLow" rtl="1">
                        <a:lnSpc>
                          <a:spcPct val="150000"/>
                        </a:lnSpc>
                        <a:spcBef>
                          <a:spcPts val="0"/>
                        </a:spcBef>
                        <a:spcAft>
                          <a:spcPts val="0"/>
                        </a:spcAft>
                        <a:buFont typeface="Arial" pitchFamily="34" charset="0"/>
                        <a:buChar char="•"/>
                        <a:tabLst>
                          <a:tab pos="388620" algn="l"/>
                        </a:tabLst>
                      </a:pPr>
                      <a:r>
                        <a:rPr lang="ar-SA" sz="1400" b="1" dirty="0" smtClean="0"/>
                        <a:t>الشعور بالانتماء</a:t>
                      </a:r>
                      <a:endParaRPr lang="ar-SA" sz="1400" b="1" dirty="0" smtClean="0">
                        <a:solidFill>
                          <a:schemeClr val="tx2"/>
                        </a:solidFill>
                      </a:endParaRPr>
                    </a:p>
                  </a:txBody>
                  <a:tcPr marL="58615" marR="58615" marT="0" marB="0"/>
                </a:tc>
                <a:tc>
                  <a:txBody>
                    <a:bodyPr/>
                    <a:lstStyle/>
                    <a:p>
                      <a:pPr algn="justLow" fontAlgn="base">
                        <a:lnSpc>
                          <a:spcPct val="150000"/>
                        </a:lnSpc>
                        <a:spcBef>
                          <a:spcPct val="0"/>
                        </a:spcBef>
                        <a:spcAft>
                          <a:spcPct val="0"/>
                        </a:spcAft>
                      </a:pPr>
                      <a:r>
                        <a:rPr lang="ar-SA" sz="1800" u="sng" dirty="0" smtClean="0"/>
                        <a:t>الممارسات:</a:t>
                      </a:r>
                      <a:endParaRPr lang="en-US" sz="1800" u="sng" dirty="0" smtClean="0"/>
                    </a:p>
                    <a:p>
                      <a:pPr marL="342900" indent="-342900" algn="justLow" fontAlgn="base">
                        <a:lnSpc>
                          <a:spcPct val="150000"/>
                        </a:lnSpc>
                        <a:spcBef>
                          <a:spcPct val="0"/>
                        </a:spcBef>
                        <a:spcAft>
                          <a:spcPct val="0"/>
                        </a:spcAft>
                        <a:buFont typeface="Wingdings" pitchFamily="2" charset="2"/>
                        <a:buChar char="v"/>
                      </a:pPr>
                      <a:r>
                        <a:rPr lang="ar-SA" sz="1600" b="1" dirty="0" smtClean="0"/>
                        <a:t>إكساب الطفل العادات الصحية السليمة، وتدريبه على نظافة جسمه وثيابه وبيئته في المنزل والشارع والروضة...</a:t>
                      </a:r>
                      <a:endParaRPr lang="en-US" sz="1600" b="1" dirty="0" smtClean="0"/>
                    </a:p>
                    <a:p>
                      <a:pPr marL="342900" indent="-342900" algn="justLow" fontAlgn="base">
                        <a:lnSpc>
                          <a:spcPct val="150000"/>
                        </a:lnSpc>
                        <a:spcBef>
                          <a:spcPct val="0"/>
                        </a:spcBef>
                        <a:spcAft>
                          <a:spcPct val="0"/>
                        </a:spcAft>
                        <a:buFont typeface="Wingdings" pitchFamily="2" charset="2"/>
                        <a:buChar char="v"/>
                      </a:pPr>
                      <a:r>
                        <a:rPr lang="ar-SA" sz="1600" b="1" dirty="0" smtClean="0"/>
                        <a:t>نوفر له بيئة غنية بالمثيرات التي تدفعه إلى المحاولة والتجريب والاستنتاج لتطوير قدراته وإكسابه خبرات جديدة تساهم في إشباع حاجته للاستطلاع والاستكشاف.</a:t>
                      </a:r>
                      <a:endParaRPr lang="en-US" sz="1600" b="1" dirty="0" smtClean="0"/>
                    </a:p>
                    <a:p>
                      <a:pPr marL="342900" indent="-342900" algn="justLow" fontAlgn="base">
                        <a:lnSpc>
                          <a:spcPct val="150000"/>
                        </a:lnSpc>
                        <a:spcBef>
                          <a:spcPct val="0"/>
                        </a:spcBef>
                        <a:spcAft>
                          <a:spcPct val="0"/>
                        </a:spcAft>
                        <a:buFont typeface="Wingdings" pitchFamily="2" charset="2"/>
                        <a:buChar char="v"/>
                      </a:pPr>
                      <a:r>
                        <a:rPr lang="ar-SA" sz="1600" b="1" dirty="0" smtClean="0"/>
                        <a:t>يتاح للطفل فرص كثيرة للتعرف على أماكن جديدة من خلال رحلات ونزهات وتدريبه، على استخدام حواسه في التعرف على ما يحيط به.</a:t>
                      </a:r>
                      <a:endParaRPr lang="en-US" sz="1600" b="1" dirty="0" smtClean="0"/>
                    </a:p>
                    <a:p>
                      <a:pPr marL="342900" indent="-342900" algn="justLow" fontAlgn="base">
                        <a:lnSpc>
                          <a:spcPct val="150000"/>
                        </a:lnSpc>
                        <a:spcBef>
                          <a:spcPct val="0"/>
                        </a:spcBef>
                        <a:spcAft>
                          <a:spcPct val="0"/>
                        </a:spcAft>
                        <a:buFont typeface="Wingdings" pitchFamily="2" charset="2"/>
                        <a:buChar char="v"/>
                      </a:pPr>
                      <a:r>
                        <a:rPr lang="ar-SA" sz="1600" b="1" dirty="0" smtClean="0"/>
                        <a:t>توسيع مفاهيم الطفل حول الأشكال والأدوات والكميات والأوقات والألوان والأحجام...</a:t>
                      </a:r>
                      <a:endParaRPr lang="en-US" sz="1600" b="1" dirty="0" smtClean="0"/>
                    </a:p>
                    <a:p>
                      <a:pPr marL="342900" indent="-342900" algn="justLow" fontAlgn="base">
                        <a:lnSpc>
                          <a:spcPct val="150000"/>
                        </a:lnSpc>
                        <a:spcBef>
                          <a:spcPct val="0"/>
                        </a:spcBef>
                        <a:spcAft>
                          <a:spcPct val="0"/>
                        </a:spcAft>
                        <a:buFont typeface="Wingdings" pitchFamily="2" charset="2"/>
                        <a:buChar char="v"/>
                      </a:pPr>
                      <a:r>
                        <a:rPr lang="ar-SA" sz="1600" b="1" dirty="0" smtClean="0"/>
                        <a:t>يتم تدريب الطفل على المهارات المعرفية الأساسية (التصنيف، التطابق، المقارنة، النمط، التنبؤ، الربط، التفسير، الملاحظة...الخ .</a:t>
                      </a:r>
                      <a:endParaRPr lang="en-US" sz="1600" b="1" dirty="0" smtClean="0"/>
                    </a:p>
                    <a:p>
                      <a:pPr marL="342900" indent="-342900" algn="justLow" fontAlgn="base">
                        <a:lnSpc>
                          <a:spcPct val="150000"/>
                        </a:lnSpc>
                        <a:spcBef>
                          <a:spcPct val="0"/>
                        </a:spcBef>
                        <a:spcAft>
                          <a:spcPct val="0"/>
                        </a:spcAft>
                        <a:buFont typeface="Wingdings" pitchFamily="2" charset="2"/>
                        <a:buChar char="v"/>
                      </a:pPr>
                      <a:r>
                        <a:rPr lang="ar-SA" sz="1600" b="1" dirty="0" smtClean="0"/>
                        <a:t>يشجع الطفل على الاسترسال في الكلام عن الموضوعات التي يعيشها في بيئته ويمارسها في </a:t>
                      </a:r>
                      <a:r>
                        <a:rPr lang="ar-SA" sz="1600" b="1" dirty="0" err="1" smtClean="0"/>
                        <a:t>روتينه</a:t>
                      </a:r>
                      <a:r>
                        <a:rPr lang="ar-SA" sz="1600" b="1" dirty="0" smtClean="0"/>
                        <a:t> اليومي</a:t>
                      </a:r>
                      <a:r>
                        <a:rPr lang="ar-SA" sz="2000" b="1" dirty="0" smtClean="0"/>
                        <a:t>.</a:t>
                      </a:r>
                      <a:endParaRPr lang="en-US" sz="2000" b="1" dirty="0" smtClean="0"/>
                    </a:p>
                    <a:p>
                      <a:pPr marL="342900" marR="914400" lvl="0" indent="-342900" algn="justLow" rtl="1">
                        <a:lnSpc>
                          <a:spcPct val="150000"/>
                        </a:lnSpc>
                        <a:spcBef>
                          <a:spcPts val="0"/>
                        </a:spcBef>
                        <a:spcAft>
                          <a:spcPts val="0"/>
                        </a:spcAft>
                        <a:buFont typeface="Arial" pitchFamily="34" charset="0"/>
                        <a:buChar char="•"/>
                        <a:tabLst>
                          <a:tab pos="388620" algn="l"/>
                        </a:tabLst>
                      </a:pPr>
                      <a:endParaRPr lang="en-US" sz="2000" b="1" dirty="0">
                        <a:solidFill>
                          <a:schemeClr val="tx2"/>
                        </a:solidFill>
                        <a:latin typeface="Times New Roman"/>
                        <a:ea typeface="Times New Roman"/>
                        <a:cs typeface="Times New Roman"/>
                      </a:endParaRPr>
                    </a:p>
                  </a:txBody>
                  <a:tcPr marL="58615" marR="58615" marT="0" marB="0"/>
                </a:tc>
              </a:tr>
            </a:tbl>
          </a:graphicData>
        </a:graphic>
      </p:graphicFrame>
      <p:sp>
        <p:nvSpPr>
          <p:cNvPr id="4" name="Rectangle 1"/>
          <p:cNvSpPr>
            <a:spLocks noChangeArrowheads="1"/>
          </p:cNvSpPr>
          <p:nvPr/>
        </p:nvSpPr>
        <p:spPr bwMode="auto">
          <a:xfrm>
            <a:off x="714348" y="116632"/>
            <a:ext cx="7643866"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a:ln w="11430"/>
                <a:effectLst>
                  <a:outerShdw blurRad="76200" dist="50800" dir="5400000" algn="tl" rotWithShape="0">
                    <a:srgbClr val="000000">
                      <a:alpha val="65000"/>
                    </a:srgbClr>
                  </a:outerShdw>
                </a:effectLst>
              </a:rPr>
              <a:t>الأطفال من عمر 3 سنوات – 6 سنوات</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02516" y="350222"/>
            <a:ext cx="7848872" cy="6186309"/>
          </a:xfrm>
          <a:prstGeom prst="rect">
            <a:avLst/>
          </a:prstGeom>
          <a:solidFill>
            <a:schemeClr val="accent4">
              <a:lumMod val="40000"/>
              <a:lumOff val="6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342900" indent="-342900" fontAlgn="base">
              <a:lnSpc>
                <a:spcPct val="150000"/>
              </a:lnSpc>
              <a:spcBef>
                <a:spcPct val="0"/>
              </a:spcBef>
              <a:spcAft>
                <a:spcPct val="0"/>
              </a:spcAft>
              <a:buFont typeface="Wingdings" pitchFamily="2" charset="2"/>
              <a:buChar char="v"/>
            </a:pPr>
            <a:r>
              <a:rPr lang="ar-SA" sz="2000" b="1" u="sng" dirty="0" smtClean="0">
                <a:solidFill>
                  <a:srgbClr val="C00000"/>
                </a:solidFill>
                <a:latin typeface="Arial" pitchFamily="34" charset="0"/>
                <a:ea typeface="Times New Roman" pitchFamily="18" charset="0"/>
                <a:cs typeface="Arabic Transparent" pitchFamily="2" charset="-78"/>
              </a:rPr>
              <a:t>تابع الممارسات</a:t>
            </a:r>
            <a:r>
              <a:rPr lang="ar-SA" sz="2000" b="1" u="sng" dirty="0">
                <a:solidFill>
                  <a:srgbClr val="C00000"/>
                </a:solidFill>
                <a:latin typeface="Arial" pitchFamily="34" charset="0"/>
                <a:ea typeface="Times New Roman" pitchFamily="18" charset="0"/>
                <a:cs typeface="Arabic Transparent" pitchFamily="2" charset="-78"/>
              </a:rPr>
              <a:t>:</a:t>
            </a:r>
            <a:endParaRPr lang="en-US" sz="2000" b="1" u="sng" dirty="0">
              <a:solidFill>
                <a:srgbClr val="C00000"/>
              </a:solidFill>
              <a:latin typeface="Arial" pitchFamily="34" charset="0"/>
              <a:ea typeface="Times New Roman" pitchFamily="18" charset="0"/>
              <a:cs typeface="Arabic Transparent" pitchFamily="2" charset="-78"/>
            </a:endParaRPr>
          </a:p>
          <a:p>
            <a:pPr marL="342900" indent="-342900" fontAlgn="base">
              <a:lnSpc>
                <a:spcPct val="150000"/>
              </a:lnSpc>
              <a:spcBef>
                <a:spcPct val="0"/>
              </a:spcBef>
              <a:spcAft>
                <a:spcPct val="0"/>
              </a:spcAft>
              <a:buFont typeface="Wingdings" pitchFamily="2" charset="2"/>
              <a:buChar char="v"/>
            </a:pPr>
            <a:r>
              <a:rPr lang="ar-SA" sz="1400" b="1" dirty="0" smtClean="0">
                <a:solidFill>
                  <a:schemeClr val="tx1"/>
                </a:solidFill>
                <a:latin typeface="Arial" pitchFamily="34" charset="0"/>
                <a:ea typeface="Times New Roman" pitchFamily="18" charset="0"/>
                <a:cs typeface="Arabic Transparent" pitchFamily="2" charset="-78"/>
              </a:rPr>
              <a:t>مساعدة </a:t>
            </a:r>
            <a:r>
              <a:rPr lang="ar-SA" sz="1400" b="1" dirty="0">
                <a:solidFill>
                  <a:schemeClr val="tx1"/>
                </a:solidFill>
                <a:latin typeface="Arial" pitchFamily="34" charset="0"/>
                <a:ea typeface="Times New Roman" pitchFamily="18" charset="0"/>
                <a:cs typeface="Arabic Transparent" pitchFamily="2" charset="-78"/>
              </a:rPr>
              <a:t>الطفل على التفاعل مع البيئة الطبيعية وما فيها من نباتات وحيوانات وجبال وأنهار وبحار، وما في السماء من شمس وقمر ونجوم ويربط ذلك بقيم إيمانية مرتبطة بقدرة الله الخالق، إضافة إلى المفاهيم العلمية والقيم الجمالية.</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العدل والمساواة من قبل الوالدين في التربية والمعاملة بين أطفالهم، فلا يكون أحدهم مفرطاً بالدلال مثلاً والآخر مفرطاً بالسيطرة.</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يُقَدِّم الأب لأطفاله صورة إيجابية من خلال تفاعله معهم، واجتناب </a:t>
            </a:r>
            <a:r>
              <a:rPr lang="ar-SA" sz="1400" b="1" dirty="0" smtClean="0">
                <a:solidFill>
                  <a:schemeClr val="tx1"/>
                </a:solidFill>
                <a:latin typeface="Arial" pitchFamily="34" charset="0"/>
                <a:ea typeface="Times New Roman" pitchFamily="18" charset="0"/>
                <a:cs typeface="Arabic Transparent" pitchFamily="2" charset="-78"/>
              </a:rPr>
              <a:t>تقديمه كمصدر </a:t>
            </a:r>
            <a:r>
              <a:rPr lang="ar-SA" sz="1400" b="1" dirty="0">
                <a:solidFill>
                  <a:schemeClr val="tx1"/>
                </a:solidFill>
                <a:latin typeface="Arial" pitchFamily="34" charset="0"/>
                <a:ea typeface="Times New Roman" pitchFamily="18" charset="0"/>
                <a:cs typeface="Arabic Transparent" pitchFamily="2" charset="-78"/>
              </a:rPr>
              <a:t>للضبط أو التخويف.</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إحاطة الأطفال بجو أسري ومنزلي هادئ وغير مشحون.</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حماية الأطفال من المقارنة خاصة في جوانب الذكاء والطباع والجمال، والمساواة في المعاملة بين الإخوة والأخوات.</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يتاح مجال للأطفال للتعبير عن مشاعرهم وأفكارهم وبشكل عفوي من خلال الرسم، التلوين، الخربشة.. </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يتاح مجال للطفل للاشتراك بألعاب جماعية مع الأسرة ومع الأقران.</a:t>
            </a:r>
          </a:p>
          <a:p>
            <a:pPr marL="342900" indent="-342900"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يشارك الطفل بأنشطة رياضية وألعاب لها قوانين وأنظمة للمساعدة في تعلم الضبط.</a:t>
            </a:r>
            <a:r>
              <a:rPr lang="en-US" sz="2000" b="1" dirty="0">
                <a:solidFill>
                  <a:schemeClr val="tx1"/>
                </a:solidFill>
                <a:latin typeface="Arial" pitchFamily="34" charset="0"/>
                <a:ea typeface="Times New Roman" pitchFamily="18" charset="0"/>
                <a:cs typeface="Arabic Transparent" pitchFamily="2" charset="-78"/>
              </a:rPr>
              <a:t> </a:t>
            </a:r>
            <a:endParaRPr lang="ar-SA" sz="2000" b="1" dirty="0" smtClean="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الأطفال يشاركون ويساعدون في أعمال المنزل البسيطة.</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يتم تدريب الأطفال على الاعتماد على أنفسهم ويتاح لهم مجال للقيام بخدمة أنفسهم مثل غسل الأيدي وارتداء الملابس والتمشيط ولبس الحذاء...</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الإصغاء الجيد للأطفال وكذلك الحديث إليهم بهدوء ولطف مما يشعرهم بالاحترام ويساعد على تأسيس علاقة جيدة.</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يتم تنظيم أوقات مشاهدة التلفزيون، ويتحاور الأهل مع أطفالهم حول ما يشاهدونه.</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تدريب الأطفال على استخدام المرافق العامة، ويستثمر في ذلك الزيارات والتسوق والذهاب للمسجد...</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تقيم الأسرة علاقات تواصل مستمرة مع المعلمين والمربيات في رياض الأطفال.</a:t>
            </a:r>
            <a:endParaRPr lang="en-US" sz="14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1400" b="1" dirty="0">
                <a:solidFill>
                  <a:schemeClr val="tx1"/>
                </a:solidFill>
                <a:latin typeface="Arial" pitchFamily="34" charset="0"/>
                <a:ea typeface="Times New Roman" pitchFamily="18" charset="0"/>
                <a:cs typeface="Arabic Transparent" pitchFamily="2" charset="-78"/>
              </a:rPr>
              <a:t>يعطى الأطفال فرصة لحل مشكلاتهم فهم قادرون إذا دربوا وأتيح لهم المجال</a:t>
            </a:r>
            <a:r>
              <a:rPr lang="ar-SA" sz="1400" b="1" dirty="0" smtClean="0">
                <a:solidFill>
                  <a:schemeClr val="tx1"/>
                </a:solidFill>
                <a:latin typeface="Arial" pitchFamily="34" charset="0"/>
                <a:ea typeface="Times New Roman" pitchFamily="18" charset="0"/>
                <a:cs typeface="Arabic Transparent" pitchFamily="2" charset="-78"/>
              </a:rPr>
              <a:t>.</a:t>
            </a:r>
            <a:endParaRPr lang="ar-SA" sz="1400" b="1" dirty="0">
              <a:solidFill>
                <a:schemeClr val="tx1"/>
              </a:solidFill>
              <a:latin typeface="Arial" pitchFamily="34" charset="0"/>
              <a:ea typeface="Times New Roman" pitchFamily="18" charset="0"/>
              <a:cs typeface="Arabic Transparent" pitchFamily="2" charset="-7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33400" y="803702"/>
            <a:ext cx="8077200" cy="5632311"/>
          </a:xfrm>
          <a:prstGeom prst="rect">
            <a:avLst/>
          </a:prstGeom>
          <a:solidFill>
            <a:schemeClr val="accent4">
              <a:lumMod val="40000"/>
              <a:lumOff val="6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342900" indent="-342900" algn="justLow" fontAlgn="base">
              <a:lnSpc>
                <a:spcPct val="150000"/>
              </a:lnSpc>
              <a:spcBef>
                <a:spcPct val="0"/>
              </a:spcBef>
              <a:spcAft>
                <a:spcPct val="0"/>
              </a:spcAft>
              <a:buFont typeface="Wingdings" pitchFamily="2" charset="2"/>
              <a:buChar char="v"/>
            </a:pPr>
            <a:r>
              <a:rPr lang="ar-SA" sz="2000" b="1" u="sng" dirty="0">
                <a:solidFill>
                  <a:srgbClr val="C00000"/>
                </a:solidFill>
                <a:latin typeface="Arial" pitchFamily="34" charset="0"/>
                <a:ea typeface="Times New Roman" pitchFamily="18" charset="0"/>
                <a:cs typeface="Arabic Transparent" pitchFamily="2" charset="-78"/>
              </a:rPr>
              <a:t>تابع الممارسات</a:t>
            </a:r>
            <a:r>
              <a:rPr lang="ar-SA" sz="2000" b="1" u="sng" dirty="0" smtClean="0">
                <a:solidFill>
                  <a:srgbClr val="C00000"/>
                </a:solidFill>
                <a:latin typeface="Arial" pitchFamily="34" charset="0"/>
                <a:ea typeface="Times New Roman" pitchFamily="18" charset="0"/>
                <a:cs typeface="Arabic Transparent" pitchFamily="2" charset="-78"/>
              </a:rPr>
              <a:t>:</a:t>
            </a:r>
            <a:endParaRPr lang="ar-SA" sz="2000" b="1" dirty="0" smtClean="0">
              <a:solidFill>
                <a:schemeClr val="tx2"/>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2000" b="1" dirty="0" smtClean="0">
                <a:solidFill>
                  <a:schemeClr val="tx1"/>
                </a:solidFill>
                <a:latin typeface="Arial" pitchFamily="34" charset="0"/>
                <a:ea typeface="Times New Roman" pitchFamily="18" charset="0"/>
                <a:cs typeface="Arabic Transparent" pitchFamily="2" charset="-78"/>
              </a:rPr>
              <a:t>يتوفر </a:t>
            </a:r>
            <a:r>
              <a:rPr lang="ar-SA" sz="2000" b="1" dirty="0">
                <a:solidFill>
                  <a:schemeClr val="tx1"/>
                </a:solidFill>
                <a:latin typeface="Arial" pitchFamily="34" charset="0"/>
                <a:ea typeface="Times New Roman" pitchFamily="18" charset="0"/>
                <a:cs typeface="Arabic Transparent" pitchFamily="2" charset="-78"/>
              </a:rPr>
              <a:t>للأطفال مكان وألعاب ووقت كافٍ لممارسة ألعاب حركية وتمثيلية وتركيبية وتخيلية...</a:t>
            </a:r>
            <a:endParaRPr lang="en-US" sz="20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2000" b="1" dirty="0">
                <a:solidFill>
                  <a:schemeClr val="tx1"/>
                </a:solidFill>
                <a:latin typeface="Arial" pitchFamily="34" charset="0"/>
                <a:ea typeface="Times New Roman" pitchFamily="18" charset="0"/>
                <a:cs typeface="Arabic Transparent" pitchFamily="2" charset="-78"/>
              </a:rPr>
              <a:t>يعطى الطفل توجيهات إيجابية الصياغة، وليس فقط قيود فمثلاً طفل يضرب على الطاولة يمكن أن نقول له "اضرب على الأرض" بدلاً من أن نقول له "لا تضرب على الطاولة"... أو طفل يرسم على الكتاب نقول له "ما رأيك أن ترسم على هذا اللوح أو الورقة بدلاً من "لا ترسم على الكتاب".</a:t>
            </a:r>
            <a:endParaRPr lang="en-US" sz="20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2000" b="1" dirty="0">
                <a:solidFill>
                  <a:schemeClr val="tx1"/>
                </a:solidFill>
                <a:latin typeface="Arial" pitchFamily="34" charset="0"/>
                <a:ea typeface="Times New Roman" pitchFamily="18" charset="0"/>
                <a:cs typeface="Arabic Transparent" pitchFamily="2" charset="-78"/>
              </a:rPr>
              <a:t>يمنح الأطفال فرصاً يومية لاستعمال العضلات الكبيرة من خلال الركض والقفز، التوازن، وتخطيط أنشطة خارجية.</a:t>
            </a:r>
            <a:endParaRPr lang="en-US" sz="20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2000" b="1" dirty="0">
                <a:solidFill>
                  <a:schemeClr val="tx1"/>
                </a:solidFill>
                <a:latin typeface="Arial" pitchFamily="34" charset="0"/>
                <a:ea typeface="Times New Roman" pitchFamily="18" charset="0"/>
                <a:cs typeface="Arabic Transparent" pitchFamily="2" charset="-78"/>
              </a:rPr>
              <a:t>يحاط الطفل بمشاعر الحب والحنان ويشجع باستمرار من قبل الأسرة.</a:t>
            </a:r>
            <a:endParaRPr lang="en-US" sz="2000" b="1" dirty="0">
              <a:solidFill>
                <a:schemeClr val="tx1"/>
              </a:solidFill>
              <a:latin typeface="Arial" pitchFamily="34" charset="0"/>
              <a:ea typeface="Times New Roman" pitchFamily="18" charset="0"/>
              <a:cs typeface="Arabic Transparent" pitchFamily="2" charset="-78"/>
            </a:endParaRPr>
          </a:p>
          <a:p>
            <a:pPr marL="342900" indent="-342900" algn="justLow" fontAlgn="base">
              <a:lnSpc>
                <a:spcPct val="150000"/>
              </a:lnSpc>
              <a:spcBef>
                <a:spcPct val="0"/>
              </a:spcBef>
              <a:spcAft>
                <a:spcPct val="0"/>
              </a:spcAft>
              <a:buFont typeface="Wingdings" pitchFamily="2" charset="2"/>
              <a:buChar char="v"/>
            </a:pPr>
            <a:r>
              <a:rPr lang="ar-SA" sz="2000" b="1" dirty="0">
                <a:solidFill>
                  <a:schemeClr val="tx1"/>
                </a:solidFill>
                <a:latin typeface="Arial" pitchFamily="34" charset="0"/>
                <a:ea typeface="Times New Roman" pitchFamily="18" charset="0"/>
                <a:cs typeface="Arabic Transparent" pitchFamily="2" charset="-78"/>
              </a:rPr>
              <a:t>يحترم الكبار مشاعر الطفل وانفعالاته السلبية والإيجابية على حد سواء وفي نفس الوقت يشجع على إبداء مشاعره أمام الآخرين.</a:t>
            </a:r>
          </a:p>
          <a:p>
            <a:pPr marL="342900" indent="-342900" algn="justLow" fontAlgn="base">
              <a:lnSpc>
                <a:spcPct val="150000"/>
              </a:lnSpc>
              <a:spcBef>
                <a:spcPct val="0"/>
              </a:spcBef>
              <a:spcAft>
                <a:spcPct val="0"/>
              </a:spcAft>
              <a:buFont typeface="Wingdings" pitchFamily="2" charset="2"/>
              <a:buChar char="v"/>
            </a:pPr>
            <a:r>
              <a:rPr lang="ar-SA" sz="2000" b="1" dirty="0">
                <a:solidFill>
                  <a:schemeClr val="tx1"/>
                </a:solidFill>
                <a:latin typeface="Arial" pitchFamily="34" charset="0"/>
                <a:ea typeface="Times New Roman" pitchFamily="18" charset="0"/>
                <a:cs typeface="Arabic Transparent" pitchFamily="2" charset="-78"/>
              </a:rPr>
              <a:t>يحترم الكبار الدافعية الداخلية للطفل ويراعون الفروق الفردية</a:t>
            </a:r>
            <a:r>
              <a:rPr lang="ar-SA" sz="2000" b="1" dirty="0">
                <a:solidFill>
                  <a:schemeClr val="tx2"/>
                </a:solidFill>
                <a:latin typeface="Arial" pitchFamily="34" charset="0"/>
                <a:ea typeface="Times New Roman" pitchFamily="18" charset="0"/>
                <a:cs typeface="Arabic Transparent" pitchFamily="2" charset="-78"/>
              </a:rPr>
              <a:t>.</a:t>
            </a:r>
            <a:r>
              <a:rPr lang="en-US" sz="2000" b="1" dirty="0">
                <a:solidFill>
                  <a:schemeClr val="tx2"/>
                </a:solidFill>
                <a:latin typeface="Arial" pitchFamily="34" charset="0"/>
                <a:ea typeface="Times New Roman" pitchFamily="18" charset="0"/>
                <a:cs typeface="Arabic Transparent" pitchFamily="2" charset="-78"/>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1"/>
          <p:cNvSpPr>
            <a:spLocks noChangeArrowheads="1"/>
          </p:cNvSpPr>
          <p:nvPr/>
        </p:nvSpPr>
        <p:spPr bwMode="auto">
          <a:xfrm>
            <a:off x="561256" y="631721"/>
            <a:ext cx="8017768" cy="3970318"/>
          </a:xfrm>
          <a:prstGeom prst="rect">
            <a:avLst/>
          </a:prstGeom>
          <a:solidFill>
            <a:schemeClr val="accent5">
              <a:lumMod val="40000"/>
              <a:lumOff val="60000"/>
            </a:schemeClr>
          </a:solidFill>
          <a:ln w="38100">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ar-SA" sz="3600" b="1" u="sng" dirty="0">
                <a:solidFill>
                  <a:srgbClr val="C00000"/>
                </a:solidFill>
                <a:latin typeface="Arial" pitchFamily="34" charset="0"/>
                <a:ea typeface="Times New Roman" pitchFamily="18" charset="0"/>
                <a:cs typeface="PT Bold Heading" pitchFamily="2" charset="-78"/>
              </a:rPr>
              <a:t>اليوم الأول</a:t>
            </a:r>
            <a:r>
              <a:rPr lang="ar-SA" sz="3600" b="1" u="sng" dirty="0" smtClean="0">
                <a:solidFill>
                  <a:srgbClr val="C00000"/>
                </a:solidFill>
                <a:latin typeface="Arial" pitchFamily="34" charset="0"/>
                <a:ea typeface="Times New Roman" pitchFamily="18" charset="0"/>
                <a:cs typeface="PT Bold Heading" pitchFamily="2" charset="-78"/>
              </a:rPr>
              <a:t>:</a:t>
            </a:r>
          </a:p>
          <a:p>
            <a:pPr algn="justLow" fontAlgn="base">
              <a:spcBef>
                <a:spcPct val="0"/>
              </a:spcBef>
              <a:spcAft>
                <a:spcPct val="0"/>
              </a:spcAft>
            </a:pPr>
            <a:endParaRPr lang="en-US" sz="3600" b="1" u="sng" dirty="0">
              <a:solidFill>
                <a:srgbClr val="C00000"/>
              </a:solidFill>
              <a:latin typeface="Arial" pitchFamily="34" charset="0"/>
              <a:ea typeface="Times New Roman" pitchFamily="18" charset="0"/>
              <a:cs typeface="PT Bold Heading" pitchFamily="2" charset="-78"/>
            </a:endParaRPr>
          </a:p>
          <a:p>
            <a:pPr algn="justLow" fontAlgn="base">
              <a:spcBef>
                <a:spcPct val="0"/>
              </a:spcBef>
              <a:spcAft>
                <a:spcPct val="0"/>
              </a:spcAft>
            </a:pPr>
            <a:r>
              <a:rPr lang="ar-SA" sz="3600" b="1" u="sng" dirty="0" smtClean="0">
                <a:solidFill>
                  <a:schemeClr val="accent3"/>
                </a:solidFill>
                <a:latin typeface="Arial" pitchFamily="34" charset="0"/>
                <a:ea typeface="Times New Roman" pitchFamily="18" charset="0"/>
                <a:cs typeface="PT Bold Heading" pitchFamily="2" charset="-78"/>
              </a:rPr>
              <a:t>عنوان الجلسة الأولى </a:t>
            </a:r>
            <a:r>
              <a:rPr lang="ar-SA" sz="3600" b="1" dirty="0" smtClean="0">
                <a:solidFill>
                  <a:schemeClr val="accent3"/>
                </a:solidFill>
                <a:latin typeface="Arial" pitchFamily="34" charset="0"/>
                <a:ea typeface="Times New Roman" pitchFamily="18" charset="0"/>
                <a:cs typeface="PT Bold Heading" pitchFamily="2" charset="-78"/>
              </a:rPr>
              <a:t>: </a:t>
            </a:r>
          </a:p>
          <a:p>
            <a:pPr algn="justLow" fontAlgn="base">
              <a:spcBef>
                <a:spcPct val="0"/>
              </a:spcBef>
              <a:spcAft>
                <a:spcPct val="0"/>
              </a:spcAft>
            </a:pPr>
            <a:endParaRPr lang="ar-SA" sz="3600" b="1" dirty="0">
              <a:solidFill>
                <a:schemeClr val="accent3"/>
              </a:solidFill>
              <a:latin typeface="Arial" pitchFamily="34" charset="0"/>
              <a:ea typeface="Times New Roman" pitchFamily="18" charset="0"/>
              <a:cs typeface="PT Bold Heading" pitchFamily="2" charset="-78"/>
            </a:endParaRPr>
          </a:p>
          <a:p>
            <a:pPr algn="ctr" fontAlgn="base">
              <a:spcBef>
                <a:spcPct val="0"/>
              </a:spcBef>
              <a:spcAft>
                <a:spcPct val="0"/>
              </a:spcAft>
            </a:pPr>
            <a:r>
              <a:rPr lang="ar-SA" sz="3600" b="1" dirty="0" smtClean="0">
                <a:solidFill>
                  <a:schemeClr val="tx2"/>
                </a:solidFill>
                <a:latin typeface="Arial" pitchFamily="34" charset="0"/>
                <a:ea typeface="Times New Roman" pitchFamily="18" charset="0"/>
                <a:cs typeface="PT Bold Heading" pitchFamily="2" charset="-78"/>
              </a:rPr>
              <a:t>الجلسة الافتتاحية وتقديم </a:t>
            </a:r>
          </a:p>
          <a:p>
            <a:pPr algn="ctr" fontAlgn="base">
              <a:spcBef>
                <a:spcPct val="0"/>
              </a:spcBef>
              <a:spcAft>
                <a:spcPct val="0"/>
              </a:spcAft>
            </a:pPr>
            <a:r>
              <a:rPr lang="ar-SA" sz="3600" b="1" dirty="0" smtClean="0">
                <a:solidFill>
                  <a:schemeClr val="tx2"/>
                </a:solidFill>
                <a:latin typeface="Arial" pitchFamily="34" charset="0"/>
                <a:ea typeface="Times New Roman" pitchFamily="18" charset="0"/>
                <a:cs typeface="PT Bold Heading" pitchFamily="2" charset="-78"/>
              </a:rPr>
              <a:t>البرنامج "مقدمة شاملة«</a:t>
            </a:r>
          </a:p>
          <a:p>
            <a:pPr algn="ctr" fontAlgn="base">
              <a:spcBef>
                <a:spcPct val="0"/>
              </a:spcBef>
              <a:spcAft>
                <a:spcPct val="0"/>
              </a:spcAft>
            </a:pPr>
            <a:r>
              <a:rPr lang="ar-SA" sz="3600" b="1" dirty="0" smtClean="0">
                <a:solidFill>
                  <a:schemeClr val="tx2"/>
                </a:solidFill>
                <a:latin typeface="Arial" pitchFamily="34" charset="0"/>
                <a:ea typeface="Times New Roman" pitchFamily="18" charset="0"/>
                <a:cs typeface="PT Bold Heading" pitchFamily="2" charset="-78"/>
              </a:rPr>
              <a:t> </a:t>
            </a:r>
            <a:endParaRPr lang="en-US" sz="3600" b="1" dirty="0">
              <a:solidFill>
                <a:schemeClr val="tx2"/>
              </a:solidFill>
              <a:latin typeface="Arial" pitchFamily="34" charset="0"/>
              <a:ea typeface="Times New Roman" pitchFamily="18" charset="0"/>
              <a:cs typeface="PT Bold Heading" pitchFamily="2" charset="-78"/>
            </a:endParaRPr>
          </a:p>
        </p:txBody>
      </p:sp>
      <p:pic>
        <p:nvPicPr>
          <p:cNvPr id="258051" name="Picture 3" descr="http://t2.gstatic.com/images?q=tbn:ANd9GcRfLeTHwjX1C0bFH4D8TMMocm4voqIg6p9wsuJ_wkxcBWeYhoBS"/>
          <p:cNvPicPr>
            <a:picLocks noChangeAspect="1" noChangeArrowheads="1"/>
          </p:cNvPicPr>
          <p:nvPr/>
        </p:nvPicPr>
        <p:blipFill>
          <a:blip r:embed="rId3" cstate="print"/>
          <a:srcRect/>
          <a:stretch>
            <a:fillRect/>
          </a:stretch>
        </p:blipFill>
        <p:spPr bwMode="auto">
          <a:xfrm>
            <a:off x="3180305" y="5229200"/>
            <a:ext cx="2779670" cy="1396951"/>
          </a:xfrm>
          <a:prstGeom prst="rect">
            <a:avLst/>
          </a:prstGeom>
          <a:noFill/>
        </p:spPr>
      </p:pic>
    </p:spTree>
    <p:extLst>
      <p:ext uri="{BB962C8B-B14F-4D97-AF65-F5344CB8AC3E}">
        <p14:creationId xmlns:p14="http://schemas.microsoft.com/office/powerpoint/2010/main" val="2858646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1454789887"/>
              </p:ext>
            </p:extLst>
          </p:nvPr>
        </p:nvGraphicFramePr>
        <p:xfrm>
          <a:off x="467544" y="692696"/>
          <a:ext cx="8424936" cy="6057900"/>
        </p:xfrm>
        <a:graphic>
          <a:graphicData uri="http://schemas.openxmlformats.org/drawingml/2006/table">
            <a:tbl>
              <a:tblPr rtl="1">
                <a:tableStyleId>{69C7853C-536D-4A76-A0AE-DD22124D55A5}</a:tableStyleId>
              </a:tblPr>
              <a:tblGrid>
                <a:gridCol w="3235841"/>
                <a:gridCol w="5189095"/>
              </a:tblGrid>
              <a:tr h="6003893">
                <a:tc>
                  <a:txBody>
                    <a:bodyPr/>
                    <a:lstStyle/>
                    <a:p>
                      <a:pPr marL="0" marR="0" indent="0" algn="r" rtl="1">
                        <a:lnSpc>
                          <a:spcPct val="150000"/>
                        </a:lnSpc>
                        <a:spcBef>
                          <a:spcPts val="0"/>
                        </a:spcBef>
                        <a:spcAft>
                          <a:spcPts val="0"/>
                        </a:spcAft>
                        <a:buFont typeface="Arial" pitchFamily="34" charset="0"/>
                        <a:buNone/>
                      </a:pPr>
                      <a:r>
                        <a:rPr lang="ar-SA" sz="1800" u="sng" dirty="0"/>
                        <a:t>الاحتياجات:</a:t>
                      </a:r>
                      <a:endParaRPr lang="en-US" sz="1800" dirty="0"/>
                    </a:p>
                    <a:p>
                      <a:pPr marL="342900" marR="914400" lvl="0" indent="-342900" algn="justLow" rtl="1">
                        <a:lnSpc>
                          <a:spcPct val="150000"/>
                        </a:lnSpc>
                        <a:spcBef>
                          <a:spcPts val="0"/>
                        </a:spcBef>
                        <a:spcAft>
                          <a:spcPts val="0"/>
                        </a:spcAft>
                        <a:buFont typeface="Arial" pitchFamily="34" charset="0"/>
                        <a:buChar char="•"/>
                        <a:tabLst>
                          <a:tab pos="388620" algn="l"/>
                        </a:tabLst>
                      </a:pPr>
                      <a:r>
                        <a:rPr lang="ar-JO" sz="1200" b="1" dirty="0"/>
                        <a:t>كل الاحتياجات الواردة في السابق .</a:t>
                      </a:r>
                      <a:endParaRPr lang="en-US" sz="1200" b="1" dirty="0"/>
                    </a:p>
                    <a:p>
                      <a:pPr marL="342900" marR="914400" lvl="0" indent="-342900" algn="justLow" rtl="1">
                        <a:lnSpc>
                          <a:spcPct val="150000"/>
                        </a:lnSpc>
                        <a:spcBef>
                          <a:spcPts val="0"/>
                        </a:spcBef>
                        <a:spcAft>
                          <a:spcPts val="0"/>
                        </a:spcAft>
                        <a:buFont typeface="Arial" pitchFamily="34" charset="0"/>
                        <a:buChar char="•"/>
                        <a:tabLst>
                          <a:tab pos="388620" algn="l"/>
                        </a:tabLst>
                      </a:pPr>
                      <a:r>
                        <a:rPr lang="ar-JO" sz="1400" b="1" dirty="0"/>
                        <a:t>فرص إضافية لتطوير الاستقلالية </a:t>
                      </a:r>
                      <a:endParaRPr lang="en-US" sz="1400" b="1" dirty="0"/>
                    </a:p>
                    <a:p>
                      <a:pPr marL="342900" marR="914400" lvl="0" indent="-342900" algn="justLow" rtl="1">
                        <a:lnSpc>
                          <a:spcPct val="150000"/>
                        </a:lnSpc>
                        <a:spcBef>
                          <a:spcPts val="0"/>
                        </a:spcBef>
                        <a:spcAft>
                          <a:spcPts val="0"/>
                        </a:spcAft>
                        <a:buFont typeface="Arial" pitchFamily="34" charset="0"/>
                        <a:buChar char="•"/>
                        <a:tabLst>
                          <a:tab pos="388620" algn="l"/>
                        </a:tabLst>
                      </a:pPr>
                      <a:r>
                        <a:rPr lang="ar-JO" sz="1600" b="1" dirty="0"/>
                        <a:t>اكتساب مزيد من المهارات الحركية الدقيقة </a:t>
                      </a:r>
                      <a:endParaRPr lang="en-US" sz="1600" b="1" dirty="0"/>
                    </a:p>
                    <a:p>
                      <a:pPr marL="342900" marR="914400" lvl="0" indent="-342900" algn="justLow" rtl="1">
                        <a:lnSpc>
                          <a:spcPct val="150000"/>
                        </a:lnSpc>
                        <a:spcBef>
                          <a:spcPts val="0"/>
                        </a:spcBef>
                        <a:spcAft>
                          <a:spcPts val="0"/>
                        </a:spcAft>
                        <a:buFont typeface="Arial" pitchFamily="34" charset="0"/>
                        <a:buChar char="•"/>
                        <a:tabLst>
                          <a:tab pos="388620" algn="l"/>
                        </a:tabLst>
                      </a:pPr>
                      <a:r>
                        <a:rPr lang="ar-JO" sz="1600" b="1" dirty="0"/>
                        <a:t>فرص الاعتماد على الذات في شؤون رعايته الشخصية </a:t>
                      </a:r>
                      <a:endParaRPr lang="en-US" sz="1600" b="1" dirty="0"/>
                    </a:p>
                    <a:p>
                      <a:pPr marL="342900" marR="914400" lvl="0" indent="-342900" algn="justLow" rtl="1">
                        <a:lnSpc>
                          <a:spcPct val="150000"/>
                        </a:lnSpc>
                        <a:spcBef>
                          <a:spcPts val="0"/>
                        </a:spcBef>
                        <a:spcAft>
                          <a:spcPts val="0"/>
                        </a:spcAft>
                        <a:buFont typeface="Arial" pitchFamily="34" charset="0"/>
                        <a:buChar char="•"/>
                        <a:tabLst>
                          <a:tab pos="388620" algn="l"/>
                        </a:tabLst>
                      </a:pPr>
                      <a:r>
                        <a:rPr lang="ar-JO" sz="1600" b="1" dirty="0"/>
                        <a:t>فرص أكبر للمشاركة وتعلم التعاون ومساعدة الآخرين </a:t>
                      </a:r>
                      <a:endParaRPr lang="en-US" sz="1600" b="1"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JO" sz="1600" b="1" dirty="0" smtClean="0"/>
                        <a:t>تطوير ضبط النفس </a:t>
                      </a:r>
                      <a:endParaRPr lang="en-US" sz="1600" b="1"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JO" sz="1200" b="1" dirty="0" smtClean="0"/>
                        <a:t>دعم ثقتهم بأنفسهم وتقديرهم لذاتهم </a:t>
                      </a:r>
                      <a:endParaRPr lang="en-US" sz="1200" b="1"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JO" sz="1400" b="1" dirty="0" smtClean="0"/>
                        <a:t>اكتساب مزيد من المهارات اللغوية والمعرفية </a:t>
                      </a:r>
                      <a:endParaRPr lang="en-US" sz="1400" b="1"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JO" sz="1400" b="1" dirty="0" smtClean="0"/>
                        <a:t>التعلم الأساسي القائم على تعلم نشط ومراعاة خصائصهم وبصورة جيدة .</a:t>
                      </a:r>
                      <a:endParaRPr lang="en-US" sz="1400" b="1" dirty="0" smtClean="0"/>
                    </a:p>
                    <a:p>
                      <a:pPr marL="342900" marR="914400" lvl="0" indent="-342900" algn="justLow" rtl="1">
                        <a:lnSpc>
                          <a:spcPct val="150000"/>
                        </a:lnSpc>
                        <a:spcBef>
                          <a:spcPts val="0"/>
                        </a:spcBef>
                        <a:spcAft>
                          <a:spcPts val="0"/>
                        </a:spcAft>
                        <a:buFont typeface="Arial" pitchFamily="34" charset="0"/>
                        <a:buChar char="•"/>
                        <a:tabLst>
                          <a:tab pos="388620" algn="l"/>
                        </a:tabLst>
                      </a:pPr>
                      <a:r>
                        <a:rPr lang="ar-JO" sz="1100" b="1" dirty="0" smtClean="0"/>
                        <a:t>فرص التعلم الحسي المباشر مع الأشياء</a:t>
                      </a:r>
                      <a:endParaRPr lang="en-US" sz="1100" b="1" dirty="0" smtClean="0"/>
                    </a:p>
                    <a:p>
                      <a:pPr marL="342900" marR="914400" lvl="0" indent="-342900" algn="justLow" rtl="1">
                        <a:lnSpc>
                          <a:spcPct val="150000"/>
                        </a:lnSpc>
                        <a:spcBef>
                          <a:spcPts val="0"/>
                        </a:spcBef>
                        <a:spcAft>
                          <a:spcPts val="0"/>
                        </a:spcAft>
                        <a:buFont typeface="Arial" pitchFamily="34" charset="0"/>
                        <a:buChar char="•"/>
                        <a:tabLst>
                          <a:tab pos="388620" algn="l"/>
                        </a:tabLst>
                      </a:pPr>
                      <a:endParaRPr lang="en-US" sz="1600" b="1" dirty="0">
                        <a:solidFill>
                          <a:schemeClr val="tx2"/>
                        </a:solidFill>
                        <a:latin typeface="Times New Roman"/>
                        <a:ea typeface="Times New Roman"/>
                        <a:cs typeface="Times New Roman"/>
                      </a:endParaRPr>
                    </a:p>
                  </a:txBody>
                  <a:tcPr marL="58615" marR="58615" marT="0" marB="0"/>
                </a:tc>
                <a:tc>
                  <a:txBody>
                    <a:bodyPr/>
                    <a:lstStyle/>
                    <a:p>
                      <a:pPr algn="justLow" fontAlgn="base">
                        <a:lnSpc>
                          <a:spcPct val="150000"/>
                        </a:lnSpc>
                        <a:spcBef>
                          <a:spcPct val="0"/>
                        </a:spcBef>
                        <a:spcAft>
                          <a:spcPct val="0"/>
                        </a:spcAft>
                      </a:pPr>
                      <a:r>
                        <a:rPr lang="ar-SA" sz="1600" u="sng" dirty="0" smtClean="0"/>
                        <a:t>الممارسات:</a:t>
                      </a:r>
                      <a:endParaRPr lang="en-US" sz="1600" u="sng" dirty="0" smtClean="0"/>
                    </a:p>
                    <a:p>
                      <a:pPr algn="justLow" fontAlgn="base">
                        <a:lnSpc>
                          <a:spcPct val="150000"/>
                        </a:lnSpc>
                        <a:spcBef>
                          <a:spcPct val="0"/>
                        </a:spcBef>
                        <a:spcAft>
                          <a:spcPct val="0"/>
                        </a:spcAft>
                      </a:pPr>
                      <a:r>
                        <a:rPr lang="ar-SA" sz="1400" b="1" dirty="0" smtClean="0"/>
                        <a:t>ملاحظة: جميع الممارسات الواردة سابقاً ويضاف إليها:</a:t>
                      </a:r>
                      <a:endParaRPr lang="en-US" sz="1400" b="1" dirty="0" smtClean="0"/>
                    </a:p>
                    <a:p>
                      <a:pPr marL="342900" indent="-342900" algn="justLow" fontAlgn="base">
                        <a:lnSpc>
                          <a:spcPct val="150000"/>
                        </a:lnSpc>
                        <a:spcBef>
                          <a:spcPct val="0"/>
                        </a:spcBef>
                        <a:spcAft>
                          <a:spcPct val="0"/>
                        </a:spcAft>
                        <a:buFont typeface="Wingdings" pitchFamily="2" charset="2"/>
                        <a:buChar char="v"/>
                      </a:pPr>
                      <a:r>
                        <a:rPr lang="ar-SA" sz="1400" b="1" dirty="0" smtClean="0"/>
                        <a:t>التنسيق مع المدرسة وبناء علاقة إيجابية مع المعلمين.</a:t>
                      </a:r>
                      <a:endParaRPr lang="en-US" sz="1400" b="1" dirty="0" smtClean="0"/>
                    </a:p>
                    <a:p>
                      <a:pPr marL="342900" indent="-342900" algn="justLow" fontAlgn="base">
                        <a:lnSpc>
                          <a:spcPct val="150000"/>
                        </a:lnSpc>
                        <a:spcBef>
                          <a:spcPct val="0"/>
                        </a:spcBef>
                        <a:spcAft>
                          <a:spcPct val="0"/>
                        </a:spcAft>
                        <a:buFont typeface="Wingdings" pitchFamily="2" charset="2"/>
                        <a:buChar char="v"/>
                      </a:pPr>
                      <a:r>
                        <a:rPr lang="ar-SA" sz="1400" b="1" dirty="0" smtClean="0"/>
                        <a:t>تقبل الفروق الفردية خاصة في الانجاز المدرسي.</a:t>
                      </a:r>
                      <a:endParaRPr lang="en-US" sz="1400" b="1" dirty="0" smtClean="0"/>
                    </a:p>
                    <a:p>
                      <a:pPr marL="342900" indent="-342900" algn="justLow" fontAlgn="base">
                        <a:lnSpc>
                          <a:spcPct val="150000"/>
                        </a:lnSpc>
                        <a:spcBef>
                          <a:spcPct val="0"/>
                        </a:spcBef>
                        <a:spcAft>
                          <a:spcPct val="0"/>
                        </a:spcAft>
                        <a:buFont typeface="Wingdings" pitchFamily="2" charset="2"/>
                        <a:buChar char="v"/>
                      </a:pPr>
                      <a:r>
                        <a:rPr lang="ar-SA" sz="1400" b="1" dirty="0" smtClean="0"/>
                        <a:t>توفير وقت كاف للحديث مع الطفل خاصة حول ما حدث معه اليوم في المدرسة.</a:t>
                      </a:r>
                      <a:endParaRPr lang="en-US" sz="1400" b="1" dirty="0" smtClean="0"/>
                    </a:p>
                    <a:p>
                      <a:pPr marL="342900" indent="-342900" algn="justLow" fontAlgn="base">
                        <a:lnSpc>
                          <a:spcPct val="150000"/>
                        </a:lnSpc>
                        <a:spcBef>
                          <a:spcPct val="0"/>
                        </a:spcBef>
                        <a:spcAft>
                          <a:spcPct val="0"/>
                        </a:spcAft>
                        <a:buFont typeface="Wingdings" pitchFamily="2" charset="2"/>
                        <a:buChar char="v"/>
                      </a:pPr>
                      <a:r>
                        <a:rPr lang="ar-SA" sz="1100" b="1" dirty="0" smtClean="0"/>
                        <a:t>متابعة العلاقة مع الأقران، حيث أن الطفل يكتسب الكثير من سلوكياته من خلال تواصله اليومي معهم.</a:t>
                      </a:r>
                      <a:endParaRPr lang="en-US" sz="1100" b="1" dirty="0" smtClean="0"/>
                    </a:p>
                    <a:p>
                      <a:pPr marL="342900" indent="-342900" algn="justLow" fontAlgn="base">
                        <a:lnSpc>
                          <a:spcPct val="150000"/>
                        </a:lnSpc>
                        <a:spcBef>
                          <a:spcPct val="0"/>
                        </a:spcBef>
                        <a:spcAft>
                          <a:spcPct val="0"/>
                        </a:spcAft>
                        <a:buFont typeface="Wingdings" pitchFamily="2" charset="2"/>
                        <a:buChar char="v"/>
                      </a:pPr>
                      <a:r>
                        <a:rPr lang="ar-SA" sz="1400" b="1" dirty="0" smtClean="0"/>
                        <a:t>الحماية من المقارنة المباشرة وغير المباشرة.</a:t>
                      </a:r>
                      <a:endParaRPr lang="en-US" sz="1400" b="1" dirty="0" smtClean="0"/>
                    </a:p>
                    <a:p>
                      <a:pPr marL="342900" indent="-342900" algn="justLow" fontAlgn="base">
                        <a:lnSpc>
                          <a:spcPct val="150000"/>
                        </a:lnSpc>
                        <a:spcBef>
                          <a:spcPct val="0"/>
                        </a:spcBef>
                        <a:spcAft>
                          <a:spcPct val="0"/>
                        </a:spcAft>
                        <a:buFont typeface="Wingdings" pitchFamily="2" charset="2"/>
                        <a:buChar char="v"/>
                      </a:pPr>
                      <a:r>
                        <a:rPr lang="ar-SA" sz="1200" b="1" dirty="0" smtClean="0"/>
                        <a:t>إعطاء فرص لممارسة الطفلة الأنثى الألعاب وعدم التميز بينها وبين </a:t>
                      </a:r>
                      <a:r>
                        <a:rPr lang="ar-SA" sz="1200" b="1" dirty="0" err="1" smtClean="0"/>
                        <a:t>أخوانها</a:t>
                      </a:r>
                      <a:r>
                        <a:rPr lang="ar-SA" sz="1200" b="1" dirty="0" smtClean="0"/>
                        <a:t> الذكور.</a:t>
                      </a:r>
                      <a:endParaRPr lang="en-US" sz="1200" b="1" dirty="0" smtClean="0"/>
                    </a:p>
                    <a:p>
                      <a:pPr marL="342900" indent="-342900" algn="justLow" fontAlgn="base">
                        <a:lnSpc>
                          <a:spcPct val="150000"/>
                        </a:lnSpc>
                        <a:spcBef>
                          <a:spcPct val="0"/>
                        </a:spcBef>
                        <a:spcAft>
                          <a:spcPct val="0"/>
                        </a:spcAft>
                        <a:buFont typeface="Wingdings" pitchFamily="2" charset="2"/>
                        <a:buChar char="v"/>
                      </a:pPr>
                      <a:r>
                        <a:rPr lang="ar-SA" sz="1400" b="1" dirty="0" smtClean="0"/>
                        <a:t>تعترف الأسرة وتثمن قدرات الأطفال المختلفة حتى لو لم تتوافق مع الصورة التي يرسمها لهم الأهل وتراعي الذكاءات المتعددة ( موسيقى لغوي ، حركي ، ....).</a:t>
                      </a:r>
                    </a:p>
                    <a:p>
                      <a:pPr marL="342900" indent="-342900" algn="justLow" fontAlgn="base">
                        <a:lnSpc>
                          <a:spcPct val="150000"/>
                        </a:lnSpc>
                        <a:spcBef>
                          <a:spcPct val="0"/>
                        </a:spcBef>
                        <a:spcAft>
                          <a:spcPct val="0"/>
                        </a:spcAft>
                        <a:buFont typeface="Wingdings" pitchFamily="2" charset="2"/>
                        <a:buChar char="v"/>
                      </a:pPr>
                      <a:r>
                        <a:rPr lang="ar-SA" sz="1400" b="1" dirty="0" smtClean="0"/>
                        <a:t>تنمية مهارة التعليم الذاتي عن طريق الأنشطة المتنوعة والمحفزة.</a:t>
                      </a:r>
                      <a:r>
                        <a:rPr lang="en-US" sz="1400" b="1" dirty="0" smtClean="0"/>
                        <a:t> </a:t>
                      </a:r>
                      <a:endParaRPr lang="ar-SA" sz="1400" b="1" dirty="0" smtClean="0"/>
                    </a:p>
                    <a:p>
                      <a:pPr marL="342900" indent="-342900" algn="justLow" fontAlgn="base">
                        <a:lnSpc>
                          <a:spcPct val="150000"/>
                        </a:lnSpc>
                        <a:spcBef>
                          <a:spcPct val="0"/>
                        </a:spcBef>
                        <a:spcAft>
                          <a:spcPct val="0"/>
                        </a:spcAft>
                        <a:buFont typeface="Wingdings" pitchFamily="2" charset="2"/>
                        <a:buChar char="v"/>
                      </a:pPr>
                      <a:r>
                        <a:rPr lang="ar-SA" sz="1200" b="1" dirty="0" smtClean="0"/>
                        <a:t>جعل التعليم ممتع وشيق وليس مادة جامدة ومفروضة عليهم بحيث لا يتحول النظام المدرسي والواجبات المنزلية  إلى عبء على كاهل الطفل وعلى حساب رفاهته ولعبه.</a:t>
                      </a:r>
                      <a:endParaRPr lang="en-US" sz="1200" b="1" dirty="0" smtClean="0"/>
                    </a:p>
                    <a:p>
                      <a:pPr marL="342900" indent="-342900" algn="justLow" fontAlgn="base">
                        <a:lnSpc>
                          <a:spcPct val="150000"/>
                        </a:lnSpc>
                        <a:spcBef>
                          <a:spcPct val="0"/>
                        </a:spcBef>
                        <a:spcAft>
                          <a:spcPct val="0"/>
                        </a:spcAft>
                        <a:buFont typeface="Wingdings" pitchFamily="2" charset="2"/>
                        <a:buChar char="v"/>
                      </a:pPr>
                      <a:r>
                        <a:rPr lang="ar-SA" sz="1400" b="1" dirty="0" smtClean="0"/>
                        <a:t>يتاح مجال للأطفال للمشاركة في الأنشطة الترفيهية التي يرغبونها.</a:t>
                      </a:r>
                      <a:endParaRPr lang="en-US" sz="1400" b="1" dirty="0" smtClean="0"/>
                    </a:p>
                    <a:p>
                      <a:pPr marL="342900" indent="-342900" algn="justLow" fontAlgn="base">
                        <a:lnSpc>
                          <a:spcPct val="150000"/>
                        </a:lnSpc>
                        <a:spcBef>
                          <a:spcPct val="0"/>
                        </a:spcBef>
                        <a:spcAft>
                          <a:spcPct val="0"/>
                        </a:spcAft>
                        <a:buFont typeface="Wingdings" pitchFamily="2" charset="2"/>
                        <a:buChar char="v"/>
                      </a:pPr>
                      <a:r>
                        <a:rPr lang="ar-SA" sz="1400" b="1" dirty="0" smtClean="0"/>
                        <a:t>يتم تكليفهم بإنجاز بعض الأعمال التي في مقدورهم انجازها تعزيزاً لثقتهم بأنفسهم.</a:t>
                      </a:r>
                      <a:endParaRPr lang="en-US" sz="1400" b="1" dirty="0" smtClean="0"/>
                    </a:p>
                    <a:p>
                      <a:pPr marL="342900" indent="-342900" algn="justLow" fontAlgn="base">
                        <a:lnSpc>
                          <a:spcPct val="150000"/>
                        </a:lnSpc>
                        <a:spcBef>
                          <a:spcPct val="0"/>
                        </a:spcBef>
                        <a:spcAft>
                          <a:spcPct val="0"/>
                        </a:spcAft>
                        <a:buFont typeface="Wingdings" pitchFamily="2" charset="2"/>
                        <a:buChar char="v"/>
                      </a:pPr>
                      <a:r>
                        <a:rPr lang="ar-SA" sz="1400" b="1" dirty="0" smtClean="0"/>
                        <a:t>إدماج الطفل في أنشطة اجتماعية لإتاحة </a:t>
                      </a:r>
                      <a:r>
                        <a:rPr lang="ar-SA" sz="1400" b="1" dirty="0" err="1" smtClean="0"/>
                        <a:t>الفرصه</a:t>
                      </a:r>
                      <a:r>
                        <a:rPr lang="ar-SA" sz="1400" b="1" dirty="0" smtClean="0"/>
                        <a:t> للتفاعل الاجتماعي شريطة ألا تفرض عليه أو يقحم بالمشاركة مع أشخاص لا يتقبلونه.</a:t>
                      </a:r>
                      <a:endParaRPr lang="en-US" sz="1400" b="1" dirty="0" smtClean="0"/>
                    </a:p>
                    <a:p>
                      <a:pPr marL="342900" indent="-342900" algn="justLow" fontAlgn="base">
                        <a:lnSpc>
                          <a:spcPct val="150000"/>
                        </a:lnSpc>
                        <a:spcBef>
                          <a:spcPct val="0"/>
                        </a:spcBef>
                        <a:spcAft>
                          <a:spcPct val="0"/>
                        </a:spcAft>
                        <a:buFont typeface="Wingdings" pitchFamily="2" charset="2"/>
                        <a:buChar char="v"/>
                      </a:pPr>
                      <a:r>
                        <a:rPr lang="ar-SA" sz="1400" b="1" dirty="0" smtClean="0"/>
                        <a:t>تخصص الأسرة وقتاً يومياً أو أسبوعياً لمناقشة شؤون الأسرة ويتاح للأطفال مجال  للتعبير عن رأيهم.</a:t>
                      </a:r>
                      <a:endParaRPr lang="ar-SA" sz="1400" b="1" dirty="0" smtClean="0">
                        <a:solidFill>
                          <a:schemeClr val="tx2"/>
                        </a:solidFill>
                        <a:latin typeface="Arial" pitchFamily="34" charset="0"/>
                        <a:ea typeface="Times New Roman" pitchFamily="18" charset="0"/>
                        <a:cs typeface="Arabic Transparent" pitchFamily="2" charset="-78"/>
                      </a:endParaRPr>
                    </a:p>
                  </a:txBody>
                  <a:tcPr marL="58615" marR="58615" marT="0" marB="0"/>
                </a:tc>
              </a:tr>
            </a:tbl>
          </a:graphicData>
        </a:graphic>
      </p:graphicFrame>
      <p:sp>
        <p:nvSpPr>
          <p:cNvPr id="4" name="Rectangle 1"/>
          <p:cNvSpPr>
            <a:spLocks noChangeArrowheads="1"/>
          </p:cNvSpPr>
          <p:nvPr/>
        </p:nvSpPr>
        <p:spPr bwMode="auto">
          <a:xfrm>
            <a:off x="1676400" y="212467"/>
            <a:ext cx="5791200"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2800" b="1" spc="50" dirty="0">
                <a:ln w="11430"/>
                <a:effectLst>
                  <a:outerShdw blurRad="76200" dist="50800" dir="5400000" algn="tl" rotWithShape="0">
                    <a:srgbClr val="000000">
                      <a:alpha val="65000"/>
                    </a:srgbClr>
                  </a:outerShdw>
                </a:effectLst>
              </a:rPr>
              <a:t>الأطفال من عمر 6- 12 سنوات</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879812" y="332656"/>
            <a:ext cx="4068452" cy="1323439"/>
          </a:xfrm>
          <a:prstGeom prst="rect">
            <a:avLst/>
          </a:prstGeom>
          <a:ln w="38100">
            <a:solidFill>
              <a:schemeClr val="tx1"/>
            </a:solidFill>
          </a:ln>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smtClean="0">
                <a:ln w="28575">
                  <a:solidFill>
                    <a:schemeClr val="tx1"/>
                  </a:solidFill>
                </a:ln>
                <a:solidFill>
                  <a:schemeClr val="tx1"/>
                </a:solidFill>
                <a:effectLst>
                  <a:outerShdw blurRad="76200" dist="50800" dir="5400000" algn="tl" rotWithShape="0">
                    <a:srgbClr val="000000">
                      <a:alpha val="65000"/>
                    </a:srgbClr>
                  </a:outerShdw>
                </a:effectLst>
              </a:rPr>
              <a:t>ملخص </a:t>
            </a:r>
          </a:p>
          <a:p>
            <a:pPr algn="ctr"/>
            <a:r>
              <a:rPr lang="ar-SA" sz="4000" b="1" spc="50" dirty="0" smtClean="0">
                <a:ln w="28575">
                  <a:solidFill>
                    <a:schemeClr val="tx1"/>
                  </a:solidFill>
                </a:ln>
                <a:solidFill>
                  <a:schemeClr val="tx1"/>
                </a:solidFill>
                <a:effectLst>
                  <a:outerShdw blurRad="76200" dist="50800" dir="5400000" algn="tl" rotWithShape="0">
                    <a:srgbClr val="000000">
                      <a:alpha val="65000"/>
                    </a:srgbClr>
                  </a:outerShdw>
                </a:effectLst>
              </a:rPr>
              <a:t>الاحتياجات النمائية </a:t>
            </a:r>
            <a:endParaRPr lang="ar-SA" sz="4000" b="1" spc="50" dirty="0">
              <a:ln w="28575">
                <a:solidFill>
                  <a:schemeClr val="tx1"/>
                </a:solidFill>
              </a:ln>
              <a:solidFill>
                <a:schemeClr val="tx1"/>
              </a:solidFill>
              <a:effectLst>
                <a:outerShdw blurRad="76200" dist="50800" dir="5400000" algn="tl" rotWithShape="0">
                  <a:srgbClr val="000000">
                    <a:alpha val="65000"/>
                  </a:srgbClr>
                </a:outerShdw>
              </a:effectLst>
            </a:endParaRPr>
          </a:p>
        </p:txBody>
      </p:sp>
      <p:pic>
        <p:nvPicPr>
          <p:cNvPr id="2" name="Picture 2" descr="http://i.ytimg.com/vi/fJl96w9eZiw/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812" y="2978646"/>
            <a:ext cx="4248472"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ar/thumb/e/e0/Abraham_Maslow.jpg/220px-Abraham_Masl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4456" y="2978646"/>
            <a:ext cx="913828" cy="109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9256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419872" y="2060848"/>
            <a:ext cx="5256584" cy="1692771"/>
          </a:xfrm>
          <a:prstGeom prst="rect">
            <a:avLst/>
          </a:prstGeom>
          <a:solidFill>
            <a:schemeClr val="accent5">
              <a:lumMod val="40000"/>
              <a:lumOff val="60000"/>
            </a:schemeClr>
          </a:solidFill>
          <a:ln w="57150">
            <a:solidFill>
              <a:schemeClr val="tx1"/>
            </a:solid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endParaRPr lang="ar-SA" sz="3600" dirty="0">
              <a:solidFill>
                <a:schemeClr val="accent3"/>
              </a:solidFill>
              <a:latin typeface="Arial" pitchFamily="34" charset="0"/>
              <a:ea typeface="Times New Roman" pitchFamily="18" charset="0"/>
              <a:cs typeface="PT Bold Heading" pitchFamily="2" charset="-78"/>
            </a:endParaRPr>
          </a:p>
          <a:p>
            <a:pPr algn="ctr" eaLnBrk="0" fontAlgn="base" hangingPunct="0">
              <a:spcBef>
                <a:spcPct val="0"/>
              </a:spcBef>
              <a:spcAft>
                <a:spcPct val="0"/>
              </a:spcAft>
            </a:pPr>
            <a:r>
              <a:rPr lang="ar-SA" sz="3600" dirty="0" smtClean="0">
                <a:solidFill>
                  <a:schemeClr val="tx2"/>
                </a:solidFill>
                <a:latin typeface="Arial" pitchFamily="34" charset="0"/>
                <a:ea typeface="Times New Roman" pitchFamily="18" charset="0"/>
                <a:cs typeface="PT Bold Heading" pitchFamily="2" charset="-78"/>
              </a:rPr>
              <a:t>مفهوم الإساءة للأطفال</a:t>
            </a:r>
          </a:p>
          <a:p>
            <a:pPr algn="ctr" eaLnBrk="0" fontAlgn="base" hangingPunct="0">
              <a:spcBef>
                <a:spcPct val="0"/>
              </a:spcBef>
              <a:spcAft>
                <a:spcPct val="0"/>
              </a:spcAft>
            </a:pPr>
            <a:endParaRPr kumimoji="0" lang="en-US" sz="3200" b="0" i="0" u="none" strike="noStrike" cap="none" normalizeH="0" baseline="0" dirty="0" smtClean="0">
              <a:ln>
                <a:noFill/>
              </a:ln>
              <a:solidFill>
                <a:schemeClr val="tx2"/>
              </a:solidFill>
              <a:effectLst/>
              <a:latin typeface="Arial" pitchFamily="34" charset="0"/>
              <a:cs typeface="PT Bold Heading" pitchFamily="2" charset="-78"/>
            </a:endParaRPr>
          </a:p>
        </p:txBody>
      </p:sp>
      <p:pic>
        <p:nvPicPr>
          <p:cNvPr id="3" name="صورة 2"/>
          <p:cNvPicPr/>
          <p:nvPr/>
        </p:nvPicPr>
        <p:blipFill>
          <a:blip r:embed="rId2" cstate="print"/>
          <a:srcRect/>
          <a:stretch>
            <a:fillRect/>
          </a:stretch>
        </p:blipFill>
        <p:spPr bwMode="auto">
          <a:xfrm>
            <a:off x="251520" y="548680"/>
            <a:ext cx="2952328" cy="57907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182391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رسم تخطيطي 2"/>
          <p:cNvGraphicFramePr/>
          <p:nvPr>
            <p:extLst>
              <p:ext uri="{D42A27DB-BD31-4B8C-83A1-F6EECF244321}">
                <p14:modId xmlns:p14="http://schemas.microsoft.com/office/powerpoint/2010/main" val="3466323349"/>
              </p:ext>
            </p:extLst>
          </p:nvPr>
        </p:nvGraphicFramePr>
        <p:xfrm>
          <a:off x="323528" y="4365104"/>
          <a:ext cx="3133582" cy="2309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مستطيل 3"/>
          <p:cNvSpPr/>
          <p:nvPr/>
        </p:nvSpPr>
        <p:spPr>
          <a:xfrm>
            <a:off x="683568" y="2924944"/>
            <a:ext cx="7700689" cy="1384995"/>
          </a:xfrm>
          <a:prstGeom prst="rect">
            <a:avLst/>
          </a:prstGeom>
          <a:solidFill>
            <a:srgbClr val="9EEAFF"/>
          </a:solidFill>
          <a:ln w="28575">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2800" b="1" cap="none" spc="50" dirty="0" smtClean="0">
                <a:ln w="11430"/>
              </a:rPr>
              <a:t>ما الذي يتبادر لأذهانكم عند سماع </a:t>
            </a:r>
            <a:r>
              <a:rPr lang="ar-SA" sz="2800" b="1" cap="none" spc="50" dirty="0">
                <a:ln w="11430"/>
              </a:rPr>
              <a:t>لفظ </a:t>
            </a:r>
            <a:r>
              <a:rPr lang="ar-SA" sz="2800" b="1" cap="none" spc="50" dirty="0" smtClean="0">
                <a:ln w="11430"/>
              </a:rPr>
              <a:t>(إساءة </a:t>
            </a:r>
            <a:r>
              <a:rPr lang="ar-SA" sz="2800" b="1" cap="none" spc="50" dirty="0">
                <a:ln w="11430"/>
              </a:rPr>
              <a:t>ضد </a:t>
            </a:r>
            <a:r>
              <a:rPr lang="ar-SA" sz="2800" b="1" cap="none" spc="50" dirty="0" smtClean="0">
                <a:ln w="11430"/>
              </a:rPr>
              <a:t>الأطفال) </a:t>
            </a:r>
            <a:r>
              <a:rPr lang="ar-SA" sz="2800" b="1" cap="none" spc="50" dirty="0">
                <a:ln w="11430"/>
              </a:rPr>
              <a:t>؟ </a:t>
            </a:r>
            <a:r>
              <a:rPr lang="ar-SA" sz="2800" b="1" cap="none" spc="50" dirty="0" smtClean="0">
                <a:ln w="11430"/>
              </a:rPr>
              <a:t>    </a:t>
            </a:r>
          </a:p>
          <a:p>
            <a:pPr algn="ctr"/>
            <a:endParaRPr lang="ar-SA" sz="2800" b="1" spc="50" dirty="0">
              <a:ln w="11430"/>
              <a:solidFill>
                <a:srgbClr val="FF0000"/>
              </a:solidFill>
            </a:endParaRPr>
          </a:p>
          <a:p>
            <a:pPr algn="ctr"/>
            <a:r>
              <a:rPr lang="ar-SA" sz="2800" b="1" cap="none" spc="50" dirty="0" smtClean="0">
                <a:ln w="11430"/>
                <a:solidFill>
                  <a:srgbClr val="FF0000"/>
                </a:solidFill>
              </a:rPr>
              <a:t>س(أذكر </a:t>
            </a:r>
            <a:r>
              <a:rPr lang="ar-SA" sz="2800" b="1" cap="none" spc="50" dirty="0">
                <a:ln w="11430"/>
                <a:solidFill>
                  <a:srgbClr val="FF0000"/>
                </a:solidFill>
              </a:rPr>
              <a:t>كلمة واحدة مرادفة لهذا </a:t>
            </a:r>
            <a:r>
              <a:rPr lang="ar-SA" sz="2800" b="1" cap="none" spc="50" dirty="0" smtClean="0">
                <a:ln w="11430"/>
                <a:solidFill>
                  <a:srgbClr val="FF0000"/>
                </a:solidFill>
              </a:rPr>
              <a:t>المفهوم) ؟</a:t>
            </a:r>
            <a:endParaRPr lang="ar-SA" sz="2800" b="1" cap="none" spc="50" dirty="0">
              <a:ln w="11430"/>
              <a:solidFill>
                <a:srgbClr val="FF0000"/>
              </a:solidFill>
            </a:endParaRPr>
          </a:p>
        </p:txBody>
      </p:sp>
      <p:sp>
        <p:nvSpPr>
          <p:cNvPr id="6" name="مستطيل 5"/>
          <p:cNvSpPr/>
          <p:nvPr/>
        </p:nvSpPr>
        <p:spPr>
          <a:xfrm>
            <a:off x="2540007" y="2130834"/>
            <a:ext cx="3816424" cy="523220"/>
          </a:xfrm>
          <a:prstGeom prst="rect">
            <a:avLst/>
          </a:prstGeom>
          <a:solidFill>
            <a:schemeClr val="tx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ar-SA" sz="2800" b="1" dirty="0" smtClean="0">
                <a:solidFill>
                  <a:schemeClr val="tx1"/>
                </a:solidFill>
              </a:rPr>
              <a:t>أنا أتألم ( 1) </a:t>
            </a:r>
            <a:endParaRPr lang="en-US" sz="2800" dirty="0">
              <a:solidFill>
                <a:schemeClr val="tx1"/>
              </a:solidFill>
            </a:endParaRPr>
          </a:p>
        </p:txBody>
      </p:sp>
      <p:sp>
        <p:nvSpPr>
          <p:cNvPr id="7" name="Rectangle 2"/>
          <p:cNvSpPr>
            <a:spLocks noChangeArrowheads="1"/>
          </p:cNvSpPr>
          <p:nvPr/>
        </p:nvSpPr>
        <p:spPr bwMode="auto">
          <a:xfrm>
            <a:off x="5508104" y="5085184"/>
            <a:ext cx="3343583" cy="1200329"/>
          </a:xfrm>
          <a:prstGeom prst="rect">
            <a:avLst/>
          </a:prstGeom>
          <a:solidFill>
            <a:srgbClr val="FFFF00"/>
          </a:solidFill>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buFont typeface="Arial" pitchFamily="34" charset="0"/>
              <a:buChar char="•"/>
            </a:pPr>
            <a:r>
              <a:rPr lang="ar-SA" b="1" dirty="0">
                <a:solidFill>
                  <a:schemeClr val="tx1"/>
                </a:solidFill>
              </a:rPr>
              <a:t>مدة النشاط </a:t>
            </a:r>
            <a:r>
              <a:rPr lang="ar-SA" b="1" dirty="0" smtClean="0">
                <a:solidFill>
                  <a:schemeClr val="tx1"/>
                </a:solidFill>
              </a:rPr>
              <a:t>10دقيقة </a:t>
            </a:r>
            <a:endParaRPr lang="en-US" b="1" dirty="0">
              <a:solidFill>
                <a:schemeClr val="tx1"/>
              </a:solidFill>
            </a:endParaRPr>
          </a:p>
          <a:p>
            <a:pPr marL="285750" indent="-285750">
              <a:buFont typeface="Arial" pitchFamily="34" charset="0"/>
              <a:buChar char="•"/>
            </a:pPr>
            <a:r>
              <a:rPr lang="ar-SA" b="1" dirty="0">
                <a:solidFill>
                  <a:schemeClr val="tx1"/>
                </a:solidFill>
              </a:rPr>
              <a:t>طريقة التدريب : </a:t>
            </a:r>
            <a:r>
              <a:rPr lang="ar-SA" b="1" dirty="0" smtClean="0">
                <a:solidFill>
                  <a:schemeClr val="tx1"/>
                </a:solidFill>
              </a:rPr>
              <a:t>-</a:t>
            </a:r>
            <a:r>
              <a:rPr lang="ar-SA" b="1" dirty="0">
                <a:solidFill>
                  <a:schemeClr val="tx1"/>
                </a:solidFill>
              </a:rPr>
              <a:t>مجموعات </a:t>
            </a:r>
            <a:r>
              <a:rPr lang="ar-SA" b="1" dirty="0" smtClean="0">
                <a:solidFill>
                  <a:schemeClr val="tx1"/>
                </a:solidFill>
              </a:rPr>
              <a:t>العمل </a:t>
            </a:r>
          </a:p>
          <a:p>
            <a:pPr marL="285750" indent="-285750">
              <a:buFont typeface="Arial" pitchFamily="34" charset="0"/>
              <a:buChar char="•"/>
            </a:pPr>
            <a:r>
              <a:rPr lang="ar-SA" b="1" dirty="0" smtClean="0">
                <a:solidFill>
                  <a:schemeClr val="tx1"/>
                </a:solidFill>
              </a:rPr>
              <a:t>رسم شمس بمرادفات الإساءة  </a:t>
            </a:r>
            <a:endParaRPr lang="ar-SA" b="1" dirty="0">
              <a:solidFill>
                <a:schemeClr val="tx1"/>
              </a:solidFill>
            </a:endParaRPr>
          </a:p>
          <a:p>
            <a:r>
              <a:rPr lang="ar-SA" b="1" dirty="0" smtClean="0">
                <a:solidFill>
                  <a:srgbClr val="FF0000"/>
                </a:solidFill>
              </a:rPr>
              <a:t>   -</a:t>
            </a:r>
            <a:r>
              <a:rPr lang="ar-SA" b="1" dirty="0">
                <a:solidFill>
                  <a:srgbClr val="FF0000"/>
                </a:solidFill>
              </a:rPr>
              <a:t>العصف </a:t>
            </a:r>
            <a:r>
              <a:rPr lang="ar-SA" b="1" dirty="0" smtClean="0">
                <a:solidFill>
                  <a:srgbClr val="FF0000"/>
                </a:solidFill>
              </a:rPr>
              <a:t>الذهني</a:t>
            </a:r>
            <a:endParaRPr lang="ar-SA" b="1" dirty="0">
              <a:solidFill>
                <a:srgbClr val="FF0000"/>
              </a:solidFill>
            </a:endParaRPr>
          </a:p>
        </p:txBody>
      </p:sp>
      <p:sp>
        <p:nvSpPr>
          <p:cNvPr id="8" name="Rectangle 1"/>
          <p:cNvSpPr>
            <a:spLocks noChangeArrowheads="1"/>
          </p:cNvSpPr>
          <p:nvPr/>
        </p:nvSpPr>
        <p:spPr bwMode="auto">
          <a:xfrm>
            <a:off x="4338796" y="2229704"/>
            <a:ext cx="404546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1" eaLnBrk="1" fontAlgn="base" latinLnBrk="0" hangingPunct="1">
              <a:lnSpc>
                <a:spcPct val="100000"/>
              </a:lnSpc>
              <a:spcBef>
                <a:spcPct val="0"/>
              </a:spcBef>
              <a:spcAft>
                <a:spcPct val="0"/>
              </a:spcAft>
              <a:buClrTx/>
              <a:buSzTx/>
              <a:buFontTx/>
              <a:buNone/>
              <a:tabLst/>
            </a:pPr>
            <a:r>
              <a:rPr kumimoji="0" lang="ar-SA" sz="3200" b="1" i="0" strike="noStrike" cap="none" normalizeH="0" baseline="0" dirty="0" smtClean="0">
                <a:ln>
                  <a:noFill/>
                </a:ln>
                <a:solidFill>
                  <a:srgbClr val="FF0000"/>
                </a:solidFill>
                <a:effectLst/>
                <a:latin typeface="Traditional Arabic" pitchFamily="18" charset="-78"/>
                <a:cs typeface="Traditional Arabic" pitchFamily="18" charset="-78"/>
              </a:rPr>
              <a:t>المطلوب 1:</a:t>
            </a:r>
          </a:p>
        </p:txBody>
      </p:sp>
      <p:sp>
        <p:nvSpPr>
          <p:cNvPr id="9" name="شكل بيضاوي 8"/>
          <p:cNvSpPr/>
          <p:nvPr/>
        </p:nvSpPr>
        <p:spPr>
          <a:xfrm>
            <a:off x="5004048" y="377703"/>
            <a:ext cx="3253698" cy="792089"/>
          </a:xfrm>
          <a:prstGeom prst="ellipse">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3600" dirty="0" smtClean="0"/>
              <a:t>نشاط  </a:t>
            </a:r>
            <a:endParaRPr lang="ar-SA" sz="3600" dirty="0"/>
          </a:p>
        </p:txBody>
      </p:sp>
      <p:sp>
        <p:nvSpPr>
          <p:cNvPr id="10" name="مستطيل 9"/>
          <p:cNvSpPr/>
          <p:nvPr/>
        </p:nvSpPr>
        <p:spPr>
          <a:xfrm>
            <a:off x="2339752" y="512137"/>
            <a:ext cx="2558367" cy="523220"/>
          </a:xfrm>
          <a:prstGeom prst="rect">
            <a:avLst/>
          </a:prstGeom>
          <a:solidFill>
            <a:schemeClr val="accent5"/>
          </a:solidFill>
        </p:spPr>
        <p:style>
          <a:lnRef idx="3">
            <a:schemeClr val="lt1"/>
          </a:lnRef>
          <a:fillRef idx="1">
            <a:schemeClr val="accent2"/>
          </a:fillRef>
          <a:effectRef idx="1">
            <a:schemeClr val="accent2"/>
          </a:effectRef>
          <a:fontRef idx="minor">
            <a:schemeClr val="lt1"/>
          </a:fontRef>
        </p:style>
        <p:txBody>
          <a:bodyPr wrap="square">
            <a:spAutoFit/>
          </a:bodyPr>
          <a:lstStyle/>
          <a:p>
            <a:r>
              <a:rPr lang="ar-SA" sz="2800" b="1" dirty="0">
                <a:solidFill>
                  <a:schemeClr val="bg1"/>
                </a:solidFill>
              </a:rPr>
              <a:t>اسم النشاط </a:t>
            </a:r>
            <a:r>
              <a:rPr lang="ar-SA" sz="2800" b="1" dirty="0" smtClean="0"/>
              <a:t>2/2/1:</a:t>
            </a:r>
            <a:endParaRPr lang="en-US" sz="2800" dirty="0"/>
          </a:p>
        </p:txBody>
      </p:sp>
      <p:sp>
        <p:nvSpPr>
          <p:cNvPr id="2" name="شمس 1"/>
          <p:cNvSpPr/>
          <p:nvPr/>
        </p:nvSpPr>
        <p:spPr>
          <a:xfrm>
            <a:off x="827584" y="4797152"/>
            <a:ext cx="2088232" cy="1369304"/>
          </a:xfrm>
          <a:prstGeom prst="sun">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1050" b="1" dirty="0" smtClean="0"/>
              <a:t>الاساءة</a:t>
            </a:r>
            <a:endParaRPr lang="ar-SA" sz="1050" b="1" dirty="0"/>
          </a:p>
        </p:txBody>
      </p:sp>
    </p:spTree>
    <p:extLst>
      <p:ext uri="{BB962C8B-B14F-4D97-AF65-F5344CB8AC3E}">
        <p14:creationId xmlns:p14="http://schemas.microsoft.com/office/powerpoint/2010/main" val="31428052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691680" y="2057576"/>
            <a:ext cx="5832648" cy="83099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lnSpc>
                <a:spcPct val="150000"/>
              </a:lnSpc>
              <a:spcBef>
                <a:spcPct val="0"/>
              </a:spcBef>
              <a:spcAft>
                <a:spcPct val="0"/>
              </a:spcAft>
            </a:pPr>
            <a:r>
              <a:rPr lang="ar-SA" sz="2400" b="1" dirty="0" smtClean="0">
                <a:solidFill>
                  <a:schemeClr val="tx2"/>
                </a:solidFill>
                <a:latin typeface="Arial" pitchFamily="34" charset="0"/>
                <a:ea typeface="Times New Roman" pitchFamily="18" charset="0"/>
                <a:cs typeface="Arabic Transparent" pitchFamily="2" charset="-78"/>
              </a:rPr>
              <a:t>1- (في </a:t>
            </a:r>
            <a:r>
              <a:rPr lang="ar-SA" sz="2400" b="1" dirty="0">
                <a:solidFill>
                  <a:schemeClr val="tx2"/>
                </a:solidFill>
                <a:latin typeface="Arial" pitchFamily="34" charset="0"/>
                <a:ea typeface="Times New Roman" pitchFamily="18" charset="0"/>
                <a:cs typeface="Arabic Transparent" pitchFamily="2" charset="-78"/>
              </a:rPr>
              <a:t>ضوء ما قرأتموه ما </a:t>
            </a:r>
            <a:r>
              <a:rPr lang="ar-SA" sz="2400" b="1" dirty="0" smtClean="0">
                <a:solidFill>
                  <a:schemeClr val="tx2"/>
                </a:solidFill>
                <a:latin typeface="Arial" pitchFamily="34" charset="0"/>
                <a:ea typeface="Times New Roman" pitchFamily="18" charset="0"/>
                <a:cs typeface="Arabic Transparent" pitchFamily="2" charset="-78"/>
              </a:rPr>
              <a:t>هو نوع  الإساءة لكل من ) </a:t>
            </a:r>
            <a:r>
              <a:rPr lang="ar-SA" sz="3200" b="1" dirty="0">
                <a:solidFill>
                  <a:schemeClr val="tx2"/>
                </a:solidFill>
                <a:latin typeface="Arial" pitchFamily="34" charset="0"/>
                <a:ea typeface="Times New Roman" pitchFamily="18" charset="0"/>
                <a:cs typeface="Arabic Transparent" pitchFamily="2" charset="-78"/>
              </a:rPr>
              <a:t>؟</a:t>
            </a:r>
          </a:p>
        </p:txBody>
      </p:sp>
      <p:pic>
        <p:nvPicPr>
          <p:cNvPr id="6" name="Picture 4" descr="http://t2.gstatic.com/images?q=tbn:ANd9GcQ0-WKBdzki-PEHOxdycOmac2pfIw1Ljx2VgezPuVHo4okkNS7y"/>
          <p:cNvPicPr>
            <a:picLocks noChangeAspect="1" noChangeArrowheads="1"/>
          </p:cNvPicPr>
          <p:nvPr/>
        </p:nvPicPr>
        <p:blipFill>
          <a:blip r:embed="rId2" cstate="print"/>
          <a:srcRect/>
          <a:stretch>
            <a:fillRect/>
          </a:stretch>
        </p:blipFill>
        <p:spPr bwMode="auto">
          <a:xfrm>
            <a:off x="179512" y="222241"/>
            <a:ext cx="2071702" cy="18121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145" name="Rectangle 1"/>
          <p:cNvSpPr>
            <a:spLocks noChangeArrowheads="1"/>
          </p:cNvSpPr>
          <p:nvPr/>
        </p:nvSpPr>
        <p:spPr bwMode="auto">
          <a:xfrm>
            <a:off x="4543396" y="715065"/>
            <a:ext cx="4045461" cy="954107"/>
          </a:xfrm>
          <a:prstGeom prst="rect">
            <a:avLst/>
          </a:prstGeom>
          <a:solidFill>
            <a:schemeClr val="tx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3200" b="1" i="0" strike="noStrike" cap="none" normalizeH="0" baseline="0" dirty="0" smtClean="0">
                <a:ln>
                  <a:noFill/>
                </a:ln>
                <a:solidFill>
                  <a:srgbClr val="FF0000"/>
                </a:solidFill>
                <a:effectLst/>
                <a:latin typeface="Traditional Arabic" pitchFamily="18" charset="-78"/>
                <a:cs typeface="Traditional Arabic" pitchFamily="18" charset="-78"/>
              </a:rPr>
              <a:t>نشاط 2:أنا </a:t>
            </a:r>
            <a:r>
              <a:rPr kumimoji="0" lang="ar-SA" sz="3200" b="1" i="0" strike="noStrike" cap="none" normalizeH="0" baseline="0" dirty="0" err="1" smtClean="0">
                <a:ln>
                  <a:noFill/>
                </a:ln>
                <a:solidFill>
                  <a:srgbClr val="FF0000"/>
                </a:solidFill>
                <a:effectLst/>
                <a:latin typeface="Traditional Arabic" pitchFamily="18" charset="-78"/>
                <a:cs typeface="Traditional Arabic" pitchFamily="18" charset="-78"/>
              </a:rPr>
              <a:t>أتالم</a:t>
            </a:r>
            <a:endParaRPr kumimoji="0" lang="ar-SA" sz="3200" b="1" i="0" strike="noStrike" cap="none" normalizeH="0" baseline="0" dirty="0" smtClean="0">
              <a:ln>
                <a:noFill/>
              </a:ln>
              <a:solidFill>
                <a:srgbClr val="FF0000"/>
              </a:solidFill>
              <a:effectLst/>
              <a:latin typeface="Traditional Arabic" pitchFamily="18" charset="-78"/>
              <a:cs typeface="Traditional Arabic" pitchFamily="18" charset="-78"/>
            </a:endParaRPr>
          </a:p>
          <a:p>
            <a:pPr marL="0" marR="0" lvl="0" indent="0" algn="ctr" defTabSz="914400" rtl="1" eaLnBrk="1" fontAlgn="base" latinLnBrk="0" hangingPunct="1">
              <a:lnSpc>
                <a:spcPct val="100000"/>
              </a:lnSpc>
              <a:spcBef>
                <a:spcPct val="0"/>
              </a:spcBef>
              <a:spcAft>
                <a:spcPct val="0"/>
              </a:spcAft>
              <a:buClrTx/>
              <a:buSzTx/>
              <a:buFontTx/>
              <a:buNone/>
              <a:tabLst/>
            </a:pPr>
            <a:r>
              <a:rPr lang="ar-SA" sz="2400" b="1" dirty="0" smtClean="0">
                <a:latin typeface="Traditional Arabic" pitchFamily="18" charset="-78"/>
                <a:cs typeface="Traditional Arabic" pitchFamily="18" charset="-78"/>
              </a:rPr>
              <a:t>الاطلاع على ال</a:t>
            </a:r>
            <a:r>
              <a:rPr kumimoji="0" lang="ar-SA" sz="2400" b="1" i="0" strike="noStrike" cap="none" normalizeH="0" baseline="0" dirty="0" smtClean="0">
                <a:ln>
                  <a:noFill/>
                </a:ln>
                <a:effectLst/>
                <a:latin typeface="Traditional Arabic" pitchFamily="18" charset="-78"/>
                <a:cs typeface="Traditional Arabic" pitchFamily="18" charset="-78"/>
              </a:rPr>
              <a:t>حالات الدراسية  المرفقة</a:t>
            </a:r>
            <a:endParaRPr kumimoji="0" lang="ar-SA" sz="2000" b="0" i="0" strike="noStrike" cap="none" normalizeH="0" baseline="0" dirty="0" smtClean="0">
              <a:ln>
                <a:noFill/>
              </a:ln>
              <a:effectLst/>
              <a:latin typeface="Arial" pitchFamily="34" charset="0"/>
              <a:cs typeface="Arial" pitchFamily="34" charset="0"/>
            </a:endParaRPr>
          </a:p>
        </p:txBody>
      </p:sp>
      <p:sp>
        <p:nvSpPr>
          <p:cNvPr id="5" name="Rectangle 2"/>
          <p:cNvSpPr>
            <a:spLocks noChangeArrowheads="1"/>
          </p:cNvSpPr>
          <p:nvPr/>
        </p:nvSpPr>
        <p:spPr bwMode="auto">
          <a:xfrm>
            <a:off x="6690699" y="5445224"/>
            <a:ext cx="2028820" cy="1200329"/>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buFont typeface="Arial" pitchFamily="34" charset="0"/>
              <a:buChar char="•"/>
            </a:pPr>
            <a:r>
              <a:rPr lang="ar-SA" b="1" dirty="0">
                <a:solidFill>
                  <a:schemeClr val="tx1"/>
                </a:solidFill>
              </a:rPr>
              <a:t>مدة النشاط </a:t>
            </a:r>
            <a:r>
              <a:rPr lang="ar-SA" b="1" dirty="0" smtClean="0">
                <a:solidFill>
                  <a:schemeClr val="tx1"/>
                </a:solidFill>
              </a:rPr>
              <a:t>10دقيقة </a:t>
            </a:r>
            <a:endParaRPr lang="en-US" b="1" dirty="0">
              <a:solidFill>
                <a:schemeClr val="tx1"/>
              </a:solidFill>
            </a:endParaRPr>
          </a:p>
          <a:p>
            <a:pPr marL="285750" indent="-285750">
              <a:buFont typeface="Arial" pitchFamily="34" charset="0"/>
              <a:buChar char="•"/>
            </a:pPr>
            <a:r>
              <a:rPr lang="ar-SA" b="1" dirty="0">
                <a:solidFill>
                  <a:schemeClr val="tx1"/>
                </a:solidFill>
              </a:rPr>
              <a:t>طريقة التدريب : </a:t>
            </a:r>
            <a:r>
              <a:rPr lang="ar-SA" b="1" dirty="0" smtClean="0">
                <a:solidFill>
                  <a:schemeClr val="tx1"/>
                </a:solidFill>
              </a:rPr>
              <a:t>-</a:t>
            </a:r>
            <a:r>
              <a:rPr lang="ar-SA" b="1" dirty="0">
                <a:solidFill>
                  <a:schemeClr val="tx1"/>
                </a:solidFill>
              </a:rPr>
              <a:t>مجموعات العمل </a:t>
            </a:r>
          </a:p>
          <a:p>
            <a:r>
              <a:rPr lang="ar-SA" b="1" dirty="0" smtClean="0">
                <a:solidFill>
                  <a:schemeClr val="tx1"/>
                </a:solidFill>
              </a:rPr>
              <a:t>   -</a:t>
            </a:r>
            <a:r>
              <a:rPr lang="ar-SA" b="1" dirty="0">
                <a:solidFill>
                  <a:schemeClr val="tx1"/>
                </a:solidFill>
              </a:rPr>
              <a:t>العصف الذهني</a:t>
            </a:r>
          </a:p>
        </p:txBody>
      </p:sp>
      <p:sp>
        <p:nvSpPr>
          <p:cNvPr id="7" name="Rectangle 1"/>
          <p:cNvSpPr>
            <a:spLocks noChangeArrowheads="1"/>
          </p:cNvSpPr>
          <p:nvPr/>
        </p:nvSpPr>
        <p:spPr bwMode="auto">
          <a:xfrm>
            <a:off x="2386706" y="561510"/>
            <a:ext cx="2066332" cy="138499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800" b="0" i="0" strike="noStrike" cap="none" normalizeH="0" baseline="0" dirty="0" smtClean="0">
                <a:ln>
                  <a:noFill/>
                </a:ln>
                <a:effectLst/>
                <a:latin typeface="Arial" pitchFamily="34" charset="0"/>
                <a:cs typeface="Arial" pitchFamily="34" charset="0"/>
              </a:rPr>
              <a:t>قصص :  </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SA" sz="2800" b="0" i="0" strike="noStrike" cap="none" normalizeH="0" baseline="0" dirty="0" smtClean="0">
                <a:ln>
                  <a:noFill/>
                </a:ln>
                <a:effectLst/>
                <a:latin typeface="Arial" pitchFamily="34" charset="0"/>
                <a:cs typeface="Arial" pitchFamily="34" charset="0"/>
              </a:rPr>
              <a:t>هنادي ، يزن</a:t>
            </a:r>
            <a:r>
              <a:rPr kumimoji="0" lang="ar-SA" sz="2800" b="0" i="0" strike="noStrike" cap="none" normalizeH="0" dirty="0" smtClean="0">
                <a:ln>
                  <a:noFill/>
                </a:ln>
                <a:effectLst/>
                <a:latin typeface="Arial" pitchFamily="34" charset="0"/>
                <a:cs typeface="Arial" pitchFamily="34" charset="0"/>
              </a:rPr>
              <a:t> ، نوال</a:t>
            </a:r>
            <a:endParaRPr kumimoji="0" lang="ar-SA" sz="2800" b="0" i="0" strike="noStrike" cap="none" normalizeH="0" baseline="0" dirty="0" smtClean="0">
              <a:ln>
                <a:noFill/>
              </a:ln>
              <a:effectLst/>
              <a:latin typeface="Arial" pitchFamily="34" charset="0"/>
              <a:cs typeface="Arial" pitchFamily="34" charset="0"/>
            </a:endParaRPr>
          </a:p>
        </p:txBody>
      </p:sp>
      <p:sp>
        <p:nvSpPr>
          <p:cNvPr id="8" name="شكل بيضاوي 7"/>
          <p:cNvSpPr/>
          <p:nvPr/>
        </p:nvSpPr>
        <p:spPr>
          <a:xfrm>
            <a:off x="323528" y="6045388"/>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11ص</a:t>
            </a:r>
            <a:endParaRPr lang="ar-SA" dirty="0">
              <a:solidFill>
                <a:schemeClr val="tx1"/>
              </a:solidFill>
            </a:endParaRPr>
          </a:p>
        </p:txBody>
      </p:sp>
      <p:sp>
        <p:nvSpPr>
          <p:cNvPr id="9" name="مستطيل 8"/>
          <p:cNvSpPr/>
          <p:nvPr/>
        </p:nvSpPr>
        <p:spPr>
          <a:xfrm>
            <a:off x="5220072" y="19911"/>
            <a:ext cx="2558367" cy="523220"/>
          </a:xfrm>
          <a:prstGeom prst="rect">
            <a:avLst/>
          </a:prstGeom>
          <a:solidFill>
            <a:schemeClr val="accent5"/>
          </a:solidFill>
        </p:spPr>
        <p:style>
          <a:lnRef idx="3">
            <a:schemeClr val="lt1"/>
          </a:lnRef>
          <a:fillRef idx="1">
            <a:schemeClr val="accent2"/>
          </a:fillRef>
          <a:effectRef idx="1">
            <a:schemeClr val="accent2"/>
          </a:effectRef>
          <a:fontRef idx="minor">
            <a:schemeClr val="lt1"/>
          </a:fontRef>
        </p:style>
        <p:txBody>
          <a:bodyPr wrap="square">
            <a:spAutoFit/>
          </a:bodyPr>
          <a:lstStyle/>
          <a:p>
            <a:r>
              <a:rPr lang="ar-SA" sz="2800" b="1" dirty="0">
                <a:solidFill>
                  <a:schemeClr val="bg1"/>
                </a:solidFill>
              </a:rPr>
              <a:t>اسم النشاط </a:t>
            </a:r>
            <a:r>
              <a:rPr lang="ar-SA" sz="2800" b="1" dirty="0" smtClean="0"/>
              <a:t>2/2/1:</a:t>
            </a:r>
            <a:endParaRPr lang="en-US" sz="2800" dirty="0"/>
          </a:p>
        </p:txBody>
      </p:sp>
      <p:sp>
        <p:nvSpPr>
          <p:cNvPr id="2" name="سهم إلى اليسار 1"/>
          <p:cNvSpPr/>
          <p:nvPr/>
        </p:nvSpPr>
        <p:spPr>
          <a:xfrm>
            <a:off x="3489345" y="3069771"/>
            <a:ext cx="3024336" cy="576064"/>
          </a:xfrm>
          <a:prstGeom prst="lef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solidFill>
                  <a:schemeClr val="tx1"/>
                </a:solidFill>
              </a:rPr>
              <a:t>نوع الاساءة</a:t>
            </a:r>
            <a:endParaRPr lang="ar-SA" dirty="0">
              <a:solidFill>
                <a:schemeClr val="tx1"/>
              </a:solidFill>
            </a:endParaRPr>
          </a:p>
        </p:txBody>
      </p:sp>
      <p:sp>
        <p:nvSpPr>
          <p:cNvPr id="3" name="شكل بيضاوي 2"/>
          <p:cNvSpPr/>
          <p:nvPr/>
        </p:nvSpPr>
        <p:spPr>
          <a:xfrm>
            <a:off x="6533042" y="2998575"/>
            <a:ext cx="2228606" cy="718457"/>
          </a:xfrm>
          <a:prstGeom prst="ellipse">
            <a:avLst/>
          </a:prstGeom>
          <a:solidFill>
            <a:srgbClr val="9EEA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smtClean="0">
                <a:solidFill>
                  <a:schemeClr val="tx1"/>
                </a:solidFill>
                <a:latin typeface="Arial" pitchFamily="34" charset="0"/>
                <a:cs typeface="Arial" pitchFamily="34" charset="0"/>
              </a:rPr>
              <a:t>1-هنادي</a:t>
            </a:r>
            <a:endParaRPr lang="ar-SA" sz="2800" dirty="0">
              <a:solidFill>
                <a:schemeClr val="tx1"/>
              </a:solidFill>
            </a:endParaRPr>
          </a:p>
        </p:txBody>
      </p:sp>
      <p:sp>
        <p:nvSpPr>
          <p:cNvPr id="10" name="مستطيل مستدير الزوايا 9"/>
          <p:cNvSpPr/>
          <p:nvPr/>
        </p:nvSpPr>
        <p:spPr>
          <a:xfrm>
            <a:off x="892594" y="2998575"/>
            <a:ext cx="2304256" cy="720080"/>
          </a:xfrm>
          <a:prstGeom prst="roundRect">
            <a:avLst/>
          </a:prstGeom>
          <a:solidFill>
            <a:srgbClr val="FFFFB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p:cNvSpPr/>
          <p:nvPr/>
        </p:nvSpPr>
        <p:spPr>
          <a:xfrm>
            <a:off x="6601777" y="3796611"/>
            <a:ext cx="2206665" cy="718457"/>
          </a:xfrm>
          <a:prstGeom prst="ellipse">
            <a:avLst/>
          </a:prstGeom>
          <a:solidFill>
            <a:srgbClr val="9EEA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smtClean="0">
                <a:solidFill>
                  <a:schemeClr val="tx1"/>
                </a:solidFill>
                <a:latin typeface="Arial" pitchFamily="34" charset="0"/>
                <a:cs typeface="Arial" pitchFamily="34" charset="0"/>
              </a:rPr>
              <a:t>2- يزن</a:t>
            </a:r>
            <a:endParaRPr lang="ar-SA" sz="2800" dirty="0">
              <a:solidFill>
                <a:schemeClr val="tx1"/>
              </a:solidFill>
            </a:endParaRPr>
          </a:p>
        </p:txBody>
      </p:sp>
      <p:sp>
        <p:nvSpPr>
          <p:cNvPr id="13" name="سهم إلى اليسار 12"/>
          <p:cNvSpPr/>
          <p:nvPr/>
        </p:nvSpPr>
        <p:spPr>
          <a:xfrm>
            <a:off x="3433564" y="3867808"/>
            <a:ext cx="3024336" cy="576064"/>
          </a:xfrm>
          <a:prstGeom prst="lef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solidFill>
                  <a:schemeClr val="tx1"/>
                </a:solidFill>
              </a:rPr>
              <a:t>نوع الاساءة</a:t>
            </a:r>
            <a:endParaRPr lang="ar-SA" dirty="0">
              <a:solidFill>
                <a:schemeClr val="tx1"/>
              </a:solidFill>
            </a:endParaRPr>
          </a:p>
        </p:txBody>
      </p:sp>
      <p:sp>
        <p:nvSpPr>
          <p:cNvPr id="14" name="سهم إلى اليسار 13"/>
          <p:cNvSpPr/>
          <p:nvPr/>
        </p:nvSpPr>
        <p:spPr>
          <a:xfrm>
            <a:off x="3435975" y="4579505"/>
            <a:ext cx="3024336" cy="576064"/>
          </a:xfrm>
          <a:prstGeom prst="lef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solidFill>
                  <a:schemeClr val="tx1"/>
                </a:solidFill>
              </a:rPr>
              <a:t>نوع الاساءة</a:t>
            </a:r>
            <a:endParaRPr lang="ar-SA" dirty="0">
              <a:solidFill>
                <a:schemeClr val="tx1"/>
              </a:solidFill>
            </a:endParaRPr>
          </a:p>
        </p:txBody>
      </p:sp>
      <p:sp>
        <p:nvSpPr>
          <p:cNvPr id="15" name="شكل بيضاوي 14"/>
          <p:cNvSpPr/>
          <p:nvPr/>
        </p:nvSpPr>
        <p:spPr>
          <a:xfrm>
            <a:off x="6507808" y="4579505"/>
            <a:ext cx="2240655" cy="718457"/>
          </a:xfrm>
          <a:prstGeom prst="ellipse">
            <a:avLst/>
          </a:prstGeom>
          <a:solidFill>
            <a:srgbClr val="9EEA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smtClean="0">
                <a:solidFill>
                  <a:schemeClr val="tx1"/>
                </a:solidFill>
                <a:latin typeface="Arial" pitchFamily="34" charset="0"/>
                <a:cs typeface="Arial" pitchFamily="34" charset="0"/>
              </a:rPr>
              <a:t>3-نوال</a:t>
            </a:r>
            <a:endParaRPr lang="ar-SA" sz="2800" dirty="0">
              <a:solidFill>
                <a:schemeClr val="tx1"/>
              </a:solidFill>
            </a:endParaRPr>
          </a:p>
        </p:txBody>
      </p:sp>
      <p:sp>
        <p:nvSpPr>
          <p:cNvPr id="16" name="مستطيل مستدير الزوايا 15"/>
          <p:cNvSpPr/>
          <p:nvPr/>
        </p:nvSpPr>
        <p:spPr>
          <a:xfrm>
            <a:off x="892594" y="3835151"/>
            <a:ext cx="2304256" cy="720080"/>
          </a:xfrm>
          <a:prstGeom prst="roundRect">
            <a:avLst/>
          </a:prstGeom>
          <a:solidFill>
            <a:srgbClr val="FFFFB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مستدير الزوايا 16"/>
          <p:cNvSpPr/>
          <p:nvPr/>
        </p:nvSpPr>
        <p:spPr>
          <a:xfrm>
            <a:off x="892594" y="4692859"/>
            <a:ext cx="2304256" cy="720080"/>
          </a:xfrm>
          <a:prstGeom prst="roundRect">
            <a:avLst/>
          </a:prstGeom>
          <a:solidFill>
            <a:srgbClr val="FFFFB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p:cNvSpPr/>
          <p:nvPr/>
        </p:nvSpPr>
        <p:spPr>
          <a:xfrm>
            <a:off x="1691680" y="5548713"/>
            <a:ext cx="4768631" cy="99334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lnSpc>
                <a:spcPct val="150000"/>
              </a:lnSpc>
              <a:spcBef>
                <a:spcPct val="0"/>
              </a:spcBef>
              <a:spcAft>
                <a:spcPct val="0"/>
              </a:spcAft>
            </a:pPr>
            <a:r>
              <a:rPr lang="ar-SA" b="1" dirty="0" smtClean="0">
                <a:solidFill>
                  <a:schemeClr val="tx2"/>
                </a:solidFill>
                <a:latin typeface="Arial" pitchFamily="34" charset="0"/>
                <a:ea typeface="Times New Roman" pitchFamily="18" charset="0"/>
                <a:cs typeface="Arabic Transparent" pitchFamily="2" charset="-78"/>
              </a:rPr>
              <a:t>2- (في ضوء ما قرأتموه ما تعريفكم لمفهوم</a:t>
            </a:r>
          </a:p>
          <a:p>
            <a:pPr algn="ctr" fontAlgn="base">
              <a:lnSpc>
                <a:spcPct val="150000"/>
              </a:lnSpc>
              <a:spcBef>
                <a:spcPct val="0"/>
              </a:spcBef>
              <a:spcAft>
                <a:spcPct val="0"/>
              </a:spcAft>
            </a:pPr>
            <a:r>
              <a:rPr lang="ar-SA" b="1" dirty="0" smtClean="0">
                <a:solidFill>
                  <a:schemeClr val="tx2"/>
                </a:solidFill>
                <a:latin typeface="Arial" pitchFamily="34" charset="0"/>
                <a:ea typeface="Times New Roman" pitchFamily="18" charset="0"/>
                <a:cs typeface="Arabic Transparent" pitchFamily="2" charset="-78"/>
              </a:rPr>
              <a:t> إساءة معاملة الأطفال) </a:t>
            </a:r>
            <a:r>
              <a:rPr lang="ar-SA" sz="2400" b="1" dirty="0" smtClean="0">
                <a:solidFill>
                  <a:schemeClr val="tx2"/>
                </a:solidFill>
                <a:latin typeface="Arial" pitchFamily="34" charset="0"/>
                <a:ea typeface="Times New Roman" pitchFamily="18" charset="0"/>
                <a:cs typeface="Arabic Transparent" pitchFamily="2" charset="-78"/>
              </a:rPr>
              <a:t>؟</a:t>
            </a:r>
            <a:endParaRPr lang="ar-SA" sz="2400" b="1" dirty="0">
              <a:solidFill>
                <a:schemeClr val="tx2"/>
              </a:solidFill>
              <a:latin typeface="Arial" pitchFamily="34" charset="0"/>
              <a:ea typeface="Times New Roman" pitchFamily="18" charset="0"/>
              <a:cs typeface="Arabic Transparent" pitchFamily="2" charset="-78"/>
            </a:endParaRPr>
          </a:p>
        </p:txBody>
      </p:sp>
    </p:spTree>
    <p:extLst>
      <p:ext uri="{BB962C8B-B14F-4D97-AF65-F5344CB8AC3E}">
        <p14:creationId xmlns:p14="http://schemas.microsoft.com/office/powerpoint/2010/main" val="40755345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58576" y="112859"/>
            <a:ext cx="8077200" cy="2308324"/>
          </a:xfrm>
          <a:prstGeom prst="rect">
            <a:avLst/>
          </a:prstGeom>
          <a:solidFill>
            <a:schemeClr val="tx2">
              <a:lumMod val="20000"/>
              <a:lumOff val="80000"/>
            </a:schemeClr>
          </a:solidFill>
          <a:ln w="28575">
            <a:solidFill>
              <a:schemeClr val="tx1"/>
            </a:solid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SA" sz="3600" b="1" dirty="0" smtClean="0">
                <a:solidFill>
                  <a:srgbClr val="FF0000"/>
                </a:solidFill>
                <a:latin typeface="Arial" pitchFamily="34" charset="0"/>
                <a:ea typeface="Times New Roman" pitchFamily="18" charset="0"/>
                <a:cs typeface="Arabic Transparent" pitchFamily="2" charset="-78"/>
              </a:rPr>
              <a:t>نشاط 3 : أنا أتألم </a:t>
            </a:r>
          </a:p>
          <a:p>
            <a:pPr algn="ctr" fontAlgn="base">
              <a:lnSpc>
                <a:spcPct val="150000"/>
              </a:lnSpc>
              <a:spcBef>
                <a:spcPct val="0"/>
              </a:spcBef>
              <a:spcAft>
                <a:spcPct val="0"/>
              </a:spcAft>
            </a:pPr>
            <a:r>
              <a:rPr lang="ar-SA" sz="2000" b="1" dirty="0" smtClean="0">
                <a:solidFill>
                  <a:srgbClr val="FF0000"/>
                </a:solidFill>
                <a:latin typeface="Arial" pitchFamily="34" charset="0"/>
                <a:ea typeface="Times New Roman" pitchFamily="18" charset="0"/>
                <a:cs typeface="Arabic Transparent" pitchFamily="2" charset="-78"/>
              </a:rPr>
              <a:t>من فينا يذكر </a:t>
            </a:r>
            <a:r>
              <a:rPr lang="ar-SA" sz="2000" b="1" dirty="0">
                <a:solidFill>
                  <a:srgbClr val="FF0000"/>
                </a:solidFill>
                <a:latin typeface="Arial" pitchFamily="34" charset="0"/>
                <a:ea typeface="Times New Roman" pitchFamily="18" charset="0"/>
                <a:cs typeface="Arabic Transparent" pitchFamily="2" charset="-78"/>
              </a:rPr>
              <a:t>ممارسة أو موقف أو حدث </a:t>
            </a:r>
            <a:endParaRPr lang="ar-SA" sz="2000" b="1" dirty="0" smtClean="0">
              <a:solidFill>
                <a:srgbClr val="FF0000"/>
              </a:solidFill>
              <a:latin typeface="Arial" pitchFamily="34" charset="0"/>
              <a:ea typeface="Times New Roman" pitchFamily="18" charset="0"/>
              <a:cs typeface="Arabic Transparent" pitchFamily="2" charset="-78"/>
            </a:endParaRPr>
          </a:p>
          <a:p>
            <a:pPr fontAlgn="base">
              <a:lnSpc>
                <a:spcPct val="150000"/>
              </a:lnSpc>
              <a:spcBef>
                <a:spcPct val="0"/>
              </a:spcBef>
              <a:spcAft>
                <a:spcPct val="0"/>
              </a:spcAft>
            </a:pPr>
            <a:r>
              <a:rPr lang="ar-SA" sz="2000" b="1" dirty="0" smtClean="0">
                <a:solidFill>
                  <a:schemeClr val="tx2"/>
                </a:solidFill>
                <a:latin typeface="Arial" pitchFamily="34" charset="0"/>
                <a:ea typeface="Times New Roman" pitchFamily="18" charset="0"/>
                <a:cs typeface="Arabic Transparent" pitchFamily="2" charset="-78"/>
              </a:rPr>
              <a:t>1-  تعرض له </a:t>
            </a:r>
            <a:r>
              <a:rPr lang="ar-SA" sz="2000" b="1" dirty="0">
                <a:solidFill>
                  <a:schemeClr val="tx2"/>
                </a:solidFill>
                <a:latin typeface="Arial" pitchFamily="34" charset="0"/>
                <a:ea typeface="Times New Roman" pitchFamily="18" charset="0"/>
                <a:cs typeface="Arabic Transparent" pitchFamily="2" charset="-78"/>
              </a:rPr>
              <a:t>في صغره من قبل ذويه وكانت تعنى له خبرة مؤلمة أو سلبية</a:t>
            </a:r>
            <a:r>
              <a:rPr lang="ar-SA" sz="2000" b="1" dirty="0" smtClean="0">
                <a:solidFill>
                  <a:schemeClr val="tx2"/>
                </a:solidFill>
                <a:latin typeface="Arial" pitchFamily="34" charset="0"/>
                <a:ea typeface="Times New Roman" pitchFamily="18" charset="0"/>
                <a:cs typeface="Arabic Transparent" pitchFamily="2" charset="-78"/>
              </a:rPr>
              <a:t>؟</a:t>
            </a:r>
          </a:p>
          <a:p>
            <a:pPr fontAlgn="base">
              <a:lnSpc>
                <a:spcPct val="150000"/>
              </a:lnSpc>
              <a:spcBef>
                <a:spcPct val="0"/>
              </a:spcBef>
              <a:spcAft>
                <a:spcPct val="0"/>
              </a:spcAft>
            </a:pPr>
            <a:r>
              <a:rPr lang="ar-SA" sz="2000" b="1" dirty="0" smtClean="0">
                <a:solidFill>
                  <a:schemeClr val="tx2"/>
                </a:solidFill>
                <a:latin typeface="Arial" pitchFamily="34" charset="0"/>
                <a:ea typeface="Times New Roman" pitchFamily="18" charset="0"/>
                <a:cs typeface="Arabic Transparent" pitchFamily="2" charset="-78"/>
              </a:rPr>
              <a:t>2-  شاهد أو تعامل مع حالة إساءة في حياته .</a:t>
            </a:r>
            <a:endParaRPr lang="ar-SA" sz="2000" b="1" dirty="0">
              <a:solidFill>
                <a:schemeClr val="tx2"/>
              </a:solidFill>
              <a:latin typeface="Arial" pitchFamily="34" charset="0"/>
              <a:ea typeface="Times New Roman" pitchFamily="18" charset="0"/>
              <a:cs typeface="Arabic Transparent" pitchFamily="2" charset="-78"/>
            </a:endParaRPr>
          </a:p>
        </p:txBody>
      </p:sp>
      <p:pic>
        <p:nvPicPr>
          <p:cNvPr id="3" name="Picture 4" descr="http://platform.ak.fbcdn.net/www/app_full_proxy.php?app=11007063052&amp;v=1&amp;size=o&amp;cksum=2260f973fd09ce8bdbe31412bcb2ab3e&amp;src=http%3A%2F%2Fwww.unicef.org%2Farabic%2Fcrc%2Fimages%2FArabic_htmltable_top.jpg"/>
          <p:cNvPicPr>
            <a:picLocks noChangeAspect="1" noChangeArrowheads="1"/>
          </p:cNvPicPr>
          <p:nvPr/>
        </p:nvPicPr>
        <p:blipFill>
          <a:blip r:embed="rId2" cstate="print"/>
          <a:srcRect l="6130" t="11650" r="6513"/>
          <a:stretch>
            <a:fillRect/>
          </a:stretch>
        </p:blipFill>
        <p:spPr bwMode="auto">
          <a:xfrm>
            <a:off x="747467" y="2536356"/>
            <a:ext cx="3943978" cy="33175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2"/>
          <p:cNvPicPr>
            <a:picLocks noChangeAspect="1" noChangeArrowheads="1"/>
          </p:cNvPicPr>
          <p:nvPr/>
        </p:nvPicPr>
        <p:blipFill>
          <a:blip r:embed="rId3" cstate="print"/>
          <a:srcRect/>
          <a:stretch>
            <a:fillRect/>
          </a:stretch>
        </p:blipFill>
        <p:spPr bwMode="auto">
          <a:xfrm>
            <a:off x="4932040" y="2523160"/>
            <a:ext cx="3429000" cy="33439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2"/>
          <p:cNvSpPr>
            <a:spLocks noChangeArrowheads="1"/>
          </p:cNvSpPr>
          <p:nvPr/>
        </p:nvSpPr>
        <p:spPr bwMode="auto">
          <a:xfrm>
            <a:off x="4660067" y="5877272"/>
            <a:ext cx="4182503" cy="923330"/>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buFont typeface="Arial" pitchFamily="34" charset="0"/>
              <a:buChar char="•"/>
            </a:pPr>
            <a:r>
              <a:rPr lang="ar-SA" b="1" dirty="0">
                <a:solidFill>
                  <a:schemeClr val="tx1"/>
                </a:solidFill>
              </a:rPr>
              <a:t>مدة النشاط </a:t>
            </a:r>
            <a:r>
              <a:rPr lang="ar-SA" b="1" dirty="0" smtClean="0">
                <a:solidFill>
                  <a:schemeClr val="tx1"/>
                </a:solidFill>
              </a:rPr>
              <a:t>10دقيقة </a:t>
            </a:r>
            <a:endParaRPr lang="en-US" b="1" dirty="0">
              <a:solidFill>
                <a:schemeClr val="tx1"/>
              </a:solidFill>
            </a:endParaRPr>
          </a:p>
          <a:p>
            <a:pPr marL="285750" indent="-285750">
              <a:buFont typeface="Arial" pitchFamily="34" charset="0"/>
              <a:buChar char="•"/>
            </a:pPr>
            <a:r>
              <a:rPr lang="ar-SA" b="1" dirty="0">
                <a:solidFill>
                  <a:schemeClr val="tx1"/>
                </a:solidFill>
              </a:rPr>
              <a:t>طريقة التدريب : </a:t>
            </a:r>
            <a:r>
              <a:rPr lang="ar-SA" b="1" dirty="0" smtClean="0">
                <a:solidFill>
                  <a:schemeClr val="tx1"/>
                </a:solidFill>
              </a:rPr>
              <a:t>فردي</a:t>
            </a:r>
            <a:endParaRPr lang="ar-SA" b="1" dirty="0">
              <a:solidFill>
                <a:schemeClr val="tx1"/>
              </a:solidFill>
            </a:endParaRPr>
          </a:p>
          <a:p>
            <a:r>
              <a:rPr lang="ar-SA" b="1" dirty="0" smtClean="0">
                <a:solidFill>
                  <a:srgbClr val="FF0000"/>
                </a:solidFill>
              </a:rPr>
              <a:t>   - العصف الذهني ، أو بطاقات ملونة </a:t>
            </a:r>
            <a:endParaRPr lang="ar-SA" b="1" dirty="0">
              <a:solidFill>
                <a:srgbClr val="FF0000"/>
              </a:solidFill>
            </a:endParaRPr>
          </a:p>
        </p:txBody>
      </p:sp>
    </p:spTree>
    <p:extLst>
      <p:ext uri="{BB962C8B-B14F-4D97-AF65-F5344CB8AC3E}">
        <p14:creationId xmlns:p14="http://schemas.microsoft.com/office/powerpoint/2010/main" val="21888849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30691" y="1340768"/>
            <a:ext cx="8391556" cy="4524315"/>
          </a:xfrm>
          <a:prstGeom prst="rect">
            <a:avLst/>
          </a:prstGeom>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lnSpc>
                <a:spcPct val="150000"/>
              </a:lnSpc>
              <a:spcBef>
                <a:spcPct val="0"/>
              </a:spcBef>
              <a:spcAft>
                <a:spcPct val="0"/>
              </a:spcAft>
            </a:pPr>
            <a:r>
              <a:rPr lang="ar-JO" sz="3200" b="1" spc="50" dirty="0">
                <a:ln w="11430"/>
                <a:solidFill>
                  <a:srgbClr val="FF0000"/>
                </a:solidFill>
                <a:effectLst>
                  <a:outerShdw blurRad="76200" dist="50800" dir="5400000" algn="tl" rotWithShape="0">
                    <a:srgbClr val="000000">
                      <a:alpha val="65000"/>
                    </a:srgbClr>
                  </a:outerShdw>
                </a:effectLst>
              </a:rPr>
              <a:t>تعريف منظمة الصحة العالمية لمفهوم </a:t>
            </a:r>
            <a:r>
              <a:rPr lang="ar-JO" sz="3200" b="1" spc="50" dirty="0" smtClean="0">
                <a:ln w="11430"/>
                <a:solidFill>
                  <a:srgbClr val="FF0000"/>
                </a:solidFill>
                <a:effectLst>
                  <a:outerShdw blurRad="76200" dist="50800" dir="5400000" algn="tl" rotWithShape="0">
                    <a:srgbClr val="000000">
                      <a:alpha val="65000"/>
                    </a:srgbClr>
                  </a:outerShdw>
                </a:effectLst>
              </a:rPr>
              <a:t>الإساءة</a:t>
            </a:r>
            <a:endParaRPr lang="ar-SA" sz="3200" b="1" dirty="0" smtClean="0">
              <a:solidFill>
                <a:srgbClr val="FF0000"/>
              </a:solidFill>
              <a:latin typeface="Arial" pitchFamily="34" charset="0"/>
              <a:ea typeface="Times New Roman" pitchFamily="18" charset="0"/>
              <a:cs typeface="Arabic Transparent" pitchFamily="2" charset="-78"/>
            </a:endParaRPr>
          </a:p>
          <a:p>
            <a:pPr algn="justLow" fontAlgn="base">
              <a:lnSpc>
                <a:spcPct val="150000"/>
              </a:lnSpc>
              <a:spcBef>
                <a:spcPct val="0"/>
              </a:spcBef>
              <a:spcAft>
                <a:spcPct val="0"/>
              </a:spcAft>
            </a:pPr>
            <a:r>
              <a:rPr lang="ar-SA" sz="3200" b="1" dirty="0" smtClean="0">
                <a:solidFill>
                  <a:schemeClr val="tx1"/>
                </a:solidFill>
                <a:latin typeface="Arial" pitchFamily="34" charset="0"/>
                <a:ea typeface="Times New Roman" pitchFamily="18" charset="0"/>
                <a:cs typeface="Arabic Transparent" pitchFamily="2" charset="-78"/>
              </a:rPr>
              <a:t>جميع </a:t>
            </a:r>
            <a:r>
              <a:rPr lang="ar-SA" sz="3200" b="1" dirty="0">
                <a:solidFill>
                  <a:schemeClr val="tx1"/>
                </a:solidFill>
                <a:latin typeface="Arial" pitchFamily="34" charset="0"/>
                <a:ea typeface="Times New Roman" pitchFamily="18" charset="0"/>
                <a:cs typeface="Arabic Transparent" pitchFamily="2" charset="-78"/>
              </a:rPr>
              <a:t>أشكال الإساءة الجسدية</a:t>
            </a:r>
            <a:r>
              <a:rPr lang="ar-JO" sz="3200" b="1" dirty="0">
                <a:solidFill>
                  <a:schemeClr val="tx1"/>
                </a:solidFill>
                <a:latin typeface="Arial" pitchFamily="34" charset="0"/>
                <a:ea typeface="Times New Roman" pitchFamily="18" charset="0"/>
                <a:cs typeface="Arabic Transparent" pitchFamily="2" charset="-78"/>
              </a:rPr>
              <a:t> </a:t>
            </a:r>
            <a:r>
              <a:rPr lang="ar-SA" sz="3200" b="1" dirty="0" smtClean="0">
                <a:solidFill>
                  <a:schemeClr val="tx1"/>
                </a:solidFill>
                <a:latin typeface="Arial" pitchFamily="34" charset="0"/>
                <a:ea typeface="Times New Roman" pitchFamily="18" charset="0"/>
                <a:cs typeface="Arabic Transparent" pitchFamily="2" charset="-78"/>
              </a:rPr>
              <a:t>والجنسية </a:t>
            </a:r>
            <a:r>
              <a:rPr lang="ar-JO" sz="3200" b="1" dirty="0">
                <a:solidFill>
                  <a:schemeClr val="tx1"/>
                </a:solidFill>
                <a:latin typeface="Arial" pitchFamily="34" charset="0"/>
                <a:ea typeface="Times New Roman" pitchFamily="18" charset="0"/>
                <a:cs typeface="Arabic Transparent" pitchFamily="2" charset="-78"/>
              </a:rPr>
              <a:t>و</a:t>
            </a:r>
            <a:r>
              <a:rPr lang="ar-SA" sz="3200" b="1" dirty="0">
                <a:solidFill>
                  <a:schemeClr val="tx1"/>
                </a:solidFill>
                <a:latin typeface="Arial" pitchFamily="34" charset="0"/>
                <a:ea typeface="Times New Roman" pitchFamily="18" charset="0"/>
                <a:cs typeface="Arabic Transparent" pitchFamily="2" charset="-78"/>
              </a:rPr>
              <a:t>الإهمال أو المعاملة </a:t>
            </a:r>
            <a:r>
              <a:rPr lang="ar-SA" sz="3200" b="1" dirty="0" smtClean="0">
                <a:solidFill>
                  <a:schemeClr val="tx1"/>
                </a:solidFill>
                <a:latin typeface="Arial" pitchFamily="34" charset="0"/>
                <a:ea typeface="Times New Roman" pitchFamily="18" charset="0"/>
                <a:cs typeface="Arabic Transparent" pitchFamily="2" charset="-78"/>
              </a:rPr>
              <a:t>بإهمال</a:t>
            </a:r>
            <a:r>
              <a:rPr lang="ar-JO" sz="3200" b="1" dirty="0">
                <a:solidFill>
                  <a:schemeClr val="tx1"/>
                </a:solidFill>
                <a:latin typeface="Arial" pitchFamily="34" charset="0"/>
                <a:ea typeface="Times New Roman" pitchFamily="18" charset="0"/>
                <a:cs typeface="Arabic Transparent" pitchFamily="2" charset="-78"/>
              </a:rPr>
              <a:t> و </a:t>
            </a:r>
            <a:r>
              <a:rPr lang="ar-JO" sz="3200" b="1" dirty="0" smtClean="0">
                <a:solidFill>
                  <a:schemeClr val="tx1"/>
                </a:solidFill>
                <a:latin typeface="Arial" pitchFamily="34" charset="0"/>
                <a:ea typeface="Times New Roman" pitchFamily="18" charset="0"/>
                <a:cs typeface="Arabic Transparent" pitchFamily="2" charset="-78"/>
              </a:rPr>
              <a:t>المعاملة</a:t>
            </a:r>
            <a:r>
              <a:rPr lang="ar-SA" sz="3200" b="1" dirty="0" smtClean="0">
                <a:solidFill>
                  <a:schemeClr val="tx1"/>
                </a:solidFill>
                <a:latin typeface="Arial" pitchFamily="34" charset="0"/>
                <a:ea typeface="Times New Roman" pitchFamily="18" charset="0"/>
                <a:cs typeface="Arabic Transparent" pitchFamily="2" charset="-78"/>
              </a:rPr>
              <a:t> العاطفية ا</a:t>
            </a:r>
            <a:r>
              <a:rPr lang="ar-JO" sz="3200" b="1" dirty="0" smtClean="0">
                <a:solidFill>
                  <a:schemeClr val="tx1"/>
                </a:solidFill>
                <a:latin typeface="Arial" pitchFamily="34" charset="0"/>
                <a:ea typeface="Times New Roman" pitchFamily="18" charset="0"/>
                <a:cs typeface="Arabic Transparent" pitchFamily="2" charset="-78"/>
              </a:rPr>
              <a:t>لسيئة </a:t>
            </a:r>
            <a:r>
              <a:rPr lang="ar-SA" sz="3200" b="1" dirty="0" smtClean="0">
                <a:solidFill>
                  <a:schemeClr val="tx1"/>
                </a:solidFill>
                <a:latin typeface="Arial" pitchFamily="34" charset="0"/>
                <a:ea typeface="Times New Roman" pitchFamily="18" charset="0"/>
                <a:cs typeface="Arabic Transparent" pitchFamily="2" charset="-78"/>
              </a:rPr>
              <a:t>أو </a:t>
            </a:r>
            <a:r>
              <a:rPr lang="ar-SA" sz="3200" b="1" dirty="0">
                <a:solidFill>
                  <a:schemeClr val="tx1"/>
                </a:solidFill>
                <a:latin typeface="Arial" pitchFamily="34" charset="0"/>
                <a:ea typeface="Times New Roman" pitchFamily="18" charset="0"/>
                <a:cs typeface="Arabic Transparent" pitchFamily="2" charset="-78"/>
              </a:rPr>
              <a:t>الاستغلال بما في ذلك التجاري، مما يؤدي إلى أذى فعلي أو كامن لصحة الطفل </a:t>
            </a:r>
            <a:r>
              <a:rPr lang="ar-JO" sz="3200" b="1" dirty="0">
                <a:solidFill>
                  <a:schemeClr val="tx1"/>
                </a:solidFill>
                <a:latin typeface="Arial" pitchFamily="34" charset="0"/>
                <a:ea typeface="Times New Roman" pitchFamily="18" charset="0"/>
                <a:cs typeface="Arabic Transparent" pitchFamily="2" charset="-78"/>
              </a:rPr>
              <a:t>و</a:t>
            </a:r>
            <a:r>
              <a:rPr lang="ar-SA" sz="3200" b="1" dirty="0">
                <a:solidFill>
                  <a:schemeClr val="tx1"/>
                </a:solidFill>
                <a:latin typeface="Arial" pitchFamily="34" charset="0"/>
                <a:ea typeface="Times New Roman" pitchFamily="18" charset="0"/>
                <a:cs typeface="Arabic Transparent" pitchFamily="2" charset="-78"/>
              </a:rPr>
              <a:t>بقائه </a:t>
            </a:r>
            <a:r>
              <a:rPr lang="ar-JO" sz="3200" b="1" dirty="0">
                <a:solidFill>
                  <a:schemeClr val="tx1"/>
                </a:solidFill>
                <a:latin typeface="Arial" pitchFamily="34" charset="0"/>
                <a:ea typeface="Times New Roman" pitchFamily="18" charset="0"/>
                <a:cs typeface="Arabic Transparent" pitchFamily="2" charset="-78"/>
              </a:rPr>
              <a:t>و</a:t>
            </a:r>
            <a:r>
              <a:rPr lang="ar-SA" sz="3200" b="1" dirty="0">
                <a:solidFill>
                  <a:schemeClr val="tx1"/>
                </a:solidFill>
                <a:latin typeface="Arial" pitchFamily="34" charset="0"/>
                <a:ea typeface="Times New Roman" pitchFamily="18" charset="0"/>
                <a:cs typeface="Arabic Transparent" pitchFamily="2" charset="-78"/>
              </a:rPr>
              <a:t>نمائه وكرامته في سياق علاقة مسؤولية </a:t>
            </a:r>
            <a:r>
              <a:rPr lang="ar-JO" sz="3200" b="1" dirty="0">
                <a:solidFill>
                  <a:schemeClr val="tx1"/>
                </a:solidFill>
                <a:latin typeface="Arial" pitchFamily="34" charset="0"/>
                <a:ea typeface="Times New Roman" pitchFamily="18" charset="0"/>
                <a:cs typeface="Arabic Transparent" pitchFamily="2" charset="-78"/>
              </a:rPr>
              <a:t>أو</a:t>
            </a:r>
            <a:r>
              <a:rPr lang="ar-SA" sz="3200" b="1" dirty="0">
                <a:solidFill>
                  <a:schemeClr val="tx1"/>
                </a:solidFill>
                <a:latin typeface="Arial" pitchFamily="34" charset="0"/>
                <a:ea typeface="Times New Roman" pitchFamily="18" charset="0"/>
                <a:cs typeface="Arabic Transparent" pitchFamily="2" charset="-78"/>
              </a:rPr>
              <a:t> ثقة أو سلطة أو غير ذلك". </a:t>
            </a:r>
            <a:endParaRPr lang="en-US" sz="3200" b="1" dirty="0">
              <a:solidFill>
                <a:schemeClr val="tx1"/>
              </a:solidFill>
              <a:latin typeface="Arial" pitchFamily="34" charset="0"/>
              <a:ea typeface="Times New Roman" pitchFamily="18" charset="0"/>
              <a:cs typeface="Arabic Transparent" pitchFamily="2" charset="-78"/>
            </a:endParaRPr>
          </a:p>
        </p:txBody>
      </p:sp>
    </p:spTree>
    <p:extLst>
      <p:ext uri="{BB962C8B-B14F-4D97-AF65-F5344CB8AC3E}">
        <p14:creationId xmlns:p14="http://schemas.microsoft.com/office/powerpoint/2010/main" val="41806260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07504" y="260648"/>
            <a:ext cx="8784975" cy="648072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2800" b="1" dirty="0" smtClean="0">
              <a:solidFill>
                <a:srgbClr val="FF0000"/>
              </a:solidFill>
            </a:endParaRPr>
          </a:p>
          <a:p>
            <a:r>
              <a:rPr lang="ar-SA" sz="2800" b="1" dirty="0" smtClean="0">
                <a:solidFill>
                  <a:srgbClr val="FF0000"/>
                </a:solidFill>
              </a:rPr>
              <a:t>تعريف </a:t>
            </a:r>
            <a:r>
              <a:rPr lang="ar-SA" sz="2800" b="1" dirty="0">
                <a:solidFill>
                  <a:srgbClr val="FF0000"/>
                </a:solidFill>
              </a:rPr>
              <a:t>الإيذاء وفق نظام حماية الطفل في المملكة العربية السعودية: </a:t>
            </a:r>
            <a:endParaRPr lang="ar-SA" sz="2800" b="1" dirty="0" smtClean="0">
              <a:solidFill>
                <a:srgbClr val="FF0000"/>
              </a:solidFill>
            </a:endParaRPr>
          </a:p>
          <a:p>
            <a:endParaRPr lang="ar-SA" sz="2000" dirty="0">
              <a:solidFill>
                <a:schemeClr val="tx1"/>
              </a:solidFill>
            </a:endParaRPr>
          </a:p>
          <a:p>
            <a:r>
              <a:rPr lang="ar-SA" sz="2400" dirty="0">
                <a:solidFill>
                  <a:schemeClr val="tx1"/>
                </a:solidFill>
              </a:rPr>
              <a:t>"</a:t>
            </a:r>
            <a:r>
              <a:rPr lang="ar-SA" sz="2800" dirty="0">
                <a:solidFill>
                  <a:schemeClr val="tx1"/>
                </a:solidFill>
              </a:rPr>
              <a:t>هو كل شكل من أشكال الإساءة للطفل أو استغلاله أو التهديد </a:t>
            </a:r>
            <a:r>
              <a:rPr lang="ar-SA" sz="2800" dirty="0" smtClean="0">
                <a:solidFill>
                  <a:schemeClr val="tx1"/>
                </a:solidFill>
              </a:rPr>
              <a:t>بذلك ،</a:t>
            </a:r>
            <a:r>
              <a:rPr lang="ar-SA" sz="2800" dirty="0" smtClean="0">
                <a:solidFill>
                  <a:srgbClr val="00B050"/>
                </a:solidFill>
              </a:rPr>
              <a:t> </a:t>
            </a:r>
            <a:r>
              <a:rPr lang="ar-JO" sz="2800" dirty="0" smtClean="0">
                <a:solidFill>
                  <a:srgbClr val="00B050"/>
                </a:solidFill>
                <a:latin typeface="Arial" pitchFamily="34" charset="0"/>
                <a:ea typeface="Times New Roman" pitchFamily="18" charset="0"/>
                <a:cs typeface="Arabic Transparent" pitchFamily="2" charset="-78"/>
              </a:rPr>
              <a:t>يرتكبه </a:t>
            </a:r>
            <a:r>
              <a:rPr lang="ar-JO" sz="2800" dirty="0">
                <a:solidFill>
                  <a:srgbClr val="00B050"/>
                </a:solidFill>
                <a:latin typeface="Arial" pitchFamily="34" charset="0"/>
                <a:ea typeface="Times New Roman" pitchFamily="18" charset="0"/>
                <a:cs typeface="Arabic Transparent" pitchFamily="2" charset="-78"/>
              </a:rPr>
              <a:t>شخص تجاه آخر، متجاوزاً بذلك حدود ماله من ولاية عليه أو سلطة أو مسؤولية أو بسبب ما يربطهما من علاقة أسرية أو علاقة إعالة أو كفالة أو وصاية أو تبعية </a:t>
            </a:r>
            <a:r>
              <a:rPr lang="ar-JO" sz="2800" dirty="0" smtClean="0">
                <a:solidFill>
                  <a:srgbClr val="00B050"/>
                </a:solidFill>
                <a:latin typeface="Arial" pitchFamily="34" charset="0"/>
                <a:ea typeface="Times New Roman" pitchFamily="18" charset="0"/>
                <a:cs typeface="Arabic Transparent" pitchFamily="2" charset="-78"/>
              </a:rPr>
              <a:t>معيشية</a:t>
            </a:r>
            <a:r>
              <a:rPr lang="ar-SA" sz="2800" dirty="0" smtClean="0">
                <a:solidFill>
                  <a:srgbClr val="00B050"/>
                </a:solidFill>
                <a:latin typeface="Arial" pitchFamily="34" charset="0"/>
                <a:ea typeface="Times New Roman" pitchFamily="18" charset="0"/>
                <a:cs typeface="Arabic Transparent" pitchFamily="2" charset="-78"/>
              </a:rPr>
              <a:t> </a:t>
            </a:r>
            <a:r>
              <a:rPr lang="ar-SA" sz="2800" dirty="0" smtClean="0">
                <a:solidFill>
                  <a:srgbClr val="00B050"/>
                </a:solidFill>
              </a:rPr>
              <a:t>منها</a:t>
            </a:r>
            <a:r>
              <a:rPr lang="ar-SA" sz="2800" dirty="0" smtClean="0">
                <a:solidFill>
                  <a:schemeClr val="tx1"/>
                </a:solidFill>
              </a:rPr>
              <a:t> </a:t>
            </a:r>
            <a:r>
              <a:rPr lang="ar-SA" sz="2800" dirty="0">
                <a:solidFill>
                  <a:schemeClr val="tx1"/>
                </a:solidFill>
              </a:rPr>
              <a:t>: </a:t>
            </a:r>
          </a:p>
          <a:p>
            <a:r>
              <a:rPr lang="ar-SA" sz="2800" dirty="0" smtClean="0">
                <a:solidFill>
                  <a:schemeClr val="tx1"/>
                </a:solidFill>
              </a:rPr>
              <a:t>- </a:t>
            </a:r>
            <a:r>
              <a:rPr lang="ar-SA" sz="2800" b="1" dirty="0" smtClean="0">
                <a:solidFill>
                  <a:srgbClr val="FFC000"/>
                </a:solidFill>
              </a:rPr>
              <a:t>الإساءة </a:t>
            </a:r>
            <a:r>
              <a:rPr lang="ar-SA" sz="2800" b="1" dirty="0">
                <a:solidFill>
                  <a:srgbClr val="FFC000"/>
                </a:solidFill>
              </a:rPr>
              <a:t>الجسدية </a:t>
            </a:r>
            <a:r>
              <a:rPr lang="ar-SA" sz="2800" dirty="0">
                <a:solidFill>
                  <a:schemeClr val="tx1"/>
                </a:solidFill>
              </a:rPr>
              <a:t>: تعرض الطفل لضرر أو ايذاء جسدي</a:t>
            </a:r>
            <a:r>
              <a:rPr lang="ar-SA" sz="2800" dirty="0" smtClean="0">
                <a:solidFill>
                  <a:schemeClr val="tx1"/>
                </a:solidFill>
              </a:rPr>
              <a:t>.</a:t>
            </a:r>
          </a:p>
          <a:p>
            <a:endParaRPr lang="ar-SA" sz="2000" dirty="0">
              <a:solidFill>
                <a:schemeClr val="tx1"/>
              </a:solidFill>
            </a:endParaRPr>
          </a:p>
          <a:p>
            <a:r>
              <a:rPr lang="ar-SA" sz="2800" dirty="0" smtClean="0">
                <a:solidFill>
                  <a:schemeClr val="tx1"/>
                </a:solidFill>
              </a:rPr>
              <a:t>- </a:t>
            </a:r>
            <a:r>
              <a:rPr lang="ar-SA" sz="2800" b="1" dirty="0" smtClean="0">
                <a:solidFill>
                  <a:schemeClr val="accent6">
                    <a:lumMod val="75000"/>
                  </a:schemeClr>
                </a:solidFill>
              </a:rPr>
              <a:t>الإساءة </a:t>
            </a:r>
            <a:r>
              <a:rPr lang="ar-SA" sz="2800" b="1" dirty="0">
                <a:solidFill>
                  <a:schemeClr val="accent6">
                    <a:lumMod val="75000"/>
                  </a:schemeClr>
                </a:solidFill>
              </a:rPr>
              <a:t>النفسية</a:t>
            </a:r>
            <a:r>
              <a:rPr lang="ar-SA" sz="2800" dirty="0">
                <a:solidFill>
                  <a:schemeClr val="tx1"/>
                </a:solidFill>
              </a:rPr>
              <a:t>: </a:t>
            </a:r>
            <a:r>
              <a:rPr lang="ar-SA" sz="2000" b="1" dirty="0">
                <a:solidFill>
                  <a:schemeClr val="tx1"/>
                </a:solidFill>
              </a:rPr>
              <a:t>تعرض الطفل لسوء التعامل الذي قد يسبب له اضراراً نفسية أو صحية</a:t>
            </a:r>
            <a:r>
              <a:rPr lang="ar-SA" sz="2000" b="1" dirty="0" smtClean="0">
                <a:solidFill>
                  <a:schemeClr val="tx1"/>
                </a:solidFill>
              </a:rPr>
              <a:t>.</a:t>
            </a:r>
          </a:p>
          <a:p>
            <a:endParaRPr lang="ar-SA" sz="2000" dirty="0">
              <a:solidFill>
                <a:schemeClr val="tx1"/>
              </a:solidFill>
            </a:endParaRPr>
          </a:p>
          <a:p>
            <a:r>
              <a:rPr lang="ar-SA" sz="2800" dirty="0" smtClean="0">
                <a:solidFill>
                  <a:schemeClr val="tx1"/>
                </a:solidFill>
              </a:rPr>
              <a:t>-</a:t>
            </a:r>
            <a:r>
              <a:rPr lang="ar-SA" sz="2800" b="1" dirty="0" smtClean="0">
                <a:solidFill>
                  <a:srgbClr val="FF0000"/>
                </a:solidFill>
              </a:rPr>
              <a:t>الإساءة </a:t>
            </a:r>
            <a:r>
              <a:rPr lang="ar-SA" sz="2800" b="1" dirty="0">
                <a:solidFill>
                  <a:srgbClr val="FF0000"/>
                </a:solidFill>
              </a:rPr>
              <a:t>الجنسية</a:t>
            </a:r>
            <a:r>
              <a:rPr lang="ar-SA" sz="2800" b="1" dirty="0">
                <a:solidFill>
                  <a:schemeClr val="tx1"/>
                </a:solidFill>
              </a:rPr>
              <a:t>: </a:t>
            </a:r>
            <a:r>
              <a:rPr lang="ar-SA" sz="2000" b="1" dirty="0">
                <a:solidFill>
                  <a:schemeClr val="tx1"/>
                </a:solidFill>
              </a:rPr>
              <a:t>تعرض الطفل لأي نوع من الاعتداء أو الأذى أو الاستغلال الجنسي</a:t>
            </a:r>
            <a:r>
              <a:rPr lang="ar-SA" sz="2000" b="1" dirty="0" smtClean="0">
                <a:solidFill>
                  <a:schemeClr val="tx1"/>
                </a:solidFill>
              </a:rPr>
              <a:t>.</a:t>
            </a:r>
          </a:p>
          <a:p>
            <a:endParaRPr lang="ar-SA" sz="2000" dirty="0">
              <a:solidFill>
                <a:schemeClr val="tx1"/>
              </a:solidFill>
            </a:endParaRPr>
          </a:p>
          <a:p>
            <a:r>
              <a:rPr lang="ar-SA" sz="2400" b="1" dirty="0" smtClean="0">
                <a:solidFill>
                  <a:srgbClr val="3333FF"/>
                </a:solidFill>
              </a:rPr>
              <a:t>- الإهمال</a:t>
            </a:r>
            <a:r>
              <a:rPr lang="ar-SA" sz="2400" dirty="0">
                <a:solidFill>
                  <a:schemeClr val="tx1"/>
                </a:solidFill>
              </a:rPr>
              <a:t>: </a:t>
            </a:r>
            <a:r>
              <a:rPr lang="ar-SA" sz="2400" b="1" dirty="0">
                <a:solidFill>
                  <a:schemeClr val="tx1"/>
                </a:solidFill>
              </a:rPr>
              <a:t>عدم توفير حاجات الطفل الأساسية أو التقصير في ذلك ، وتشمل : الحاجات الجسدية، والصحية، والعاطفية، والنفسية، والتربوية، والتعليمية، والفكرية، والاجتماعية، والثقافية، والأمنية.</a:t>
            </a:r>
          </a:p>
        </p:txBody>
      </p:sp>
    </p:spTree>
    <p:extLst>
      <p:ext uri="{BB962C8B-B14F-4D97-AF65-F5344CB8AC3E}">
        <p14:creationId xmlns:p14="http://schemas.microsoft.com/office/powerpoint/2010/main" val="39388884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047638" y="548680"/>
            <a:ext cx="7048724" cy="1938992"/>
          </a:xfrm>
          <a:prstGeom prst="rect">
            <a:avLst/>
          </a:prstGeom>
          <a:solidFill>
            <a:schemeClr val="tx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SA" sz="4000" b="1" spc="50" dirty="0" smtClean="0">
                <a:ln w="11430"/>
                <a:solidFill>
                  <a:srgbClr val="FF0000"/>
                </a:solidFill>
                <a:effectLst>
                  <a:outerShdw blurRad="76200" dist="50800" dir="5400000" algn="tl" rotWithShape="0">
                    <a:srgbClr val="000000">
                      <a:alpha val="65000"/>
                    </a:srgbClr>
                  </a:outerShdw>
                </a:effectLst>
              </a:rPr>
              <a:t>نشاط 4 : أنا أتألم</a:t>
            </a:r>
          </a:p>
          <a:p>
            <a:pPr algn="ctr"/>
            <a:r>
              <a:rPr lang="ar-SA" sz="4000" b="1" spc="50" dirty="0" smtClean="0">
                <a:ln w="11430"/>
                <a:solidFill>
                  <a:srgbClr val="002060"/>
                </a:solidFill>
                <a:effectLst>
                  <a:outerShdw blurRad="76200" dist="50800" dir="5400000" algn="tl" rotWithShape="0">
                    <a:srgbClr val="000000">
                      <a:alpha val="65000"/>
                    </a:srgbClr>
                  </a:outerShdw>
                </a:effectLst>
              </a:rPr>
              <a:t>ما </a:t>
            </a:r>
            <a:r>
              <a:rPr lang="ar-SA" sz="4000" b="1" spc="50" dirty="0">
                <a:ln w="11430"/>
                <a:solidFill>
                  <a:srgbClr val="002060"/>
                </a:solidFill>
                <a:effectLst>
                  <a:outerShdw blurRad="76200" dist="50800" dir="5400000" algn="tl" rotWithShape="0">
                    <a:srgbClr val="000000">
                      <a:alpha val="65000"/>
                    </a:srgbClr>
                  </a:outerShdw>
                </a:effectLst>
              </a:rPr>
              <a:t>هو الحد الفاصل بين:</a:t>
            </a:r>
          </a:p>
          <a:p>
            <a:pPr algn="ctr"/>
            <a:r>
              <a:rPr lang="ar-SA" sz="4000" b="1" spc="50" dirty="0">
                <a:ln w="11430"/>
                <a:solidFill>
                  <a:srgbClr val="002060"/>
                </a:solidFill>
                <a:effectLst>
                  <a:outerShdw blurRad="76200" dist="50800" dir="5400000" algn="tl" rotWithShape="0">
                    <a:srgbClr val="000000">
                      <a:alpha val="65000"/>
                    </a:srgbClr>
                  </a:outerShdw>
                </a:effectLst>
              </a:rPr>
              <a:t> (مفهوم </a:t>
            </a:r>
            <a:r>
              <a:rPr lang="ar-SA" sz="4000" b="1" spc="50" dirty="0" smtClean="0">
                <a:ln w="11430"/>
                <a:solidFill>
                  <a:srgbClr val="002060"/>
                </a:solidFill>
                <a:effectLst>
                  <a:outerShdw blurRad="76200" dist="50800" dir="5400000" algn="tl" rotWithShape="0">
                    <a:srgbClr val="000000">
                      <a:alpha val="65000"/>
                    </a:srgbClr>
                  </a:outerShdw>
                </a:effectLst>
              </a:rPr>
              <a:t>تأديب الأطفال </a:t>
            </a:r>
            <a:r>
              <a:rPr lang="ar-SA" sz="4000" b="1" spc="50" dirty="0">
                <a:ln w="11430"/>
                <a:solidFill>
                  <a:srgbClr val="002060"/>
                </a:solidFill>
                <a:effectLst>
                  <a:outerShdw blurRad="76200" dist="50800" dir="5400000" algn="tl" rotWithShape="0">
                    <a:srgbClr val="000000">
                      <a:alpha val="65000"/>
                    </a:srgbClr>
                  </a:outerShdw>
                </a:effectLst>
              </a:rPr>
              <a:t>و تعذيب </a:t>
            </a:r>
            <a:r>
              <a:rPr lang="ar-SA" sz="4000" b="1" spc="50" dirty="0" smtClean="0">
                <a:ln w="11430"/>
                <a:solidFill>
                  <a:srgbClr val="002060"/>
                </a:solidFill>
                <a:effectLst>
                  <a:outerShdw blurRad="76200" dist="50800" dir="5400000" algn="tl" rotWithShape="0">
                    <a:srgbClr val="000000">
                      <a:alpha val="65000"/>
                    </a:srgbClr>
                  </a:outerShdw>
                </a:effectLst>
              </a:rPr>
              <a:t>الأطفال</a:t>
            </a:r>
            <a:r>
              <a:rPr lang="ar-SA" sz="4000" b="1" spc="50" dirty="0">
                <a:ln w="11430"/>
                <a:solidFill>
                  <a:schemeClr val="accent3"/>
                </a:solidFill>
                <a:effectLst>
                  <a:outerShdw blurRad="76200" dist="50800" dir="5400000" algn="tl" rotWithShape="0">
                    <a:srgbClr val="000000">
                      <a:alpha val="65000"/>
                    </a:srgbClr>
                  </a:outerShdw>
                </a:effectLst>
              </a:rPr>
              <a:t>)</a:t>
            </a:r>
          </a:p>
        </p:txBody>
      </p:sp>
      <p:pic>
        <p:nvPicPr>
          <p:cNvPr id="3" name="Picture 2"/>
          <p:cNvPicPr>
            <a:picLocks noChangeAspect="1" noChangeArrowheads="1"/>
          </p:cNvPicPr>
          <p:nvPr/>
        </p:nvPicPr>
        <p:blipFill>
          <a:blip r:embed="rId2" cstate="print"/>
          <a:srcRect/>
          <a:stretch>
            <a:fillRect/>
          </a:stretch>
        </p:blipFill>
        <p:spPr bwMode="auto">
          <a:xfrm>
            <a:off x="1047638" y="2708920"/>
            <a:ext cx="7048724" cy="2672680"/>
          </a:xfrm>
          <a:prstGeom prst="rect">
            <a:avLst/>
          </a:prstGeom>
          <a:noFill/>
          <a:ln w="9525">
            <a:solidFill>
              <a:srgbClr val="FF0000"/>
            </a:solidFill>
            <a:miter lim="800000"/>
            <a:headEnd/>
            <a:tailEnd/>
          </a:ln>
          <a:effectLst>
            <a:glow rad="228600">
              <a:schemeClr val="accent2">
                <a:satMod val="175000"/>
                <a:alpha val="40000"/>
              </a:schemeClr>
            </a:glow>
          </a:effectLst>
        </p:spPr>
      </p:pic>
      <p:sp>
        <p:nvSpPr>
          <p:cNvPr id="4" name="Rectangle 2"/>
          <p:cNvSpPr>
            <a:spLocks noChangeArrowheads="1"/>
          </p:cNvSpPr>
          <p:nvPr/>
        </p:nvSpPr>
        <p:spPr bwMode="auto">
          <a:xfrm>
            <a:off x="5868144" y="5517232"/>
            <a:ext cx="2911535" cy="1200329"/>
          </a:xfrm>
          <a:prstGeom prst="rect">
            <a:avLst/>
          </a:prstGeom>
          <a:solidFill>
            <a:srgbClr val="FFFF00"/>
          </a:solidFill>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buFont typeface="Arial" pitchFamily="34" charset="0"/>
              <a:buChar char="•"/>
            </a:pPr>
            <a:r>
              <a:rPr lang="ar-SA" b="1" dirty="0">
                <a:solidFill>
                  <a:schemeClr val="tx1"/>
                </a:solidFill>
              </a:rPr>
              <a:t>مدة النشاط </a:t>
            </a:r>
            <a:r>
              <a:rPr lang="ar-SA" b="1" dirty="0" smtClean="0">
                <a:solidFill>
                  <a:schemeClr val="tx1"/>
                </a:solidFill>
              </a:rPr>
              <a:t>10دقائق </a:t>
            </a:r>
            <a:endParaRPr lang="en-US" b="1" dirty="0">
              <a:solidFill>
                <a:schemeClr val="tx1"/>
              </a:solidFill>
            </a:endParaRPr>
          </a:p>
          <a:p>
            <a:pPr marL="285750" indent="-285750">
              <a:buFont typeface="Arial" pitchFamily="34" charset="0"/>
              <a:buChar char="•"/>
            </a:pPr>
            <a:r>
              <a:rPr lang="ar-SA" b="1" dirty="0">
                <a:solidFill>
                  <a:schemeClr val="tx1"/>
                </a:solidFill>
              </a:rPr>
              <a:t>طريقة التدريب : </a:t>
            </a:r>
            <a:r>
              <a:rPr lang="ar-SA" b="1" dirty="0" smtClean="0">
                <a:solidFill>
                  <a:schemeClr val="tx1"/>
                </a:solidFill>
              </a:rPr>
              <a:t>-</a:t>
            </a:r>
            <a:r>
              <a:rPr lang="ar-SA" b="1" dirty="0">
                <a:solidFill>
                  <a:schemeClr val="tx1"/>
                </a:solidFill>
              </a:rPr>
              <a:t>مجموعات العمل </a:t>
            </a:r>
          </a:p>
          <a:p>
            <a:r>
              <a:rPr lang="ar-SA" b="1" dirty="0" smtClean="0">
                <a:solidFill>
                  <a:schemeClr val="tx1"/>
                </a:solidFill>
              </a:rPr>
              <a:t>   -</a:t>
            </a:r>
            <a:r>
              <a:rPr lang="ar-SA" b="1" dirty="0">
                <a:solidFill>
                  <a:schemeClr val="tx1"/>
                </a:solidFill>
              </a:rPr>
              <a:t>العصف الذهني</a:t>
            </a:r>
          </a:p>
        </p:txBody>
      </p:sp>
    </p:spTree>
    <p:extLst>
      <p:ext uri="{BB962C8B-B14F-4D97-AF65-F5344CB8AC3E}">
        <p14:creationId xmlns:p14="http://schemas.microsoft.com/office/powerpoint/2010/main" val="29280178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619672" y="2780929"/>
            <a:ext cx="5904655" cy="1651671"/>
          </a:xfrm>
          <a:prstGeom prst="rect">
            <a:avLst/>
          </a:prstGeom>
          <a:solidFill>
            <a:schemeClr val="accent5">
              <a:lumMod val="40000"/>
              <a:lumOff val="60000"/>
            </a:schemeClr>
          </a:solidFill>
          <a:ln w="57150">
            <a:solidFill>
              <a:schemeClr val="tx1"/>
            </a:solid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algn="ctr" fontAlgn="base">
              <a:lnSpc>
                <a:spcPct val="150000"/>
              </a:lnSpc>
              <a:spcBef>
                <a:spcPct val="0"/>
              </a:spcBef>
              <a:spcAft>
                <a:spcPct val="0"/>
              </a:spcAft>
            </a:pPr>
            <a:r>
              <a:rPr lang="ar-SA" sz="3600" b="1" dirty="0" smtClean="0">
                <a:solidFill>
                  <a:schemeClr val="tx1"/>
                </a:solidFill>
                <a:latin typeface="Arial" pitchFamily="34" charset="0"/>
                <a:ea typeface="Times New Roman" pitchFamily="18" charset="0"/>
              </a:rPr>
              <a:t>اعتقادات </a:t>
            </a:r>
            <a:r>
              <a:rPr lang="ar-SA" sz="3600" b="1" dirty="0">
                <a:solidFill>
                  <a:schemeClr val="tx1"/>
                </a:solidFill>
                <a:latin typeface="Arial" pitchFamily="34" charset="0"/>
                <a:ea typeface="Times New Roman" pitchFamily="18" charset="0"/>
              </a:rPr>
              <a:t>وحقائق عن مفهوم الإساءة للأطفال</a:t>
            </a:r>
            <a:endParaRPr kumimoji="0" lang="ar-SA" sz="36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endParaRPr>
          </a:p>
        </p:txBody>
      </p:sp>
    </p:spTree>
    <p:extLst>
      <p:ext uri="{BB962C8B-B14F-4D97-AF65-F5344CB8AC3E}">
        <p14:creationId xmlns:p14="http://schemas.microsoft.com/office/powerpoint/2010/main" val="8128714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http://1.bp.blogspot.com/__G4_sAC3c_w/TILiBlDezAI/AAAAAAAAAvc/VLYhamPSiq0/s1600/hand1.gif"/>
          <p:cNvPicPr>
            <a:picLocks noChangeAspect="1" noChangeArrowheads="1"/>
          </p:cNvPicPr>
          <p:nvPr/>
        </p:nvPicPr>
        <p:blipFill>
          <a:blip r:embed="rId3" cstate="print"/>
          <a:srcRect/>
          <a:stretch>
            <a:fillRect/>
          </a:stretch>
        </p:blipFill>
        <p:spPr bwMode="auto">
          <a:xfrm>
            <a:off x="2771800" y="2399220"/>
            <a:ext cx="3119446" cy="3933056"/>
          </a:xfrm>
          <a:prstGeom prst="rect">
            <a:avLst/>
          </a:prstGeom>
          <a:noFill/>
        </p:spPr>
      </p:pic>
      <p:sp>
        <p:nvSpPr>
          <p:cNvPr id="46085" name="Rectangle 5"/>
          <p:cNvSpPr>
            <a:spLocks noChangeArrowheads="1"/>
          </p:cNvSpPr>
          <p:nvPr/>
        </p:nvSpPr>
        <p:spPr bwMode="auto">
          <a:xfrm>
            <a:off x="2071670" y="2399220"/>
            <a:ext cx="838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smtClean="0">
                <a:ln>
                  <a:noFill/>
                </a:ln>
                <a:solidFill>
                  <a:schemeClr val="accent3">
                    <a:lumMod val="50000"/>
                  </a:schemeClr>
                </a:solidFill>
                <a:effectLst/>
                <a:latin typeface="Arial" pitchFamily="34" charset="0"/>
                <a:ea typeface="Times New Roman" pitchFamily="18" charset="0"/>
                <a:cs typeface="Arabic Transparent" pitchFamily="2" charset="-78"/>
              </a:rPr>
              <a:t>اسمك</a:t>
            </a:r>
            <a:endParaRPr kumimoji="0" lang="ar-SA" sz="2800" b="0" i="0" u="none" strike="noStrike" cap="none" normalizeH="0" baseline="0" dirty="0" smtClean="0">
              <a:ln>
                <a:noFill/>
              </a:ln>
              <a:solidFill>
                <a:schemeClr val="accent3">
                  <a:lumMod val="50000"/>
                </a:schemeClr>
              </a:solidFill>
              <a:effectLst/>
              <a:latin typeface="Arial" pitchFamily="34" charset="0"/>
              <a:cs typeface="Arial" pitchFamily="34" charset="0"/>
            </a:endParaRPr>
          </a:p>
        </p:txBody>
      </p:sp>
      <p:sp>
        <p:nvSpPr>
          <p:cNvPr id="6" name="Rectangle 6"/>
          <p:cNvSpPr>
            <a:spLocks noChangeArrowheads="1"/>
          </p:cNvSpPr>
          <p:nvPr/>
        </p:nvSpPr>
        <p:spPr bwMode="auto">
          <a:xfrm>
            <a:off x="5443906" y="1258888"/>
            <a:ext cx="1188146" cy="10156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smtClean="0">
                <a:ln>
                  <a:noFill/>
                </a:ln>
                <a:solidFill>
                  <a:schemeClr val="tx2">
                    <a:lumMod val="60000"/>
                    <a:lumOff val="40000"/>
                  </a:schemeClr>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rPr>
              <a:t>اعمالك </a:t>
            </a:r>
          </a:p>
          <a:p>
            <a:pPr marL="0" marR="0" lvl="0" indent="0" algn="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smtClean="0">
                <a:ln>
                  <a:noFill/>
                </a:ln>
                <a:solidFill>
                  <a:schemeClr val="tx2">
                    <a:lumMod val="60000"/>
                    <a:lumOff val="40000"/>
                  </a:schemeClr>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rPr>
              <a:t>ومساهماتك </a:t>
            </a:r>
          </a:p>
          <a:p>
            <a:pPr marL="0" marR="0" lvl="0" indent="0" algn="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smtClean="0">
                <a:ln>
                  <a:noFill/>
                </a:ln>
                <a:solidFill>
                  <a:schemeClr val="tx2">
                    <a:lumMod val="60000"/>
                    <a:lumOff val="40000"/>
                  </a:schemeClr>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rPr>
              <a:t>المجتمعية</a:t>
            </a:r>
            <a:endParaRPr kumimoji="0" lang="ar-SA" sz="2400" b="0" i="0" u="none" strike="noStrike" cap="none" normalizeH="0" baseline="0" dirty="0" smtClean="0">
              <a:ln>
                <a:noFill/>
              </a:ln>
              <a:solidFill>
                <a:schemeClr val="tx2">
                  <a:lumMod val="60000"/>
                  <a:lumOff val="40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257028" name="Picture 4" descr="http://t0.gstatic.com/images?q=tbn:ANd9GcQktY8m_VwyMVXCliLsClOsVzOaKx1857zMzYinLxowcqjYrVskVwdeTsNk"/>
          <p:cNvPicPr>
            <a:picLocks noChangeAspect="1" noChangeArrowheads="1"/>
          </p:cNvPicPr>
          <p:nvPr/>
        </p:nvPicPr>
        <p:blipFill>
          <a:blip r:embed="rId4" cstate="print"/>
          <a:srcRect/>
          <a:stretch>
            <a:fillRect/>
          </a:stretch>
        </p:blipFill>
        <p:spPr bwMode="auto">
          <a:xfrm>
            <a:off x="179512" y="262290"/>
            <a:ext cx="1133475" cy="1600200"/>
          </a:xfrm>
          <a:prstGeom prst="rect">
            <a:avLst/>
          </a:prstGeom>
          <a:noFill/>
        </p:spPr>
      </p:pic>
      <p:sp>
        <p:nvSpPr>
          <p:cNvPr id="9" name="مستطيل 8"/>
          <p:cNvSpPr/>
          <p:nvPr/>
        </p:nvSpPr>
        <p:spPr>
          <a:xfrm>
            <a:off x="1475656" y="380350"/>
            <a:ext cx="6552727" cy="523220"/>
          </a:xfrm>
          <a:prstGeom prst="rect">
            <a:avLst/>
          </a:prstGeom>
          <a:ln w="3810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ar-SA" sz="2800" b="1" dirty="0" smtClean="0">
                <a:solidFill>
                  <a:srgbClr val="002060"/>
                </a:solidFill>
              </a:rPr>
              <a:t>نتعارف </a:t>
            </a:r>
            <a:r>
              <a:rPr lang="ar-SA" sz="2800" b="1" dirty="0">
                <a:solidFill>
                  <a:srgbClr val="002060"/>
                </a:solidFill>
              </a:rPr>
              <a:t>لنتآلف </a:t>
            </a:r>
          </a:p>
        </p:txBody>
      </p:sp>
      <p:sp>
        <p:nvSpPr>
          <p:cNvPr id="10" name="مستطيل 9"/>
          <p:cNvSpPr/>
          <p:nvPr/>
        </p:nvSpPr>
        <p:spPr>
          <a:xfrm>
            <a:off x="6516216" y="5706635"/>
            <a:ext cx="2398048" cy="923330"/>
          </a:xfrm>
          <a:prstGeom prst="rect">
            <a:avLst/>
          </a:prstGeom>
          <a:solidFill>
            <a:srgbClr val="FFFF00"/>
          </a:solidFill>
          <a:ln>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r>
              <a:rPr lang="ar-SA" b="1" dirty="0">
                <a:solidFill>
                  <a:srgbClr val="002060"/>
                </a:solidFill>
              </a:rPr>
              <a:t>فردي</a:t>
            </a:r>
          </a:p>
          <a:p>
            <a:pPr marL="285750" indent="-285750">
              <a:buFont typeface="Arial" pitchFamily="34" charset="0"/>
              <a:buChar char="•"/>
            </a:pPr>
            <a:r>
              <a:rPr lang="ar-SA" b="1" dirty="0">
                <a:solidFill>
                  <a:srgbClr val="002060"/>
                </a:solidFill>
              </a:rPr>
              <a:t>مدة النشاط: </a:t>
            </a:r>
            <a:r>
              <a:rPr lang="ar-SA" b="1" dirty="0" smtClean="0">
                <a:solidFill>
                  <a:srgbClr val="002060"/>
                </a:solidFill>
              </a:rPr>
              <a:t>10 </a:t>
            </a:r>
            <a:r>
              <a:rPr lang="ar-SA" b="1" dirty="0">
                <a:solidFill>
                  <a:srgbClr val="002060"/>
                </a:solidFill>
              </a:rPr>
              <a:t>دقيقة </a:t>
            </a:r>
            <a:endParaRPr lang="ar-SA" b="1" dirty="0" smtClean="0">
              <a:solidFill>
                <a:srgbClr val="002060"/>
              </a:solidFill>
            </a:endParaRPr>
          </a:p>
          <a:p>
            <a:pPr marL="285750" indent="-285750">
              <a:buFont typeface="Arial" pitchFamily="34" charset="0"/>
              <a:buChar char="•"/>
            </a:pPr>
            <a:endParaRPr lang="ar-SA" b="1" dirty="0">
              <a:solidFill>
                <a:srgbClr val="002060"/>
              </a:solidFill>
            </a:endParaRPr>
          </a:p>
        </p:txBody>
      </p:sp>
      <p:sp>
        <p:nvSpPr>
          <p:cNvPr id="11" name="Rectangle 6"/>
          <p:cNvSpPr>
            <a:spLocks noChangeArrowheads="1"/>
          </p:cNvSpPr>
          <p:nvPr/>
        </p:nvSpPr>
        <p:spPr bwMode="auto">
          <a:xfrm>
            <a:off x="6573463" y="3726904"/>
            <a:ext cx="1176925"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rPr>
              <a:t>مواهب لديك</a:t>
            </a:r>
            <a:endParaRPr kumimoji="0" lang="ar-SA"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Rectangle 5"/>
          <p:cNvSpPr>
            <a:spLocks noChangeArrowheads="1"/>
          </p:cNvSpPr>
          <p:nvPr/>
        </p:nvSpPr>
        <p:spPr bwMode="auto">
          <a:xfrm>
            <a:off x="3347864" y="1306741"/>
            <a:ext cx="8382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smtClean="0">
                <a:ln>
                  <a:noFill/>
                </a:ln>
                <a:solidFill>
                  <a:srgbClr val="FF0000"/>
                </a:solidFill>
                <a:effectLst/>
                <a:latin typeface="Arial" pitchFamily="34" charset="0"/>
                <a:ea typeface="Times New Roman" pitchFamily="18" charset="0"/>
                <a:cs typeface="Arabic Transparent" pitchFamily="2" charset="-78"/>
              </a:rPr>
              <a:t>طبيعة ومكان عملك</a:t>
            </a:r>
            <a:endParaRPr kumimoji="0" lang="ar-SA" sz="2800" b="0" i="0" u="none" strike="noStrike" cap="none" normalizeH="0" baseline="0" dirty="0" smtClean="0">
              <a:ln>
                <a:noFill/>
              </a:ln>
              <a:solidFill>
                <a:srgbClr val="FF000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923928" y="332656"/>
            <a:ext cx="1898277"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kumimoji="0" lang="ar-SA" sz="8800" b="1" i="0" u="none" strike="noStrike" cap="none" spc="50" normalizeH="0" baseline="0" dirty="0" smtClean="0">
                <a:ln w="11430"/>
                <a:solidFill>
                  <a:srgbClr val="FF0000"/>
                </a:solidFill>
                <a:effectLst>
                  <a:outerShdw blurRad="76200" dist="50800" dir="5400000" algn="tl" rotWithShape="0">
                    <a:srgbClr val="000000">
                      <a:alpha val="65000"/>
                    </a:srgbClr>
                  </a:outerShdw>
                </a:effectLst>
                <a:latin typeface="Arial" pitchFamily="34" charset="0"/>
                <a:ea typeface="Times New Roman" pitchFamily="18" charset="0"/>
                <a:cs typeface="Arabic Transparent" pitchFamily="2" charset="-78"/>
              </a:rPr>
              <a:t>وقفة</a:t>
            </a:r>
            <a:endParaRPr lang="ar-SA" sz="8800" b="1" cap="none" spc="50" dirty="0">
              <a:ln w="11430"/>
              <a:solidFill>
                <a:srgbClr val="FF0000"/>
              </a:solidFill>
              <a:effectLst>
                <a:outerShdw blurRad="76200" dist="50800" dir="5400000" algn="tl" rotWithShape="0">
                  <a:srgbClr val="000000">
                    <a:alpha val="65000"/>
                  </a:srgbClr>
                </a:outerShdw>
              </a:effectLst>
            </a:endParaRPr>
          </a:p>
        </p:txBody>
      </p:sp>
      <p:pic>
        <p:nvPicPr>
          <p:cNvPr id="3" name="Picture 2"/>
          <p:cNvPicPr>
            <a:picLocks noChangeAspect="1" noChangeArrowheads="1"/>
          </p:cNvPicPr>
          <p:nvPr/>
        </p:nvPicPr>
        <p:blipFill>
          <a:blip r:embed="rId2" cstate="print"/>
          <a:srcRect/>
          <a:stretch>
            <a:fillRect/>
          </a:stretch>
        </p:blipFill>
        <p:spPr bwMode="auto">
          <a:xfrm>
            <a:off x="4357686" y="2285992"/>
            <a:ext cx="4500594" cy="3735296"/>
          </a:xfrm>
          <a:prstGeom prst="rect">
            <a:avLst/>
          </a:prstGeom>
          <a:noFill/>
          <a:ln w="9525">
            <a:solidFill>
              <a:schemeClr val="tx1"/>
            </a:solidFill>
            <a:miter lim="800000"/>
            <a:headEnd/>
            <a:tailEnd/>
          </a:ln>
        </p:spPr>
      </p:pic>
      <p:sp>
        <p:nvSpPr>
          <p:cNvPr id="5" name="Rectangle 1"/>
          <p:cNvSpPr>
            <a:spLocks noChangeArrowheads="1"/>
          </p:cNvSpPr>
          <p:nvPr/>
        </p:nvSpPr>
        <p:spPr bwMode="auto">
          <a:xfrm>
            <a:off x="500034" y="2226537"/>
            <a:ext cx="3571900" cy="3728649"/>
          </a:xfrm>
          <a:prstGeom prst="rect">
            <a:avLst/>
          </a:prstGeom>
          <a:ln>
            <a:solidFill>
              <a:schemeClr val="tx1"/>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50000"/>
              </a:lnSpc>
              <a:spcBef>
                <a:spcPct val="0"/>
              </a:spcBef>
              <a:spcAft>
                <a:spcPct val="0"/>
              </a:spcAft>
              <a:buClrTx/>
              <a:buSzTx/>
              <a:buFontTx/>
              <a:buNone/>
              <a:tabLst/>
            </a:pPr>
            <a:r>
              <a:rPr kumimoji="0" lang="ar-SA" sz="2000" b="1" i="0" u="none" strike="noStrike" cap="none" normalizeH="0" baseline="0" dirty="0" smtClean="0">
                <a:ln>
                  <a:noFill/>
                </a:ln>
                <a:solidFill>
                  <a:schemeClr val="tx2"/>
                </a:solidFill>
                <a:effectLst/>
                <a:latin typeface="Arial" pitchFamily="34" charset="0"/>
                <a:ea typeface="Times New Roman" pitchFamily="18" charset="0"/>
                <a:cs typeface="Arabic Transparent" pitchFamily="2" charset="-78"/>
              </a:rPr>
              <a:t>قد تعتمد آراء ومعتقدات الأفراد حول مفهوم الإساءة ضد الأطفال على عدة اعتبارات منها (اجتماعية ,وثقافية ,وأسرية).</a:t>
            </a:r>
          </a:p>
          <a:p>
            <a:pPr marL="0" marR="0" lvl="0" indent="0" algn="justLow" defTabSz="914400" rtl="1" eaLnBrk="1" fontAlgn="base" latinLnBrk="0" hangingPunct="1">
              <a:lnSpc>
                <a:spcPct val="150000"/>
              </a:lnSpc>
              <a:spcBef>
                <a:spcPct val="0"/>
              </a:spcBef>
              <a:spcAft>
                <a:spcPct val="0"/>
              </a:spcAft>
              <a:buClrTx/>
              <a:buSzTx/>
              <a:buFontTx/>
              <a:buNone/>
              <a:tabLst/>
            </a:pPr>
            <a:r>
              <a:rPr kumimoji="0" lang="ar-SA" sz="2000" b="1" i="0" u="none" strike="noStrike" cap="none" normalizeH="0" baseline="0" dirty="0" smtClean="0">
                <a:ln>
                  <a:noFill/>
                </a:ln>
                <a:solidFill>
                  <a:schemeClr val="tx2"/>
                </a:solidFill>
                <a:effectLst/>
                <a:latin typeface="Arial" pitchFamily="34" charset="0"/>
                <a:ea typeface="Times New Roman" pitchFamily="18" charset="0"/>
                <a:cs typeface="Arabic Transparent" pitchFamily="2" charset="-78"/>
              </a:rPr>
              <a:t> فكثير من الآراء والاتجاهات التي تكونت لديهم هي نتاج هذا التنوع والخليط من المتغيرات، فليس من السهل عليهم التخلي </a:t>
            </a:r>
            <a:r>
              <a:rPr lang="ar-SA" sz="2000" b="1" dirty="0" smtClean="0">
                <a:solidFill>
                  <a:schemeClr val="tx2"/>
                </a:solidFill>
                <a:latin typeface="Arial" pitchFamily="34" charset="0"/>
                <a:ea typeface="Times New Roman" pitchFamily="18" charset="0"/>
                <a:cs typeface="Arabic Transparent" pitchFamily="2" charset="-78"/>
              </a:rPr>
              <a:t>عنها</a:t>
            </a:r>
            <a:r>
              <a:rPr kumimoji="0" lang="ar-SA" sz="2000" b="1" i="0" u="none" strike="noStrike" cap="none" normalizeH="0" baseline="0" dirty="0" smtClean="0">
                <a:ln>
                  <a:noFill/>
                </a:ln>
                <a:solidFill>
                  <a:schemeClr val="tx2"/>
                </a:solidFill>
                <a:effectLst/>
                <a:latin typeface="Arial" pitchFamily="34" charset="0"/>
                <a:ea typeface="Times New Roman" pitchFamily="18" charset="0"/>
                <a:cs typeface="Arabic Transparent" pitchFamily="2" charset="-78"/>
              </a:rPr>
              <a:t>.</a:t>
            </a:r>
          </a:p>
        </p:txBody>
      </p:sp>
    </p:spTree>
    <p:extLst>
      <p:ext uri="{BB962C8B-B14F-4D97-AF65-F5344CB8AC3E}">
        <p14:creationId xmlns:p14="http://schemas.microsoft.com/office/powerpoint/2010/main" val="37038291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981200"/>
            <a:ext cx="7848600" cy="1569660"/>
          </a:xfrm>
          <a:prstGeom prst="rect">
            <a:avLst/>
          </a:prstGeom>
          <a:ln w="28575">
            <a:solidFill>
              <a:schemeClr val="tx1"/>
            </a:solid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3200" b="1" i="0" u="none" strike="noStrike" cap="none" normalizeH="0" baseline="0" dirty="0" smtClean="0">
                <a:ln>
                  <a:noFill/>
                </a:ln>
                <a:solidFill>
                  <a:schemeClr val="tx2"/>
                </a:solidFill>
                <a:effectLst/>
                <a:latin typeface="Arial" pitchFamily="34" charset="0"/>
                <a:ea typeface="Times New Roman" pitchFamily="18" charset="0"/>
                <a:cs typeface="Arabic Transparent" pitchFamily="2" charset="-78"/>
              </a:rPr>
              <a:t>”هناك معتقدات وحقائق صحيحة وخاطئة تكونت لدى المجتمع بجميع أفراده وطبقاته المختلفة حول تعاطيه مع موضوع الإساءة  للأطفال“</a:t>
            </a:r>
            <a:endParaRPr kumimoji="0" lang="ar-SA" sz="3600" b="0" i="0" u="none" strike="noStrike" cap="none" normalizeH="0" baseline="0" dirty="0" smtClean="0">
              <a:ln>
                <a:noFill/>
              </a:ln>
              <a:solidFill>
                <a:schemeClr val="tx2"/>
              </a:solidFill>
              <a:effectLst/>
              <a:latin typeface="Arial" pitchFamily="34" charset="0"/>
              <a:cs typeface="Arial" pitchFamily="34" charset="0"/>
            </a:endParaRPr>
          </a:p>
        </p:txBody>
      </p:sp>
      <p:sp>
        <p:nvSpPr>
          <p:cNvPr id="3" name="Rectangle 1"/>
          <p:cNvSpPr>
            <a:spLocks noChangeArrowheads="1"/>
          </p:cNvSpPr>
          <p:nvPr/>
        </p:nvSpPr>
        <p:spPr bwMode="auto">
          <a:xfrm>
            <a:off x="394284" y="762000"/>
            <a:ext cx="8238153" cy="523220"/>
          </a:xfrm>
          <a:prstGeom prst="rect">
            <a:avLst/>
          </a:prstGeom>
          <a:solidFill>
            <a:schemeClr val="accent5"/>
          </a:solidFill>
          <a:ln>
            <a:solidFill>
              <a:schemeClr val="tx1"/>
            </a:solidFill>
            <a:headEnd/>
            <a:tailEn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anchor="ctr" anchorCtr="0" compatLnSpc="1">
            <a:prstTxWarp prst="textNoShape">
              <a:avLst/>
            </a:prstTxWarp>
            <a:spAutoFit/>
          </a:bodyPr>
          <a:lstStyle/>
          <a:p>
            <a:pPr lvl="0" algn="justLow" fontAlgn="base">
              <a:spcBef>
                <a:spcPct val="0"/>
              </a:spcBef>
              <a:spcAft>
                <a:spcPct val="0"/>
              </a:spcAft>
            </a:pPr>
            <a:r>
              <a:rPr lang="ar-SA" sz="2800" b="1" dirty="0" smtClean="0">
                <a:solidFill>
                  <a:schemeClr val="tx1"/>
                </a:solidFill>
                <a:latin typeface="Arial" pitchFamily="34" charset="0"/>
                <a:ea typeface="Times New Roman" pitchFamily="18" charset="0"/>
              </a:rPr>
              <a:t>اسم النشاط </a:t>
            </a:r>
            <a:r>
              <a:rPr lang="ar-SA" sz="2800" b="1" dirty="0">
                <a:solidFill>
                  <a:schemeClr val="tx1"/>
                </a:solidFill>
                <a:latin typeface="Arial" pitchFamily="34" charset="0"/>
                <a:ea typeface="Times New Roman" pitchFamily="18" charset="0"/>
              </a:rPr>
              <a:t>رقم </a:t>
            </a:r>
            <a:r>
              <a:rPr lang="ar-SA" sz="2800" b="1" dirty="0" smtClean="0">
                <a:solidFill>
                  <a:schemeClr val="tx1"/>
                </a:solidFill>
                <a:latin typeface="Arial" pitchFamily="34" charset="0"/>
                <a:ea typeface="Times New Roman" pitchFamily="18" charset="0"/>
              </a:rPr>
              <a:t>3/2/1: </a:t>
            </a:r>
            <a:r>
              <a:rPr lang="ar-SA" sz="2800" b="1" dirty="0">
                <a:solidFill>
                  <a:schemeClr val="tx1"/>
                </a:solidFill>
                <a:latin typeface="Arial" pitchFamily="34" charset="0"/>
                <a:ea typeface="Times New Roman" pitchFamily="18" charset="0"/>
              </a:rPr>
              <a:t>اعتقادات وحقائق عن مفهوم الإساءة </a:t>
            </a:r>
            <a:r>
              <a:rPr lang="ar-SA" sz="2800" b="1" dirty="0" smtClean="0">
                <a:solidFill>
                  <a:schemeClr val="tx1"/>
                </a:solidFill>
                <a:latin typeface="Arial" pitchFamily="34" charset="0"/>
                <a:ea typeface="Times New Roman" pitchFamily="18" charset="0"/>
              </a:rPr>
              <a:t>للأطفال</a:t>
            </a:r>
            <a:endParaRPr kumimoji="0" lang="ar-SA" sz="2800" b="1" i="0" u="none" strike="noStrike" cap="none" normalizeH="0" baseline="0" dirty="0" smtClean="0">
              <a:ln>
                <a:noFill/>
              </a:ln>
              <a:solidFill>
                <a:schemeClr val="tx1"/>
              </a:solidFill>
              <a:effectLst/>
              <a:latin typeface="Arial" pitchFamily="34" charset="0"/>
            </a:endParaRPr>
          </a:p>
        </p:txBody>
      </p:sp>
      <p:sp>
        <p:nvSpPr>
          <p:cNvPr id="4" name="مستطيل 3"/>
          <p:cNvSpPr/>
          <p:nvPr/>
        </p:nvSpPr>
        <p:spPr>
          <a:xfrm>
            <a:off x="1355284" y="4141857"/>
            <a:ext cx="6316153" cy="107721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200" b="1" spc="50" dirty="0" smtClean="0">
                <a:ln w="11430"/>
                <a:solidFill>
                  <a:srgbClr val="FF0000"/>
                </a:solidFill>
                <a:effectLst>
                  <a:outerShdw blurRad="76200" dist="50800" dir="5400000" algn="tl" rotWithShape="0">
                    <a:srgbClr val="000000">
                      <a:alpha val="65000"/>
                    </a:srgbClr>
                  </a:outerShdw>
                </a:effectLst>
                <a:latin typeface="Arial" pitchFamily="34" charset="0"/>
                <a:ea typeface="Times New Roman" pitchFamily="18" charset="0"/>
                <a:cs typeface="Arabic Transparent" pitchFamily="2" charset="-78"/>
              </a:rPr>
              <a:t>«  </a:t>
            </a:r>
            <a:r>
              <a:rPr kumimoji="0" lang="ar-SA" sz="3200" b="1" i="0" u="none" strike="noStrike" cap="none" spc="50" normalizeH="0" baseline="0" dirty="0" smtClean="0">
                <a:ln w="11430"/>
                <a:solidFill>
                  <a:srgbClr val="FF0000"/>
                </a:solidFill>
                <a:effectLst>
                  <a:outerShdw blurRad="76200" dist="50800" dir="5400000" algn="tl" rotWithShape="0">
                    <a:srgbClr val="000000">
                      <a:alpha val="65000"/>
                    </a:srgbClr>
                  </a:outerShdw>
                </a:effectLst>
                <a:latin typeface="Arial" pitchFamily="34" charset="0"/>
                <a:ea typeface="Times New Roman" pitchFamily="18" charset="0"/>
                <a:cs typeface="Arabic Transparent" pitchFamily="2" charset="-78"/>
              </a:rPr>
              <a:t>بالنظر للجدول المرفق بالنشاط صنف </a:t>
            </a:r>
          </a:p>
          <a:p>
            <a:pPr algn="ctr"/>
            <a:r>
              <a:rPr kumimoji="0" lang="ar-SA" sz="3200" b="1" i="0" u="none" strike="noStrike" cap="none" spc="50" normalizeH="0" baseline="0" dirty="0" smtClean="0">
                <a:ln w="11430"/>
                <a:solidFill>
                  <a:srgbClr val="FF0000"/>
                </a:solidFill>
                <a:effectLst>
                  <a:outerShdw blurRad="76200" dist="50800" dir="5400000" algn="tl" rotWithShape="0">
                    <a:srgbClr val="000000">
                      <a:alpha val="65000"/>
                    </a:srgbClr>
                  </a:outerShdw>
                </a:effectLst>
                <a:latin typeface="Arial" pitchFamily="34" charset="0"/>
                <a:ea typeface="Times New Roman" pitchFamily="18" charset="0"/>
                <a:cs typeface="Arabic Transparent" pitchFamily="2" charset="-78"/>
              </a:rPr>
              <a:t>المعتقدات والحقائق الصحيحة والخاطئة  "؟؟</a:t>
            </a:r>
            <a:endParaRPr lang="ar-SA" sz="3200" b="1" cap="none" spc="50" dirty="0">
              <a:ln w="11430"/>
              <a:solidFill>
                <a:srgbClr val="FF0000"/>
              </a:solidFill>
              <a:effectLst>
                <a:outerShdw blurRad="76200" dist="50800" dir="5400000" algn="tl" rotWithShape="0">
                  <a:srgbClr val="000000">
                    <a:alpha val="65000"/>
                  </a:srgbClr>
                </a:outerShdw>
              </a:effectLst>
            </a:endParaRPr>
          </a:p>
        </p:txBody>
      </p:sp>
      <p:pic>
        <p:nvPicPr>
          <p:cNvPr id="5" name="Picture 2"/>
          <p:cNvPicPr>
            <a:picLocks noChangeAspect="1" noChangeArrowheads="1"/>
          </p:cNvPicPr>
          <p:nvPr/>
        </p:nvPicPr>
        <p:blipFill>
          <a:blip r:embed="rId2" cstate="print"/>
          <a:srcRect/>
          <a:stretch>
            <a:fillRect/>
          </a:stretch>
        </p:blipFill>
        <p:spPr bwMode="auto">
          <a:xfrm>
            <a:off x="0" y="3533050"/>
            <a:ext cx="1423019" cy="1681750"/>
          </a:xfrm>
          <a:prstGeom prst="rect">
            <a:avLst/>
          </a:prstGeom>
          <a:noFill/>
          <a:ln w="9525">
            <a:noFill/>
            <a:miter lim="800000"/>
            <a:headEnd/>
            <a:tailEnd/>
          </a:ln>
        </p:spPr>
      </p:pic>
      <p:sp>
        <p:nvSpPr>
          <p:cNvPr id="6" name="Rectangle 1"/>
          <p:cNvSpPr>
            <a:spLocks noChangeArrowheads="1"/>
          </p:cNvSpPr>
          <p:nvPr/>
        </p:nvSpPr>
        <p:spPr bwMode="auto">
          <a:xfrm>
            <a:off x="6444208" y="5506779"/>
            <a:ext cx="1654620" cy="1077218"/>
          </a:xfrm>
          <a:prstGeom prst="rect">
            <a:avLst/>
          </a:prstGeom>
          <a:solidFill>
            <a:srgbClr val="FFFF00"/>
          </a:solidFill>
          <a:ln>
            <a:solidFill>
              <a:schemeClr val="tx1"/>
            </a:solidFill>
            <a:headEnd/>
            <a:tailEn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anchor="ctr" anchorCtr="0" compatLnSpc="1">
            <a:prstTxWarp prst="textNoShape">
              <a:avLst/>
            </a:prstTxWarp>
            <a:spAutoFit/>
          </a:bodyPr>
          <a:lstStyle/>
          <a:p>
            <a:pPr algn="justLow" fontAlgn="base">
              <a:spcBef>
                <a:spcPct val="0"/>
              </a:spcBef>
              <a:spcAft>
                <a:spcPct val="0"/>
              </a:spcAft>
            </a:pPr>
            <a:r>
              <a:rPr lang="ar-SA" sz="1600" b="1" dirty="0">
                <a:solidFill>
                  <a:schemeClr val="tx1"/>
                </a:solidFill>
                <a:latin typeface="Arial" pitchFamily="34" charset="0"/>
                <a:ea typeface="Times New Roman" pitchFamily="18" charset="0"/>
              </a:rPr>
              <a:t>مدة النشاط: </a:t>
            </a:r>
            <a:r>
              <a:rPr lang="ar-SA" sz="1600" b="1" dirty="0" smtClean="0">
                <a:solidFill>
                  <a:schemeClr val="tx1"/>
                </a:solidFill>
                <a:latin typeface="Arial" pitchFamily="34" charset="0"/>
                <a:ea typeface="Times New Roman" pitchFamily="18" charset="0"/>
              </a:rPr>
              <a:t>10دقيقة </a:t>
            </a:r>
            <a:endParaRPr lang="en-US" sz="1600" b="1" dirty="0">
              <a:solidFill>
                <a:schemeClr val="tx1"/>
              </a:solidFill>
              <a:latin typeface="Arial" pitchFamily="34" charset="0"/>
              <a:ea typeface="Times New Roman" pitchFamily="18" charset="0"/>
            </a:endParaRPr>
          </a:p>
          <a:p>
            <a:pPr algn="justLow" fontAlgn="base">
              <a:spcBef>
                <a:spcPct val="0"/>
              </a:spcBef>
              <a:spcAft>
                <a:spcPct val="0"/>
              </a:spcAft>
            </a:pPr>
            <a:r>
              <a:rPr lang="ar-SA" sz="1600" b="1" dirty="0">
                <a:solidFill>
                  <a:schemeClr val="tx1"/>
                </a:solidFill>
                <a:latin typeface="Arial" pitchFamily="34" charset="0"/>
                <a:ea typeface="Times New Roman" pitchFamily="18" charset="0"/>
              </a:rPr>
              <a:t>طريقة التدريب:  </a:t>
            </a:r>
            <a:endParaRPr lang="en-US" sz="1600" b="1" dirty="0">
              <a:solidFill>
                <a:schemeClr val="tx1"/>
              </a:solidFill>
              <a:latin typeface="Arial" pitchFamily="34" charset="0"/>
              <a:ea typeface="Times New Roman" pitchFamily="18" charset="0"/>
            </a:endParaRPr>
          </a:p>
          <a:p>
            <a:pPr algn="justLow" fontAlgn="base">
              <a:spcBef>
                <a:spcPct val="0"/>
              </a:spcBef>
              <a:spcAft>
                <a:spcPct val="0"/>
              </a:spcAft>
            </a:pPr>
            <a:r>
              <a:rPr lang="ar-SA" sz="1600" b="1" dirty="0">
                <a:solidFill>
                  <a:schemeClr val="tx1"/>
                </a:solidFill>
                <a:latin typeface="Arial" pitchFamily="34" charset="0"/>
                <a:ea typeface="Times New Roman" pitchFamily="18" charset="0"/>
              </a:rPr>
              <a:t>-العصف الذهني</a:t>
            </a:r>
          </a:p>
          <a:p>
            <a:pPr algn="justLow" fontAlgn="base">
              <a:spcBef>
                <a:spcPct val="0"/>
              </a:spcBef>
              <a:spcAft>
                <a:spcPct val="0"/>
              </a:spcAft>
            </a:pPr>
            <a:r>
              <a:rPr lang="ar-SA" sz="1600" b="1" dirty="0">
                <a:solidFill>
                  <a:schemeClr val="tx1"/>
                </a:solidFill>
                <a:latin typeface="Arial" pitchFamily="34" charset="0"/>
                <a:ea typeface="Times New Roman" pitchFamily="18" charset="0"/>
              </a:rPr>
              <a:t>-مجموعات العمل </a:t>
            </a:r>
          </a:p>
        </p:txBody>
      </p:sp>
      <p:sp>
        <p:nvSpPr>
          <p:cNvPr id="8" name="شكل بيضاوي 7"/>
          <p:cNvSpPr/>
          <p:nvPr/>
        </p:nvSpPr>
        <p:spPr>
          <a:xfrm>
            <a:off x="323528" y="6045388"/>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12-13</a:t>
            </a:r>
          </a:p>
          <a:p>
            <a:pPr algn="ctr"/>
            <a:r>
              <a:rPr lang="ar-SA" dirty="0" smtClean="0">
                <a:solidFill>
                  <a:schemeClr val="tx1"/>
                </a:solidFill>
              </a:rPr>
              <a:t>ص</a:t>
            </a:r>
            <a:endParaRPr lang="ar-SA" dirty="0">
              <a:solidFill>
                <a:schemeClr val="tx1"/>
              </a:solidFill>
            </a:endParaRPr>
          </a:p>
        </p:txBody>
      </p:sp>
    </p:spTree>
    <p:extLst>
      <p:ext uri="{BB962C8B-B14F-4D97-AF65-F5344CB8AC3E}">
        <p14:creationId xmlns:p14="http://schemas.microsoft.com/office/powerpoint/2010/main" val="3589871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2667000" y="290156"/>
            <a:ext cx="6248400" cy="624786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smtClean="0">
                <a:ln>
                  <a:noFill/>
                </a:ln>
                <a:solidFill>
                  <a:srgbClr val="FF0000"/>
                </a:solidFill>
                <a:effectLst/>
                <a:latin typeface="Arial" pitchFamily="34" charset="0"/>
                <a:ea typeface="Times New Roman" pitchFamily="18" charset="0"/>
                <a:cs typeface="Arabic Transparent" pitchFamily="2" charset="-78"/>
              </a:rPr>
              <a:t>إن </a:t>
            </a:r>
            <a:r>
              <a:rPr lang="ar-SA" sz="2400" b="1" dirty="0">
                <a:solidFill>
                  <a:srgbClr val="FF0000"/>
                </a:solidFill>
                <a:latin typeface="Arial" pitchFamily="34" charset="0"/>
                <a:ea typeface="Times New Roman" pitchFamily="18" charset="0"/>
                <a:cs typeface="Arabic Transparent" pitchFamily="2" charset="-78"/>
              </a:rPr>
              <a:t>ا</a:t>
            </a:r>
            <a:r>
              <a:rPr kumimoji="0" lang="ar-SA" sz="2400" b="1" i="0" u="none" strike="noStrike" cap="none" normalizeH="0" baseline="0" dirty="0" smtClean="0">
                <a:ln>
                  <a:noFill/>
                </a:ln>
                <a:solidFill>
                  <a:srgbClr val="FF0000"/>
                </a:solidFill>
                <a:effectLst/>
                <a:latin typeface="Arial" pitchFamily="34" charset="0"/>
                <a:ea typeface="Times New Roman" pitchFamily="18" charset="0"/>
                <a:cs typeface="Arabic Transparent" pitchFamily="2" charset="-78"/>
              </a:rPr>
              <a:t>ختلاف المفهوم الصحيح  لمعنى </a:t>
            </a:r>
            <a:r>
              <a:rPr kumimoji="0" lang="ar-SA" sz="2400" b="1" i="0" u="none" strike="noStrike" cap="none" normalizeH="0" dirty="0" smtClean="0">
                <a:ln>
                  <a:noFill/>
                </a:ln>
                <a:solidFill>
                  <a:srgbClr val="FF0000"/>
                </a:solidFill>
                <a:effectLst/>
                <a:latin typeface="Arial" pitchFamily="34" charset="0"/>
                <a:ea typeface="Times New Roman" pitchFamily="18" charset="0"/>
                <a:cs typeface="Arabic Transparent" pitchFamily="2" charset="-78"/>
              </a:rPr>
              <a:t>الإساءة للأطفال من قبل  الآباء والمربين ومن له حق رعايتهم </a:t>
            </a:r>
            <a:r>
              <a:rPr lang="ar-SA" sz="2400" b="1" dirty="0" smtClean="0">
                <a:solidFill>
                  <a:srgbClr val="FF0000"/>
                </a:solidFill>
                <a:latin typeface="Arial" pitchFamily="34" charset="0"/>
                <a:ea typeface="Times New Roman" pitchFamily="18" charset="0"/>
                <a:cs typeface="Arabic Transparent" pitchFamily="2" charset="-78"/>
              </a:rPr>
              <a:t>لها دور في وقوع الإساءة والإهمال عليهم من عدمه بناء على ما يتحلون به من معتقدات صحيحة وخاطئة حول هذا الموضوع تحديداً . </a:t>
            </a:r>
          </a:p>
          <a:p>
            <a:pPr marL="0" marR="0" lvl="0" indent="0" algn="justLow" defTabSz="914400" rtl="1" eaLnBrk="1" fontAlgn="base" latinLnBrk="0" hangingPunct="1">
              <a:lnSpc>
                <a:spcPct val="100000"/>
              </a:lnSpc>
              <a:spcBef>
                <a:spcPct val="0"/>
              </a:spcBef>
              <a:spcAft>
                <a:spcPct val="0"/>
              </a:spcAft>
              <a:buClrTx/>
              <a:buSzTx/>
              <a:buFontTx/>
              <a:buNone/>
              <a:tabLst/>
            </a:pPr>
            <a:endParaRPr lang="ar-SA" sz="2400" b="1" dirty="0" smtClean="0">
              <a:solidFill>
                <a:srgbClr val="FF0000"/>
              </a:solidFill>
              <a:latin typeface="Arial" pitchFamily="34" charset="0"/>
              <a:ea typeface="Times New Roman" pitchFamily="18" charset="0"/>
              <a:cs typeface="Arabic Transparent" pitchFamily="2" charset="-78"/>
            </a:endParaRPr>
          </a:p>
          <a:p>
            <a:pPr marL="0" marR="0" lvl="0" indent="0" algn="justLow" defTabSz="914400" rtl="1" eaLnBrk="1" fontAlgn="base" latinLnBrk="0" hangingPunct="1">
              <a:lnSpc>
                <a:spcPct val="100000"/>
              </a:lnSpc>
              <a:spcBef>
                <a:spcPct val="0"/>
              </a:spcBef>
              <a:spcAft>
                <a:spcPct val="0"/>
              </a:spcAft>
              <a:buClrTx/>
              <a:buSzTx/>
              <a:buFontTx/>
              <a:buNone/>
              <a:tabLst/>
            </a:pPr>
            <a:r>
              <a:rPr lang="ar-SA" sz="2400" dirty="0" smtClean="0">
                <a:solidFill>
                  <a:schemeClr val="tx2"/>
                </a:solidFill>
                <a:latin typeface="Arial" pitchFamily="34" charset="0"/>
                <a:ea typeface="Times New Roman" pitchFamily="18" charset="0"/>
                <a:cs typeface="Arabic Transparent" pitchFamily="2" charset="-78"/>
              </a:rPr>
              <a:t> </a:t>
            </a:r>
            <a:r>
              <a:rPr lang="ar-SA" sz="2800" b="1" dirty="0" smtClean="0">
                <a:solidFill>
                  <a:schemeClr val="tx2"/>
                </a:solidFill>
                <a:latin typeface="Arial" pitchFamily="34" charset="0"/>
                <a:ea typeface="Times New Roman" pitchFamily="18" charset="0"/>
                <a:cs typeface="Arabic Transparent" pitchFamily="2" charset="-78"/>
              </a:rPr>
              <a:t>قاعدة : </a:t>
            </a:r>
          </a:p>
          <a:p>
            <a:pPr marL="0" marR="0" lvl="0" indent="0" algn="justLow" defTabSz="914400" rtl="1" eaLnBrk="1" fontAlgn="base" latinLnBrk="0" hangingPunct="1">
              <a:lnSpc>
                <a:spcPct val="100000"/>
              </a:lnSpc>
              <a:spcBef>
                <a:spcPct val="0"/>
              </a:spcBef>
              <a:spcAft>
                <a:spcPct val="0"/>
              </a:spcAft>
              <a:buClrTx/>
              <a:buSzTx/>
              <a:buFontTx/>
              <a:buNone/>
              <a:tabLst/>
            </a:pPr>
            <a:r>
              <a:rPr lang="ar-SA" sz="2800" b="1" dirty="0">
                <a:solidFill>
                  <a:schemeClr val="tx2"/>
                </a:solidFill>
                <a:latin typeface="Arial" pitchFamily="34" charset="0"/>
                <a:ea typeface="Times New Roman" pitchFamily="18" charset="0"/>
                <a:cs typeface="Arabic Transparent" pitchFamily="2" charset="-78"/>
              </a:rPr>
              <a:t> </a:t>
            </a:r>
            <a:r>
              <a:rPr lang="ar-SA" sz="2800" b="1" dirty="0" smtClean="0">
                <a:solidFill>
                  <a:srgbClr val="3333FF"/>
                </a:solidFill>
                <a:latin typeface="Arial" pitchFamily="34" charset="0"/>
                <a:ea typeface="Times New Roman" pitchFamily="18" charset="0"/>
                <a:cs typeface="Arabic Transparent" pitchFamily="2" charset="-78"/>
              </a:rPr>
              <a:t>كلما كانت المعتقدات صحيحة كانت الممارسات صحيحة وكلما كانت المعتقدات خاطئة كانت الممارسات خاطئة في الغالب .</a:t>
            </a:r>
            <a:endParaRPr lang="ar-SA" sz="2800" b="1" dirty="0">
              <a:solidFill>
                <a:srgbClr val="3333FF"/>
              </a:solidFill>
              <a:latin typeface="Arial" pitchFamily="34" charset="0"/>
              <a:ea typeface="Times New Roman" pitchFamily="18" charset="0"/>
              <a:cs typeface="Arabic Transparent" pitchFamily="2" charset="-78"/>
            </a:endParaRPr>
          </a:p>
          <a:p>
            <a:pPr marL="0" marR="0" lvl="0" indent="0" algn="justLow" defTabSz="914400" rtl="1" eaLnBrk="1" fontAlgn="base" latinLnBrk="0" hangingPunct="1">
              <a:lnSpc>
                <a:spcPct val="100000"/>
              </a:lnSpc>
              <a:spcBef>
                <a:spcPct val="0"/>
              </a:spcBef>
              <a:spcAft>
                <a:spcPct val="0"/>
              </a:spcAft>
              <a:buClrTx/>
              <a:buSzTx/>
              <a:buFontTx/>
              <a:buNone/>
              <a:tabLst/>
            </a:pPr>
            <a:r>
              <a:rPr lang="ar-SA" sz="2400" dirty="0" smtClean="0">
                <a:solidFill>
                  <a:schemeClr val="tx2"/>
                </a:solidFill>
                <a:latin typeface="Arial" pitchFamily="34" charset="0"/>
                <a:ea typeface="Times New Roman" pitchFamily="18" charset="0"/>
                <a:cs typeface="Arabic Transparent" pitchFamily="2" charset="-78"/>
              </a:rPr>
              <a:t> </a:t>
            </a:r>
            <a:endParaRPr kumimoji="0" lang="ar-SA" sz="2400" b="0" i="0" u="none" strike="noStrike" cap="none" normalizeH="0" baseline="0" dirty="0" smtClean="0">
              <a:ln>
                <a:noFill/>
              </a:ln>
              <a:solidFill>
                <a:schemeClr val="tx2"/>
              </a:solidFill>
              <a:effectLst/>
              <a:latin typeface="Arial" pitchFamily="34" charset="0"/>
              <a:ea typeface="Times New Roman" pitchFamily="18" charset="0"/>
              <a:cs typeface="Arabic Transparent" pitchFamily="2" charset="-78"/>
            </a:endParaRPr>
          </a:p>
          <a:p>
            <a:pPr marL="0" marR="0" lvl="0" indent="0" algn="justLow" defTabSz="914400" rtl="1"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smtClean="0">
                <a:ln>
                  <a:noFill/>
                </a:ln>
                <a:solidFill>
                  <a:schemeClr val="tx2"/>
                </a:solidFill>
                <a:effectLst/>
                <a:latin typeface="Arial" pitchFamily="34" charset="0"/>
                <a:ea typeface="Times New Roman" pitchFamily="18" charset="0"/>
                <a:cs typeface="Arabic Transparent" pitchFamily="2" charset="-78"/>
              </a:rPr>
              <a:t>مما قد تدفعهم إلى ارتكاب </a:t>
            </a:r>
            <a:r>
              <a:rPr lang="ar-SA" sz="2400" b="1" dirty="0" smtClean="0">
                <a:solidFill>
                  <a:schemeClr val="tx2"/>
                </a:solidFill>
                <a:latin typeface="Arial" pitchFamily="34" charset="0"/>
                <a:ea typeface="Times New Roman" pitchFamily="18" charset="0"/>
                <a:cs typeface="Arabic Transparent" pitchFamily="2" charset="-78"/>
              </a:rPr>
              <a:t>أ</a:t>
            </a:r>
            <a:r>
              <a:rPr kumimoji="0" lang="ar-SA" sz="2400" b="1" i="0" u="none" strike="noStrike" cap="none" normalizeH="0" baseline="0" dirty="0" smtClean="0">
                <a:ln>
                  <a:noFill/>
                </a:ln>
                <a:solidFill>
                  <a:schemeClr val="tx2"/>
                </a:solidFill>
                <a:effectLst/>
                <a:latin typeface="Arial" pitchFamily="34" charset="0"/>
                <a:ea typeface="Times New Roman" pitchFamily="18" charset="0"/>
                <a:cs typeface="Arabic Transparent" pitchFamily="2" charset="-78"/>
              </a:rPr>
              <a:t>ياً من الأمرين التاليين : </a:t>
            </a:r>
          </a:p>
          <a:p>
            <a:pPr marL="0" marR="0" lvl="0" indent="0" algn="justLow" defTabSz="914400" rtl="1" eaLnBrk="1" fontAlgn="base" latinLnBrk="0" hangingPunct="1">
              <a:lnSpc>
                <a:spcPct val="100000"/>
              </a:lnSpc>
              <a:spcBef>
                <a:spcPct val="0"/>
              </a:spcBef>
              <a:spcAft>
                <a:spcPct val="0"/>
              </a:spcAft>
              <a:buClrTx/>
              <a:buSzTx/>
              <a:buBlip>
                <a:blip r:embed="rId2"/>
              </a:buBlip>
              <a:tabLst/>
            </a:pPr>
            <a:r>
              <a:rPr kumimoji="0" lang="ar-SA" sz="2400" b="1" i="0" u="none" strike="noStrike" cap="none" normalizeH="0" baseline="0" dirty="0" smtClean="0">
                <a:ln>
                  <a:noFill/>
                </a:ln>
                <a:solidFill>
                  <a:schemeClr val="tx2"/>
                </a:solidFill>
                <a:effectLst/>
                <a:latin typeface="Arial" pitchFamily="34" charset="0"/>
                <a:ea typeface="Times New Roman" pitchFamily="18" charset="0"/>
                <a:cs typeface="Arabic Transparent" pitchFamily="2" charset="-78"/>
              </a:rPr>
              <a:t>ممارسة أنماط الإساءة والعنف ضد الأطفال بحكم ما يعتقدونه.</a:t>
            </a:r>
          </a:p>
          <a:p>
            <a:pPr marL="0" marR="0" lvl="0" indent="0" algn="justLow" defTabSz="914400" rtl="1" eaLnBrk="1" fontAlgn="base" latinLnBrk="0" hangingPunct="1">
              <a:lnSpc>
                <a:spcPct val="100000"/>
              </a:lnSpc>
              <a:spcBef>
                <a:spcPct val="0"/>
              </a:spcBef>
              <a:spcAft>
                <a:spcPct val="0"/>
              </a:spcAft>
              <a:buClrTx/>
              <a:buSzTx/>
              <a:buBlip>
                <a:blip r:embed="rId2"/>
              </a:buBlip>
              <a:tabLst/>
            </a:pPr>
            <a:r>
              <a:rPr kumimoji="0" lang="ar-SA" sz="2400" b="1" i="0" u="none" strike="noStrike" cap="none" normalizeH="0" baseline="0" dirty="0" smtClean="0">
                <a:ln>
                  <a:noFill/>
                </a:ln>
                <a:solidFill>
                  <a:schemeClr val="tx2"/>
                </a:solidFill>
                <a:effectLst/>
                <a:latin typeface="Arial" pitchFamily="34" charset="0"/>
                <a:ea typeface="Times New Roman" pitchFamily="18" charset="0"/>
                <a:cs typeface="Arabic Transparent" pitchFamily="2" charset="-78"/>
              </a:rPr>
              <a:t>الإيمان بأهمية ممارسة بعض هذه الأنماط على الأطفال حتى</a:t>
            </a:r>
            <a:r>
              <a:rPr kumimoji="0" lang="ar-SA" sz="2400" b="1" i="0" u="none" strike="noStrike" cap="none" normalizeH="0" dirty="0" smtClean="0">
                <a:ln>
                  <a:noFill/>
                </a:ln>
                <a:solidFill>
                  <a:schemeClr val="tx2"/>
                </a:solidFill>
                <a:effectLst/>
                <a:latin typeface="Arial" pitchFamily="34" charset="0"/>
                <a:ea typeface="Times New Roman" pitchFamily="18" charset="0"/>
                <a:cs typeface="Arabic Transparent" pitchFamily="2" charset="-78"/>
              </a:rPr>
              <a:t> </a:t>
            </a:r>
            <a:r>
              <a:rPr kumimoji="0" lang="ar-SA" sz="2400" b="1" i="0" u="none" strike="noStrike" cap="none" normalizeH="0" baseline="0" dirty="0" smtClean="0">
                <a:ln>
                  <a:noFill/>
                </a:ln>
                <a:solidFill>
                  <a:schemeClr val="tx2"/>
                </a:solidFill>
                <a:effectLst/>
                <a:latin typeface="Arial" pitchFamily="34" charset="0"/>
                <a:ea typeface="Times New Roman" pitchFamily="18" charset="0"/>
                <a:cs typeface="Arabic Transparent" pitchFamily="2" charset="-78"/>
              </a:rPr>
              <a:t>وان لم يمارسوها بالشكل المعلن –فيكفي انهم مؤيدون لتلك الممارسات. </a:t>
            </a:r>
            <a:endParaRPr kumimoji="0" lang="ar-SA" sz="2800" b="1" i="0" u="none" strike="noStrike" cap="none" normalizeH="0" baseline="0" dirty="0" smtClean="0">
              <a:ln>
                <a:noFill/>
              </a:ln>
              <a:solidFill>
                <a:schemeClr val="tx2"/>
              </a:solidFill>
              <a:effectLst/>
              <a:latin typeface="Arial" pitchFamily="34" charset="0"/>
              <a:cs typeface="Arial" pitchFamily="34" charset="0"/>
            </a:endParaRPr>
          </a:p>
        </p:txBody>
      </p:sp>
      <p:pic>
        <p:nvPicPr>
          <p:cNvPr id="158721" name="Picture 1"/>
          <p:cNvPicPr>
            <a:picLocks noChangeAspect="1" noChangeArrowheads="1"/>
          </p:cNvPicPr>
          <p:nvPr/>
        </p:nvPicPr>
        <p:blipFill>
          <a:blip r:embed="rId3" cstate="print"/>
          <a:srcRect/>
          <a:stretch>
            <a:fillRect/>
          </a:stretch>
        </p:blipFill>
        <p:spPr bwMode="auto">
          <a:xfrm>
            <a:off x="304800" y="304800"/>
            <a:ext cx="2133600" cy="1847850"/>
          </a:xfrm>
          <a:prstGeom prst="rect">
            <a:avLst/>
          </a:prstGeom>
          <a:noFill/>
          <a:ln w="9525">
            <a:noFill/>
            <a:miter lim="800000"/>
            <a:headEnd/>
            <a:tailEnd/>
          </a:ln>
        </p:spPr>
      </p:pic>
      <p:pic>
        <p:nvPicPr>
          <p:cNvPr id="158723" name="Picture 3"/>
          <p:cNvPicPr>
            <a:picLocks noChangeAspect="1" noChangeArrowheads="1"/>
          </p:cNvPicPr>
          <p:nvPr/>
        </p:nvPicPr>
        <p:blipFill>
          <a:blip r:embed="rId4" cstate="print"/>
          <a:srcRect/>
          <a:stretch>
            <a:fillRect/>
          </a:stretch>
        </p:blipFill>
        <p:spPr bwMode="auto">
          <a:xfrm>
            <a:off x="304800" y="2438400"/>
            <a:ext cx="2133600" cy="2047875"/>
          </a:xfrm>
          <a:prstGeom prst="rect">
            <a:avLst/>
          </a:prstGeom>
          <a:noFill/>
          <a:ln w="9525">
            <a:noFill/>
            <a:miter lim="800000"/>
            <a:headEnd/>
            <a:tailEnd/>
          </a:ln>
        </p:spPr>
      </p:pic>
      <p:pic>
        <p:nvPicPr>
          <p:cNvPr id="158724" name="Picture 4"/>
          <p:cNvPicPr>
            <a:picLocks noChangeAspect="1" noChangeArrowheads="1"/>
          </p:cNvPicPr>
          <p:nvPr/>
        </p:nvPicPr>
        <p:blipFill>
          <a:blip r:embed="rId5" cstate="print"/>
          <a:srcRect b="6383"/>
          <a:stretch>
            <a:fillRect/>
          </a:stretch>
        </p:blipFill>
        <p:spPr bwMode="auto">
          <a:xfrm>
            <a:off x="304800" y="4724400"/>
            <a:ext cx="1905000" cy="1828800"/>
          </a:xfrm>
          <a:prstGeom prst="rect">
            <a:avLst/>
          </a:prstGeom>
          <a:noFill/>
          <a:ln w="9525">
            <a:noFill/>
            <a:miter lim="800000"/>
            <a:headEnd/>
            <a:tailEnd/>
          </a:ln>
        </p:spPr>
      </p:pic>
    </p:spTree>
    <p:extLst>
      <p:ext uri="{BB962C8B-B14F-4D97-AF65-F5344CB8AC3E}">
        <p14:creationId xmlns:p14="http://schemas.microsoft.com/office/powerpoint/2010/main" val="21175625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789041554"/>
              </p:ext>
            </p:extLst>
          </p:nvPr>
        </p:nvGraphicFramePr>
        <p:xfrm>
          <a:off x="251520" y="404663"/>
          <a:ext cx="8712750" cy="6239256"/>
        </p:xfrm>
        <a:graphic>
          <a:graphicData uri="http://schemas.openxmlformats.org/drawingml/2006/table">
            <a:tbl>
              <a:tblPr rtl="1"/>
              <a:tblGrid>
                <a:gridCol w="8712750"/>
              </a:tblGrid>
              <a:tr h="278512">
                <a:tc>
                  <a:txBody>
                    <a:bodyPr/>
                    <a:lstStyle/>
                    <a:p>
                      <a:pPr algn="ctr" rtl="1">
                        <a:lnSpc>
                          <a:spcPct val="115000"/>
                        </a:lnSpc>
                        <a:spcAft>
                          <a:spcPts val="0"/>
                        </a:spcAft>
                      </a:pPr>
                      <a:r>
                        <a:rPr lang="ar-SA" sz="3200" b="1" dirty="0">
                          <a:solidFill>
                            <a:srgbClr val="C00000"/>
                          </a:solidFill>
                          <a:latin typeface="Calibri"/>
                          <a:ea typeface="Times New Roman"/>
                          <a:cs typeface="Traditional Arabic"/>
                        </a:rPr>
                        <a:t>ثانياً: الحقائق والمعتقدات الخاطئة</a:t>
                      </a:r>
                      <a:endParaRPr lang="en-US" sz="1800" dirty="0">
                        <a:latin typeface="Calibri"/>
                        <a:ea typeface="Times New Roman"/>
                        <a:cs typeface="Arial"/>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r>
              <a:tr h="233680">
                <a:tc>
                  <a:txBody>
                    <a:bodyPr/>
                    <a:lstStyle/>
                    <a:p>
                      <a:pPr algn="r" rtl="1">
                        <a:lnSpc>
                          <a:spcPct val="115000"/>
                        </a:lnSpc>
                        <a:spcAft>
                          <a:spcPts val="0"/>
                        </a:spcAft>
                      </a:pPr>
                      <a:r>
                        <a:rPr lang="ar-SA" sz="2000" b="1" dirty="0">
                          <a:latin typeface="Calibri"/>
                          <a:ea typeface="Times New Roman"/>
                          <a:cs typeface="Traditional Arabic"/>
                        </a:rPr>
                        <a:t>الفقراء يتعرضون إلى إساءة معاملة أبنائهم أكثر من الأغنياء.</a:t>
                      </a:r>
                      <a:endParaRPr lang="en-US" sz="1400" b="1" dirty="0">
                        <a:latin typeface="Calibri"/>
                        <a:ea typeface="Times New Roman"/>
                        <a:cs typeface="Arial"/>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233680">
                <a:tc>
                  <a:txBody>
                    <a:bodyPr/>
                    <a:lstStyle/>
                    <a:p>
                      <a:pPr algn="r" rtl="1">
                        <a:lnSpc>
                          <a:spcPct val="115000"/>
                        </a:lnSpc>
                        <a:spcAft>
                          <a:spcPts val="0"/>
                        </a:spcAft>
                      </a:pPr>
                      <a:r>
                        <a:rPr lang="ar-SA" sz="2000" b="1" dirty="0">
                          <a:latin typeface="Calibri"/>
                          <a:ea typeface="Times New Roman"/>
                          <a:cs typeface="Traditional Arabic"/>
                        </a:rPr>
                        <a:t>يلجأ بعض الأهل إلى تربية أبنائه </a:t>
                      </a:r>
                      <a:r>
                        <a:rPr lang="ar-SA" sz="2000" b="1" dirty="0" smtClean="0">
                          <a:latin typeface="Calibri"/>
                          <a:ea typeface="Times New Roman"/>
                          <a:cs typeface="Traditional Arabic"/>
                        </a:rPr>
                        <a:t>بالضرب </a:t>
                      </a:r>
                      <a:r>
                        <a:rPr lang="ar-SA" sz="2000" b="1" dirty="0">
                          <a:latin typeface="Calibri"/>
                          <a:ea typeface="Times New Roman"/>
                          <a:cs typeface="Traditional Arabic"/>
                        </a:rPr>
                        <a:t>بإيمانه أن الضرب يعد وسيلة جيدة ومقبولة للتربية.</a:t>
                      </a:r>
                      <a:endParaRPr lang="en-US" sz="1400" b="1" dirty="0">
                        <a:latin typeface="Calibri"/>
                        <a:ea typeface="Times New Roman"/>
                        <a:cs typeface="Arial"/>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233680">
                <a:tc>
                  <a:txBody>
                    <a:bodyPr/>
                    <a:lstStyle/>
                    <a:p>
                      <a:pPr algn="r" rtl="1">
                        <a:lnSpc>
                          <a:spcPct val="115000"/>
                        </a:lnSpc>
                        <a:spcAft>
                          <a:spcPts val="0"/>
                        </a:spcAft>
                      </a:pPr>
                      <a:r>
                        <a:rPr lang="ar-SA" sz="2000" b="1" dirty="0">
                          <a:latin typeface="Calibri"/>
                          <a:ea typeface="Times New Roman"/>
                          <a:cs typeface="Traditional Arabic"/>
                        </a:rPr>
                        <a:t>إنّ الظروف والتحديات التي </a:t>
                      </a:r>
                      <a:r>
                        <a:rPr lang="ar-SA" sz="2000" b="1" dirty="0" err="1">
                          <a:latin typeface="Calibri"/>
                          <a:ea typeface="Times New Roman"/>
                          <a:cs typeface="Traditional Arabic"/>
                        </a:rPr>
                        <a:t>يواجهها</a:t>
                      </a:r>
                      <a:r>
                        <a:rPr lang="ar-SA" sz="2000" b="1" dirty="0">
                          <a:latin typeface="Calibri"/>
                          <a:ea typeface="Times New Roman"/>
                          <a:cs typeface="Traditional Arabic"/>
                        </a:rPr>
                        <a:t> الأهل تبرر تخليهم عن بعض واجباتهم تجاه أبنائهم.</a:t>
                      </a:r>
                      <a:endParaRPr lang="en-US" sz="1400" b="1" dirty="0">
                        <a:latin typeface="Calibri"/>
                        <a:ea typeface="Times New Roman"/>
                        <a:cs typeface="Arial"/>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233680">
                <a:tc>
                  <a:txBody>
                    <a:bodyPr/>
                    <a:lstStyle/>
                    <a:p>
                      <a:pPr algn="r" rtl="1">
                        <a:lnSpc>
                          <a:spcPct val="115000"/>
                        </a:lnSpc>
                        <a:spcAft>
                          <a:spcPts val="0"/>
                        </a:spcAft>
                      </a:pPr>
                      <a:r>
                        <a:rPr lang="ar-SA" sz="2000" b="1" dirty="0">
                          <a:latin typeface="Calibri"/>
                          <a:ea typeface="Times New Roman"/>
                          <a:cs typeface="Traditional Arabic"/>
                        </a:rPr>
                        <a:t>هناك بعض حالات إساءة المعاملة التي قد تسجل على أنها حوادث ضد الأطفال، ولكن في واقع الحال لا يوجد لدينا مشكلة بحد ذاتها. </a:t>
                      </a:r>
                      <a:endParaRPr lang="en-US" sz="1400" b="1" dirty="0">
                        <a:latin typeface="Calibri"/>
                        <a:ea typeface="Times New Roman"/>
                        <a:cs typeface="Arial"/>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467360">
                <a:tc>
                  <a:txBody>
                    <a:bodyPr/>
                    <a:lstStyle/>
                    <a:p>
                      <a:pPr algn="r" rtl="1">
                        <a:lnSpc>
                          <a:spcPct val="115000"/>
                        </a:lnSpc>
                        <a:spcAft>
                          <a:spcPts val="0"/>
                        </a:spcAft>
                      </a:pPr>
                      <a:r>
                        <a:rPr lang="ar-SA" sz="2000" b="1" dirty="0">
                          <a:latin typeface="Calibri"/>
                          <a:ea typeface="Times New Roman"/>
                          <a:cs typeface="Traditional Arabic"/>
                        </a:rPr>
                        <a:t>الأولاد والبنات في عمر 10 سنوات وأكثر يكونون قادرين على الاعتماد على أنفسهم ولا يحتاجون إلى أحد لحمايتهم فهم يفهمون كل شيء. </a:t>
                      </a:r>
                      <a:endParaRPr lang="en-US" sz="1400" b="1" dirty="0">
                        <a:latin typeface="Calibri"/>
                        <a:ea typeface="Times New Roman"/>
                        <a:cs typeface="Arial"/>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233680">
                <a:tc>
                  <a:txBody>
                    <a:bodyPr/>
                    <a:lstStyle/>
                    <a:p>
                      <a:pPr algn="r" rtl="1">
                        <a:lnSpc>
                          <a:spcPct val="115000"/>
                        </a:lnSpc>
                        <a:spcAft>
                          <a:spcPts val="0"/>
                        </a:spcAft>
                      </a:pPr>
                      <a:r>
                        <a:rPr lang="ar-SA" sz="2000" b="1" dirty="0">
                          <a:latin typeface="Calibri"/>
                          <a:ea typeface="Times New Roman"/>
                          <a:cs typeface="Traditional Arabic"/>
                        </a:rPr>
                        <a:t>البنات أكثر عرضة للإساءة الجنسية من الذكور.</a:t>
                      </a:r>
                      <a:endParaRPr lang="en-US" sz="1400" b="1" dirty="0">
                        <a:latin typeface="Calibri"/>
                        <a:ea typeface="Times New Roman"/>
                        <a:cs typeface="Arial"/>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267063">
                <a:tc>
                  <a:txBody>
                    <a:bodyPr/>
                    <a:lstStyle/>
                    <a:p>
                      <a:pPr algn="r" rtl="1">
                        <a:lnSpc>
                          <a:spcPct val="115000"/>
                        </a:lnSpc>
                        <a:spcAft>
                          <a:spcPts val="0"/>
                        </a:spcAft>
                      </a:pPr>
                      <a:r>
                        <a:rPr lang="ar-SA" sz="2000" b="1" dirty="0">
                          <a:latin typeface="Calibri"/>
                          <a:ea typeface="Times New Roman"/>
                          <a:cs typeface="Traditional Arabic"/>
                        </a:rPr>
                        <a:t>يقدر نوع الإعلان أو الإبلاغ عن حالات الاعتداء الجنسي أكثر من </a:t>
                      </a:r>
                      <a:r>
                        <a:rPr lang="ar-SA" sz="2400" b="1" dirty="0">
                          <a:latin typeface="Calibri"/>
                          <a:ea typeface="Times New Roman"/>
                          <a:cs typeface="Traditional Arabic"/>
                        </a:rPr>
                        <a:t>غيره </a:t>
                      </a:r>
                      <a:r>
                        <a:rPr lang="ar-SA" sz="2400" b="1" dirty="0">
                          <a:solidFill>
                            <a:srgbClr val="000000"/>
                          </a:solidFill>
                          <a:latin typeface="Calibri"/>
                          <a:ea typeface="Times New Roman"/>
                          <a:cs typeface="Traditional Arabic"/>
                        </a:rPr>
                        <a:t>من أنواع الإساءة للأطفال.</a:t>
                      </a:r>
                      <a:endParaRPr lang="en-US" sz="1400" b="1" dirty="0">
                        <a:latin typeface="Calibri"/>
                        <a:ea typeface="Times New Roman"/>
                        <a:cs typeface="Arial"/>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233680">
                <a:tc>
                  <a:txBody>
                    <a:bodyPr/>
                    <a:lstStyle/>
                    <a:p>
                      <a:pPr algn="r" rtl="1">
                        <a:lnSpc>
                          <a:spcPct val="115000"/>
                        </a:lnSpc>
                        <a:spcAft>
                          <a:spcPts val="0"/>
                        </a:spcAft>
                      </a:pPr>
                      <a:r>
                        <a:rPr lang="ar-SA" sz="2000" b="1" dirty="0">
                          <a:latin typeface="Calibri"/>
                          <a:ea typeface="Times New Roman"/>
                          <a:cs typeface="Traditional Arabic"/>
                        </a:rPr>
                        <a:t>فضح أمر الاعتداء الجنسي الذي يتم على الأطفال هو الذي سبب تفكك الأسرة ولولا ذلك لبقيت الأمور متماسكة.</a:t>
                      </a:r>
                      <a:endParaRPr lang="en-US" sz="1400" b="1" dirty="0">
                        <a:latin typeface="Calibri"/>
                        <a:ea typeface="Times New Roman"/>
                        <a:cs typeface="Arial"/>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233680">
                <a:tc>
                  <a:txBody>
                    <a:bodyPr/>
                    <a:lstStyle/>
                    <a:p>
                      <a:pPr algn="r" rtl="1">
                        <a:lnSpc>
                          <a:spcPct val="115000"/>
                        </a:lnSpc>
                        <a:spcAft>
                          <a:spcPts val="0"/>
                        </a:spcAft>
                      </a:pPr>
                      <a:r>
                        <a:rPr lang="ar-SA" sz="2000" b="1" dirty="0">
                          <a:latin typeface="Calibri"/>
                          <a:ea typeface="Times New Roman"/>
                          <a:cs typeface="Traditional Arabic"/>
                        </a:rPr>
                        <a:t>الرجال هم أكثر الأشخاص ارتكاباً لحالات الاعتداء ضد الأطفال.</a:t>
                      </a:r>
                      <a:endParaRPr lang="en-US" sz="1400" b="1" dirty="0">
                        <a:latin typeface="Calibri"/>
                        <a:ea typeface="Times New Roman"/>
                        <a:cs typeface="Arial"/>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233680">
                <a:tc>
                  <a:txBody>
                    <a:bodyPr/>
                    <a:lstStyle/>
                    <a:p>
                      <a:pPr algn="r" rtl="1">
                        <a:lnSpc>
                          <a:spcPct val="115000"/>
                        </a:lnSpc>
                        <a:spcAft>
                          <a:spcPts val="0"/>
                        </a:spcAft>
                      </a:pPr>
                      <a:r>
                        <a:rPr lang="ar-SA" sz="2000" b="1" dirty="0">
                          <a:latin typeface="Calibri"/>
                          <a:ea typeface="Times New Roman"/>
                          <a:cs typeface="Traditional Arabic"/>
                        </a:rPr>
                        <a:t>إنّ تعرض الطفل لخطر الإساءة بأنواعها المختلفة لا يحتاج إلى بلبلة وإجراءات وإنما تحل ودياً بين الطفل وذويه.</a:t>
                      </a:r>
                      <a:endParaRPr lang="en-US" sz="1400" b="1" dirty="0">
                        <a:latin typeface="Calibri"/>
                        <a:ea typeface="Times New Roman"/>
                        <a:cs typeface="Arial"/>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233680">
                <a:tc>
                  <a:txBody>
                    <a:bodyPr/>
                    <a:lstStyle/>
                    <a:p>
                      <a:pPr algn="r" rtl="1">
                        <a:lnSpc>
                          <a:spcPct val="115000"/>
                        </a:lnSpc>
                        <a:spcAft>
                          <a:spcPts val="0"/>
                        </a:spcAft>
                      </a:pPr>
                      <a:r>
                        <a:rPr lang="ar-SA" sz="2000" b="1" dirty="0">
                          <a:latin typeface="Calibri"/>
                          <a:ea typeface="Times New Roman"/>
                          <a:cs typeface="Traditional Arabic"/>
                        </a:rPr>
                        <a:t>تعرضنا في صغرنا إلى إساءات مختلفة، وكبرنا، ولم يقدم لنا أي علاج ولا نعاني من أي مشاكل.</a:t>
                      </a:r>
                      <a:endParaRPr lang="en-US" sz="1400" b="1" dirty="0">
                        <a:latin typeface="Calibri"/>
                        <a:ea typeface="Times New Roman"/>
                        <a:cs typeface="Arial"/>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233680">
                <a:tc>
                  <a:txBody>
                    <a:bodyPr/>
                    <a:lstStyle/>
                    <a:p>
                      <a:pPr algn="r" rtl="1">
                        <a:lnSpc>
                          <a:spcPct val="115000"/>
                        </a:lnSpc>
                        <a:spcAft>
                          <a:spcPts val="0"/>
                        </a:spcAft>
                      </a:pPr>
                      <a:r>
                        <a:rPr lang="ar-SA" sz="2000" b="1" dirty="0">
                          <a:latin typeface="Calibri"/>
                          <a:ea typeface="Times New Roman"/>
                          <a:cs typeface="Traditional Arabic"/>
                        </a:rPr>
                        <a:t>سحب الأطفال من أسرهم  جراء تعرضهم للإساءة، ووضعهم في أماكن أخرى ليس ضروريًا، فالأسرة دائماً هي أفضل مكان لهم.  </a:t>
                      </a:r>
                      <a:endParaRPr lang="en-US" sz="1400" b="1" dirty="0">
                        <a:latin typeface="Calibri"/>
                        <a:ea typeface="Times New Roman"/>
                        <a:cs typeface="Arial"/>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233680">
                <a:tc>
                  <a:txBody>
                    <a:bodyPr/>
                    <a:lstStyle/>
                    <a:p>
                      <a:pPr algn="r" rtl="1">
                        <a:lnSpc>
                          <a:spcPct val="115000"/>
                        </a:lnSpc>
                        <a:spcAft>
                          <a:spcPts val="1000"/>
                        </a:spcAft>
                      </a:pPr>
                      <a:r>
                        <a:rPr lang="ar-SA" sz="2000" b="1" dirty="0">
                          <a:latin typeface="Calibri"/>
                          <a:ea typeface="Times New Roman"/>
                          <a:cs typeface="Traditional Arabic"/>
                        </a:rPr>
                        <a:t>يجب أن يمارس التأديب بالضرب ، وفق سلوكيات الأطفال المختلفة.</a:t>
                      </a:r>
                      <a:endParaRPr lang="en-US" sz="1400" b="1" dirty="0">
                        <a:latin typeface="Calibri"/>
                        <a:ea typeface="Times New Roman"/>
                        <a:cs typeface="Arial"/>
                      </a:endParaRPr>
                    </a:p>
                  </a:txBody>
                  <a:tcPr marL="65314" marR="65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bl>
          </a:graphicData>
        </a:graphic>
      </p:graphicFrame>
    </p:spTree>
    <p:extLst>
      <p:ext uri="{BB962C8B-B14F-4D97-AF65-F5344CB8AC3E}">
        <p14:creationId xmlns:p14="http://schemas.microsoft.com/office/powerpoint/2010/main" val="36769206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3395808120"/>
              </p:ext>
            </p:extLst>
          </p:nvPr>
        </p:nvGraphicFramePr>
        <p:xfrm>
          <a:off x="179512" y="188640"/>
          <a:ext cx="8572560" cy="5923788"/>
        </p:xfrm>
        <a:graphic>
          <a:graphicData uri="http://schemas.openxmlformats.org/drawingml/2006/table">
            <a:tbl>
              <a:tblPr rtl="1">
                <a:tableStyleId>{08FB837D-C827-4EFA-A057-4D05807E0F7C}</a:tableStyleId>
              </a:tblPr>
              <a:tblGrid>
                <a:gridCol w="8572560"/>
              </a:tblGrid>
              <a:tr h="256000">
                <a:tc>
                  <a:txBody>
                    <a:bodyPr/>
                    <a:lstStyle/>
                    <a:p>
                      <a:pPr algn="ctr" rtl="1">
                        <a:lnSpc>
                          <a:spcPct val="115000"/>
                        </a:lnSpc>
                        <a:spcAft>
                          <a:spcPts val="0"/>
                        </a:spcAft>
                      </a:pPr>
                      <a:r>
                        <a:rPr lang="ar-SA" sz="3200" b="1" dirty="0">
                          <a:solidFill>
                            <a:srgbClr val="FF0000"/>
                          </a:solidFill>
                        </a:rPr>
                        <a:t>أولاً: الحقائق والمعتقدات الصحيحة</a:t>
                      </a:r>
                      <a:endParaRPr lang="en-US" sz="1800" b="1" dirty="0">
                        <a:solidFill>
                          <a:srgbClr val="FF0000"/>
                        </a:solidFill>
                        <a:latin typeface="Calibri"/>
                        <a:ea typeface="Times New Roman"/>
                        <a:cs typeface="Arial"/>
                      </a:endParaRPr>
                    </a:p>
                  </a:txBody>
                  <a:tcPr marL="62609" marR="62609" marT="0" marB="0" anchor="ctr">
                    <a:solidFill>
                      <a:schemeClr val="accent3">
                        <a:lumMod val="20000"/>
                        <a:lumOff val="80000"/>
                      </a:schemeClr>
                    </a:solidFill>
                  </a:tcPr>
                </a:tc>
              </a:tr>
              <a:tr h="224000">
                <a:tc>
                  <a:txBody>
                    <a:bodyPr/>
                    <a:lstStyle/>
                    <a:p>
                      <a:pPr algn="r" rtl="1">
                        <a:lnSpc>
                          <a:spcPct val="115000"/>
                        </a:lnSpc>
                        <a:spcAft>
                          <a:spcPts val="0"/>
                        </a:spcAft>
                      </a:pPr>
                      <a:r>
                        <a:rPr lang="ar-SA" sz="1800" b="1" dirty="0" smtClean="0"/>
                        <a:t>تمارس الإساءة بأشكالها المختلفة في البيئات الاجتماعية والاقتصادية كلها.</a:t>
                      </a:r>
                      <a:endParaRPr lang="en-US" sz="1200" b="1" dirty="0">
                        <a:latin typeface="Calibri"/>
                        <a:ea typeface="Times New Roman"/>
                        <a:cs typeface="Arial"/>
                      </a:endParaRPr>
                    </a:p>
                  </a:txBody>
                  <a:tcPr marL="62609" marR="62609" marT="0" marB="0" anchor="ctr">
                    <a:solidFill>
                      <a:schemeClr val="accent3">
                        <a:lumMod val="20000"/>
                        <a:lumOff val="80000"/>
                      </a:schemeClr>
                    </a:solidFill>
                  </a:tcPr>
                </a:tc>
              </a:tr>
              <a:tr h="224000">
                <a:tc>
                  <a:txBody>
                    <a:bodyPr/>
                    <a:lstStyle/>
                    <a:p>
                      <a:pPr algn="r" rtl="1">
                        <a:lnSpc>
                          <a:spcPct val="115000"/>
                        </a:lnSpc>
                        <a:spcAft>
                          <a:spcPts val="0"/>
                        </a:spcAft>
                      </a:pPr>
                      <a:r>
                        <a:rPr lang="ar-SA" sz="1800" b="1" dirty="0" smtClean="0"/>
                        <a:t>الآباء وذوو الأطفال كلهم معرضون لارتكاب أنماط الإساءة ضد أطفالهم في حال توافرت عوامل لذلك. </a:t>
                      </a:r>
                      <a:endParaRPr lang="en-US" sz="1200" b="1" dirty="0">
                        <a:latin typeface="Calibri"/>
                        <a:ea typeface="Times New Roman"/>
                        <a:cs typeface="Arial"/>
                      </a:endParaRPr>
                    </a:p>
                  </a:txBody>
                  <a:tcPr marL="62609" marR="62609" marT="0" marB="0" anchor="ctr">
                    <a:solidFill>
                      <a:schemeClr val="accent3">
                        <a:lumMod val="20000"/>
                        <a:lumOff val="80000"/>
                      </a:schemeClr>
                    </a:solidFill>
                  </a:tcPr>
                </a:tc>
              </a:tr>
              <a:tr h="224000">
                <a:tc>
                  <a:txBody>
                    <a:bodyPr/>
                    <a:lstStyle/>
                    <a:p>
                      <a:pPr algn="r" rtl="1">
                        <a:lnSpc>
                          <a:spcPct val="115000"/>
                        </a:lnSpc>
                        <a:spcAft>
                          <a:spcPts val="0"/>
                        </a:spcAft>
                      </a:pPr>
                      <a:r>
                        <a:rPr lang="ar-SA" sz="1800" b="1" dirty="0" smtClean="0"/>
                        <a:t>الأغنياء والفقراء قد يتعرضون إلى ممارسة أشكال الإساءة ضد أطفالهم.</a:t>
                      </a:r>
                      <a:endParaRPr lang="en-US" sz="1200" b="1" dirty="0">
                        <a:latin typeface="Calibri"/>
                        <a:ea typeface="Times New Roman"/>
                        <a:cs typeface="Arial"/>
                      </a:endParaRPr>
                    </a:p>
                  </a:txBody>
                  <a:tcPr marL="62609" marR="62609" marT="0" marB="0" anchor="ctr">
                    <a:solidFill>
                      <a:schemeClr val="accent3">
                        <a:lumMod val="20000"/>
                        <a:lumOff val="80000"/>
                      </a:schemeClr>
                    </a:solidFill>
                  </a:tcPr>
                </a:tc>
              </a:tr>
              <a:tr h="224000">
                <a:tc>
                  <a:txBody>
                    <a:bodyPr/>
                    <a:lstStyle/>
                    <a:p>
                      <a:pPr algn="r" rtl="1">
                        <a:lnSpc>
                          <a:spcPct val="115000"/>
                        </a:lnSpc>
                        <a:spcAft>
                          <a:spcPts val="0"/>
                        </a:spcAft>
                      </a:pPr>
                      <a:r>
                        <a:rPr lang="ar-SA" sz="1800" b="1" dirty="0" smtClean="0"/>
                        <a:t>الآباء والأمّهات عليهم مسؤولية كاملة في توفير احتياجات الأطفال كافة مهما كانت ظروفهم، وحسب إمكانياتهم. </a:t>
                      </a:r>
                      <a:endParaRPr lang="en-US" sz="1200" b="1" dirty="0">
                        <a:latin typeface="Calibri"/>
                        <a:ea typeface="Times New Roman"/>
                        <a:cs typeface="Arial"/>
                      </a:endParaRPr>
                    </a:p>
                  </a:txBody>
                  <a:tcPr marL="62609" marR="62609" marT="0" marB="0" anchor="ctr">
                    <a:solidFill>
                      <a:schemeClr val="accent3">
                        <a:lumMod val="20000"/>
                        <a:lumOff val="80000"/>
                      </a:schemeClr>
                    </a:solidFill>
                  </a:tcPr>
                </a:tc>
              </a:tr>
              <a:tr h="224000">
                <a:tc>
                  <a:txBody>
                    <a:bodyPr/>
                    <a:lstStyle/>
                    <a:p>
                      <a:pPr algn="r" rtl="1">
                        <a:lnSpc>
                          <a:spcPct val="115000"/>
                        </a:lnSpc>
                        <a:spcAft>
                          <a:spcPts val="0"/>
                        </a:spcAft>
                      </a:pPr>
                      <a:r>
                        <a:rPr lang="ar-SA" sz="1800" b="1" dirty="0" smtClean="0"/>
                        <a:t>حجم مشكلة إساءة معاملة الأطفال قد يكون أكبر مما ترصده الأجهزة المعنية ، والأرقام المعلنة قد تكون مضللة. </a:t>
                      </a:r>
                      <a:endParaRPr lang="en-US" sz="1200" b="1" dirty="0">
                        <a:latin typeface="Calibri"/>
                        <a:ea typeface="Times New Roman"/>
                        <a:cs typeface="Arial"/>
                      </a:endParaRPr>
                    </a:p>
                  </a:txBody>
                  <a:tcPr marL="62609" marR="62609" marT="0" marB="0" anchor="ctr">
                    <a:solidFill>
                      <a:schemeClr val="accent3">
                        <a:lumMod val="20000"/>
                        <a:lumOff val="80000"/>
                      </a:schemeClr>
                    </a:solidFill>
                  </a:tcPr>
                </a:tc>
              </a:tr>
              <a:tr h="448000">
                <a:tc>
                  <a:txBody>
                    <a:bodyPr/>
                    <a:lstStyle/>
                    <a:p>
                      <a:pPr algn="r" rtl="1">
                        <a:lnSpc>
                          <a:spcPct val="115000"/>
                        </a:lnSpc>
                        <a:spcAft>
                          <a:spcPts val="0"/>
                        </a:spcAft>
                      </a:pPr>
                      <a:r>
                        <a:rPr lang="ar-SA" sz="1800" b="1" dirty="0" smtClean="0"/>
                        <a:t>يجب على الأسرة تأمين سبل الحماية كلها لأطفالها -مهما كانت أعمارهم- لتجنبهم مخاطر التعرض للإساءة الجنسية من داخل وخارج الأسرة. </a:t>
                      </a:r>
                      <a:endParaRPr lang="en-US" sz="1200" b="1" dirty="0">
                        <a:latin typeface="Calibri"/>
                        <a:ea typeface="Times New Roman"/>
                        <a:cs typeface="Arial"/>
                      </a:endParaRPr>
                    </a:p>
                  </a:txBody>
                  <a:tcPr marL="62609" marR="62609" marT="0" marB="0" anchor="ctr">
                    <a:solidFill>
                      <a:schemeClr val="accent3">
                        <a:lumMod val="20000"/>
                        <a:lumOff val="80000"/>
                      </a:schemeClr>
                    </a:solidFill>
                  </a:tcPr>
                </a:tc>
              </a:tr>
              <a:tr h="448000">
                <a:tc>
                  <a:txBody>
                    <a:bodyPr/>
                    <a:lstStyle/>
                    <a:p>
                      <a:pPr algn="r" rtl="1">
                        <a:lnSpc>
                          <a:spcPct val="115000"/>
                        </a:lnSpc>
                        <a:spcAft>
                          <a:spcPts val="0"/>
                        </a:spcAft>
                      </a:pPr>
                      <a:r>
                        <a:rPr lang="ar-SA" sz="1800" b="1" dirty="0" smtClean="0"/>
                        <a:t>الإساءة الجنسية قد تحدث داخل إطار الأسرة وخارجها ويجب عدم استهجان أو رفض تصديق الادعاءات التي قد تصدر من الأطفال.</a:t>
                      </a:r>
                      <a:endParaRPr lang="en-US" sz="1200" b="1" dirty="0">
                        <a:latin typeface="Calibri"/>
                        <a:ea typeface="Times New Roman"/>
                        <a:cs typeface="Arial"/>
                      </a:endParaRPr>
                    </a:p>
                  </a:txBody>
                  <a:tcPr marL="62609" marR="62609" marT="0" marB="0" anchor="ctr">
                    <a:solidFill>
                      <a:schemeClr val="accent3">
                        <a:lumMod val="20000"/>
                        <a:lumOff val="80000"/>
                      </a:schemeClr>
                    </a:solidFill>
                  </a:tcPr>
                </a:tc>
              </a:tr>
              <a:tr h="224000">
                <a:tc>
                  <a:txBody>
                    <a:bodyPr/>
                    <a:lstStyle/>
                    <a:p>
                      <a:pPr algn="r" rtl="1">
                        <a:lnSpc>
                          <a:spcPct val="115000"/>
                        </a:lnSpc>
                        <a:spcAft>
                          <a:spcPts val="0"/>
                        </a:spcAft>
                      </a:pPr>
                      <a:r>
                        <a:rPr lang="ar-SA" sz="1800" b="1" dirty="0"/>
                        <a:t>الأطفال الذكور والإناث يتعرضون إلى الإساءة الجنسية بغض النظر عن جنسهم فالإحصاءات تشير إلى احتمالية ذلك. </a:t>
                      </a:r>
                      <a:endParaRPr lang="en-US" sz="1200" b="1" dirty="0">
                        <a:latin typeface="Calibri"/>
                        <a:ea typeface="Times New Roman"/>
                        <a:cs typeface="Arial"/>
                      </a:endParaRPr>
                    </a:p>
                  </a:txBody>
                  <a:tcPr marL="62609" marR="62609" marT="0" marB="0" anchor="ctr">
                    <a:solidFill>
                      <a:schemeClr val="accent3">
                        <a:lumMod val="20000"/>
                        <a:lumOff val="80000"/>
                      </a:schemeClr>
                    </a:solidFill>
                  </a:tcPr>
                </a:tc>
              </a:tr>
              <a:tr h="224000">
                <a:tc>
                  <a:txBody>
                    <a:bodyPr/>
                    <a:lstStyle/>
                    <a:p>
                      <a:pPr algn="r" rtl="1">
                        <a:lnSpc>
                          <a:spcPct val="115000"/>
                        </a:lnSpc>
                        <a:spcAft>
                          <a:spcPts val="0"/>
                        </a:spcAft>
                      </a:pPr>
                      <a:r>
                        <a:rPr lang="ar-SA" sz="1800" b="1" dirty="0"/>
                        <a:t>يجب إبلاغ الجهات المعنية عن أي اعتداء قد يتعرض إليه الأطفال. </a:t>
                      </a:r>
                      <a:endParaRPr lang="en-US" sz="1200" b="1" dirty="0">
                        <a:latin typeface="Calibri"/>
                        <a:ea typeface="Times New Roman"/>
                        <a:cs typeface="Arial"/>
                      </a:endParaRPr>
                    </a:p>
                  </a:txBody>
                  <a:tcPr marL="62609" marR="62609" marT="0" marB="0" anchor="ctr">
                    <a:solidFill>
                      <a:schemeClr val="accent3">
                        <a:lumMod val="20000"/>
                        <a:lumOff val="80000"/>
                      </a:schemeClr>
                    </a:solidFill>
                  </a:tcPr>
                </a:tc>
              </a:tr>
              <a:tr h="224000">
                <a:tc>
                  <a:txBody>
                    <a:bodyPr/>
                    <a:lstStyle/>
                    <a:p>
                      <a:pPr algn="r" rtl="1">
                        <a:lnSpc>
                          <a:spcPct val="115000"/>
                        </a:lnSpc>
                        <a:spcAft>
                          <a:spcPts val="0"/>
                        </a:spcAft>
                      </a:pPr>
                      <a:r>
                        <a:rPr lang="ar-SA" sz="1800" b="1" dirty="0"/>
                        <a:t>عند اكتشاف أن الطفل معرض لخطر الإساءة بأنواعها المختلفة،  يُبادر بتنظيم استجابة متسقة ومتكاملة لضمان حمايته. </a:t>
                      </a:r>
                      <a:endParaRPr lang="en-US" sz="1200" b="1" dirty="0">
                        <a:latin typeface="Calibri"/>
                        <a:ea typeface="Times New Roman"/>
                        <a:cs typeface="Arial"/>
                      </a:endParaRPr>
                    </a:p>
                  </a:txBody>
                  <a:tcPr marL="62609" marR="62609" marT="0" marB="0" anchor="ctr">
                    <a:solidFill>
                      <a:schemeClr val="accent3">
                        <a:lumMod val="20000"/>
                        <a:lumOff val="80000"/>
                      </a:schemeClr>
                    </a:solidFill>
                  </a:tcPr>
                </a:tc>
              </a:tr>
              <a:tr h="224000">
                <a:tc>
                  <a:txBody>
                    <a:bodyPr/>
                    <a:lstStyle/>
                    <a:p>
                      <a:pPr algn="r" rtl="1">
                        <a:lnSpc>
                          <a:spcPct val="115000"/>
                        </a:lnSpc>
                        <a:spcAft>
                          <a:spcPts val="0"/>
                        </a:spcAft>
                      </a:pPr>
                      <a:r>
                        <a:rPr lang="ar-SA" sz="1800" b="1" dirty="0"/>
                        <a:t>يحتاج الأطفال الذين خاضوا تجارب الإساءة المتنوعة داخل أسرهم إلى مراحل علاجية متعددة.</a:t>
                      </a:r>
                      <a:endParaRPr lang="en-US" sz="1200" b="1" dirty="0">
                        <a:latin typeface="Calibri"/>
                        <a:ea typeface="Times New Roman"/>
                        <a:cs typeface="Arial"/>
                      </a:endParaRPr>
                    </a:p>
                  </a:txBody>
                  <a:tcPr marL="62609" marR="62609" marT="0" marB="0" anchor="ctr">
                    <a:solidFill>
                      <a:schemeClr val="accent3">
                        <a:lumMod val="20000"/>
                        <a:lumOff val="80000"/>
                      </a:schemeClr>
                    </a:solidFill>
                  </a:tcPr>
                </a:tc>
              </a:tr>
              <a:tr h="448000">
                <a:tc>
                  <a:txBody>
                    <a:bodyPr/>
                    <a:lstStyle/>
                    <a:p>
                      <a:pPr algn="r" rtl="1">
                        <a:lnSpc>
                          <a:spcPct val="115000"/>
                        </a:lnSpc>
                        <a:spcAft>
                          <a:spcPts val="0"/>
                        </a:spcAft>
                      </a:pPr>
                      <a:r>
                        <a:rPr lang="ar-SA" sz="1800" b="1" dirty="0"/>
                        <a:t>في بعض الحالات التي يتعرض لها الأطفال وتشكل خطرا عليهم يجب إيلاء موضوع سحبهم إلى مكان آمن وبشكل مؤقت الأولوية والعناية القصوى.</a:t>
                      </a:r>
                      <a:endParaRPr lang="en-US" sz="1200" b="1" dirty="0">
                        <a:latin typeface="Calibri"/>
                        <a:ea typeface="Times New Roman"/>
                        <a:cs typeface="Arial"/>
                      </a:endParaRPr>
                    </a:p>
                  </a:txBody>
                  <a:tcPr marL="62609" marR="62609" marT="0" marB="0" anchor="ctr">
                    <a:solidFill>
                      <a:schemeClr val="accent3">
                        <a:lumMod val="20000"/>
                        <a:lumOff val="80000"/>
                      </a:schemeClr>
                    </a:solidFill>
                  </a:tcPr>
                </a:tc>
              </a:tr>
              <a:tr h="224000">
                <a:tc>
                  <a:txBody>
                    <a:bodyPr/>
                    <a:lstStyle/>
                    <a:p>
                      <a:pPr algn="r" rtl="1">
                        <a:lnSpc>
                          <a:spcPct val="115000"/>
                        </a:lnSpc>
                        <a:spcAft>
                          <a:spcPts val="0"/>
                        </a:spcAft>
                      </a:pPr>
                      <a:r>
                        <a:rPr lang="ar-SA" sz="1800" b="1" dirty="0"/>
                        <a:t> يمكن أن تحدث الإساءة الجنسية ضد الأطفال في أسرهم، ويمكن وقوعها من خارج الأسرة.</a:t>
                      </a:r>
                      <a:endParaRPr lang="en-US" sz="1200" b="1" dirty="0">
                        <a:latin typeface="Calibri"/>
                        <a:ea typeface="Times New Roman"/>
                        <a:cs typeface="Arial"/>
                      </a:endParaRPr>
                    </a:p>
                  </a:txBody>
                  <a:tcPr marL="62609" marR="62609" marT="0" marB="0" anchor="ctr">
                    <a:solidFill>
                      <a:schemeClr val="accent3">
                        <a:lumMod val="20000"/>
                        <a:lumOff val="80000"/>
                      </a:schemeClr>
                    </a:solidFill>
                  </a:tcPr>
                </a:tc>
              </a:tr>
            </a:tbl>
          </a:graphicData>
        </a:graphic>
      </p:graphicFrame>
    </p:spTree>
    <p:extLst>
      <p:ext uri="{BB962C8B-B14F-4D97-AF65-F5344CB8AC3E}">
        <p14:creationId xmlns:p14="http://schemas.microsoft.com/office/powerpoint/2010/main" val="35291449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صورة 249" descr="جدول"/>
          <p:cNvPicPr>
            <a:picLocks noChangeAspect="1" noChangeArrowheads="1"/>
          </p:cNvPicPr>
          <p:nvPr/>
        </p:nvPicPr>
        <p:blipFill>
          <a:blip r:embed="rId2" cstate="print"/>
          <a:srcRect b="80613"/>
          <a:stretch>
            <a:fillRect/>
          </a:stretch>
        </p:blipFill>
        <p:spPr bwMode="auto">
          <a:xfrm>
            <a:off x="1357290" y="2857496"/>
            <a:ext cx="6715172" cy="3091784"/>
          </a:xfrm>
          <a:prstGeom prst="rect">
            <a:avLst/>
          </a:prstGeom>
          <a:noFill/>
          <a:ln w="9525">
            <a:noFill/>
            <a:miter lim="800000"/>
            <a:headEnd/>
            <a:tailEnd/>
          </a:ln>
        </p:spPr>
      </p:pic>
      <p:sp>
        <p:nvSpPr>
          <p:cNvPr id="70659" name="Rectangle 3"/>
          <p:cNvSpPr>
            <a:spLocks noChangeArrowheads="1"/>
          </p:cNvSpPr>
          <p:nvPr/>
        </p:nvSpPr>
        <p:spPr bwMode="auto">
          <a:xfrm>
            <a:off x="3389834" y="2008946"/>
            <a:ext cx="2650084" cy="707886"/>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none" lIns="91440" tIns="45720" rIns="91440" bIns="45720" numCol="1" anchor="ctr" anchorCtr="0" compatLnSpc="1">
            <a:prstTxWarp prst="textNoShape">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4000" b="1" i="0" strike="noStrike" normalizeH="0" baseline="0" dirty="0" smtClean="0">
                <a:ln/>
                <a:solidFill>
                  <a:srgbClr val="FF0000"/>
                </a:solidFill>
                <a:latin typeface="Traditional Arabic" pitchFamily="18" charset="-78"/>
                <a:ea typeface="Times New Roman" pitchFamily="18" charset="0"/>
                <a:cs typeface="Traditional Arabic" pitchFamily="18" charset="-78"/>
              </a:rPr>
              <a:t>تقييم اليوم الأول </a:t>
            </a:r>
            <a:endParaRPr kumimoji="0" lang="ar-JO" sz="3600" b="1" i="0" strike="noStrike" normalizeH="0" baseline="0" dirty="0" smtClean="0">
              <a:ln/>
              <a:solidFill>
                <a:srgbClr val="FF0000"/>
              </a:solidFill>
              <a:latin typeface="Arial" pitchFamily="34" charset="0"/>
              <a:cs typeface="Arial" pitchFamily="34" charset="0"/>
            </a:endParaRPr>
          </a:p>
        </p:txBody>
      </p:sp>
      <p:sp>
        <p:nvSpPr>
          <p:cNvPr id="4" name="Rectangle 3"/>
          <p:cNvSpPr>
            <a:spLocks noChangeArrowheads="1"/>
          </p:cNvSpPr>
          <p:nvPr/>
        </p:nvSpPr>
        <p:spPr bwMode="auto">
          <a:xfrm>
            <a:off x="2775625" y="1196752"/>
            <a:ext cx="4139275" cy="707886"/>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none" lIns="91440" tIns="45720" rIns="91440" bIns="45720" numCol="1" anchor="ctr" anchorCtr="0" compatLnSpc="1">
            <a:prstTxWarp prst="textNoShape">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4000" b="1" i="0" strike="noStrike" normalizeH="0" baseline="0" dirty="0" smtClean="0">
                <a:ln/>
                <a:latin typeface="Traditional Arabic" pitchFamily="18" charset="-78"/>
                <a:ea typeface="Times New Roman" pitchFamily="18" charset="0"/>
                <a:cs typeface="Traditional Arabic" pitchFamily="18" charset="-78"/>
              </a:rPr>
              <a:t>انتهى اليوم الأول بفضل الله </a:t>
            </a:r>
            <a:endParaRPr kumimoji="0" lang="ar-JO" sz="3600" b="1" i="0" strike="noStrike" normalizeH="0" baseline="0" dirty="0" smtClean="0">
              <a:ln/>
              <a:latin typeface="Arial" pitchFamily="34" charset="0"/>
              <a:cs typeface="Arial" pitchFamily="34" charset="0"/>
            </a:endParaRPr>
          </a:p>
        </p:txBody>
      </p:sp>
    </p:spTree>
    <p:extLst>
      <p:ext uri="{BB962C8B-B14F-4D97-AF65-F5344CB8AC3E}">
        <p14:creationId xmlns:p14="http://schemas.microsoft.com/office/powerpoint/2010/main" val="34603999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95097" y="908720"/>
            <a:ext cx="8305800" cy="4955203"/>
          </a:xfrm>
          <a:prstGeom prst="rect">
            <a:avLst/>
          </a:prstGeom>
          <a:gradFill>
            <a:gsLst>
              <a:gs pos="0">
                <a:schemeClr val="accent5"/>
              </a:gs>
              <a:gs pos="35000">
                <a:schemeClr val="accent5">
                  <a:tint val="37000"/>
                  <a:satMod val="300000"/>
                </a:schemeClr>
              </a:gs>
              <a:gs pos="100000">
                <a:schemeClr val="accent5">
                  <a:tint val="15000"/>
                  <a:satMod val="350000"/>
                </a:schemeClr>
              </a:gs>
            </a:gsLst>
            <a:lin ang="16200000" scaled="1"/>
          </a:gra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ar-SA" sz="3600" b="1" i="0" u="sng" strike="noStrike" cap="none" normalizeH="0" baseline="0" dirty="0" smtClean="0">
                <a:ln>
                  <a:noFill/>
                </a:ln>
                <a:solidFill>
                  <a:srgbClr val="C00000"/>
                </a:solidFill>
                <a:effectLst/>
                <a:latin typeface="Arial" pitchFamily="34" charset="0"/>
                <a:ea typeface="Times New Roman" pitchFamily="18" charset="0"/>
                <a:cs typeface="PT Bold Heading" pitchFamily="2" charset="-78"/>
              </a:rPr>
              <a:t>اليوم الثاني</a:t>
            </a:r>
            <a:r>
              <a:rPr lang="ar-SA" sz="3600" dirty="0" smtClean="0">
                <a:solidFill>
                  <a:srgbClr val="C00000"/>
                </a:solidFill>
                <a:latin typeface="Arial" pitchFamily="34" charset="0"/>
                <a:ea typeface="Times New Roman" pitchFamily="18" charset="0"/>
                <a:cs typeface="PT Bold Heading" pitchFamily="2" charset="-78"/>
              </a:rPr>
              <a:t>:</a:t>
            </a:r>
          </a:p>
          <a:p>
            <a:pPr marL="0" marR="0" lvl="0" indent="0" algn="justLow" defTabSz="914400" rtl="1"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C00000"/>
              </a:solidFill>
              <a:effectLst/>
              <a:latin typeface="Arial" pitchFamily="34" charset="0"/>
              <a:cs typeface="PT Bold Heading" pitchFamily="2" charset="-78"/>
            </a:endParaRPr>
          </a:p>
          <a:p>
            <a:pPr algn="justLow" eaLnBrk="0" fontAlgn="base" hangingPunct="0">
              <a:spcBef>
                <a:spcPct val="0"/>
              </a:spcBef>
              <a:spcAft>
                <a:spcPct val="0"/>
              </a:spcAft>
            </a:pPr>
            <a:r>
              <a:rPr kumimoji="0" lang="ar-SA" sz="3600" b="1" i="0" u="sng" strike="noStrike" cap="none" normalizeH="0" baseline="0" dirty="0" smtClean="0">
                <a:ln>
                  <a:noFill/>
                </a:ln>
                <a:solidFill>
                  <a:schemeClr val="accent3"/>
                </a:solidFill>
                <a:effectLst/>
                <a:latin typeface="Arial" pitchFamily="34" charset="0"/>
                <a:ea typeface="Times New Roman" pitchFamily="18" charset="0"/>
                <a:cs typeface="PT Bold Heading" pitchFamily="2" charset="-78"/>
              </a:rPr>
              <a:t>عنوان الجلسة الأولى</a:t>
            </a:r>
            <a:r>
              <a:rPr lang="ar-SA" sz="3600" dirty="0" smtClean="0">
                <a:solidFill>
                  <a:schemeClr val="accent3"/>
                </a:solidFill>
                <a:latin typeface="Arial" pitchFamily="34" charset="0"/>
                <a:ea typeface="Times New Roman" pitchFamily="18" charset="0"/>
                <a:cs typeface="PT Bold Heading" pitchFamily="2" charset="-78"/>
              </a:rPr>
              <a:t>:</a:t>
            </a:r>
          </a:p>
          <a:p>
            <a:pPr algn="justLow" eaLnBrk="0" fontAlgn="base" hangingPunct="0">
              <a:spcBef>
                <a:spcPct val="0"/>
              </a:spcBef>
              <a:spcAft>
                <a:spcPct val="0"/>
              </a:spcAft>
            </a:pPr>
            <a:endParaRPr kumimoji="0" lang="ar-SA" sz="3600" b="0" i="0" u="none" strike="noStrike" cap="none" normalizeH="0" baseline="0" dirty="0">
              <a:ln>
                <a:noFill/>
              </a:ln>
              <a:solidFill>
                <a:schemeClr val="accent3"/>
              </a:solidFill>
              <a:effectLst/>
              <a:latin typeface="Arial" pitchFamily="34" charset="0"/>
              <a:ea typeface="Times New Roman" pitchFamily="18" charset="0"/>
              <a:cs typeface="PT Bold Heading" pitchFamily="2" charset="-78"/>
            </a:endParaRPr>
          </a:p>
          <a:p>
            <a:pPr algn="justLow" eaLnBrk="0" fontAlgn="base" hangingPunct="0">
              <a:spcBef>
                <a:spcPct val="0"/>
              </a:spcBef>
              <a:spcAft>
                <a:spcPct val="0"/>
              </a:spcAft>
            </a:pPr>
            <a:endParaRPr lang="ar-SA" sz="3600" dirty="0" smtClean="0">
              <a:solidFill>
                <a:schemeClr val="accent3"/>
              </a:solidFill>
              <a:latin typeface="Arial" pitchFamily="34" charset="0"/>
              <a:ea typeface="Times New Roman" pitchFamily="18" charset="0"/>
              <a:cs typeface="PT Bold Heading" pitchFamily="2" charset="-78"/>
            </a:endParaRPr>
          </a:p>
          <a:p>
            <a:pPr algn="ctr" eaLnBrk="0" fontAlgn="base" hangingPunct="0">
              <a:spcBef>
                <a:spcPct val="0"/>
              </a:spcBef>
              <a:spcAft>
                <a:spcPct val="0"/>
              </a:spcAft>
            </a:pPr>
            <a:r>
              <a:rPr kumimoji="0" lang="ar-SA" sz="3600" b="0" i="0" u="none" strike="noStrike" cap="none" normalizeH="0" baseline="0" dirty="0" smtClean="0">
                <a:ln>
                  <a:noFill/>
                </a:ln>
                <a:solidFill>
                  <a:schemeClr val="accent3"/>
                </a:solidFill>
                <a:effectLst/>
                <a:latin typeface="Arial" pitchFamily="34" charset="0"/>
                <a:ea typeface="Times New Roman" pitchFamily="18" charset="0"/>
                <a:cs typeface="PT Bold Heading" pitchFamily="2" charset="-78"/>
              </a:rPr>
              <a:t> </a:t>
            </a:r>
            <a:r>
              <a:rPr lang="ar-SA" sz="3600" dirty="0" smtClean="0">
                <a:solidFill>
                  <a:schemeClr val="tx2"/>
                </a:solidFill>
                <a:latin typeface="Arial" pitchFamily="34" charset="0"/>
                <a:ea typeface="Times New Roman" pitchFamily="18" charset="0"/>
                <a:cs typeface="PT Bold Heading" pitchFamily="2" charset="-78"/>
              </a:rPr>
              <a:t>الإساءة للأطفال (الأنواع والعوامل)</a:t>
            </a:r>
          </a:p>
          <a:p>
            <a:pPr algn="ctr" eaLnBrk="0" fontAlgn="base" hangingPunct="0">
              <a:spcBef>
                <a:spcPct val="0"/>
              </a:spcBef>
              <a:spcAft>
                <a:spcPct val="0"/>
              </a:spcAft>
            </a:pPr>
            <a:endParaRPr kumimoji="0" lang="ar-SA" sz="3600" b="0" i="0" u="none" strike="noStrike" cap="none" normalizeH="0" baseline="0" dirty="0">
              <a:ln>
                <a:noFill/>
              </a:ln>
              <a:solidFill>
                <a:schemeClr val="tx2"/>
              </a:solidFill>
              <a:effectLst/>
              <a:latin typeface="Arial" pitchFamily="34" charset="0"/>
              <a:cs typeface="PT Bold Heading" pitchFamily="2" charset="-78"/>
            </a:endParaRPr>
          </a:p>
          <a:p>
            <a:pPr algn="ctr" eaLnBrk="0" fontAlgn="base" hangingPunct="0">
              <a:spcBef>
                <a:spcPct val="0"/>
              </a:spcBef>
              <a:spcAft>
                <a:spcPct val="0"/>
              </a:spcAft>
            </a:pPr>
            <a:endParaRPr lang="ar-SA" sz="3600" dirty="0" smtClean="0">
              <a:solidFill>
                <a:schemeClr val="tx2"/>
              </a:solidFill>
              <a:latin typeface="Arial" pitchFamily="34" charset="0"/>
              <a:cs typeface="PT Bold Heading" pitchFamily="2" charset="-78"/>
            </a:endParaRPr>
          </a:p>
          <a:p>
            <a:pPr algn="ctr" eaLnBrk="0" fontAlgn="base" hangingPunct="0">
              <a:spcBef>
                <a:spcPct val="0"/>
              </a:spcBef>
              <a:spcAft>
                <a:spcPct val="0"/>
              </a:spcAft>
            </a:pPr>
            <a:endParaRPr kumimoji="0" lang="en-US" sz="3200" b="0" i="0" u="none" strike="noStrike" cap="none" normalizeH="0" baseline="0" dirty="0" smtClean="0">
              <a:ln>
                <a:noFill/>
              </a:ln>
              <a:solidFill>
                <a:schemeClr val="tx2"/>
              </a:solidFill>
              <a:effectLst/>
              <a:latin typeface="Arial" pitchFamily="34" charset="0"/>
              <a:cs typeface="PT Bold Heading" pitchFamily="2" charset="-78"/>
            </a:endParaRPr>
          </a:p>
        </p:txBody>
      </p:sp>
    </p:spTree>
    <p:extLst>
      <p:ext uri="{BB962C8B-B14F-4D97-AF65-F5344CB8AC3E}">
        <p14:creationId xmlns:p14="http://schemas.microsoft.com/office/powerpoint/2010/main" val="22217798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589560" y="1988840"/>
            <a:ext cx="5904655" cy="2171428"/>
          </a:xfrm>
          <a:prstGeom prst="rect">
            <a:avLst/>
          </a:prstGeom>
          <a:solidFill>
            <a:schemeClr val="accent5">
              <a:lumMod val="40000"/>
              <a:lumOff val="60000"/>
            </a:schemeClr>
          </a:solidFill>
          <a:ln w="57150">
            <a:solidFill>
              <a:schemeClr val="tx1"/>
            </a:solid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algn="ctr" fontAlgn="base">
              <a:lnSpc>
                <a:spcPct val="150000"/>
              </a:lnSpc>
              <a:spcBef>
                <a:spcPct val="0"/>
              </a:spcBef>
              <a:spcAft>
                <a:spcPct val="0"/>
              </a:spcAft>
            </a:pPr>
            <a:r>
              <a:rPr lang="ar-SA" sz="4800" b="1" dirty="0" smtClean="0">
                <a:solidFill>
                  <a:schemeClr val="tx1"/>
                </a:solidFill>
                <a:latin typeface="Arial" pitchFamily="34" charset="0"/>
                <a:ea typeface="Times New Roman" pitchFamily="18" charset="0"/>
              </a:rPr>
              <a:t>أنواع الاساءة التي قد يتعرض لها الأطفال</a:t>
            </a:r>
            <a:endParaRPr kumimoji="0" lang="ar-SA" sz="48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endParaRPr>
          </a:p>
        </p:txBody>
      </p:sp>
    </p:spTree>
    <p:extLst>
      <p:ext uri="{BB962C8B-B14F-4D97-AF65-F5344CB8AC3E}">
        <p14:creationId xmlns:p14="http://schemas.microsoft.com/office/powerpoint/2010/main" val="42504502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1425211" y="928670"/>
            <a:ext cx="6359433" cy="523220"/>
          </a:xfrm>
          <a:prstGeom prst="rect">
            <a:avLst/>
          </a:prstGeom>
          <a:solidFill>
            <a:schemeClr val="accent5"/>
          </a:solidFill>
          <a:ln>
            <a:solidFill>
              <a:schemeClr val="tx1"/>
            </a:solidFill>
            <a:headEnd/>
            <a:tailEn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anchor="ctr" anchorCtr="0" compatLnSpc="1">
            <a:prstTxWarp prst="textNoShape">
              <a:avLst/>
            </a:prstTxWarp>
            <a:spAutoFit/>
          </a:bodyPr>
          <a:lstStyle/>
          <a:p>
            <a:pPr algn="justLow" fontAlgn="base">
              <a:spcBef>
                <a:spcPct val="0"/>
              </a:spcBef>
              <a:spcAft>
                <a:spcPct val="0"/>
              </a:spcAft>
            </a:pPr>
            <a:r>
              <a:rPr lang="ar-SA" sz="2800" b="1" dirty="0">
                <a:solidFill>
                  <a:schemeClr val="bg1"/>
                </a:solidFill>
                <a:latin typeface="Arial" pitchFamily="34" charset="0"/>
                <a:ea typeface="Times New Roman" pitchFamily="18" charset="0"/>
              </a:rPr>
              <a:t>اسم </a:t>
            </a:r>
            <a:r>
              <a:rPr lang="ar-SA" sz="2800" b="1" dirty="0" smtClean="0">
                <a:solidFill>
                  <a:schemeClr val="bg1"/>
                </a:solidFill>
                <a:latin typeface="Arial" pitchFamily="34" charset="0"/>
                <a:ea typeface="Times New Roman" pitchFamily="18" charset="0"/>
              </a:rPr>
              <a:t>النشاط1/1/2</a:t>
            </a:r>
            <a:r>
              <a:rPr lang="ar-SA" sz="2800" b="1" dirty="0">
                <a:solidFill>
                  <a:schemeClr val="bg1"/>
                </a:solidFill>
                <a:latin typeface="Arial" pitchFamily="34" charset="0"/>
                <a:ea typeface="Times New Roman" pitchFamily="18" charset="0"/>
              </a:rPr>
              <a:t>: ألوان متعددة ....ونتائج ضاغطة  </a:t>
            </a:r>
          </a:p>
        </p:txBody>
      </p:sp>
      <p:pic>
        <p:nvPicPr>
          <p:cNvPr id="152578" name="Picture 2"/>
          <p:cNvPicPr>
            <a:picLocks noChangeAspect="1" noChangeArrowheads="1"/>
          </p:cNvPicPr>
          <p:nvPr/>
        </p:nvPicPr>
        <p:blipFill>
          <a:blip r:embed="rId2" cstate="print"/>
          <a:srcRect t="8245" r="37715" b="15749"/>
          <a:stretch>
            <a:fillRect/>
          </a:stretch>
        </p:blipFill>
        <p:spPr bwMode="auto">
          <a:xfrm>
            <a:off x="1547664" y="1844824"/>
            <a:ext cx="5976664" cy="1296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1985" name="Rectangle 1"/>
          <p:cNvSpPr>
            <a:spLocks noChangeArrowheads="1"/>
          </p:cNvSpPr>
          <p:nvPr/>
        </p:nvSpPr>
        <p:spPr bwMode="auto">
          <a:xfrm>
            <a:off x="6680835" y="5373216"/>
            <a:ext cx="2238113" cy="1200329"/>
          </a:xfrm>
          <a:prstGeom prst="rect">
            <a:avLst/>
          </a:prstGeom>
          <a:solidFill>
            <a:srgbClr val="FFFF57"/>
          </a:solidFill>
          <a:ln w="19050">
            <a:solidFill>
              <a:schemeClr val="tx1"/>
            </a:solidFill>
            <a:headEnd/>
            <a:tailEn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anchor="ctr" anchorCtr="0" compatLnSpc="1">
            <a:prstTxWarp prst="textNoShape">
              <a:avLst/>
            </a:prstTxWarp>
            <a:spAutoFit/>
          </a:bodyPr>
          <a:lstStyle/>
          <a:p>
            <a:pPr algn="justLow" fontAlgn="base">
              <a:spcBef>
                <a:spcPct val="0"/>
              </a:spcBef>
              <a:spcAft>
                <a:spcPct val="0"/>
              </a:spcAft>
            </a:pPr>
            <a:r>
              <a:rPr lang="ar-SA" b="1" dirty="0">
                <a:solidFill>
                  <a:schemeClr val="tx1"/>
                </a:solidFill>
                <a:latin typeface="Arial" pitchFamily="34" charset="0"/>
                <a:ea typeface="Times New Roman" pitchFamily="18" charset="0"/>
              </a:rPr>
              <a:t>مدة النشاط : 50 دقيقة </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a:solidFill>
                  <a:schemeClr val="tx1"/>
                </a:solidFill>
                <a:latin typeface="Arial" pitchFamily="34" charset="0"/>
                <a:ea typeface="Times New Roman" pitchFamily="18" charset="0"/>
              </a:rPr>
              <a:t>طريقة التدريب :</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a:solidFill>
                  <a:schemeClr val="tx1"/>
                </a:solidFill>
                <a:latin typeface="Arial" pitchFamily="34" charset="0"/>
                <a:ea typeface="Times New Roman" pitchFamily="18" charset="0"/>
              </a:rPr>
              <a:t>-مجموعات العمل </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a:solidFill>
                  <a:schemeClr val="tx1"/>
                </a:solidFill>
                <a:latin typeface="Arial" pitchFamily="34" charset="0"/>
                <a:ea typeface="Times New Roman" pitchFamily="18" charset="0"/>
              </a:rPr>
              <a:t>-المناقشة والتحليل</a:t>
            </a:r>
            <a:r>
              <a:rPr lang="ar-SA" b="1" dirty="0">
                <a:solidFill>
                  <a:schemeClr val="bg1"/>
                </a:solidFill>
                <a:latin typeface="Arial" pitchFamily="34" charset="0"/>
                <a:ea typeface="Times New Roman" pitchFamily="18" charset="0"/>
              </a:rPr>
              <a:t> </a:t>
            </a:r>
            <a:r>
              <a:rPr lang="ar-SA" b="1" dirty="0" smtClean="0">
                <a:solidFill>
                  <a:schemeClr val="tx1"/>
                </a:solidFill>
                <a:latin typeface="Arial" pitchFamily="34" charset="0"/>
                <a:ea typeface="Times New Roman" pitchFamily="18" charset="0"/>
              </a:rPr>
              <a:t>+ الرسم</a:t>
            </a:r>
            <a:endParaRPr lang="ar-SA" b="1" dirty="0">
              <a:solidFill>
                <a:schemeClr val="tx1"/>
              </a:solidFill>
              <a:latin typeface="Arial" pitchFamily="34" charset="0"/>
              <a:ea typeface="Times New Roman" pitchFamily="18" charset="0"/>
            </a:endParaRPr>
          </a:p>
        </p:txBody>
      </p:sp>
      <p:sp>
        <p:nvSpPr>
          <p:cNvPr id="5" name="مستطيل 4"/>
          <p:cNvSpPr/>
          <p:nvPr/>
        </p:nvSpPr>
        <p:spPr>
          <a:xfrm>
            <a:off x="1657646" y="3789040"/>
            <a:ext cx="5894562" cy="1077218"/>
          </a:xfrm>
          <a:prstGeom prst="rect">
            <a:avLst/>
          </a:prstGeom>
          <a:solidFill>
            <a:srgbClr val="FFFF57"/>
          </a:solidFill>
          <a:ln w="28575">
            <a:solidFill>
              <a:schemeClr val="tx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200" b="1" cap="none" spc="50" dirty="0">
                <a:ln w="11430"/>
                <a:effectLst>
                  <a:outerShdw blurRad="76200" dist="50800" dir="5400000" algn="tl" rotWithShape="0">
                    <a:srgbClr val="000000">
                      <a:alpha val="65000"/>
                    </a:srgbClr>
                  </a:outerShdw>
                </a:effectLst>
              </a:rPr>
              <a:t>ما هي </a:t>
            </a:r>
            <a:r>
              <a:rPr lang="ar-SA" sz="3200" b="1" cap="none" spc="50" dirty="0" smtClean="0">
                <a:ln w="11430"/>
                <a:effectLst>
                  <a:outerShdw blurRad="76200" dist="50800" dir="5400000" algn="tl" rotWithShape="0">
                    <a:srgbClr val="000000">
                      <a:alpha val="65000"/>
                    </a:srgbClr>
                  </a:outerShdw>
                </a:effectLst>
              </a:rPr>
              <a:t>أنواع الإساءة </a:t>
            </a:r>
            <a:r>
              <a:rPr lang="ar-SA" sz="3200" b="1" cap="none" spc="50" dirty="0">
                <a:ln w="11430"/>
                <a:effectLst>
                  <a:outerShdw blurRad="76200" dist="50800" dir="5400000" algn="tl" rotWithShape="0">
                    <a:srgbClr val="000000">
                      <a:alpha val="65000"/>
                    </a:srgbClr>
                  </a:outerShdw>
                </a:effectLst>
              </a:rPr>
              <a:t>التي يمكن </a:t>
            </a:r>
            <a:r>
              <a:rPr lang="ar-SA" sz="3200" b="1" cap="none" spc="50" dirty="0" smtClean="0">
                <a:ln w="11430"/>
                <a:effectLst>
                  <a:outerShdw blurRad="76200" dist="50800" dir="5400000" algn="tl" rotWithShape="0">
                    <a:srgbClr val="000000">
                      <a:alpha val="65000"/>
                    </a:srgbClr>
                  </a:outerShdw>
                </a:effectLst>
              </a:rPr>
              <a:t>أن </a:t>
            </a:r>
          </a:p>
          <a:p>
            <a:pPr algn="ctr"/>
            <a:r>
              <a:rPr lang="ar-SA" sz="3200" b="1" cap="none" spc="50" dirty="0" smtClean="0">
                <a:ln w="11430"/>
                <a:effectLst>
                  <a:outerShdw blurRad="76200" dist="50800" dir="5400000" algn="tl" rotWithShape="0">
                    <a:srgbClr val="000000">
                      <a:alpha val="65000"/>
                    </a:srgbClr>
                  </a:outerShdw>
                </a:effectLst>
              </a:rPr>
              <a:t>يتعرض إليها الأطفال </a:t>
            </a:r>
            <a:r>
              <a:rPr lang="ar-SA" sz="3200" b="1" cap="none" spc="50" dirty="0">
                <a:ln w="11430"/>
                <a:effectLst>
                  <a:outerShdw blurRad="76200" dist="50800" dir="5400000" algn="tl" rotWithShape="0">
                    <a:srgbClr val="000000">
                      <a:alpha val="65000"/>
                    </a:srgbClr>
                  </a:outerShdw>
                </a:effectLst>
              </a:rPr>
              <a:t>داخل نطاق </a:t>
            </a:r>
            <a:r>
              <a:rPr lang="ar-SA" sz="3200" b="1" cap="none" spc="50" dirty="0" smtClean="0">
                <a:ln w="11430"/>
                <a:effectLst>
                  <a:outerShdw blurRad="76200" dist="50800" dir="5400000" algn="tl" rotWithShape="0">
                    <a:srgbClr val="000000">
                      <a:alpha val="65000"/>
                    </a:srgbClr>
                  </a:outerShdw>
                </a:effectLst>
              </a:rPr>
              <a:t>أسرهم </a:t>
            </a:r>
            <a:r>
              <a:rPr lang="ar-SA" sz="3200" b="1" cap="none" spc="50" dirty="0">
                <a:ln w="11430"/>
                <a:effectLst>
                  <a:outerShdw blurRad="76200" dist="50800" dir="5400000" algn="tl" rotWithShape="0">
                    <a:srgbClr val="000000">
                      <a:alpha val="65000"/>
                    </a:srgbClr>
                  </a:outerShdw>
                </a:effectLst>
              </a:rPr>
              <a:t>؟</a:t>
            </a:r>
          </a:p>
        </p:txBody>
      </p:sp>
      <p:pic>
        <p:nvPicPr>
          <p:cNvPr id="6" name="Picture 3"/>
          <p:cNvPicPr>
            <a:picLocks noChangeAspect="1" noChangeArrowheads="1"/>
          </p:cNvPicPr>
          <p:nvPr/>
        </p:nvPicPr>
        <p:blipFill>
          <a:blip r:embed="rId3" cstate="print"/>
          <a:srcRect/>
          <a:stretch>
            <a:fillRect/>
          </a:stretch>
        </p:blipFill>
        <p:spPr bwMode="auto">
          <a:xfrm>
            <a:off x="2339752" y="5809480"/>
            <a:ext cx="987896" cy="960671"/>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164806" y="5815792"/>
            <a:ext cx="950810" cy="904908"/>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1150538" y="5815792"/>
            <a:ext cx="1143000" cy="990033"/>
          </a:xfrm>
          <a:prstGeom prst="rect">
            <a:avLst/>
          </a:prstGeom>
          <a:noFill/>
          <a:ln w="9525">
            <a:noFill/>
            <a:miter lim="800000"/>
            <a:headEnd/>
            <a:tailEnd/>
          </a:ln>
        </p:spPr>
      </p:pic>
    </p:spTree>
    <p:extLst>
      <p:ext uri="{BB962C8B-B14F-4D97-AF65-F5344CB8AC3E}">
        <p14:creationId xmlns:p14="http://schemas.microsoft.com/office/powerpoint/2010/main" val="31230755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83568" y="1196752"/>
            <a:ext cx="8001000" cy="3416320"/>
          </a:xfrm>
          <a:prstGeom prst="rect">
            <a:avLst/>
          </a:prstGeom>
          <a:gradFill>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57150">
            <a:solidFill>
              <a:schemeClr val="tx1"/>
            </a:solidFill>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defTabSz="914400" eaLnBrk="1" fontAlgn="base" latinLnBrk="0" hangingPunct="1">
              <a:lnSpc>
                <a:spcPct val="150000"/>
              </a:lnSpc>
              <a:spcBef>
                <a:spcPct val="0"/>
              </a:spcBef>
              <a:spcAft>
                <a:spcPct val="0"/>
              </a:spcAft>
              <a:buClrTx/>
              <a:buSzTx/>
              <a:buBlip>
                <a:blip r:embed="rId2"/>
              </a:buBlip>
              <a:tabLst/>
            </a:pPr>
            <a:r>
              <a:rPr kumimoji="0" lang="ar-SA" sz="2400" b="1" i="0" u="none" strike="noStrike" cap="none" normalizeH="0" baseline="0" dirty="0" smtClean="0">
                <a:ln>
                  <a:noFill/>
                </a:ln>
                <a:solidFill>
                  <a:schemeClr val="tx2"/>
                </a:solidFill>
                <a:effectLst/>
                <a:latin typeface="Arial" pitchFamily="34" charset="0"/>
                <a:ea typeface="Times New Roman" pitchFamily="18" charset="0"/>
                <a:cs typeface="Arabic Transparent" pitchFamily="2" charset="-78"/>
              </a:rPr>
              <a:t>عرف نوع الإساءة الخاص بمجموعتكم ؟</a:t>
            </a:r>
            <a:endParaRPr kumimoji="0" lang="en-US" sz="2000" b="0" i="0" u="none" strike="noStrike" cap="none" normalizeH="0" baseline="0" dirty="0" smtClean="0">
              <a:ln>
                <a:noFill/>
              </a:ln>
              <a:solidFill>
                <a:schemeClr val="tx2"/>
              </a:solidFill>
              <a:effectLst/>
              <a:latin typeface="Arial" pitchFamily="34" charset="0"/>
              <a:cs typeface="Arial" pitchFamily="34" charset="0"/>
            </a:endParaRPr>
          </a:p>
          <a:p>
            <a:pPr marL="0" marR="0" lvl="0" indent="0" defTabSz="914400" eaLnBrk="0" fontAlgn="base" latinLnBrk="0" hangingPunct="0">
              <a:lnSpc>
                <a:spcPct val="150000"/>
              </a:lnSpc>
              <a:spcBef>
                <a:spcPct val="0"/>
              </a:spcBef>
              <a:spcAft>
                <a:spcPct val="0"/>
              </a:spcAft>
              <a:buClrTx/>
              <a:buSzTx/>
              <a:buBlip>
                <a:blip r:embed="rId2"/>
              </a:buBlip>
              <a:tabLst/>
            </a:pPr>
            <a:r>
              <a:rPr kumimoji="0" lang="ar-SA" sz="2400" b="1" i="0" u="none" strike="noStrike" cap="none" normalizeH="0" baseline="0" dirty="0" smtClean="0">
                <a:ln>
                  <a:noFill/>
                </a:ln>
                <a:solidFill>
                  <a:schemeClr val="tx2"/>
                </a:solidFill>
                <a:effectLst/>
                <a:latin typeface="Arial" pitchFamily="34" charset="0"/>
                <a:ea typeface="Times New Roman" pitchFamily="18" charset="0"/>
                <a:cs typeface="Arabic Transparent" pitchFamily="2" charset="-78"/>
              </a:rPr>
              <a:t>ما هي أشكال الإساءة التي يمكن أن يتعرض إليها الأطفال في نوع الإساءة الخاصة بكم ؟</a:t>
            </a:r>
            <a:endParaRPr kumimoji="0" lang="en-US" sz="2000" b="0" i="0" u="none" strike="noStrike" cap="none" normalizeH="0" baseline="0" dirty="0" smtClean="0">
              <a:ln>
                <a:noFill/>
              </a:ln>
              <a:solidFill>
                <a:schemeClr val="tx2"/>
              </a:solidFill>
              <a:effectLst/>
              <a:latin typeface="Arial" pitchFamily="34" charset="0"/>
              <a:cs typeface="Arial" pitchFamily="34" charset="0"/>
            </a:endParaRPr>
          </a:p>
          <a:p>
            <a:pPr marL="0" marR="0" lvl="0" indent="0" defTabSz="914400" eaLnBrk="0" fontAlgn="base" latinLnBrk="0" hangingPunct="0">
              <a:lnSpc>
                <a:spcPct val="150000"/>
              </a:lnSpc>
              <a:spcBef>
                <a:spcPct val="0"/>
              </a:spcBef>
              <a:spcAft>
                <a:spcPct val="0"/>
              </a:spcAft>
              <a:buClrTx/>
              <a:buSzTx/>
              <a:buBlip>
                <a:blip r:embed="rId2"/>
              </a:buBlip>
              <a:tabLst/>
            </a:pPr>
            <a:r>
              <a:rPr kumimoji="0" lang="ar-SA" sz="2400" b="1" i="0" u="none" strike="noStrike" cap="none" normalizeH="0" baseline="0" dirty="0" smtClean="0">
                <a:ln>
                  <a:noFill/>
                </a:ln>
                <a:solidFill>
                  <a:schemeClr val="tx2"/>
                </a:solidFill>
                <a:effectLst/>
                <a:latin typeface="Arial" pitchFamily="34" charset="0"/>
                <a:ea typeface="Times New Roman" pitchFamily="18" charset="0"/>
                <a:cs typeface="Arabic Transparent" pitchFamily="2" charset="-78"/>
              </a:rPr>
              <a:t>ما المؤشرات (الجسدية، النفسية، السلوكية) التي يمكن أن يستدل عليها المعلم/ المعلمة ويمكن ان تُعينه على تقدير نوع الاساءة التي تعرض اليها الطفل المستهدف ؟</a:t>
            </a:r>
            <a:endParaRPr kumimoji="0" lang="en-US" sz="2000" b="0" i="0" u="none" strike="noStrike" cap="none" normalizeH="0" baseline="0" dirty="0" smtClean="0">
              <a:ln>
                <a:noFill/>
              </a:ln>
              <a:solidFill>
                <a:schemeClr val="tx2"/>
              </a:solidFill>
              <a:effectLst/>
              <a:latin typeface="Arial" pitchFamily="34" charset="0"/>
              <a:cs typeface="Arial" pitchFamily="34" charset="0"/>
            </a:endParaRPr>
          </a:p>
        </p:txBody>
      </p:sp>
      <p:sp>
        <p:nvSpPr>
          <p:cNvPr id="3" name="مستطيل 2"/>
          <p:cNvSpPr/>
          <p:nvPr/>
        </p:nvSpPr>
        <p:spPr>
          <a:xfrm>
            <a:off x="2930793" y="404664"/>
            <a:ext cx="3358612" cy="584775"/>
          </a:xfrm>
          <a:prstGeom prst="rect">
            <a:avLst/>
          </a:prstGeom>
          <a:solidFill>
            <a:srgbClr val="FFFF57"/>
          </a:solidFill>
          <a:ln w="28575">
            <a:solidFill>
              <a:schemeClr val="tx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200" b="1" cap="none" spc="50" dirty="0" smtClean="0">
                <a:ln w="11430"/>
                <a:effectLst>
                  <a:outerShdw blurRad="76200" dist="50800" dir="5400000" algn="tl" rotWithShape="0">
                    <a:srgbClr val="000000">
                      <a:alpha val="65000"/>
                    </a:srgbClr>
                  </a:outerShdw>
                </a:effectLst>
              </a:rPr>
              <a:t>بالتشارك مع مجموعتك</a:t>
            </a:r>
            <a:endParaRPr lang="ar-SA" sz="3200" b="1" cap="none" spc="50" dirty="0">
              <a:ln w="11430"/>
              <a:effectLst>
                <a:outerShdw blurRad="76200" dist="50800" dir="5400000" algn="tl" rotWithShape="0">
                  <a:srgbClr val="000000">
                    <a:alpha val="65000"/>
                  </a:srgbClr>
                </a:outerShdw>
              </a:effectLst>
            </a:endParaRPr>
          </a:p>
        </p:txBody>
      </p:sp>
      <p:sp>
        <p:nvSpPr>
          <p:cNvPr id="4" name="Rectangle 1"/>
          <p:cNvSpPr>
            <a:spLocks noChangeArrowheads="1"/>
          </p:cNvSpPr>
          <p:nvPr/>
        </p:nvSpPr>
        <p:spPr bwMode="auto">
          <a:xfrm>
            <a:off x="5868144" y="5373216"/>
            <a:ext cx="2912145" cy="1200329"/>
          </a:xfrm>
          <a:prstGeom prst="rect">
            <a:avLst/>
          </a:prstGeom>
          <a:solidFill>
            <a:srgbClr val="FFFF57"/>
          </a:solidFill>
          <a:ln w="19050">
            <a:solidFill>
              <a:schemeClr val="tx1"/>
            </a:solidFill>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ar-SA" b="1" dirty="0">
                <a:solidFill>
                  <a:schemeClr val="tx1"/>
                </a:solidFill>
                <a:latin typeface="Arial" pitchFamily="34" charset="0"/>
                <a:ea typeface="Times New Roman" pitchFamily="18" charset="0"/>
              </a:rPr>
              <a:t>مدة النشاط : </a:t>
            </a:r>
            <a:r>
              <a:rPr lang="ar-SA" b="1" dirty="0" smtClean="0">
                <a:solidFill>
                  <a:schemeClr val="tx1"/>
                </a:solidFill>
                <a:latin typeface="Arial" pitchFamily="34" charset="0"/>
                <a:ea typeface="Times New Roman" pitchFamily="18" charset="0"/>
              </a:rPr>
              <a:t>40 </a:t>
            </a:r>
            <a:r>
              <a:rPr lang="ar-SA" b="1" dirty="0">
                <a:solidFill>
                  <a:schemeClr val="tx1"/>
                </a:solidFill>
                <a:latin typeface="Arial" pitchFamily="34" charset="0"/>
                <a:ea typeface="Times New Roman" pitchFamily="18" charset="0"/>
              </a:rPr>
              <a:t>دقيقة </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a:solidFill>
                  <a:schemeClr val="tx1"/>
                </a:solidFill>
                <a:latin typeface="Arial" pitchFamily="34" charset="0"/>
                <a:ea typeface="Times New Roman" pitchFamily="18" charset="0"/>
              </a:rPr>
              <a:t>طريقة التدريب :</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smtClean="0">
                <a:solidFill>
                  <a:schemeClr val="tx1"/>
                </a:solidFill>
                <a:latin typeface="Arial" pitchFamily="34" charset="0"/>
                <a:ea typeface="Times New Roman" pitchFamily="18" charset="0"/>
              </a:rPr>
              <a:t>- مجموعات </a:t>
            </a:r>
            <a:r>
              <a:rPr lang="ar-SA" b="1" dirty="0">
                <a:solidFill>
                  <a:schemeClr val="tx1"/>
                </a:solidFill>
                <a:latin typeface="Arial" pitchFamily="34" charset="0"/>
                <a:ea typeface="Times New Roman" pitchFamily="18" charset="0"/>
              </a:rPr>
              <a:t>العمل </a:t>
            </a:r>
            <a:r>
              <a:rPr lang="ar-SA" b="1" dirty="0" smtClean="0">
                <a:solidFill>
                  <a:schemeClr val="tx1"/>
                </a:solidFill>
                <a:latin typeface="Arial" pitchFamily="34" charset="0"/>
                <a:ea typeface="Times New Roman" pitchFamily="18" charset="0"/>
              </a:rPr>
              <a:t>-عدد 4 </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smtClean="0">
                <a:solidFill>
                  <a:schemeClr val="tx1"/>
                </a:solidFill>
                <a:latin typeface="Arial" pitchFamily="34" charset="0"/>
                <a:ea typeface="Times New Roman" pitchFamily="18" charset="0"/>
              </a:rPr>
              <a:t>- المناقشة </a:t>
            </a:r>
            <a:r>
              <a:rPr lang="ar-SA" b="1" dirty="0">
                <a:solidFill>
                  <a:schemeClr val="tx1"/>
                </a:solidFill>
                <a:latin typeface="Arial" pitchFamily="34" charset="0"/>
                <a:ea typeface="Times New Roman" pitchFamily="18" charset="0"/>
              </a:rPr>
              <a:t>والتحليل</a:t>
            </a:r>
            <a:r>
              <a:rPr lang="ar-SA" b="1" dirty="0">
                <a:solidFill>
                  <a:schemeClr val="bg1"/>
                </a:solidFill>
                <a:latin typeface="Arial" pitchFamily="34" charset="0"/>
                <a:ea typeface="Times New Roman" pitchFamily="18" charset="0"/>
              </a:rPr>
              <a:t> </a:t>
            </a:r>
            <a:r>
              <a:rPr lang="ar-SA" b="1" dirty="0" smtClean="0">
                <a:solidFill>
                  <a:schemeClr val="tx1"/>
                </a:solidFill>
                <a:latin typeface="Arial" pitchFamily="34" charset="0"/>
                <a:ea typeface="Times New Roman" pitchFamily="18" charset="0"/>
              </a:rPr>
              <a:t>+ الرسم</a:t>
            </a:r>
            <a:endParaRPr lang="ar-SA" b="1" dirty="0">
              <a:solidFill>
                <a:schemeClr val="tx1"/>
              </a:solidFill>
              <a:latin typeface="Arial" pitchFamily="34" charset="0"/>
              <a:ea typeface="Times New Roman" pitchFamily="18" charset="0"/>
            </a:endParaRPr>
          </a:p>
        </p:txBody>
      </p:sp>
      <p:pic>
        <p:nvPicPr>
          <p:cNvPr id="1026" name="Picture 2" descr="http://hbthedu.gov.sa/images/ndx/1401869787__d.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797152"/>
            <a:ext cx="4392488"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761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785786" y="428604"/>
            <a:ext cx="7572428" cy="523220"/>
          </a:xfrm>
          <a:prstGeom prst="rect">
            <a:avLst/>
          </a:prstGeom>
          <a:solidFill>
            <a:schemeClr val="accent5"/>
          </a:solidFill>
          <a:ln w="28575">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2800" b="1" dirty="0">
                <a:solidFill>
                  <a:schemeClr val="tx1"/>
                </a:solidFill>
              </a:rPr>
              <a:t>نشاط </a:t>
            </a:r>
            <a:r>
              <a:rPr lang="ar-SA" sz="2800" b="1" dirty="0" smtClean="0">
                <a:solidFill>
                  <a:schemeClr val="tx1"/>
                </a:solidFill>
              </a:rPr>
              <a:t>1 / 1 / 4مسار </a:t>
            </a:r>
            <a:r>
              <a:rPr lang="ar-SA" sz="2800" b="1" dirty="0">
                <a:solidFill>
                  <a:schemeClr val="tx1"/>
                </a:solidFill>
              </a:rPr>
              <a:t>اليوم التدريبي</a:t>
            </a:r>
          </a:p>
        </p:txBody>
      </p:sp>
      <p:pic>
        <p:nvPicPr>
          <p:cNvPr id="252930" name="Picture 2" descr="http://t2.gstatic.com/images?q=tbn:ANd9GcRF8w635iPeJ_-qLEGOBDqzodwDLubQ-ucBNkLApJwcFfiROdtM"/>
          <p:cNvPicPr>
            <a:picLocks noChangeAspect="1" noChangeArrowheads="1"/>
          </p:cNvPicPr>
          <p:nvPr/>
        </p:nvPicPr>
        <p:blipFill>
          <a:blip r:embed="rId2" cstate="print"/>
          <a:srcRect/>
          <a:stretch>
            <a:fillRect/>
          </a:stretch>
        </p:blipFill>
        <p:spPr bwMode="auto">
          <a:xfrm>
            <a:off x="4571669" y="2204864"/>
            <a:ext cx="4159825" cy="2357454"/>
          </a:xfrm>
          <a:prstGeom prst="rect">
            <a:avLst/>
          </a:prstGeom>
          <a:noFill/>
        </p:spPr>
      </p:pic>
      <p:pic>
        <p:nvPicPr>
          <p:cNvPr id="252932" name="Picture 4" descr="http://t3.gstatic.com/images?q=tbn:ANd9GcS2txdl75KzTrbA0kRB0CQ0EhPN_QAsK_c9o1ePjlLciD5HGGkJ"/>
          <p:cNvPicPr>
            <a:picLocks noChangeAspect="1" noChangeArrowheads="1"/>
          </p:cNvPicPr>
          <p:nvPr/>
        </p:nvPicPr>
        <p:blipFill>
          <a:blip r:embed="rId3" cstate="print"/>
          <a:srcRect/>
          <a:stretch>
            <a:fillRect/>
          </a:stretch>
        </p:blipFill>
        <p:spPr bwMode="auto">
          <a:xfrm>
            <a:off x="440142" y="2207852"/>
            <a:ext cx="4280580" cy="2739552"/>
          </a:xfrm>
          <a:prstGeom prst="rect">
            <a:avLst/>
          </a:prstGeom>
          <a:noFill/>
        </p:spPr>
      </p:pic>
      <p:sp>
        <p:nvSpPr>
          <p:cNvPr id="5" name="مستطيل 4"/>
          <p:cNvSpPr/>
          <p:nvPr/>
        </p:nvSpPr>
        <p:spPr>
          <a:xfrm>
            <a:off x="5906404" y="5690627"/>
            <a:ext cx="3059832" cy="369332"/>
          </a:xfrm>
          <a:prstGeom prst="rect">
            <a:avLst/>
          </a:prstGeom>
          <a:solidFill>
            <a:schemeClr val="accent5"/>
          </a:solidFill>
          <a:ln w="28575">
            <a:solidFill>
              <a:schemeClr val="tx1"/>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Arial" pitchFamily="34" charset="0"/>
              <a:buChar char="•"/>
            </a:pPr>
            <a:r>
              <a:rPr lang="ar-SA" b="1" dirty="0" smtClean="0">
                <a:solidFill>
                  <a:schemeClr val="tx1"/>
                </a:solidFill>
              </a:rPr>
              <a:t>مدة </a:t>
            </a:r>
            <a:r>
              <a:rPr lang="ar-SA" b="1" dirty="0">
                <a:solidFill>
                  <a:schemeClr val="tx1"/>
                </a:solidFill>
              </a:rPr>
              <a:t>النشاط : </a:t>
            </a:r>
            <a:r>
              <a:rPr lang="ar-SA" b="1" dirty="0" smtClean="0">
                <a:solidFill>
                  <a:schemeClr val="tx1"/>
                </a:solidFill>
              </a:rPr>
              <a:t>5دقائق.</a:t>
            </a:r>
            <a:endParaRPr lang="ar-SA" b="1" dirty="0">
              <a:solidFill>
                <a:schemeClr val="tx1"/>
              </a:solidFill>
            </a:endParaRPr>
          </a:p>
        </p:txBody>
      </p:sp>
    </p:spTree>
    <p:extLst>
      <p:ext uri="{BB962C8B-B14F-4D97-AF65-F5344CB8AC3E}">
        <p14:creationId xmlns:p14="http://schemas.microsoft.com/office/powerpoint/2010/main" val="5663457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09871" y="167527"/>
            <a:ext cx="8808823"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kumimoji="0" lang="ar-SA" sz="2400" b="1" i="0" u="none" strike="noStrike" cap="none" spc="50" normalizeH="0" baseline="0" dirty="0" smtClean="0">
                <a:ln w="11430"/>
                <a:latin typeface="Arial" pitchFamily="34" charset="0"/>
                <a:ea typeface="Times New Roman" pitchFamily="18" charset="0"/>
                <a:cs typeface="Arabic Transparent" pitchFamily="2" charset="-78"/>
              </a:rPr>
              <a:t>تعريفات منظمة الصحة العالمية لأنواع الإساءة التي يمكن أن يتعرض إليها الأطفال </a:t>
            </a:r>
            <a:endParaRPr lang="ar-SA" sz="2400" b="1" cap="none" spc="50" dirty="0">
              <a:ln w="11430"/>
            </a:endParaRPr>
          </a:p>
        </p:txBody>
      </p:sp>
      <p:graphicFrame>
        <p:nvGraphicFramePr>
          <p:cNvPr id="3" name="جدول 2"/>
          <p:cNvGraphicFramePr>
            <a:graphicFrameLocks noGrp="1"/>
          </p:cNvGraphicFramePr>
          <p:nvPr>
            <p:extLst>
              <p:ext uri="{D42A27DB-BD31-4B8C-83A1-F6EECF244321}">
                <p14:modId xmlns:p14="http://schemas.microsoft.com/office/powerpoint/2010/main" val="1192312257"/>
              </p:ext>
            </p:extLst>
          </p:nvPr>
        </p:nvGraphicFramePr>
        <p:xfrm>
          <a:off x="364470" y="629192"/>
          <a:ext cx="8499623" cy="5989320"/>
        </p:xfrm>
        <a:graphic>
          <a:graphicData uri="http://schemas.openxmlformats.org/drawingml/2006/table">
            <a:tbl>
              <a:tblPr rtl="1" firstRow="1" bandRow="1">
                <a:tableStyleId>{F5AB1C69-6EDB-4FF4-983F-18BD219EF322}</a:tableStyleId>
              </a:tblPr>
              <a:tblGrid>
                <a:gridCol w="869616"/>
                <a:gridCol w="2539343"/>
                <a:gridCol w="2631344"/>
                <a:gridCol w="2459320"/>
              </a:tblGrid>
              <a:tr h="555278">
                <a:tc>
                  <a:txBody>
                    <a:bodyPr/>
                    <a:lstStyle/>
                    <a:p>
                      <a:pPr rtl="1"/>
                      <a:r>
                        <a:rPr lang="ar-SA" dirty="0" smtClean="0"/>
                        <a:t>م</a:t>
                      </a:r>
                      <a:endParaRPr lang="ar-SA" dirty="0"/>
                    </a:p>
                  </a:txBody>
                  <a:tcPr/>
                </a:tc>
                <a:tc>
                  <a:txBody>
                    <a:bodyPr/>
                    <a:lstStyle/>
                    <a:p>
                      <a:pPr rtl="1"/>
                      <a:r>
                        <a:rPr lang="ar-SA" dirty="0" smtClean="0"/>
                        <a:t>تعريف الاساءة</a:t>
                      </a:r>
                      <a:endParaRPr lang="ar-SA" dirty="0"/>
                    </a:p>
                  </a:txBody>
                  <a:tcPr/>
                </a:tc>
                <a:tc gridSpan="2">
                  <a:txBody>
                    <a:bodyPr/>
                    <a:lstStyle/>
                    <a:p>
                      <a:pPr algn="ctr" rtl="1"/>
                      <a:r>
                        <a:rPr lang="ar-SA" dirty="0" smtClean="0"/>
                        <a:t>العلامات</a:t>
                      </a:r>
                      <a:endParaRPr lang="ar-SA" dirty="0"/>
                    </a:p>
                    <a:p>
                      <a:pPr algn="ctr" rtl="1"/>
                      <a:r>
                        <a:rPr lang="ar-SA" dirty="0" smtClean="0"/>
                        <a:t>والمؤشرات</a:t>
                      </a:r>
                      <a:endParaRPr lang="ar-SA" dirty="0"/>
                    </a:p>
                  </a:txBody>
                  <a:tcPr/>
                </a:tc>
                <a:tc hMerge="1">
                  <a:txBody>
                    <a:bodyPr/>
                    <a:lstStyle/>
                    <a:p>
                      <a:pPr rtl="1"/>
                      <a:endParaRPr lang="ar-SA" dirty="0"/>
                    </a:p>
                  </a:txBody>
                  <a:tcPr/>
                </a:tc>
              </a:tr>
              <a:tr h="3336384">
                <a:tc row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u="none" strike="noStrike" cap="none" normalizeH="0" baseline="0" dirty="0" smtClean="0">
                          <a:ln>
                            <a:noFill/>
                          </a:ln>
                          <a:solidFill>
                            <a:srgbClr val="FF0000"/>
                          </a:solidFill>
                          <a:effectLst/>
                        </a:rPr>
                        <a:t>1- </a:t>
                      </a:r>
                      <a:r>
                        <a:rPr kumimoji="0" lang="ar-SA" sz="2000" b="1" u="none" strike="noStrike" cap="none" normalizeH="0" baseline="0" dirty="0" smtClean="0">
                          <a:ln>
                            <a:noFill/>
                          </a:ln>
                          <a:solidFill>
                            <a:srgbClr val="FF0000"/>
                          </a:solidFill>
                          <a:effectLst/>
                        </a:rPr>
                        <a:t>الإساءة الجسدية</a:t>
                      </a:r>
                      <a:endParaRPr kumimoji="0" lang="en-US" sz="2000" b="1" u="none" strike="noStrike" cap="none" normalizeH="0" baseline="0" dirty="0" smtClean="0">
                        <a:ln>
                          <a:noFill/>
                        </a:ln>
                        <a:solidFill>
                          <a:srgbClr val="FF0000"/>
                        </a:solidFill>
                        <a:effectLst/>
                      </a:endParaRPr>
                    </a:p>
                    <a:p>
                      <a:pPr rtl="1"/>
                      <a:endParaRPr lang="ar-SA" dirty="0"/>
                    </a:p>
                  </a:txBody>
                  <a:tcPr/>
                </a:tc>
                <a:tc>
                  <a:txBody>
                    <a:bodyPr/>
                    <a:lstStyle/>
                    <a:p>
                      <a:pPr marL="0" marR="0" lvl="0" indent="0" algn="ctr" defTabSz="914400" rtl="1" eaLnBrk="0" fontAlgn="base" latinLnBrk="0" hangingPunct="0">
                        <a:lnSpc>
                          <a:spcPct val="150000"/>
                        </a:lnSpc>
                        <a:spcBef>
                          <a:spcPct val="0"/>
                        </a:spcBef>
                        <a:spcAft>
                          <a:spcPct val="0"/>
                        </a:spcAft>
                        <a:buClrTx/>
                        <a:buSzTx/>
                        <a:buFontTx/>
                        <a:buNone/>
                        <a:tabLst/>
                      </a:pPr>
                      <a:r>
                        <a:rPr kumimoji="0" lang="ar-JO" sz="1800" b="1" u="none" strike="noStrike" cap="none" normalizeH="0" baseline="0" dirty="0" smtClean="0">
                          <a:ln>
                            <a:noFill/>
                          </a:ln>
                          <a:effectLst/>
                        </a:rPr>
                        <a:t>هي الإساءة التي ينتج عنها</a:t>
                      </a:r>
                      <a:r>
                        <a:rPr kumimoji="0" lang="ar-SA" sz="1800" b="1" u="none" strike="noStrike" cap="none" normalizeH="0" baseline="0" dirty="0" smtClean="0">
                          <a:ln>
                            <a:noFill/>
                          </a:ln>
                          <a:effectLst/>
                        </a:rPr>
                        <a:t>:</a:t>
                      </a:r>
                    </a:p>
                    <a:p>
                      <a:pPr marL="0" marR="0" lvl="0" indent="0" algn="ctr" defTabSz="914400" rtl="1" eaLnBrk="0" fontAlgn="base" latinLnBrk="0" hangingPunct="0">
                        <a:lnSpc>
                          <a:spcPct val="150000"/>
                        </a:lnSpc>
                        <a:spcBef>
                          <a:spcPct val="0"/>
                        </a:spcBef>
                        <a:spcAft>
                          <a:spcPct val="0"/>
                        </a:spcAft>
                        <a:buClrTx/>
                        <a:buSzTx/>
                        <a:buFontTx/>
                        <a:buNone/>
                        <a:tabLst/>
                      </a:pPr>
                      <a:r>
                        <a:rPr kumimoji="0" lang="ar-JO" sz="1800" b="1" u="none" strike="noStrike" cap="none" normalizeH="0" baseline="0" dirty="0" smtClean="0">
                          <a:ln>
                            <a:noFill/>
                          </a:ln>
                          <a:effectLst/>
                        </a:rPr>
                        <a:t> </a:t>
                      </a:r>
                      <a:r>
                        <a:rPr kumimoji="0" lang="ar-SA" sz="1800" b="1" u="none" strike="noStrike" cap="none" normalizeH="0" baseline="0" dirty="0" smtClean="0">
                          <a:ln>
                            <a:noFill/>
                          </a:ln>
                          <a:effectLst/>
                        </a:rPr>
                        <a:t>1- </a:t>
                      </a:r>
                      <a:r>
                        <a:rPr kumimoji="0" lang="ar-JO" sz="1800" b="1" u="none" strike="noStrike" cap="none" normalizeH="0" baseline="0" dirty="0" smtClean="0">
                          <a:ln>
                            <a:noFill/>
                          </a:ln>
                          <a:solidFill>
                            <a:srgbClr val="3333FF"/>
                          </a:solidFill>
                          <a:effectLst/>
                        </a:rPr>
                        <a:t>أذى جسدي فعلي </a:t>
                      </a:r>
                      <a:endParaRPr kumimoji="0" lang="ar-SA" sz="1800" b="1" u="none" strike="noStrike" cap="none" normalizeH="0" baseline="0" dirty="0" smtClean="0">
                        <a:ln>
                          <a:noFill/>
                        </a:ln>
                        <a:solidFill>
                          <a:srgbClr val="3333FF"/>
                        </a:solidFill>
                        <a:effectLst/>
                      </a:endParaRPr>
                    </a:p>
                    <a:p>
                      <a:pPr marL="0" marR="0" lvl="0" indent="0" algn="ctr" defTabSz="914400" rtl="1" eaLnBrk="0" fontAlgn="base" latinLnBrk="0" hangingPunct="0">
                        <a:lnSpc>
                          <a:spcPct val="150000"/>
                        </a:lnSpc>
                        <a:spcBef>
                          <a:spcPct val="0"/>
                        </a:spcBef>
                        <a:spcAft>
                          <a:spcPct val="0"/>
                        </a:spcAft>
                        <a:buClrTx/>
                        <a:buSzTx/>
                        <a:buFontTx/>
                        <a:buNone/>
                        <a:tabLst/>
                      </a:pPr>
                      <a:r>
                        <a:rPr kumimoji="0" lang="ar-SA" sz="1800" b="1" u="none" strike="noStrike" cap="none" normalizeH="0" baseline="0" dirty="0" smtClean="0">
                          <a:ln>
                            <a:noFill/>
                          </a:ln>
                          <a:solidFill>
                            <a:srgbClr val="3333FF"/>
                          </a:solidFill>
                          <a:effectLst/>
                        </a:rPr>
                        <a:t>2- </a:t>
                      </a:r>
                      <a:r>
                        <a:rPr kumimoji="0" lang="ar-JO" sz="1800" b="1" u="none" strike="noStrike" cap="none" normalizeH="0" baseline="0" dirty="0" smtClean="0">
                          <a:ln>
                            <a:noFill/>
                          </a:ln>
                          <a:solidFill>
                            <a:srgbClr val="3333FF"/>
                          </a:solidFill>
                          <a:effectLst/>
                        </a:rPr>
                        <a:t>أو كامن على </a:t>
                      </a:r>
                      <a:r>
                        <a:rPr kumimoji="0" lang="ar-SA" sz="1800" b="1" u="none" strike="noStrike" cap="none" normalizeH="0" baseline="0" dirty="0" smtClean="0">
                          <a:ln>
                            <a:noFill/>
                          </a:ln>
                          <a:solidFill>
                            <a:srgbClr val="3333FF"/>
                          </a:solidFill>
                          <a:effectLst/>
                        </a:rPr>
                        <a:t>ال</a:t>
                      </a:r>
                      <a:r>
                        <a:rPr kumimoji="0" lang="ar-JO" sz="1800" b="1" u="none" strike="noStrike" cap="none" normalizeH="0" baseline="0" dirty="0" smtClean="0">
                          <a:ln>
                            <a:noFill/>
                          </a:ln>
                          <a:solidFill>
                            <a:srgbClr val="3333FF"/>
                          </a:solidFill>
                          <a:effectLst/>
                        </a:rPr>
                        <a:t>طفل</a:t>
                      </a:r>
                      <a:endParaRPr kumimoji="0" lang="ar-SA" sz="1800" b="1" u="none" strike="noStrike" cap="none" normalizeH="0" baseline="0" dirty="0" smtClean="0">
                        <a:ln>
                          <a:noFill/>
                        </a:ln>
                        <a:solidFill>
                          <a:srgbClr val="3333FF"/>
                        </a:solidFill>
                        <a:effectLst/>
                      </a:endParaRPr>
                    </a:p>
                    <a:p>
                      <a:pPr marL="0" marR="0" lvl="0" indent="0" algn="ctr" defTabSz="914400" rtl="1" eaLnBrk="0" fontAlgn="base" latinLnBrk="0" hangingPunct="0">
                        <a:lnSpc>
                          <a:spcPct val="150000"/>
                        </a:lnSpc>
                        <a:spcBef>
                          <a:spcPct val="0"/>
                        </a:spcBef>
                        <a:spcAft>
                          <a:spcPct val="0"/>
                        </a:spcAft>
                        <a:buClrTx/>
                        <a:buSzTx/>
                        <a:buFontTx/>
                        <a:buNone/>
                        <a:tabLst/>
                      </a:pPr>
                      <a:r>
                        <a:rPr kumimoji="0" lang="ar-JO" sz="1800" b="1" u="none" strike="noStrike" cap="none" normalizeH="0" baseline="0" dirty="0" smtClean="0">
                          <a:ln>
                            <a:noFill/>
                          </a:ln>
                          <a:solidFill>
                            <a:srgbClr val="3333FF"/>
                          </a:solidFill>
                          <a:effectLst/>
                        </a:rPr>
                        <a:t>خلال حدوث التفاعل أو غيابه،</a:t>
                      </a:r>
                      <a:endParaRPr kumimoji="0" lang="ar-SA" sz="1800" b="1" u="none" strike="noStrike" cap="none" normalizeH="0" baseline="0" dirty="0" smtClean="0">
                        <a:ln>
                          <a:noFill/>
                        </a:ln>
                        <a:solidFill>
                          <a:srgbClr val="3333FF"/>
                        </a:solidFill>
                        <a:effectLst/>
                      </a:endParaRPr>
                    </a:p>
                    <a:p>
                      <a:pPr marL="0" marR="0" lvl="0" indent="0" algn="ctr" defTabSz="914400" rtl="1" eaLnBrk="0" fontAlgn="base" latinLnBrk="0" hangingPunct="0">
                        <a:lnSpc>
                          <a:spcPct val="150000"/>
                        </a:lnSpc>
                        <a:spcBef>
                          <a:spcPct val="0"/>
                        </a:spcBef>
                        <a:spcAft>
                          <a:spcPct val="0"/>
                        </a:spcAft>
                        <a:buClrTx/>
                        <a:buSzTx/>
                        <a:buFontTx/>
                        <a:buNone/>
                        <a:tabLst/>
                      </a:pPr>
                      <a:r>
                        <a:rPr kumimoji="0" lang="ar-JO" sz="1800" b="1" u="none" strike="noStrike" cap="none" normalizeH="0" baseline="0" dirty="0" smtClean="0">
                          <a:ln>
                            <a:noFill/>
                          </a:ln>
                          <a:effectLst/>
                        </a:rPr>
                        <a:t> </a:t>
                      </a:r>
                      <a:r>
                        <a:rPr kumimoji="0" lang="ar-SA" sz="1800" b="1" u="none" strike="noStrike" cap="none" normalizeH="0" baseline="0" dirty="0" smtClean="0">
                          <a:ln>
                            <a:noFill/>
                          </a:ln>
                          <a:effectLst/>
                        </a:rPr>
                        <a:t>سواء كانت </a:t>
                      </a:r>
                      <a:r>
                        <a:rPr kumimoji="0" lang="ar-JO" sz="1800" b="1" u="none" strike="noStrike" cap="none" normalizeH="0" baseline="0" dirty="0" smtClean="0">
                          <a:ln>
                            <a:noFill/>
                          </a:ln>
                          <a:effectLst/>
                        </a:rPr>
                        <a:t>تحت سيطرة والده/ والدته أو شخص موضع مسؤولية أو ثقة أو سلطة، وقد تكون حادثة </a:t>
                      </a:r>
                      <a:r>
                        <a:rPr kumimoji="0" lang="ar-SA" sz="1800" b="1" u="none" strike="noStrike" cap="none" normalizeH="0" baseline="0" dirty="0" smtClean="0">
                          <a:ln>
                            <a:noFill/>
                          </a:ln>
                          <a:effectLst/>
                        </a:rPr>
                        <a:t>عارضة </a:t>
                      </a:r>
                      <a:r>
                        <a:rPr kumimoji="0" lang="ar-JO" sz="1800" b="1" u="none" strike="noStrike" cap="none" normalizeH="0" baseline="0" dirty="0" smtClean="0">
                          <a:ln>
                            <a:noFill/>
                          </a:ln>
                          <a:effectLst/>
                        </a:rPr>
                        <a:t>أو مكررة.</a:t>
                      </a:r>
                      <a:endParaRPr kumimoji="0" lang="ar-JO" sz="2000" b="1" i="0" u="none" strike="noStrike" cap="none" normalizeH="0" baseline="0" dirty="0" smtClean="0">
                        <a:ln>
                          <a:noFill/>
                        </a:ln>
                        <a:solidFill>
                          <a:schemeClr val="tx2"/>
                        </a:solidFill>
                        <a:effectLst/>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rowSpan="2">
                  <a:txBody>
                    <a:bodyPr/>
                    <a:lstStyle/>
                    <a:p>
                      <a:pPr marL="342900" lvl="0" indent="-342900" algn="justLow" rtl="1">
                        <a:lnSpc>
                          <a:spcPct val="115000"/>
                        </a:lnSpc>
                        <a:spcAft>
                          <a:spcPts val="0"/>
                        </a:spcAft>
                        <a:buFont typeface="Symbol"/>
                        <a:buChar char=""/>
                      </a:pPr>
                      <a:r>
                        <a:rPr lang="ar-SA" sz="1400" b="1" dirty="0" smtClean="0">
                          <a:solidFill>
                            <a:srgbClr val="0070C0"/>
                          </a:solidFill>
                        </a:rPr>
                        <a:t>حجج بعيدة الاحتمال لتبرير الإصابات.</a:t>
                      </a:r>
                      <a:endParaRPr lang="en-US" sz="1400" b="1" dirty="0" smtClean="0">
                        <a:solidFill>
                          <a:srgbClr val="0070C0"/>
                        </a:solidFill>
                      </a:endParaRPr>
                    </a:p>
                    <a:p>
                      <a:pPr marL="342900" lvl="0" indent="-342900" algn="justLow" rtl="1">
                        <a:lnSpc>
                          <a:spcPct val="115000"/>
                        </a:lnSpc>
                        <a:spcAft>
                          <a:spcPts val="0"/>
                        </a:spcAft>
                        <a:buFont typeface="Symbol"/>
                        <a:buChar char=""/>
                      </a:pPr>
                      <a:r>
                        <a:rPr lang="ar-SA" sz="1400" b="1" dirty="0" smtClean="0"/>
                        <a:t>إصابات لم تلق عناية طبية.</a:t>
                      </a:r>
                      <a:endParaRPr lang="en-US" sz="1400" b="1" dirty="0" smtClean="0"/>
                    </a:p>
                    <a:p>
                      <a:pPr marL="342900" lvl="0" indent="-342900" algn="justLow" rtl="1">
                        <a:lnSpc>
                          <a:spcPct val="115000"/>
                        </a:lnSpc>
                        <a:spcAft>
                          <a:spcPts val="0"/>
                        </a:spcAft>
                        <a:buFont typeface="Symbol"/>
                        <a:buChar char=""/>
                      </a:pPr>
                      <a:r>
                        <a:rPr lang="ar-SA" sz="1400" b="1" dirty="0" smtClean="0">
                          <a:solidFill>
                            <a:srgbClr val="0070C0"/>
                          </a:solidFill>
                        </a:rPr>
                        <a:t>إصابات تحدث في أماكن في الجسم لا تتعرض عادة للسقطات أو الألعاب الخشنة.</a:t>
                      </a:r>
                      <a:endParaRPr lang="en-US" sz="1400" b="1" dirty="0" smtClean="0">
                        <a:solidFill>
                          <a:srgbClr val="0070C0"/>
                        </a:solidFill>
                      </a:endParaRPr>
                    </a:p>
                    <a:p>
                      <a:pPr marL="342900" lvl="0" indent="-342900" algn="justLow" rtl="1">
                        <a:lnSpc>
                          <a:spcPct val="115000"/>
                        </a:lnSpc>
                        <a:spcAft>
                          <a:spcPts val="0"/>
                        </a:spcAft>
                        <a:buFont typeface="Symbol"/>
                        <a:buChar char=""/>
                      </a:pPr>
                      <a:r>
                        <a:rPr lang="ar-SA" sz="1400" b="1" dirty="0" smtClean="0"/>
                        <a:t>التهابات متكررة في البول، آلام غير محددة في البطن.</a:t>
                      </a:r>
                      <a:endParaRPr lang="en-US" sz="1400" b="1" dirty="0" smtClean="0"/>
                    </a:p>
                    <a:p>
                      <a:pPr marL="342900" lvl="0" indent="-342900" algn="justLow" rtl="1">
                        <a:lnSpc>
                          <a:spcPct val="115000"/>
                        </a:lnSpc>
                        <a:spcAft>
                          <a:spcPts val="0"/>
                        </a:spcAft>
                        <a:buFont typeface="Symbol"/>
                        <a:buChar char=""/>
                      </a:pPr>
                      <a:r>
                        <a:rPr lang="ar-SA" sz="1400" b="1" dirty="0" smtClean="0">
                          <a:solidFill>
                            <a:srgbClr val="0070C0"/>
                          </a:solidFill>
                        </a:rPr>
                        <a:t>رفض التكلم عن الإصابات.</a:t>
                      </a:r>
                      <a:endParaRPr lang="en-US" sz="1400" b="1" dirty="0" smtClean="0">
                        <a:solidFill>
                          <a:srgbClr val="0070C0"/>
                        </a:solidFill>
                      </a:endParaRPr>
                    </a:p>
                    <a:p>
                      <a:pPr marL="342900" lvl="0" indent="-342900" algn="justLow" rtl="1">
                        <a:lnSpc>
                          <a:spcPct val="115000"/>
                        </a:lnSpc>
                        <a:spcAft>
                          <a:spcPts val="0"/>
                        </a:spcAft>
                        <a:buFont typeface="Symbol"/>
                        <a:buChar char=""/>
                      </a:pPr>
                      <a:r>
                        <a:rPr lang="ar-SA" sz="1400" b="1" dirty="0" smtClean="0"/>
                        <a:t>تفادي الاحتكاك الجسدي.</a:t>
                      </a:r>
                      <a:endParaRPr lang="en-US" sz="1400" b="1" dirty="0" smtClean="0"/>
                    </a:p>
                    <a:p>
                      <a:pPr marL="342900" lvl="0" indent="-342900" algn="justLow" rtl="1">
                        <a:lnSpc>
                          <a:spcPct val="115000"/>
                        </a:lnSpc>
                        <a:spcAft>
                          <a:spcPts val="0"/>
                        </a:spcAft>
                        <a:buFont typeface="Symbol"/>
                        <a:buChar char=""/>
                      </a:pPr>
                      <a:r>
                        <a:rPr lang="ar-SA" sz="1400" b="1" dirty="0" smtClean="0">
                          <a:solidFill>
                            <a:srgbClr val="0070C0"/>
                          </a:solidFill>
                        </a:rPr>
                        <a:t>تغطية الذراعين والساقين في الطقس الحار.</a:t>
                      </a:r>
                      <a:endParaRPr lang="en-US" sz="1400" b="1" dirty="0" smtClean="0">
                        <a:solidFill>
                          <a:srgbClr val="0070C0"/>
                        </a:solidFill>
                      </a:endParaRPr>
                    </a:p>
                    <a:p>
                      <a:pPr marL="342900" lvl="0" indent="-342900" algn="justLow" rtl="1">
                        <a:lnSpc>
                          <a:spcPct val="115000"/>
                        </a:lnSpc>
                        <a:spcAft>
                          <a:spcPts val="0"/>
                        </a:spcAft>
                        <a:buFont typeface="Symbol"/>
                        <a:buChar char=""/>
                      </a:pPr>
                      <a:r>
                        <a:rPr lang="ar-SA" sz="1400" b="1" dirty="0" smtClean="0"/>
                        <a:t>خشية العودة إلى البيت أو خشية أن يتم الاتصال بالأهل.</a:t>
                      </a:r>
                      <a:endParaRPr lang="en-US" sz="1400" b="1" dirty="0" smtClean="0"/>
                    </a:p>
                    <a:p>
                      <a:pPr marL="342900" lvl="0" indent="-342900" algn="justLow" rtl="1">
                        <a:lnSpc>
                          <a:spcPct val="115000"/>
                        </a:lnSpc>
                        <a:spcAft>
                          <a:spcPts val="0"/>
                        </a:spcAft>
                        <a:buFont typeface="Symbol"/>
                        <a:buChar char=""/>
                      </a:pPr>
                      <a:r>
                        <a:rPr lang="ar-SA" sz="1400" b="1" dirty="0" smtClean="0">
                          <a:solidFill>
                            <a:srgbClr val="0070C0"/>
                          </a:solidFill>
                        </a:rPr>
                        <a:t>إبداء حذر أو عدم ثقة بالراشدين.</a:t>
                      </a:r>
                      <a:endParaRPr lang="en-US" sz="1400" b="1" dirty="0" smtClean="0">
                        <a:solidFill>
                          <a:srgbClr val="0070C0"/>
                        </a:solidFill>
                      </a:endParaRPr>
                    </a:p>
                    <a:p>
                      <a:pPr rtl="1"/>
                      <a:endParaRPr lang="ar-SA" sz="1400" b="1" dirty="0"/>
                    </a:p>
                  </a:txBody>
                  <a:tcPr/>
                </a:tc>
                <a:tc rowSpan="2">
                  <a:txBody>
                    <a:bodyPr/>
                    <a:lstStyle/>
                    <a:p>
                      <a:pPr marL="342900" lvl="0" indent="-342900" algn="r" rtl="1">
                        <a:lnSpc>
                          <a:spcPct val="115000"/>
                        </a:lnSpc>
                        <a:spcAft>
                          <a:spcPts val="0"/>
                        </a:spcAft>
                        <a:buFont typeface="Symbol"/>
                        <a:buChar char=""/>
                      </a:pPr>
                      <a:r>
                        <a:rPr lang="ar-SA" sz="1500" b="1" dirty="0" smtClean="0"/>
                        <a:t>ميول انتحارية.</a:t>
                      </a:r>
                      <a:endParaRPr lang="en-US" sz="1500" b="1" dirty="0" smtClean="0"/>
                    </a:p>
                    <a:p>
                      <a:pPr marL="342900" lvl="0" indent="-342900" algn="r" rtl="1">
                        <a:lnSpc>
                          <a:spcPct val="115000"/>
                        </a:lnSpc>
                        <a:spcAft>
                          <a:spcPts val="0"/>
                        </a:spcAft>
                        <a:buFont typeface="Symbol"/>
                        <a:buChar char=""/>
                      </a:pPr>
                      <a:r>
                        <a:rPr lang="ar-SA" sz="1500" b="1" dirty="0" smtClean="0">
                          <a:solidFill>
                            <a:srgbClr val="0070C0"/>
                          </a:solidFill>
                        </a:rPr>
                        <a:t>إظهار عدائية نحو الآخرين.</a:t>
                      </a:r>
                      <a:endParaRPr lang="en-US" sz="1500" b="1" dirty="0" smtClean="0">
                        <a:solidFill>
                          <a:srgbClr val="0070C0"/>
                        </a:solidFill>
                      </a:endParaRPr>
                    </a:p>
                    <a:p>
                      <a:pPr marL="342900" lvl="0" indent="-342900" algn="justLow" rtl="1">
                        <a:lnSpc>
                          <a:spcPct val="115000"/>
                        </a:lnSpc>
                        <a:spcAft>
                          <a:spcPts val="0"/>
                        </a:spcAft>
                        <a:buFont typeface="Symbol"/>
                        <a:buChar char=""/>
                      </a:pPr>
                      <a:r>
                        <a:rPr lang="ar-SA" sz="1500" b="1" dirty="0" smtClean="0"/>
                        <a:t>إظهار بلادة أو إذعان للآخرين.</a:t>
                      </a:r>
                      <a:endParaRPr lang="en-US" sz="1500" b="1" dirty="0" smtClean="0"/>
                    </a:p>
                    <a:p>
                      <a:pPr marL="342900" lvl="0" indent="-342900" algn="justLow" rtl="1">
                        <a:lnSpc>
                          <a:spcPct val="115000"/>
                        </a:lnSpc>
                        <a:spcAft>
                          <a:spcPts val="0"/>
                        </a:spcAft>
                        <a:buFont typeface="Symbol"/>
                        <a:buChar char=""/>
                      </a:pPr>
                      <a:r>
                        <a:rPr lang="ar-SA" sz="1500" b="1" dirty="0" smtClean="0">
                          <a:solidFill>
                            <a:srgbClr val="0070C0"/>
                          </a:solidFill>
                        </a:rPr>
                        <a:t>هروب وانسحاب متكرر من المواقف الاجتماعية.</a:t>
                      </a:r>
                      <a:endParaRPr lang="en-US" sz="1500" b="1" dirty="0" smtClean="0">
                        <a:solidFill>
                          <a:srgbClr val="0070C0"/>
                        </a:solidFill>
                      </a:endParaRPr>
                    </a:p>
                    <a:p>
                      <a:pPr marL="342900" lvl="0" indent="-342900" algn="justLow" rtl="1">
                        <a:lnSpc>
                          <a:spcPct val="115000"/>
                        </a:lnSpc>
                        <a:spcAft>
                          <a:spcPts val="0"/>
                        </a:spcAft>
                        <a:buFont typeface="Symbol"/>
                        <a:buChar char=""/>
                      </a:pPr>
                      <a:r>
                        <a:rPr lang="ar-SA" sz="1500" b="1" dirty="0" smtClean="0"/>
                        <a:t>قول الوالدين بوجود جرح أو كدمة لدى الطفل قبل رؤيتك له.</a:t>
                      </a:r>
                      <a:endParaRPr lang="en-US" sz="1500" b="1" dirty="0" smtClean="0"/>
                    </a:p>
                    <a:p>
                      <a:pPr marL="342900" lvl="0" indent="-342900" algn="justLow" rtl="1">
                        <a:lnSpc>
                          <a:spcPct val="115000"/>
                        </a:lnSpc>
                        <a:spcAft>
                          <a:spcPts val="0"/>
                        </a:spcAft>
                        <a:buFont typeface="Symbol"/>
                        <a:buChar char=""/>
                      </a:pPr>
                      <a:r>
                        <a:rPr lang="ar-SA" sz="1500" b="1" dirty="0" smtClean="0">
                          <a:solidFill>
                            <a:srgbClr val="0070C0"/>
                          </a:solidFill>
                        </a:rPr>
                        <a:t>عدم سماح الوالدين لك برؤية الطفل عند الزيارة.</a:t>
                      </a:r>
                      <a:endParaRPr lang="en-US" sz="1500" b="1" dirty="0" smtClean="0">
                        <a:solidFill>
                          <a:srgbClr val="0070C0"/>
                        </a:solidFill>
                      </a:endParaRPr>
                    </a:p>
                    <a:p>
                      <a:pPr marL="342900" lvl="0" indent="-342900" algn="justLow" rtl="1">
                        <a:lnSpc>
                          <a:spcPct val="115000"/>
                        </a:lnSpc>
                        <a:spcAft>
                          <a:spcPts val="0"/>
                        </a:spcAft>
                        <a:buFont typeface="Symbol"/>
                        <a:buChar char=""/>
                      </a:pPr>
                      <a:r>
                        <a:rPr lang="ar-SA" sz="1500" b="1" dirty="0" smtClean="0"/>
                        <a:t>عدم سماح الوالدين لك برؤية الطفل على حدة.</a:t>
                      </a:r>
                      <a:endParaRPr lang="en-US" sz="1500" b="1" dirty="0" smtClean="0"/>
                    </a:p>
                    <a:p>
                      <a:pPr marL="342900" lvl="0" indent="-342900" algn="justLow" rtl="1">
                        <a:lnSpc>
                          <a:spcPct val="115000"/>
                        </a:lnSpc>
                        <a:spcAft>
                          <a:spcPts val="0"/>
                        </a:spcAft>
                        <a:buFont typeface="Symbol"/>
                        <a:buChar char=""/>
                      </a:pPr>
                      <a:r>
                        <a:rPr lang="ar-SA" sz="1500" b="1" dirty="0" smtClean="0">
                          <a:solidFill>
                            <a:srgbClr val="0070C0"/>
                          </a:solidFill>
                        </a:rPr>
                        <a:t>عدم ارتياح الطفل لوجود والديه.</a:t>
                      </a:r>
                      <a:endParaRPr lang="en-US" sz="1500" b="1" dirty="0" smtClean="0">
                        <a:solidFill>
                          <a:srgbClr val="0070C0"/>
                        </a:solidFill>
                      </a:endParaRPr>
                    </a:p>
                    <a:p>
                      <a:pPr marL="342900" lvl="0" indent="-342900" algn="justLow" rtl="1">
                        <a:lnSpc>
                          <a:spcPct val="115000"/>
                        </a:lnSpc>
                        <a:spcAft>
                          <a:spcPts val="0"/>
                        </a:spcAft>
                        <a:buFont typeface="Symbol"/>
                        <a:buChar char=""/>
                      </a:pPr>
                      <a:r>
                        <a:rPr lang="ar-SA" sz="1500" b="1" dirty="0" smtClean="0"/>
                        <a:t>عدم نظر الطفل لك عند الإجابة عن الأسئلة المتعلقة بجروحه أو كدماته.</a:t>
                      </a:r>
                      <a:endParaRPr lang="en-US" sz="1500" b="1" dirty="0" smtClean="0"/>
                    </a:p>
                    <a:p>
                      <a:pPr rtl="1"/>
                      <a:endParaRPr lang="ar-SA" sz="1400" b="1" dirty="0"/>
                    </a:p>
                  </a:txBody>
                  <a:tcPr/>
                </a:tc>
              </a:tr>
              <a:tr h="1384968">
                <a:tc vMerge="1">
                  <a:txBody>
                    <a:bodyPr/>
                    <a:lstStyle/>
                    <a:p>
                      <a:pPr rtl="1"/>
                      <a:endParaRPr lang="ar-SA"/>
                    </a:p>
                  </a:txBody>
                  <a:tcPr/>
                </a:tc>
                <a:tc>
                  <a:txBody>
                    <a:bodyPr/>
                    <a:lstStyle/>
                    <a:p>
                      <a:pPr marL="0" marR="0" lvl="0" indent="0" algn="ctr" defTabSz="914400" rtl="1" eaLnBrk="0" fontAlgn="base" latinLnBrk="0" hangingPunct="0">
                        <a:lnSpc>
                          <a:spcPct val="150000"/>
                        </a:lnSpc>
                        <a:spcBef>
                          <a:spcPct val="0"/>
                        </a:spcBef>
                        <a:spcAft>
                          <a:spcPct val="0"/>
                        </a:spcAft>
                        <a:buClrTx/>
                        <a:buSzTx/>
                        <a:buFontTx/>
                        <a:buNone/>
                        <a:tabLst/>
                      </a:pPr>
                      <a:r>
                        <a:rPr kumimoji="0" lang="ar-SA" sz="2000" b="1" i="0" u="none" strike="noStrike" cap="none" normalizeH="0" baseline="0" dirty="0" smtClean="0">
                          <a:ln>
                            <a:noFill/>
                          </a:ln>
                          <a:solidFill>
                            <a:schemeClr val="tx2"/>
                          </a:solidFill>
                          <a:effectLst/>
                          <a:latin typeface="Arial" pitchFamily="34" charset="0"/>
                          <a:cs typeface="Arial" pitchFamily="34" charset="0"/>
                        </a:rPr>
                        <a:t>أشكالها :</a:t>
                      </a:r>
                    </a:p>
                    <a:p>
                      <a:pPr marL="0" marR="0" lvl="0" indent="0" algn="ctr" defTabSz="914400" rtl="1" eaLnBrk="0" fontAlgn="base" latinLnBrk="0" hangingPunct="0">
                        <a:lnSpc>
                          <a:spcPct val="150000"/>
                        </a:lnSpc>
                        <a:spcBef>
                          <a:spcPct val="0"/>
                        </a:spcBef>
                        <a:spcAft>
                          <a:spcPct val="0"/>
                        </a:spcAft>
                        <a:buClrTx/>
                        <a:buSzTx/>
                        <a:buFontTx/>
                        <a:buNone/>
                        <a:tabLst/>
                        <a:defRPr/>
                      </a:pPr>
                      <a:r>
                        <a:rPr lang="ar-SA" sz="1400" b="1" dirty="0" smtClean="0">
                          <a:solidFill>
                            <a:srgbClr val="FF0000"/>
                          </a:solidFill>
                        </a:rPr>
                        <a:t>رضوض، حروق، التواء في المفاصل، خلع، عضات، جروح، آثار قرص. تورم ، </a:t>
                      </a:r>
                      <a:r>
                        <a:rPr lang="ar-SA" sz="1400" b="1" dirty="0" err="1" smtClean="0">
                          <a:solidFill>
                            <a:srgbClr val="FF0000"/>
                          </a:solidFill>
                        </a:rPr>
                        <a:t>اصبات</a:t>
                      </a:r>
                      <a:r>
                        <a:rPr lang="ar-SA" sz="1400" b="1" dirty="0" smtClean="0">
                          <a:solidFill>
                            <a:srgbClr val="FF0000"/>
                          </a:solidFill>
                        </a:rPr>
                        <a:t> دماغية</a:t>
                      </a:r>
                      <a:r>
                        <a:rPr lang="ar-SA" sz="1400" b="1" baseline="0" dirty="0" smtClean="0">
                          <a:solidFill>
                            <a:srgbClr val="FF0000"/>
                          </a:solidFill>
                        </a:rPr>
                        <a:t>  والعيون، عض</a:t>
                      </a:r>
                      <a:endParaRPr lang="en-US" sz="1400" b="1" dirty="0" smtClean="0">
                        <a:solidFill>
                          <a:srgbClr val="FF0000"/>
                        </a:solidFill>
                      </a:endParaRPr>
                    </a:p>
                    <a:p>
                      <a:pPr marL="0" marR="0" lvl="0" indent="0" algn="ctr" defTabSz="914400" rtl="1" eaLnBrk="0" fontAlgn="base" latinLnBrk="0" hangingPunct="0">
                        <a:lnSpc>
                          <a:spcPct val="150000"/>
                        </a:lnSpc>
                        <a:spcBef>
                          <a:spcPct val="0"/>
                        </a:spcBef>
                        <a:spcAft>
                          <a:spcPct val="0"/>
                        </a:spcAft>
                        <a:buClrTx/>
                        <a:buSzTx/>
                        <a:buFontTx/>
                        <a:buNone/>
                        <a:tabLst/>
                      </a:pPr>
                      <a:endParaRPr kumimoji="0" lang="ar-JO" sz="2000" b="1" i="0" u="none" strike="noStrike" cap="none" normalizeH="0" baseline="0" dirty="0" smtClean="0">
                        <a:ln>
                          <a:noFill/>
                        </a:ln>
                        <a:solidFill>
                          <a:schemeClr val="tx2"/>
                        </a:solidFill>
                        <a:effectLst/>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solidFill>
                      <a:schemeClr val="accent3">
                        <a:lumMod val="60000"/>
                        <a:lumOff val="40000"/>
                      </a:schemeClr>
                    </a:solidFill>
                  </a:tcPr>
                </a:tc>
                <a:tc vMerge="1">
                  <a:txBody>
                    <a:bodyPr/>
                    <a:lstStyle/>
                    <a:p>
                      <a:pPr rtl="1"/>
                      <a:endParaRPr lang="ar-SA"/>
                    </a:p>
                  </a:txBody>
                  <a:tcPr/>
                </a:tc>
                <a:tc vMerge="1">
                  <a:txBody>
                    <a:bodyPr/>
                    <a:lstStyle/>
                    <a:p>
                      <a:pPr rtl="1"/>
                      <a:endParaRPr lang="ar-SA"/>
                    </a:p>
                  </a:txBody>
                  <a:tcPr/>
                </a:tc>
              </a:tr>
            </a:tbl>
          </a:graphicData>
        </a:graphic>
      </p:graphicFrame>
    </p:spTree>
    <p:extLst>
      <p:ext uri="{BB962C8B-B14F-4D97-AF65-F5344CB8AC3E}">
        <p14:creationId xmlns:p14="http://schemas.microsoft.com/office/powerpoint/2010/main" val="27442463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2300" y="404664"/>
            <a:ext cx="4006811" cy="1790700"/>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71" y="404664"/>
            <a:ext cx="3889796" cy="5832648"/>
          </a:xfrm>
          <a:prstGeom prst="rect">
            <a:avLst/>
          </a:prstGeom>
        </p:spPr>
      </p:pic>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2300" y="2492896"/>
            <a:ext cx="4006811" cy="1876513"/>
          </a:xfrm>
          <a:prstGeom prst="rect">
            <a:avLst/>
          </a:prstGeom>
        </p:spPr>
      </p:pic>
      <p:pic>
        <p:nvPicPr>
          <p:cNvPr id="5" name="صورة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2300" y="4725144"/>
            <a:ext cx="4006811" cy="1905000"/>
          </a:xfrm>
          <a:prstGeom prst="rect">
            <a:avLst/>
          </a:prstGeom>
        </p:spPr>
      </p:pic>
    </p:spTree>
    <p:extLst>
      <p:ext uri="{BB962C8B-B14F-4D97-AF65-F5344CB8AC3E}">
        <p14:creationId xmlns:p14="http://schemas.microsoft.com/office/powerpoint/2010/main" val="9677757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8266" y="692696"/>
            <a:ext cx="2363602" cy="33029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735495"/>
            <a:ext cx="3240360" cy="32795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صورة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8213" y="764704"/>
            <a:ext cx="2276145" cy="30963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998617"/>
            <a:ext cx="8310348" cy="2886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843190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683569" y="188640"/>
            <a:ext cx="7776864"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kumimoji="0" lang="ar-SA" sz="2000" b="1" i="0" u="none" strike="noStrike" cap="none" spc="50" normalizeH="0" baseline="0" dirty="0" smtClean="0">
                <a:ln w="11430"/>
                <a:latin typeface="Arial" pitchFamily="34" charset="0"/>
                <a:ea typeface="Times New Roman" pitchFamily="18" charset="0"/>
                <a:cs typeface="Arabic Transparent" pitchFamily="2" charset="-78"/>
              </a:rPr>
              <a:t>تعريفات منظمة الصحة العالمية لأنواع الإساءة التي يمكن أن يتعرض إليها الأطفال </a:t>
            </a:r>
            <a:endParaRPr lang="ar-SA" sz="2000" b="1" cap="none" spc="50" dirty="0">
              <a:ln w="11430"/>
            </a:endParaRPr>
          </a:p>
        </p:txBody>
      </p:sp>
      <p:graphicFrame>
        <p:nvGraphicFramePr>
          <p:cNvPr id="3" name="جدول 2"/>
          <p:cNvGraphicFramePr>
            <a:graphicFrameLocks noGrp="1"/>
          </p:cNvGraphicFramePr>
          <p:nvPr>
            <p:extLst>
              <p:ext uri="{D42A27DB-BD31-4B8C-83A1-F6EECF244321}">
                <p14:modId xmlns:p14="http://schemas.microsoft.com/office/powerpoint/2010/main" val="530557"/>
              </p:ext>
            </p:extLst>
          </p:nvPr>
        </p:nvGraphicFramePr>
        <p:xfrm>
          <a:off x="395536" y="588750"/>
          <a:ext cx="8499623" cy="5890260"/>
        </p:xfrm>
        <a:graphic>
          <a:graphicData uri="http://schemas.openxmlformats.org/drawingml/2006/table">
            <a:tbl>
              <a:tblPr rtl="1" firstRow="1" bandRow="1">
                <a:tableStyleId>{C4B1156A-380E-4F78-BDF5-A606A8083BF9}</a:tableStyleId>
              </a:tblPr>
              <a:tblGrid>
                <a:gridCol w="869616"/>
                <a:gridCol w="2797596"/>
                <a:gridCol w="2537096"/>
                <a:gridCol w="2295315"/>
              </a:tblGrid>
              <a:tr h="432048">
                <a:tc>
                  <a:txBody>
                    <a:bodyPr/>
                    <a:lstStyle/>
                    <a:p>
                      <a:pPr algn="ctr" rtl="1"/>
                      <a:r>
                        <a:rPr lang="ar-SA" sz="2000" dirty="0" smtClean="0">
                          <a:solidFill>
                            <a:srgbClr val="FF0000"/>
                          </a:solidFill>
                        </a:rPr>
                        <a:t>م</a:t>
                      </a:r>
                      <a:endParaRPr lang="ar-SA" sz="2000" dirty="0">
                        <a:solidFill>
                          <a:srgbClr val="FF0000"/>
                        </a:solidFill>
                      </a:endParaRPr>
                    </a:p>
                  </a:txBody>
                  <a:tcPr/>
                </a:tc>
                <a:tc>
                  <a:txBody>
                    <a:bodyPr/>
                    <a:lstStyle/>
                    <a:p>
                      <a:pPr algn="ctr" rtl="1"/>
                      <a:r>
                        <a:rPr lang="ar-SA" sz="2000" dirty="0" smtClean="0">
                          <a:solidFill>
                            <a:srgbClr val="FF0000"/>
                          </a:solidFill>
                        </a:rPr>
                        <a:t>تعريف الاساءة</a:t>
                      </a:r>
                      <a:endParaRPr lang="ar-SA" sz="2000" dirty="0">
                        <a:solidFill>
                          <a:srgbClr val="FF0000"/>
                        </a:solidFill>
                      </a:endParaRPr>
                    </a:p>
                  </a:txBody>
                  <a:tcPr/>
                </a:tc>
                <a:tc gridSpan="2">
                  <a:txBody>
                    <a:bodyPr/>
                    <a:lstStyle/>
                    <a:p>
                      <a:pPr algn="ctr" rtl="1"/>
                      <a:r>
                        <a:rPr lang="ar-SA" sz="2000" dirty="0" smtClean="0">
                          <a:solidFill>
                            <a:srgbClr val="FF0000"/>
                          </a:solidFill>
                        </a:rPr>
                        <a:t>العلامات</a:t>
                      </a:r>
                      <a:endParaRPr lang="ar-SA" sz="2000" dirty="0">
                        <a:solidFill>
                          <a:srgbClr val="FF0000"/>
                        </a:solidFill>
                      </a:endParaRPr>
                    </a:p>
                    <a:p>
                      <a:pPr algn="ctr" rtl="1"/>
                      <a:r>
                        <a:rPr lang="ar-SA" sz="2000" dirty="0" smtClean="0">
                          <a:solidFill>
                            <a:srgbClr val="FF0000"/>
                          </a:solidFill>
                        </a:rPr>
                        <a:t>والمؤشرات</a:t>
                      </a:r>
                      <a:endParaRPr lang="ar-SA" sz="2000" dirty="0">
                        <a:solidFill>
                          <a:srgbClr val="FF0000"/>
                        </a:solidFill>
                      </a:endParaRPr>
                    </a:p>
                  </a:txBody>
                  <a:tcPr/>
                </a:tc>
                <a:tc hMerge="1">
                  <a:txBody>
                    <a:bodyPr/>
                    <a:lstStyle/>
                    <a:p>
                      <a:pPr algn="ctr" rtl="1"/>
                      <a:endParaRPr lang="ar-SA" sz="2000" dirty="0">
                        <a:solidFill>
                          <a:srgbClr val="FF0000"/>
                        </a:solidFill>
                      </a:endParaRPr>
                    </a:p>
                  </a:txBody>
                  <a:tcPr/>
                </a:tc>
              </a:tr>
              <a:tr h="253444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400" u="none" strike="noStrike" cap="none" normalizeH="0" baseline="0" dirty="0" smtClean="0">
                          <a:ln>
                            <a:noFill/>
                          </a:ln>
                          <a:solidFill>
                            <a:srgbClr val="FF0000"/>
                          </a:solidFill>
                          <a:effectLst/>
                        </a:rPr>
                        <a:t>2- الإساءة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u="none" strike="noStrike" cap="none" normalizeH="0" baseline="0" dirty="0" smtClean="0">
                          <a:ln>
                            <a:noFill/>
                          </a:ln>
                          <a:solidFill>
                            <a:srgbClr val="FF0000"/>
                          </a:solidFill>
                          <a:effectLst/>
                        </a:rPr>
                        <a:t>العاطفية</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100" u="none" strike="noStrike" cap="none" normalizeH="0" baseline="0" dirty="0" smtClean="0">
                        <a:ln>
                          <a:noFill/>
                        </a:ln>
                        <a:effectLst/>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ar-SA" dirty="0"/>
                    </a:p>
                  </a:txBody>
                  <a:tcPr/>
                </a:tc>
                <a:tc>
                  <a:txBody>
                    <a:bodyPr/>
                    <a:lstStyle/>
                    <a:p>
                      <a:pPr marL="0" marR="0" lvl="0" indent="0" algn="r" defTabSz="914400" rtl="1" eaLnBrk="0" fontAlgn="base" latinLnBrk="0" hangingPunct="0">
                        <a:lnSpc>
                          <a:spcPct val="150000"/>
                        </a:lnSpc>
                        <a:spcBef>
                          <a:spcPct val="0"/>
                        </a:spcBef>
                        <a:spcAft>
                          <a:spcPct val="0"/>
                        </a:spcAft>
                        <a:buClrTx/>
                        <a:buSzTx/>
                        <a:buFontTx/>
                        <a:buNone/>
                        <a:tabLst/>
                      </a:pPr>
                      <a:r>
                        <a:rPr kumimoji="0" lang="ar-SA" sz="1200" b="1" u="none" strike="noStrike" cap="none" normalizeH="0" baseline="0" dirty="0" smtClean="0">
                          <a:ln>
                            <a:noFill/>
                          </a:ln>
                          <a:effectLst/>
                        </a:rPr>
                        <a:t>تعني </a:t>
                      </a:r>
                      <a:r>
                        <a:rPr kumimoji="0" lang="ar-JO" sz="1200" b="1" u="none" strike="noStrike" cap="none" normalizeH="0" baseline="0" dirty="0" smtClean="0">
                          <a:ln>
                            <a:noFill/>
                          </a:ln>
                          <a:effectLst/>
                        </a:rPr>
                        <a:t> قصور راعي الطفل في توفير بيئة نمائية تشجيعية سليمة، يتوفر فيها وجود راعٍ أساسي (رمز) يرتبط به الطفل ارتباطاً عاطفياً لضمان نمو مستقر له، ضمن علاقة مسؤولية أو ثقة أو سلطة, ويسمح للطفل بتطوير قدراته الاجتماعية والعاطفية التي تتفق مع قدراته الشخصية ومحيط البيئة التي يعيش فيها، ويؤدي هذا القصور إلى أذى في تطور الطفل الصحي والجسدي والعقلي والعاطفي </a:t>
                      </a:r>
                      <a:r>
                        <a:rPr kumimoji="0" lang="ar-JO" sz="1100" b="1" u="none" strike="noStrike" cap="none" normalizeH="0" baseline="0" dirty="0" smtClean="0">
                          <a:ln>
                            <a:noFill/>
                          </a:ln>
                          <a:effectLst/>
                        </a:rPr>
                        <a:t>والأخلاقي وا</a:t>
                      </a:r>
                      <a:r>
                        <a:rPr kumimoji="0" lang="ar-JO" sz="1200" b="1" u="none" strike="noStrike" cap="none" normalizeH="0" baseline="0" dirty="0" smtClean="0">
                          <a:ln>
                            <a:noFill/>
                          </a:ln>
                          <a:effectLst/>
                        </a:rPr>
                        <a:t>لاجتماعي. </a:t>
                      </a:r>
                      <a:endParaRPr kumimoji="0" lang="ar-SA" sz="1400" b="1" u="none" strike="noStrike" cap="none" normalizeH="0" baseline="0" dirty="0" smtClean="0">
                        <a:ln>
                          <a:noFill/>
                        </a:ln>
                        <a:effectLst/>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JO" sz="1400" b="1" u="none" strike="noStrike" cap="none" normalizeH="0" baseline="0" dirty="0" smtClean="0">
                          <a:ln>
                            <a:noFill/>
                          </a:ln>
                          <a:solidFill>
                            <a:schemeClr val="tx1"/>
                          </a:solidFill>
                          <a:effectLst/>
                        </a:rPr>
                        <a:t>وتتضمن الإساءة العاطفية</a:t>
                      </a:r>
                      <a:r>
                        <a:rPr kumimoji="0" lang="ar-SA" sz="1400" b="1" u="none" strike="noStrike" cap="none" normalizeH="0" baseline="0" dirty="0" smtClean="0">
                          <a:ln>
                            <a:noFill/>
                          </a:ln>
                          <a:solidFill>
                            <a:schemeClr val="tx1"/>
                          </a:solidFill>
                          <a:effectLst/>
                        </a:rPr>
                        <a:t> أشكالا متعددة :</a:t>
                      </a:r>
                    </a:p>
                    <a:p>
                      <a:pPr marL="0" marR="0" lvl="0" indent="0" algn="r" defTabSz="914400" rtl="1" eaLnBrk="0" fontAlgn="base" latinLnBrk="0" hangingPunct="0">
                        <a:lnSpc>
                          <a:spcPct val="150000"/>
                        </a:lnSpc>
                        <a:spcBef>
                          <a:spcPct val="0"/>
                        </a:spcBef>
                        <a:spcAft>
                          <a:spcPct val="0"/>
                        </a:spcAft>
                        <a:buClrTx/>
                        <a:buSzTx/>
                        <a:buFontTx/>
                        <a:buNone/>
                        <a:tabLst/>
                      </a:pPr>
                      <a:r>
                        <a:rPr kumimoji="0" lang="ar-SA" sz="1500" b="1" u="none" strike="noStrike" cap="none" normalizeH="0" baseline="0" dirty="0" smtClean="0">
                          <a:ln>
                            <a:noFill/>
                          </a:ln>
                          <a:solidFill>
                            <a:srgbClr val="3333FF"/>
                          </a:solidFill>
                          <a:effectLst/>
                        </a:rPr>
                        <a:t>1</a:t>
                      </a:r>
                      <a:r>
                        <a:rPr kumimoji="0" lang="ar-SA" sz="1400" b="1" u="none" strike="noStrike" cap="none" normalizeH="0" baseline="0" dirty="0" smtClean="0">
                          <a:ln>
                            <a:noFill/>
                          </a:ln>
                          <a:solidFill>
                            <a:srgbClr val="3333FF"/>
                          </a:solidFill>
                          <a:effectLst/>
                        </a:rPr>
                        <a:t>-</a:t>
                      </a:r>
                      <a:r>
                        <a:rPr kumimoji="0" lang="ar-JO" sz="1400" b="1" u="none" strike="noStrike" cap="none" normalizeH="0" baseline="0" dirty="0" smtClean="0">
                          <a:ln>
                            <a:noFill/>
                          </a:ln>
                          <a:solidFill>
                            <a:srgbClr val="3333FF"/>
                          </a:solidFill>
                          <a:effectLst/>
                        </a:rPr>
                        <a:t> تقييد حرية الطفل </a:t>
                      </a:r>
                      <a:endParaRPr kumimoji="0" lang="ar-SA" sz="1400" b="1" u="none" strike="noStrike" cap="none" normalizeH="0" baseline="0" dirty="0" smtClean="0">
                        <a:ln>
                          <a:noFill/>
                        </a:ln>
                        <a:solidFill>
                          <a:srgbClr val="3333FF"/>
                        </a:solidFill>
                        <a:effectLst/>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sz="1400" b="1" u="none" strike="noStrike" cap="none" normalizeH="0" baseline="0" dirty="0" smtClean="0">
                          <a:ln>
                            <a:noFill/>
                          </a:ln>
                          <a:solidFill>
                            <a:srgbClr val="3333FF"/>
                          </a:solidFill>
                          <a:effectLst/>
                        </a:rPr>
                        <a:t>2- </a:t>
                      </a:r>
                      <a:r>
                        <a:rPr kumimoji="0" lang="ar-JO" sz="1400" b="1" u="none" strike="noStrike" cap="none" normalizeH="0" baseline="0" dirty="0" smtClean="0">
                          <a:ln>
                            <a:noFill/>
                          </a:ln>
                          <a:solidFill>
                            <a:srgbClr val="3333FF"/>
                          </a:solidFill>
                          <a:effectLst/>
                        </a:rPr>
                        <a:t>التقليل من قيمته </a:t>
                      </a:r>
                      <a:endParaRPr kumimoji="0" lang="ar-SA" sz="1400" b="1" u="none" strike="noStrike" cap="none" normalizeH="0" baseline="0" dirty="0" smtClean="0">
                        <a:ln>
                          <a:noFill/>
                        </a:ln>
                        <a:solidFill>
                          <a:srgbClr val="3333FF"/>
                        </a:solidFill>
                        <a:effectLst/>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sz="1400" b="1" u="none" strike="noStrike" cap="none" normalizeH="0" baseline="0" dirty="0" smtClean="0">
                          <a:ln>
                            <a:noFill/>
                          </a:ln>
                          <a:solidFill>
                            <a:srgbClr val="3333FF"/>
                          </a:solidFill>
                          <a:effectLst/>
                        </a:rPr>
                        <a:t>3- </a:t>
                      </a:r>
                      <a:r>
                        <a:rPr kumimoji="0" lang="ar-JO" sz="1400" b="1" u="none" strike="noStrike" cap="none" normalizeH="0" baseline="0" dirty="0" smtClean="0">
                          <a:ln>
                            <a:noFill/>
                          </a:ln>
                          <a:solidFill>
                            <a:srgbClr val="3333FF"/>
                          </a:solidFill>
                          <a:effectLst/>
                        </a:rPr>
                        <a:t>الإساءة لسمعته</a:t>
                      </a:r>
                      <a:endParaRPr kumimoji="0" lang="ar-SA" sz="1400" b="1" u="none" strike="noStrike" cap="none" normalizeH="0" baseline="0" dirty="0" smtClean="0">
                        <a:ln>
                          <a:noFill/>
                        </a:ln>
                        <a:solidFill>
                          <a:srgbClr val="3333FF"/>
                        </a:solidFill>
                        <a:effectLst/>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sz="1400" b="1" u="none" strike="noStrike" cap="none" normalizeH="0" baseline="0" dirty="0" smtClean="0">
                          <a:ln>
                            <a:noFill/>
                          </a:ln>
                          <a:solidFill>
                            <a:srgbClr val="3333FF"/>
                          </a:solidFill>
                          <a:effectLst/>
                        </a:rPr>
                        <a:t>4- </a:t>
                      </a:r>
                      <a:r>
                        <a:rPr kumimoji="0" lang="ar-JO" sz="1400" b="1" u="none" strike="noStrike" cap="none" normalizeH="0" baseline="0" dirty="0" smtClean="0">
                          <a:ln>
                            <a:noFill/>
                          </a:ln>
                          <a:solidFill>
                            <a:srgbClr val="3333FF"/>
                          </a:solidFill>
                          <a:effectLst/>
                        </a:rPr>
                        <a:t>تحميله مسؤوليات </a:t>
                      </a:r>
                      <a:r>
                        <a:rPr kumimoji="0" lang="ar-JO" sz="1400" b="1" u="none" strike="noStrike" cap="none" normalizeH="0" baseline="0" dirty="0" err="1" smtClean="0">
                          <a:ln>
                            <a:noFill/>
                          </a:ln>
                          <a:solidFill>
                            <a:srgbClr val="3333FF"/>
                          </a:solidFill>
                          <a:effectLst/>
                        </a:rPr>
                        <a:t>ينوء</a:t>
                      </a:r>
                      <a:r>
                        <a:rPr kumimoji="0" lang="ar-JO" sz="1400" b="1" u="none" strike="noStrike" cap="none" normalizeH="0" baseline="0" dirty="0" smtClean="0">
                          <a:ln>
                            <a:noFill/>
                          </a:ln>
                          <a:solidFill>
                            <a:srgbClr val="3333FF"/>
                          </a:solidFill>
                          <a:effectLst/>
                        </a:rPr>
                        <a:t> </a:t>
                      </a:r>
                      <a:r>
                        <a:rPr kumimoji="0" lang="ar-SA" sz="1400" b="1" u="none" strike="noStrike" cap="none" normalizeH="0" baseline="0" dirty="0" smtClean="0">
                          <a:ln>
                            <a:noFill/>
                          </a:ln>
                          <a:solidFill>
                            <a:srgbClr val="3333FF"/>
                          </a:solidFill>
                          <a:effectLst/>
                        </a:rPr>
                        <a:t>ب</a:t>
                      </a:r>
                      <a:r>
                        <a:rPr kumimoji="0" lang="ar-JO" sz="1400" b="1" u="none" strike="noStrike" cap="none" normalizeH="0" baseline="0" dirty="0" smtClean="0">
                          <a:ln>
                            <a:noFill/>
                          </a:ln>
                          <a:solidFill>
                            <a:srgbClr val="3333FF"/>
                          </a:solidFill>
                          <a:effectLst/>
                        </a:rPr>
                        <a:t>ها </a:t>
                      </a:r>
                      <a:endParaRPr kumimoji="0" lang="ar-SA" sz="1400" b="1" u="none" strike="noStrike" cap="none" normalizeH="0" baseline="0" dirty="0" smtClean="0">
                        <a:ln>
                          <a:noFill/>
                        </a:ln>
                        <a:solidFill>
                          <a:srgbClr val="3333FF"/>
                        </a:solidFill>
                        <a:effectLst/>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sz="1400" b="1" u="none" strike="noStrike" cap="none" normalizeH="0" baseline="0" dirty="0" smtClean="0">
                          <a:ln>
                            <a:noFill/>
                          </a:ln>
                          <a:solidFill>
                            <a:srgbClr val="3333FF"/>
                          </a:solidFill>
                          <a:effectLst/>
                        </a:rPr>
                        <a:t>5- </a:t>
                      </a:r>
                      <a:r>
                        <a:rPr kumimoji="0" lang="ar-JO" sz="1400" b="1" u="none" strike="noStrike" cap="none" normalizeH="0" baseline="0" dirty="0" smtClean="0">
                          <a:ln>
                            <a:noFill/>
                          </a:ln>
                          <a:solidFill>
                            <a:srgbClr val="3333FF"/>
                          </a:solidFill>
                          <a:effectLst/>
                        </a:rPr>
                        <a:t>تخويفه وممارسة التمييز عليه</a:t>
                      </a:r>
                      <a:endParaRPr kumimoji="0" lang="ar-SA" sz="1400" b="1" u="none" strike="noStrike" cap="none" normalizeH="0" baseline="0" dirty="0" smtClean="0">
                        <a:ln>
                          <a:noFill/>
                        </a:ln>
                        <a:solidFill>
                          <a:srgbClr val="3333FF"/>
                        </a:solidFill>
                        <a:effectLst/>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JO" sz="1400" b="1" u="none" strike="noStrike" cap="none" normalizeH="0" baseline="0" dirty="0" smtClean="0">
                          <a:ln>
                            <a:noFill/>
                          </a:ln>
                          <a:solidFill>
                            <a:srgbClr val="3333FF"/>
                          </a:solidFill>
                          <a:effectLst/>
                        </a:rPr>
                        <a:t> </a:t>
                      </a:r>
                      <a:r>
                        <a:rPr kumimoji="0" lang="ar-SA" sz="1400" b="1" u="none" strike="noStrike" cap="none" normalizeH="0" baseline="0" dirty="0" smtClean="0">
                          <a:ln>
                            <a:noFill/>
                          </a:ln>
                          <a:solidFill>
                            <a:srgbClr val="3333FF"/>
                          </a:solidFill>
                          <a:effectLst/>
                        </a:rPr>
                        <a:t>6-</a:t>
                      </a:r>
                      <a:r>
                        <a:rPr kumimoji="0" lang="ar-JO" sz="1400" b="1" u="none" strike="noStrike" cap="none" normalizeH="0" baseline="0" dirty="0" smtClean="0">
                          <a:ln>
                            <a:noFill/>
                          </a:ln>
                          <a:solidFill>
                            <a:srgbClr val="3333FF"/>
                          </a:solidFill>
                          <a:effectLst/>
                        </a:rPr>
                        <a:t>تهز</a:t>
                      </a:r>
                      <a:r>
                        <a:rPr kumimoji="0" lang="ar-SA" sz="1400" b="1" u="none" strike="noStrike" cap="none" normalizeH="0" baseline="0" dirty="0" smtClean="0">
                          <a:ln>
                            <a:noFill/>
                          </a:ln>
                          <a:solidFill>
                            <a:srgbClr val="3333FF"/>
                          </a:solidFill>
                          <a:effectLst/>
                        </a:rPr>
                        <a:t>ي</a:t>
                      </a:r>
                      <a:r>
                        <a:rPr kumimoji="0" lang="ar-JO" sz="1400" b="1" u="none" strike="noStrike" cap="none" normalizeH="0" baseline="0" dirty="0" err="1" smtClean="0">
                          <a:ln>
                            <a:noFill/>
                          </a:ln>
                          <a:solidFill>
                            <a:srgbClr val="3333FF"/>
                          </a:solidFill>
                          <a:effectLst/>
                        </a:rPr>
                        <a:t>ئه</a:t>
                      </a:r>
                      <a:r>
                        <a:rPr kumimoji="0" lang="ar-JO" sz="1400" b="1" u="none" strike="noStrike" cap="none" normalizeH="0" baseline="0" dirty="0" smtClean="0">
                          <a:ln>
                            <a:noFill/>
                          </a:ln>
                          <a:solidFill>
                            <a:srgbClr val="3333FF"/>
                          </a:solidFill>
                          <a:effectLst/>
                        </a:rPr>
                        <a:t> </a:t>
                      </a:r>
                      <a:endParaRPr kumimoji="0" lang="ar-SA" sz="1400" b="1" u="none" strike="noStrike" cap="none" normalizeH="0" baseline="0" dirty="0" smtClean="0">
                        <a:ln>
                          <a:noFill/>
                        </a:ln>
                        <a:solidFill>
                          <a:srgbClr val="3333FF"/>
                        </a:solidFill>
                        <a:effectLst/>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sz="1400" b="1" u="none" strike="noStrike" cap="none" normalizeH="0" baseline="0" dirty="0" smtClean="0">
                          <a:ln>
                            <a:noFill/>
                          </a:ln>
                          <a:solidFill>
                            <a:srgbClr val="3333FF"/>
                          </a:solidFill>
                          <a:effectLst/>
                        </a:rPr>
                        <a:t>7-</a:t>
                      </a:r>
                      <a:r>
                        <a:rPr kumimoji="0" lang="ar-JO" sz="1400" b="1" u="none" strike="noStrike" cap="none" normalizeH="0" baseline="0" dirty="0" smtClean="0">
                          <a:ln>
                            <a:noFill/>
                          </a:ln>
                          <a:solidFill>
                            <a:srgbClr val="3333FF"/>
                          </a:solidFill>
                          <a:effectLst/>
                        </a:rPr>
                        <a:t> أي شكل من أشكال التعامل السيء الذي يقوم على الكره والرفض.</a:t>
                      </a:r>
                      <a:endParaRPr kumimoji="0" lang="ar-JO" sz="1400" b="1" i="0" u="none" strike="noStrike" cap="none" normalizeH="0" baseline="0" dirty="0" smtClean="0">
                        <a:ln>
                          <a:noFill/>
                        </a:ln>
                        <a:solidFill>
                          <a:srgbClr val="3333FF"/>
                        </a:solidFill>
                        <a:effectLst/>
                        <a:latin typeface="Arial" pitchFamily="34" charset="0"/>
                        <a:cs typeface="Arial" pitchFamily="34" charset="0"/>
                      </a:endParaRPr>
                    </a:p>
                  </a:txBody>
                  <a:tcPr/>
                </a:tc>
                <a:tc>
                  <a:txBody>
                    <a:bodyPr/>
                    <a:lstStyle/>
                    <a:p>
                      <a:pPr marL="342900" lvl="0" indent="-342900" algn="r" rtl="1">
                        <a:lnSpc>
                          <a:spcPct val="115000"/>
                        </a:lnSpc>
                        <a:spcAft>
                          <a:spcPts val="1000"/>
                        </a:spcAft>
                        <a:buFont typeface="Symbol"/>
                        <a:buChar char=""/>
                      </a:pPr>
                      <a:r>
                        <a:rPr lang="ar-SA" sz="1400" b="1" dirty="0" smtClean="0"/>
                        <a:t>تأخر في النمو الجسدي والعقلي والعاطفي.</a:t>
                      </a:r>
                      <a:endParaRPr lang="en-US" sz="1400" b="1" dirty="0" smtClean="0"/>
                    </a:p>
                    <a:p>
                      <a:pPr marL="342900" lvl="0" indent="-342900" algn="r" rtl="1">
                        <a:lnSpc>
                          <a:spcPct val="115000"/>
                        </a:lnSpc>
                        <a:spcAft>
                          <a:spcPts val="1000"/>
                        </a:spcAft>
                        <a:buFont typeface="Symbol"/>
                        <a:buChar char=""/>
                      </a:pPr>
                      <a:r>
                        <a:rPr lang="ar-SA" sz="1400" b="1" dirty="0" smtClean="0">
                          <a:solidFill>
                            <a:srgbClr val="0070C0"/>
                          </a:solidFill>
                        </a:rPr>
                        <a:t>قلق شديد. </a:t>
                      </a:r>
                      <a:endParaRPr lang="en-US" sz="1400" b="1" dirty="0" smtClean="0">
                        <a:solidFill>
                          <a:srgbClr val="0070C0"/>
                        </a:solidFill>
                      </a:endParaRPr>
                    </a:p>
                    <a:p>
                      <a:pPr marL="342900" lvl="0" indent="-342900" algn="r" rtl="1">
                        <a:lnSpc>
                          <a:spcPct val="115000"/>
                        </a:lnSpc>
                        <a:spcAft>
                          <a:spcPts val="1000"/>
                        </a:spcAft>
                        <a:buFont typeface="Symbol"/>
                        <a:buChar char=""/>
                      </a:pPr>
                      <a:r>
                        <a:rPr lang="ar-SA" sz="1400" b="1" dirty="0" smtClean="0"/>
                        <a:t>تأخر في وظيفة الكلام أو خلل مفاجئ في وظيفة الكلام.</a:t>
                      </a:r>
                      <a:endParaRPr lang="en-US" sz="1400" b="1" dirty="0" smtClean="0"/>
                    </a:p>
                    <a:p>
                      <a:pPr marL="342900" lvl="0" indent="-342900" algn="r" rtl="1">
                        <a:lnSpc>
                          <a:spcPct val="115000"/>
                        </a:lnSpc>
                        <a:spcAft>
                          <a:spcPts val="1000"/>
                        </a:spcAft>
                        <a:buFont typeface="Symbol"/>
                        <a:buChar char=""/>
                      </a:pPr>
                      <a:r>
                        <a:rPr lang="ar-SA" sz="1400" b="1" dirty="0" smtClean="0">
                          <a:solidFill>
                            <a:srgbClr val="0070C0"/>
                          </a:solidFill>
                        </a:rPr>
                        <a:t>خوف من الأوضاع الجديدة.</a:t>
                      </a:r>
                      <a:endParaRPr lang="en-US" sz="1400" b="1" dirty="0" smtClean="0">
                        <a:solidFill>
                          <a:srgbClr val="0070C0"/>
                        </a:solidFill>
                      </a:endParaRPr>
                    </a:p>
                    <a:p>
                      <a:pPr marL="342900" lvl="0" indent="-342900" algn="r" rtl="1">
                        <a:lnSpc>
                          <a:spcPct val="115000"/>
                        </a:lnSpc>
                        <a:spcAft>
                          <a:spcPts val="1000"/>
                        </a:spcAft>
                        <a:buFont typeface="Symbol"/>
                        <a:buChar char=""/>
                      </a:pPr>
                      <a:r>
                        <a:rPr lang="ar-SA" sz="1400" b="1" dirty="0" smtClean="0"/>
                        <a:t>تدني احترام الذات.</a:t>
                      </a:r>
                      <a:endParaRPr lang="en-US" sz="1400" b="1" dirty="0" smtClean="0"/>
                    </a:p>
                    <a:p>
                      <a:pPr marL="342900" lvl="0" indent="-342900" algn="r" rtl="1">
                        <a:lnSpc>
                          <a:spcPct val="115000"/>
                        </a:lnSpc>
                        <a:spcAft>
                          <a:spcPts val="1000"/>
                        </a:spcAft>
                        <a:buFont typeface="Symbol"/>
                        <a:buChar char=""/>
                      </a:pPr>
                      <a:r>
                        <a:rPr lang="ar-SA" sz="1400" b="1" dirty="0" smtClean="0">
                          <a:solidFill>
                            <a:srgbClr val="0070C0"/>
                          </a:solidFill>
                        </a:rPr>
                        <a:t>استجابة عاطفية غير مناسبة للحالات المؤلمة.</a:t>
                      </a:r>
                      <a:endParaRPr lang="en-US" sz="1400" b="1" dirty="0" smtClean="0">
                        <a:solidFill>
                          <a:srgbClr val="0070C0"/>
                        </a:solidFill>
                      </a:endParaRPr>
                    </a:p>
                    <a:p>
                      <a:pPr marL="342900" lvl="0" indent="-342900" algn="r" rtl="1">
                        <a:lnSpc>
                          <a:spcPct val="115000"/>
                        </a:lnSpc>
                        <a:spcAft>
                          <a:spcPts val="1000"/>
                        </a:spcAft>
                        <a:buFont typeface="Symbol"/>
                        <a:buChar char=""/>
                      </a:pPr>
                      <a:r>
                        <a:rPr lang="ar-SA" sz="1400" b="1" dirty="0" smtClean="0">
                          <a:solidFill>
                            <a:schemeClr val="tx1"/>
                          </a:solidFill>
                        </a:rPr>
                        <a:t>إظهار أقصى حدود عدم الاكتراث أو العدائية. </a:t>
                      </a:r>
                      <a:endParaRPr lang="en-US" sz="1400" b="1" dirty="0" smtClean="0">
                        <a:solidFill>
                          <a:schemeClr val="tx1"/>
                        </a:solidFill>
                      </a:endParaRPr>
                    </a:p>
                    <a:p>
                      <a:pPr marL="342900" lvl="0" indent="-342900" algn="r" rtl="1">
                        <a:lnSpc>
                          <a:spcPct val="115000"/>
                        </a:lnSpc>
                        <a:spcAft>
                          <a:spcPts val="1000"/>
                        </a:spcAft>
                        <a:buFont typeface="Symbol"/>
                        <a:buChar char=""/>
                      </a:pPr>
                      <a:r>
                        <a:rPr lang="ar-SA" sz="1400" b="1" dirty="0" smtClean="0">
                          <a:solidFill>
                            <a:srgbClr val="0070C0"/>
                          </a:solidFill>
                        </a:rPr>
                        <a:t>احتمالية التوجه إلى الإدمان على الكحول والمخدرات.</a:t>
                      </a:r>
                      <a:endParaRPr lang="en-US" sz="1400" b="1" dirty="0" smtClean="0">
                        <a:solidFill>
                          <a:srgbClr val="0070C0"/>
                        </a:solidFill>
                      </a:endParaRPr>
                    </a:p>
                    <a:p>
                      <a:pPr rtl="1"/>
                      <a:endParaRPr lang="ar-SA" sz="1200" b="1" dirty="0"/>
                    </a:p>
                  </a:txBody>
                  <a:tcPr/>
                </a:tc>
                <a:tc>
                  <a:txBody>
                    <a:bodyPr/>
                    <a:lstStyle/>
                    <a:p>
                      <a:pPr marL="342900" lvl="0" indent="-342900" algn="r" rtl="1">
                        <a:lnSpc>
                          <a:spcPct val="115000"/>
                        </a:lnSpc>
                        <a:spcAft>
                          <a:spcPts val="1000"/>
                        </a:spcAft>
                        <a:buFont typeface="Symbol"/>
                        <a:buChar char=""/>
                      </a:pPr>
                      <a:r>
                        <a:rPr lang="ar-SA" sz="1800" b="1" dirty="0" smtClean="0"/>
                        <a:t>هروب</a:t>
                      </a:r>
                      <a:r>
                        <a:rPr lang="ar-SA" sz="1200" b="1" dirty="0" smtClean="0"/>
                        <a:t> </a:t>
                      </a:r>
                      <a:r>
                        <a:rPr lang="ar-SA" sz="1600" b="1" dirty="0" smtClean="0"/>
                        <a:t> اعتيادي. </a:t>
                      </a:r>
                      <a:endParaRPr lang="en-US" sz="1600" b="1" dirty="0" smtClean="0"/>
                    </a:p>
                    <a:p>
                      <a:pPr marL="342900" lvl="0" indent="-342900" algn="r" rtl="1">
                        <a:lnSpc>
                          <a:spcPct val="115000"/>
                        </a:lnSpc>
                        <a:spcAft>
                          <a:spcPts val="1000"/>
                        </a:spcAft>
                        <a:buFont typeface="Symbol"/>
                        <a:buChar char=""/>
                      </a:pPr>
                      <a:r>
                        <a:rPr lang="ar-SA" sz="1600" b="1" dirty="0" smtClean="0">
                          <a:solidFill>
                            <a:srgbClr val="0070C0"/>
                          </a:solidFill>
                        </a:rPr>
                        <a:t>التوجه إلى سلوك السرقة واحتمالية عالية للتعود عليه. </a:t>
                      </a:r>
                      <a:endParaRPr lang="en-US" sz="1600" b="1" dirty="0" smtClean="0">
                        <a:solidFill>
                          <a:srgbClr val="0070C0"/>
                        </a:solidFill>
                      </a:endParaRPr>
                    </a:p>
                    <a:p>
                      <a:pPr marL="342900" lvl="0" indent="-342900" algn="r" rtl="1">
                        <a:lnSpc>
                          <a:spcPct val="115000"/>
                        </a:lnSpc>
                        <a:spcAft>
                          <a:spcPts val="1000"/>
                        </a:spcAft>
                        <a:buFont typeface="Symbol"/>
                        <a:buChar char=""/>
                      </a:pPr>
                      <a:r>
                        <a:rPr lang="ar-SA" sz="1600" b="1" dirty="0" smtClean="0"/>
                        <a:t>وسواس أو رهاب. </a:t>
                      </a:r>
                      <a:endParaRPr lang="en-US" sz="1600" b="1" dirty="0" smtClean="0"/>
                    </a:p>
                    <a:p>
                      <a:pPr marL="342900" lvl="0" indent="-342900" algn="r" rtl="1">
                        <a:lnSpc>
                          <a:spcPct val="115000"/>
                        </a:lnSpc>
                        <a:spcAft>
                          <a:spcPts val="1000"/>
                        </a:spcAft>
                        <a:buFont typeface="Symbol"/>
                        <a:buChar char=""/>
                      </a:pPr>
                      <a:r>
                        <a:rPr lang="ar-SA" sz="1600" b="1" dirty="0" smtClean="0">
                          <a:solidFill>
                            <a:srgbClr val="0070C0"/>
                          </a:solidFill>
                        </a:rPr>
                        <a:t>هبوط ملفت في الإنجازات. </a:t>
                      </a:r>
                      <a:endParaRPr lang="en-US" sz="1600" b="1" dirty="0" smtClean="0">
                        <a:solidFill>
                          <a:srgbClr val="0070C0"/>
                        </a:solidFill>
                      </a:endParaRPr>
                    </a:p>
                    <a:p>
                      <a:pPr marL="342900" lvl="0" indent="-342900" algn="r" rtl="1">
                        <a:lnSpc>
                          <a:spcPct val="115000"/>
                        </a:lnSpc>
                        <a:spcAft>
                          <a:spcPts val="1000"/>
                        </a:spcAft>
                        <a:buFont typeface="Symbol"/>
                        <a:buChar char=""/>
                      </a:pPr>
                      <a:r>
                        <a:rPr lang="ar-SA" sz="1600" b="1" dirty="0" smtClean="0"/>
                        <a:t>عدم التركيز. </a:t>
                      </a:r>
                      <a:endParaRPr lang="en-US" sz="1600" b="1" dirty="0" smtClean="0"/>
                    </a:p>
                    <a:p>
                      <a:pPr marL="342900" lvl="0" indent="-342900" algn="r" rtl="1">
                        <a:lnSpc>
                          <a:spcPct val="115000"/>
                        </a:lnSpc>
                        <a:spcAft>
                          <a:spcPts val="1000"/>
                        </a:spcAft>
                        <a:buFont typeface="Symbol"/>
                        <a:buChar char=""/>
                      </a:pPr>
                      <a:r>
                        <a:rPr lang="ar-SA" sz="1600" b="1" dirty="0" smtClean="0">
                          <a:solidFill>
                            <a:srgbClr val="0070C0"/>
                          </a:solidFill>
                        </a:rPr>
                        <a:t>تعب دائم. </a:t>
                      </a:r>
                    </a:p>
                    <a:p>
                      <a:pPr marL="342900" lvl="0" indent="-342900" algn="r" rtl="1">
                        <a:lnSpc>
                          <a:spcPct val="115000"/>
                        </a:lnSpc>
                        <a:spcAft>
                          <a:spcPts val="1000"/>
                        </a:spcAft>
                        <a:buFont typeface="Symbol"/>
                        <a:buChar char=""/>
                      </a:pPr>
                      <a:r>
                        <a:rPr lang="ar-SA" sz="1600" b="1" dirty="0" smtClean="0"/>
                        <a:t>كذب.</a:t>
                      </a:r>
                      <a:endParaRPr lang="en-US" sz="1600" b="1" dirty="0" smtClean="0"/>
                    </a:p>
                    <a:p>
                      <a:pPr rtl="1"/>
                      <a:endParaRPr lang="ar-SA" sz="1200" b="1" dirty="0"/>
                    </a:p>
                  </a:txBody>
                  <a:tcPr/>
                </a:tc>
              </a:tr>
            </a:tbl>
          </a:graphicData>
        </a:graphic>
      </p:graphicFrame>
      <p:pic>
        <p:nvPicPr>
          <p:cNvPr id="5" name="Picture 3"/>
          <p:cNvPicPr>
            <a:picLocks noChangeAspect="1" noChangeArrowheads="1"/>
          </p:cNvPicPr>
          <p:nvPr/>
        </p:nvPicPr>
        <p:blipFill>
          <a:blip r:embed="rId2" cstate="print"/>
          <a:srcRect/>
          <a:stretch>
            <a:fillRect/>
          </a:stretch>
        </p:blipFill>
        <p:spPr bwMode="auto">
          <a:xfrm>
            <a:off x="251520" y="4869160"/>
            <a:ext cx="2419350" cy="1589931"/>
          </a:xfrm>
          <a:prstGeom prst="ellipse">
            <a:avLst/>
          </a:prstGeom>
          <a:ln>
            <a:noFill/>
          </a:ln>
          <a:effectLst>
            <a:softEdge rad="112500"/>
          </a:effectLst>
        </p:spPr>
      </p:pic>
    </p:spTree>
    <p:extLst>
      <p:ext uri="{BB962C8B-B14F-4D97-AF65-F5344CB8AC3E}">
        <p14:creationId xmlns:p14="http://schemas.microsoft.com/office/powerpoint/2010/main" val="24117566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183856"/>
            <a:ext cx="2313099" cy="28851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صورة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26" y="3171756"/>
            <a:ext cx="2638774" cy="35696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صورة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183856"/>
            <a:ext cx="3168352" cy="28851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صورة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3126890"/>
            <a:ext cx="3128681" cy="36144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صورة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200" y="3171756"/>
            <a:ext cx="2520280" cy="34255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صورة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116632"/>
            <a:ext cx="2664296" cy="29523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520293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2"/>
          <p:cNvGraphicFramePr>
            <a:graphicFrameLocks noGrp="1"/>
          </p:cNvGraphicFramePr>
          <p:nvPr>
            <p:extLst>
              <p:ext uri="{D42A27DB-BD31-4B8C-83A1-F6EECF244321}">
                <p14:modId xmlns:p14="http://schemas.microsoft.com/office/powerpoint/2010/main" val="1603432054"/>
              </p:ext>
            </p:extLst>
          </p:nvPr>
        </p:nvGraphicFramePr>
        <p:xfrm>
          <a:off x="323528" y="247758"/>
          <a:ext cx="8499623" cy="6514482"/>
        </p:xfrm>
        <a:graphic>
          <a:graphicData uri="http://schemas.openxmlformats.org/drawingml/2006/table">
            <a:tbl>
              <a:tblPr rtl="1" firstRow="1" bandRow="1">
                <a:tableStyleId>{72833802-FEF1-4C79-8D5D-14CF1EAF98D9}</a:tableStyleId>
              </a:tblPr>
              <a:tblGrid>
                <a:gridCol w="869616"/>
                <a:gridCol w="2604569"/>
                <a:gridCol w="2730123"/>
                <a:gridCol w="2295315"/>
              </a:tblGrid>
              <a:tr h="555278">
                <a:tc>
                  <a:txBody>
                    <a:bodyPr/>
                    <a:lstStyle/>
                    <a:p>
                      <a:pPr rtl="1"/>
                      <a:r>
                        <a:rPr lang="ar-SA" dirty="0" smtClean="0"/>
                        <a:t>م</a:t>
                      </a:r>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ar-SA" dirty="0" smtClean="0"/>
                        <a:t>تعريف الاساءة</a:t>
                      </a:r>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1"/>
                      <a:r>
                        <a:rPr lang="ar-SA" sz="1400" dirty="0" smtClean="0"/>
                        <a:t>العلامات</a:t>
                      </a:r>
                      <a:endParaRPr lang="ar-SA" sz="1400" dirty="0"/>
                    </a:p>
                    <a:p>
                      <a:pPr algn="ctr" rtl="1"/>
                      <a:r>
                        <a:rPr lang="ar-SA" sz="1400" dirty="0" smtClean="0"/>
                        <a:t>والمؤشرات</a:t>
                      </a:r>
                      <a:endParaRPr lang="ar-S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69980">
                <a:tc row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400" u="none" strike="noStrike" cap="none" normalizeH="0" baseline="0" dirty="0" smtClean="0">
                          <a:ln>
                            <a:noFill/>
                          </a:ln>
                          <a:solidFill>
                            <a:srgbClr val="FF0000"/>
                          </a:solidFill>
                          <a:effectLst/>
                        </a:rPr>
                        <a:t>3- </a:t>
                      </a:r>
                      <a:r>
                        <a:rPr kumimoji="0" lang="ar-SA" sz="2000" b="1" u="none" strike="noStrike" cap="none" normalizeH="0" baseline="0" dirty="0" smtClean="0">
                          <a:ln>
                            <a:noFill/>
                          </a:ln>
                          <a:solidFill>
                            <a:srgbClr val="FF0000"/>
                          </a:solidFill>
                          <a:effectLst/>
                        </a:rPr>
                        <a:t>الإساءة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1" u="none" strike="noStrike" cap="none" normalizeH="0" baseline="0" dirty="0" smtClean="0">
                          <a:ln>
                            <a:noFill/>
                          </a:ln>
                          <a:solidFill>
                            <a:srgbClr val="FF0000"/>
                          </a:solidFill>
                          <a:effectLst/>
                        </a:rPr>
                        <a:t>الجنسية</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100" u="none" strike="noStrike" cap="none" normalizeH="0" baseline="0" dirty="0" smtClean="0">
                        <a:ln>
                          <a:noFill/>
                        </a:ln>
                        <a:effectLst/>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1" eaLnBrk="0" fontAlgn="base" latinLnBrk="0" hangingPunct="0">
                        <a:lnSpc>
                          <a:spcPct val="150000"/>
                        </a:lnSpc>
                        <a:spcBef>
                          <a:spcPct val="0"/>
                        </a:spcBef>
                        <a:spcAft>
                          <a:spcPct val="0"/>
                        </a:spcAft>
                        <a:buClrTx/>
                        <a:buSzTx/>
                        <a:buFontTx/>
                        <a:buNone/>
                        <a:tabLst/>
                        <a:defRPr/>
                      </a:pPr>
                      <a:r>
                        <a:rPr kumimoji="0" lang="ar-JO"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هي توريط الطفل في نشاطات جنسية، </a:t>
                      </a:r>
                      <a:r>
                        <a:rPr kumimoji="0" lang="ar-SA"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و تكون </a:t>
                      </a:r>
                      <a:r>
                        <a:rPr kumimoji="0" lang="ar-JO"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مرفوضة</a:t>
                      </a:r>
                      <a:r>
                        <a:rPr kumimoji="0" lang="ar-SA"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 دينيا</a:t>
                      </a:r>
                      <a:r>
                        <a:rPr kumimoji="0" lang="ar-JO"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 </a:t>
                      </a:r>
                      <a:r>
                        <a:rPr kumimoji="0" lang="ar-SA"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و</a:t>
                      </a:r>
                      <a:r>
                        <a:rPr kumimoji="0" lang="ar-JO"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ثقافياً واجتماعياً</a:t>
                      </a:r>
                      <a:r>
                        <a:rPr kumimoji="0" lang="ar-SA"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 </a:t>
                      </a:r>
                      <a:r>
                        <a:rPr kumimoji="0" lang="ar-JO"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و مخالفة للقوانين </a:t>
                      </a:r>
                      <a:r>
                        <a:rPr kumimoji="0" lang="ar-SA"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 </a:t>
                      </a:r>
                      <a:r>
                        <a:rPr kumimoji="0" lang="ar-JO"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وتحدث الإساءة الجنسية من خلال نشاطات جنسية من البالغ على الطفل أو من طفل </a:t>
                      </a:r>
                      <a:r>
                        <a:rPr kumimoji="0" lang="ar-SA"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نحو طفل أو يصدر من </a:t>
                      </a:r>
                      <a:r>
                        <a:rPr kumimoji="0" lang="ar-JO"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مسؤولاً عنه وموضعاً لثقته أو بيده السلطة</a:t>
                      </a:r>
                      <a:r>
                        <a:rPr kumimoji="0" lang="ar-SA"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 سواء كان ذلك مباشرة أو غيرة مباشرة .</a:t>
                      </a:r>
                      <a:endParaRPr kumimoji="0" lang="ar-JO" sz="1200" b="1" i="0" u="none" strike="noStrike" cap="none" normalizeH="0" baseline="0" dirty="0" smtClean="0">
                        <a:ln>
                          <a:noFill/>
                        </a:ln>
                        <a:solidFill>
                          <a:schemeClr val="tx1"/>
                        </a:solidFill>
                        <a:effectLst/>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342900" lvl="0" indent="-342900" algn="justLow" rtl="1">
                        <a:lnSpc>
                          <a:spcPct val="115000"/>
                        </a:lnSpc>
                        <a:spcAft>
                          <a:spcPts val="1000"/>
                        </a:spcAft>
                        <a:buFont typeface="Symbol"/>
                        <a:buChar char=""/>
                      </a:pPr>
                      <a:r>
                        <a:rPr lang="ar-SA" sz="1800" b="1" dirty="0" smtClean="0">
                          <a:solidFill>
                            <a:srgbClr val="0070C0"/>
                          </a:solidFill>
                        </a:rPr>
                        <a:t>انعدام الثقة بالنفس. </a:t>
                      </a:r>
                      <a:endParaRPr lang="en-US" sz="1600" b="1" dirty="0" smtClean="0">
                        <a:solidFill>
                          <a:srgbClr val="0070C0"/>
                        </a:solidFill>
                      </a:endParaRPr>
                    </a:p>
                    <a:p>
                      <a:pPr marL="342900" lvl="0" indent="-342900" algn="justLow" rtl="1">
                        <a:lnSpc>
                          <a:spcPct val="115000"/>
                        </a:lnSpc>
                        <a:spcAft>
                          <a:spcPts val="1000"/>
                        </a:spcAft>
                        <a:buFont typeface="Symbol"/>
                        <a:buChar char=""/>
                      </a:pPr>
                      <a:r>
                        <a:rPr lang="ar-SA" sz="1800" b="1" dirty="0" smtClean="0"/>
                        <a:t>حذر شديد جدا ومبالغ فيه مع الراشدين. </a:t>
                      </a:r>
                      <a:endParaRPr lang="en-US" sz="1600" b="1" dirty="0" smtClean="0"/>
                    </a:p>
                    <a:p>
                      <a:pPr marL="342900" lvl="0" indent="-342900" algn="justLow" rtl="1">
                        <a:lnSpc>
                          <a:spcPct val="115000"/>
                        </a:lnSpc>
                        <a:spcAft>
                          <a:spcPts val="1000"/>
                        </a:spcAft>
                        <a:buFont typeface="Symbol"/>
                        <a:buChar char=""/>
                      </a:pPr>
                      <a:r>
                        <a:rPr lang="ar-SA" sz="1800" b="1" dirty="0" smtClean="0">
                          <a:solidFill>
                            <a:srgbClr val="0070C0"/>
                          </a:solidFill>
                        </a:rPr>
                        <a:t>سلوك جنسي مع أطفال آخرين أو مع الحيوانات.</a:t>
                      </a:r>
                      <a:endParaRPr lang="en-US" sz="1600" b="1" dirty="0" smtClean="0">
                        <a:solidFill>
                          <a:srgbClr val="0070C0"/>
                        </a:solidFill>
                      </a:endParaRPr>
                    </a:p>
                    <a:p>
                      <a:pPr marL="342900" lvl="0" indent="-342900" algn="justLow" rtl="1">
                        <a:lnSpc>
                          <a:spcPct val="115000"/>
                        </a:lnSpc>
                        <a:spcAft>
                          <a:spcPts val="1000"/>
                        </a:spcAft>
                        <a:buFont typeface="Symbol"/>
                        <a:buChar char=""/>
                      </a:pPr>
                      <a:r>
                        <a:rPr lang="ar-SA" sz="1800" b="1" dirty="0" smtClean="0"/>
                        <a:t>انحدار قوي جدا في التعليم والتحصيل. </a:t>
                      </a:r>
                      <a:endParaRPr lang="en-US" sz="1600" b="1" dirty="0" smtClean="0"/>
                    </a:p>
                    <a:p>
                      <a:pPr marL="342900" lvl="0" indent="-342900" algn="justLow" rtl="1">
                        <a:lnSpc>
                          <a:spcPct val="115000"/>
                        </a:lnSpc>
                        <a:spcAft>
                          <a:spcPts val="1000"/>
                        </a:spcAft>
                        <a:buFont typeface="Symbol"/>
                        <a:buChar char=""/>
                      </a:pPr>
                      <a:r>
                        <a:rPr lang="ar-SA" sz="1800" b="1" dirty="0" smtClean="0">
                          <a:solidFill>
                            <a:srgbClr val="0070C0"/>
                          </a:solidFill>
                        </a:rPr>
                        <a:t>الحذر من أي ملامسة جسدية عادية لاعتقاده بأنها قد تؤدي إلى ممارسة الجنس.</a:t>
                      </a:r>
                      <a:endParaRPr lang="en-US" sz="1600" b="1" dirty="0" smtClean="0">
                        <a:solidFill>
                          <a:srgbClr val="0070C0"/>
                        </a:solidFill>
                        <a:latin typeface="+mn-lt"/>
                        <a:ea typeface="Times New Roman"/>
                        <a:cs typeface="Arial"/>
                      </a:endParaRPr>
                    </a:p>
                    <a:p>
                      <a:pPr rtl="1"/>
                      <a:endParaRPr lang="ar-SA"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342900" lvl="0" indent="-342900" algn="r" rtl="1">
                        <a:lnSpc>
                          <a:spcPct val="115000"/>
                        </a:lnSpc>
                        <a:spcAft>
                          <a:spcPts val="1000"/>
                        </a:spcAft>
                        <a:buFont typeface="Symbol"/>
                        <a:buChar char=""/>
                      </a:pPr>
                      <a:r>
                        <a:rPr lang="ar-SA" sz="1600" b="1" dirty="0" smtClean="0"/>
                        <a:t>العزلة عن الرفاق بسبب الإساءة أو بسبب منع المسيء له من مغادرة المنزل لفترة طويلة.</a:t>
                      </a:r>
                      <a:endParaRPr lang="en-US" sz="1400" b="1" dirty="0" smtClean="0"/>
                    </a:p>
                    <a:p>
                      <a:pPr marL="342900" lvl="0" indent="-342900" algn="r" rtl="1">
                        <a:lnSpc>
                          <a:spcPct val="115000"/>
                        </a:lnSpc>
                        <a:spcAft>
                          <a:spcPts val="1000"/>
                        </a:spcAft>
                        <a:buFont typeface="Symbol"/>
                        <a:buChar char=""/>
                      </a:pPr>
                      <a:r>
                        <a:rPr lang="ar-SA" sz="1600" b="1" dirty="0" smtClean="0">
                          <a:solidFill>
                            <a:srgbClr val="0070C0"/>
                          </a:solidFill>
                        </a:rPr>
                        <a:t>تغيير مفاجئ في السلوك، مثل عدم رغبة الطفل في العودة إلى البيت دون سابق إنذار.</a:t>
                      </a:r>
                      <a:endParaRPr lang="en-US" sz="1400" b="1" dirty="0" smtClean="0">
                        <a:solidFill>
                          <a:srgbClr val="0070C0"/>
                        </a:solidFill>
                      </a:endParaRPr>
                    </a:p>
                    <a:p>
                      <a:pPr marL="171450" marR="0" lvl="0" indent="-171450" algn="r" defTabSz="914400" rtl="1" eaLnBrk="1" fontAlgn="auto" latinLnBrk="0" hangingPunct="1">
                        <a:lnSpc>
                          <a:spcPct val="100000"/>
                        </a:lnSpc>
                        <a:spcBef>
                          <a:spcPts val="0"/>
                        </a:spcBef>
                        <a:spcAft>
                          <a:spcPts val="0"/>
                        </a:spcAft>
                        <a:buClrTx/>
                        <a:buSzTx/>
                        <a:buFont typeface="Arial" pitchFamily="34" charset="0"/>
                        <a:buChar char="•"/>
                        <a:tabLst/>
                        <a:defRPr/>
                      </a:pPr>
                      <a:r>
                        <a:rPr lang="ar-SA" sz="1600" b="1" dirty="0" smtClean="0">
                          <a:solidFill>
                            <a:schemeClr val="tx1"/>
                          </a:solidFill>
                        </a:rPr>
                        <a:t>معاناة الطفل من مشاكل في النوم، خاصة إذا ما حدثت الإساءة في الليل، فقد يشاهد كوابيس</a:t>
                      </a:r>
                      <a:r>
                        <a:rPr lang="ar-SA" sz="1400" b="1" dirty="0" smtClean="0">
                          <a:solidFill>
                            <a:schemeClr val="tx1"/>
                          </a:solidFill>
                        </a:rPr>
                        <a:t>، أو يواجه صعوبة في النوم، أو يلبس الكثير من الملابس عند النوم، أو يغلق باب غرفة النوم.</a:t>
                      </a:r>
                      <a:endParaRPr lang="en-US" sz="1200" b="1" dirty="0" smtClean="0">
                        <a:solidFill>
                          <a:schemeClr val="tx1"/>
                        </a:solidFill>
                        <a:latin typeface="+mn-lt"/>
                        <a:ea typeface="Times New Roman"/>
                        <a:cs typeface="Arial"/>
                      </a:endParaRPr>
                    </a:p>
                    <a:p>
                      <a:pPr marL="342900" lvl="0" indent="-342900" algn="justLow" rtl="1">
                        <a:lnSpc>
                          <a:spcPct val="115000"/>
                        </a:lnSpc>
                        <a:spcAft>
                          <a:spcPts val="1000"/>
                        </a:spcAft>
                        <a:buFont typeface="Symbol"/>
                        <a:buChar char=""/>
                      </a:pPr>
                      <a:endParaRPr lang="en-US" sz="1200" b="1" dirty="0" smtClean="0">
                        <a:solidFill>
                          <a:srgbClr val="0070C0"/>
                        </a:solidFill>
                        <a:latin typeface="+mn-lt"/>
                        <a:ea typeface="Times New Roman"/>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345570">
                <a:tc vMerge="1">
                  <a:txBody>
                    <a:bodyPr/>
                    <a:lstStyle/>
                    <a:p>
                      <a:pPr rtl="1"/>
                      <a:endParaRPr lang="ar-SA"/>
                    </a:p>
                  </a:txBody>
                  <a:tcPr/>
                </a:tc>
                <a:tc>
                  <a:txBody>
                    <a:bodyPr/>
                    <a:lstStyle/>
                    <a:p>
                      <a:pPr marL="0" marR="0" lvl="0" indent="0" algn="r" defTabSz="914400" rtl="1" eaLnBrk="0" fontAlgn="base" latinLnBrk="0" hangingPunct="0">
                        <a:lnSpc>
                          <a:spcPct val="150000"/>
                        </a:lnSpc>
                        <a:spcBef>
                          <a:spcPct val="0"/>
                        </a:spcBef>
                        <a:spcAft>
                          <a:spcPct val="0"/>
                        </a:spcAft>
                        <a:buClrTx/>
                        <a:buSzTx/>
                        <a:buFontTx/>
                        <a:buNone/>
                        <a:tabLst/>
                        <a:defRPr/>
                      </a:pPr>
                      <a:r>
                        <a:rPr kumimoji="0" lang="ar-SA" sz="1400" b="1" i="0" u="none" strike="noStrike" cap="none" normalizeH="0" baseline="0" dirty="0" smtClean="0">
                          <a:ln>
                            <a:noFill/>
                          </a:ln>
                          <a:solidFill>
                            <a:srgbClr val="3333FF"/>
                          </a:solidFill>
                          <a:effectLst/>
                          <a:latin typeface="Arial" pitchFamily="34" charset="0"/>
                          <a:cs typeface="Arial" pitchFamily="34" charset="0"/>
                        </a:rPr>
                        <a:t>أشكالها :</a:t>
                      </a:r>
                    </a:p>
                    <a:p>
                      <a:pPr marL="342900" lvl="0" indent="-342900" algn="justLow" rtl="1">
                        <a:lnSpc>
                          <a:spcPct val="115000"/>
                        </a:lnSpc>
                        <a:spcAft>
                          <a:spcPts val="1000"/>
                        </a:spcAft>
                        <a:buFont typeface="Symbol"/>
                        <a:buChar char=""/>
                      </a:pPr>
                      <a:r>
                        <a:rPr lang="ar-SA" sz="1400" b="1" dirty="0" smtClean="0">
                          <a:solidFill>
                            <a:srgbClr val="FF0000"/>
                          </a:solidFill>
                        </a:rPr>
                        <a:t>سلوك يحمل طابعاً جنسياً لا يتماشى مع العمر</a:t>
                      </a:r>
                      <a:r>
                        <a:rPr lang="ar-SA" sz="1800" b="1" dirty="0" smtClean="0">
                          <a:solidFill>
                            <a:srgbClr val="FF0000"/>
                          </a:solidFill>
                        </a:rPr>
                        <a:t>.</a:t>
                      </a:r>
                      <a:endParaRPr lang="en-US" sz="1600" b="1" dirty="0" smtClean="0">
                        <a:solidFill>
                          <a:srgbClr val="FF0000"/>
                        </a:solidFill>
                      </a:endParaRPr>
                    </a:p>
                    <a:p>
                      <a:pPr marL="342900" lvl="0" indent="-342900" algn="justLow" rtl="1">
                        <a:lnSpc>
                          <a:spcPct val="115000"/>
                        </a:lnSpc>
                        <a:spcAft>
                          <a:spcPts val="1000"/>
                        </a:spcAft>
                        <a:buFont typeface="Symbol"/>
                        <a:buChar char=""/>
                      </a:pPr>
                      <a:r>
                        <a:rPr lang="ar-SA" sz="1600" b="1" dirty="0" smtClean="0">
                          <a:solidFill>
                            <a:srgbClr val="FF0000"/>
                          </a:solidFill>
                        </a:rPr>
                        <a:t>مؤشرات جسدية عامة وفي الأماكن التناسلية والشرجية التهاب مثل خدوش الحكة ،</a:t>
                      </a:r>
                      <a:r>
                        <a:rPr lang="ar-SA" sz="1600" b="1" baseline="0" dirty="0" smtClean="0">
                          <a:solidFill>
                            <a:srgbClr val="FF0000"/>
                          </a:solidFill>
                        </a:rPr>
                        <a:t> الم </a:t>
                      </a:r>
                      <a:r>
                        <a:rPr lang="ar-SA" sz="1600" b="1" dirty="0" smtClean="0">
                          <a:solidFill>
                            <a:srgbClr val="FF0000"/>
                          </a:solidFill>
                        </a:rPr>
                        <a:t>.افرازات ...الخ</a:t>
                      </a:r>
                      <a:endParaRPr lang="en-US" sz="1400" b="1" dirty="0" smtClean="0">
                        <a:solidFill>
                          <a:srgbClr val="FF0000"/>
                        </a:solidFill>
                      </a:endParaRPr>
                    </a:p>
                    <a:p>
                      <a:pPr marL="342900" lvl="0" indent="-342900" algn="justLow" rtl="1">
                        <a:lnSpc>
                          <a:spcPct val="115000"/>
                        </a:lnSpc>
                        <a:spcAft>
                          <a:spcPts val="1000"/>
                        </a:spcAft>
                        <a:buFont typeface="Symbol"/>
                        <a:buChar char=""/>
                      </a:pPr>
                      <a:r>
                        <a:rPr lang="ar-SA" sz="1600" b="1" dirty="0" smtClean="0">
                          <a:solidFill>
                            <a:srgbClr val="FF0000"/>
                          </a:solidFill>
                        </a:rPr>
                        <a:t>مؤشرات سلوكية تنطوي على قلق دائم وخوف شديد من المس والاقتراب منه </a:t>
                      </a:r>
                      <a:r>
                        <a:rPr lang="ar-SA" sz="1600" b="1" dirty="0" smtClean="0"/>
                        <a:t>.</a:t>
                      </a:r>
                      <a:endParaRPr lang="en-US" sz="14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rtl="1"/>
                      <a:endParaRPr lang="ar-SA"/>
                    </a:p>
                  </a:txBody>
                  <a:tcPr/>
                </a:tc>
                <a:tc vMerge="1">
                  <a:txBody>
                    <a:bodyPr/>
                    <a:lstStyle/>
                    <a:p>
                      <a:pPr rtl="1"/>
                      <a:endParaRPr lang="ar-SA"/>
                    </a:p>
                  </a:txBody>
                  <a:tcPr/>
                </a:tc>
              </a:tr>
            </a:tbl>
          </a:graphicData>
        </a:graphic>
      </p:graphicFrame>
      <p:sp>
        <p:nvSpPr>
          <p:cNvPr id="4" name="مستطيل 3"/>
          <p:cNvSpPr/>
          <p:nvPr/>
        </p:nvSpPr>
        <p:spPr>
          <a:xfrm>
            <a:off x="683569" y="188640"/>
            <a:ext cx="7776864" cy="400110"/>
          </a:xfrm>
          <a:prstGeom prst="rect">
            <a:avLst/>
          </a:prstGeom>
          <a:solidFill>
            <a:schemeClr val="bg1"/>
          </a:solidFill>
          <a:effectLst>
            <a:innerShdw blurRad="63500" dist="50800" dir="18900000">
              <a:prstClr val="black">
                <a:alpha val="50000"/>
              </a:prstClr>
            </a:innerShdw>
          </a:effectLst>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sp3d contourW="25400" prstMaterial="matte">
              <a:bevelT w="25400" h="55880" prst="artDeco"/>
              <a:contourClr>
                <a:schemeClr val="accent2">
                  <a:tint val="20000"/>
                </a:schemeClr>
              </a:contourClr>
            </a:sp3d>
          </a:bodyPr>
          <a:lstStyle/>
          <a:p>
            <a:pPr algn="ctr"/>
            <a:r>
              <a:rPr kumimoji="0" lang="ar-SA" sz="2000" b="1" i="0" u="none" strike="noStrike" cap="none" spc="50" normalizeH="0" baseline="0" dirty="0" smtClean="0">
                <a:ln w="11430"/>
                <a:latin typeface="Arial" pitchFamily="34" charset="0"/>
                <a:ea typeface="Times New Roman" pitchFamily="18" charset="0"/>
                <a:cs typeface="Arabic Transparent" pitchFamily="2" charset="-78"/>
              </a:rPr>
              <a:t>تعريفات منظمة الصحة العالمية لأنواع الإساءة التي يمكن أن يتعرض إليها الأطفال </a:t>
            </a:r>
            <a:endParaRPr lang="ar-SA" sz="2000" b="1" cap="none" spc="50" dirty="0">
              <a:ln w="11430"/>
            </a:endParaRPr>
          </a:p>
        </p:txBody>
      </p:sp>
      <p:pic>
        <p:nvPicPr>
          <p:cNvPr id="1026" name="Picture 2" descr="http://www.fadfada.net/new/wp-content/uploads/2012/03/55681-300x1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60" y="3933056"/>
            <a:ext cx="1500759" cy="24482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270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620688"/>
            <a:ext cx="3024336" cy="59603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836711"/>
            <a:ext cx="3024336" cy="57442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صورة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192" y="620688"/>
            <a:ext cx="2520280" cy="59046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697056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2"/>
          <p:cNvGraphicFramePr>
            <a:graphicFrameLocks noGrp="1"/>
          </p:cNvGraphicFramePr>
          <p:nvPr>
            <p:extLst>
              <p:ext uri="{D42A27DB-BD31-4B8C-83A1-F6EECF244321}">
                <p14:modId xmlns:p14="http://schemas.microsoft.com/office/powerpoint/2010/main" val="2332082405"/>
              </p:ext>
            </p:extLst>
          </p:nvPr>
        </p:nvGraphicFramePr>
        <p:xfrm>
          <a:off x="323528" y="444734"/>
          <a:ext cx="8499623" cy="5386866"/>
        </p:xfrm>
        <a:graphic>
          <a:graphicData uri="http://schemas.openxmlformats.org/drawingml/2006/table">
            <a:tbl>
              <a:tblPr rtl="1" firstRow="1" bandRow="1">
                <a:tableStyleId>{BDBED569-4797-4DF1-A0F4-6AAB3CD982D8}</a:tableStyleId>
              </a:tblPr>
              <a:tblGrid>
                <a:gridCol w="869616"/>
                <a:gridCol w="2604569"/>
                <a:gridCol w="5025438"/>
              </a:tblGrid>
              <a:tr h="555278">
                <a:tc>
                  <a:txBody>
                    <a:bodyPr/>
                    <a:lstStyle/>
                    <a:p>
                      <a:pPr algn="ctr" rtl="1"/>
                      <a:r>
                        <a:rPr lang="ar-SA" dirty="0" smtClean="0"/>
                        <a:t>م</a:t>
                      </a:r>
                      <a:endParaRPr lang="ar-SA" dirty="0"/>
                    </a:p>
                  </a:txBody>
                  <a:tcPr/>
                </a:tc>
                <a:tc>
                  <a:txBody>
                    <a:bodyPr/>
                    <a:lstStyle/>
                    <a:p>
                      <a:pPr algn="ctr" rtl="1"/>
                      <a:r>
                        <a:rPr lang="ar-SA" dirty="0" smtClean="0"/>
                        <a:t>تعريف الاساءة</a:t>
                      </a:r>
                      <a:endParaRPr lang="ar-SA" dirty="0"/>
                    </a:p>
                  </a:txBody>
                  <a:tcPr/>
                </a:tc>
                <a:tc>
                  <a:txBody>
                    <a:bodyPr/>
                    <a:lstStyle/>
                    <a:p>
                      <a:pPr algn="ctr" rtl="1"/>
                      <a:r>
                        <a:rPr lang="ar-SA" dirty="0" smtClean="0"/>
                        <a:t>العلامات</a:t>
                      </a:r>
                      <a:r>
                        <a:rPr lang="ar-SA" baseline="0" dirty="0"/>
                        <a:t> </a:t>
                      </a:r>
                      <a:r>
                        <a:rPr lang="ar-SA" baseline="0" dirty="0" smtClean="0"/>
                        <a:t>و</a:t>
                      </a:r>
                      <a:r>
                        <a:rPr lang="ar-SA" dirty="0" smtClean="0"/>
                        <a:t>المؤشرات</a:t>
                      </a:r>
                      <a:endParaRPr lang="ar-SA" dirty="0"/>
                    </a:p>
                  </a:txBody>
                  <a:tcPr/>
                </a:tc>
              </a:tr>
              <a:tr h="2428988">
                <a:tc row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400" b="1" u="none" strike="noStrike" cap="none" normalizeH="0" baseline="0" dirty="0" smtClean="0">
                          <a:ln>
                            <a:noFill/>
                          </a:ln>
                          <a:solidFill>
                            <a:srgbClr val="FF0000"/>
                          </a:solidFill>
                          <a:effectLst/>
                        </a:rPr>
                        <a:t>4- </a:t>
                      </a:r>
                      <a:r>
                        <a:rPr kumimoji="0" lang="ar-SA" sz="1800" b="1" u="none" strike="noStrike" cap="none" normalizeH="0" baseline="0" dirty="0" smtClean="0">
                          <a:ln>
                            <a:noFill/>
                          </a:ln>
                          <a:solidFill>
                            <a:srgbClr val="FF0000"/>
                          </a:solidFill>
                          <a:effectLst/>
                        </a:rPr>
                        <a:t>الاهمال</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100" u="none" strike="noStrike" cap="none" normalizeH="0" baseline="0" dirty="0" smtClean="0">
                        <a:ln>
                          <a:noFill/>
                        </a:ln>
                        <a:effectLst/>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ar-SA" dirty="0"/>
                    </a:p>
                  </a:txBody>
                  <a:tcPr/>
                </a:tc>
                <a:tc>
                  <a:txBody>
                    <a:bodyPr/>
                    <a:lstStyle/>
                    <a:p>
                      <a:pPr marL="0" marR="0" lvl="0" indent="0" algn="r" defTabSz="914400" rtl="1" eaLnBrk="0" fontAlgn="base" latinLnBrk="0" hangingPunct="0">
                        <a:lnSpc>
                          <a:spcPct val="150000"/>
                        </a:lnSpc>
                        <a:spcBef>
                          <a:spcPct val="0"/>
                        </a:spcBef>
                        <a:spcAft>
                          <a:spcPct val="0"/>
                        </a:spcAft>
                        <a:buClrTx/>
                        <a:buSzTx/>
                        <a:buFontTx/>
                        <a:buNone/>
                        <a:tabLst/>
                        <a:defRPr/>
                      </a:pPr>
                      <a:r>
                        <a:rPr kumimoji="0" lang="ar-JO" sz="14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هو إخفاق راعي الطفل </a:t>
                      </a:r>
                      <a:r>
                        <a:rPr kumimoji="0" lang="ar-SA" sz="14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ل</a:t>
                      </a:r>
                      <a:r>
                        <a:rPr kumimoji="0" lang="ar-JO" sz="14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توفير الاحتياجات النمائية في </a:t>
                      </a:r>
                      <a:r>
                        <a:rPr kumimoji="0" lang="ar-JO" sz="1400" b="1" i="0" u="none" strike="noStrike" cap="none" normalizeH="0" baseline="0" dirty="0" err="1" smtClean="0">
                          <a:ln>
                            <a:noFill/>
                          </a:ln>
                          <a:solidFill>
                            <a:schemeClr val="tx1"/>
                          </a:solidFill>
                          <a:effectLst/>
                          <a:latin typeface="Arial" pitchFamily="34" charset="0"/>
                          <a:ea typeface="Times New Roman" pitchFamily="18" charset="0"/>
                          <a:cs typeface="Arabic Transparent" pitchFamily="2" charset="-78"/>
                        </a:rPr>
                        <a:t>مجالات</a:t>
                      </a:r>
                      <a:r>
                        <a:rPr kumimoji="0" lang="ar-JO" sz="1200" b="1" i="0" u="none" strike="noStrike" cap="none" normalizeH="0" baseline="0" dirty="0" err="1" smtClean="0">
                          <a:ln>
                            <a:noFill/>
                          </a:ln>
                          <a:solidFill>
                            <a:schemeClr val="tx1"/>
                          </a:solidFill>
                          <a:effectLst/>
                          <a:latin typeface="Arial" pitchFamily="34" charset="0"/>
                          <a:ea typeface="Times New Roman" pitchFamily="18" charset="0"/>
                          <a:cs typeface="Arabic Transparent" pitchFamily="2" charset="-78"/>
                        </a:rPr>
                        <a:t>في</a:t>
                      </a:r>
                      <a:r>
                        <a:rPr kumimoji="0" lang="ar-JO"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 سياق قدرتهم على ذلك، مما يؤدي فعلاً أو احتمالاً إلى حدوث أذى للطفل في صحته أو تطوره الجسدي </a:t>
                      </a:r>
                      <a:r>
                        <a:rPr kumimoji="0" lang="ar-JO" sz="14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والعقلي والعاطفي والأخلاقي والاجتماعي. </a:t>
                      </a:r>
                      <a:r>
                        <a:rPr kumimoji="0" lang="ar-JO"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ويشمل ذلك الإخفاق بالرقابة المناسبة وحماية الطفل من الأذى كلما كان ذلك ممكناً</a:t>
                      </a:r>
                      <a:r>
                        <a:rPr kumimoji="0" lang="ar-JO" sz="1100" i="0" u="none" strike="noStrike" cap="none" normalizeH="0" baseline="0" dirty="0" smtClean="0">
                          <a:ln>
                            <a:noFill/>
                          </a:ln>
                          <a:solidFill>
                            <a:schemeClr val="tx2"/>
                          </a:solidFill>
                          <a:effectLst/>
                          <a:latin typeface="Arial" pitchFamily="34" charset="0"/>
                          <a:ea typeface="Times New Roman" pitchFamily="18" charset="0"/>
                          <a:cs typeface="Arabic Transparent" pitchFamily="2" charset="-78"/>
                        </a:rPr>
                        <a:t>.</a:t>
                      </a:r>
                      <a:endParaRPr kumimoji="0" lang="ar-JO" sz="1200" i="0" u="none" strike="noStrike" cap="none" normalizeH="0" baseline="0" dirty="0" smtClean="0">
                        <a:ln>
                          <a:noFill/>
                        </a:ln>
                        <a:solidFill>
                          <a:schemeClr val="tx2"/>
                        </a:solidFill>
                        <a:effectLst/>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rowSpan="2">
                  <a:txBody>
                    <a:bodyPr/>
                    <a:lstStyle/>
                    <a:p>
                      <a:pPr marL="342900" lvl="0" indent="-342900" algn="justLow" rtl="1">
                        <a:lnSpc>
                          <a:spcPct val="115000"/>
                        </a:lnSpc>
                        <a:spcAft>
                          <a:spcPts val="1000"/>
                        </a:spcAft>
                        <a:buFont typeface="Symbol"/>
                        <a:buChar char=""/>
                      </a:pPr>
                      <a:r>
                        <a:rPr lang="ar-SA" sz="1800" b="1" dirty="0" smtClean="0"/>
                        <a:t>جوع دائم.</a:t>
                      </a:r>
                      <a:endParaRPr lang="en-US" sz="1600" b="1" dirty="0" smtClean="0"/>
                    </a:p>
                    <a:p>
                      <a:pPr marL="342900" lvl="0" indent="-342900" algn="justLow" rtl="1">
                        <a:lnSpc>
                          <a:spcPct val="115000"/>
                        </a:lnSpc>
                        <a:spcAft>
                          <a:spcPts val="1000"/>
                        </a:spcAft>
                        <a:buFont typeface="Symbol"/>
                        <a:buChar char=""/>
                      </a:pPr>
                      <a:r>
                        <a:rPr lang="ar-SA" sz="1800" b="1" dirty="0" smtClean="0">
                          <a:solidFill>
                            <a:srgbClr val="0070C0"/>
                          </a:solidFill>
                        </a:rPr>
                        <a:t>قصور في النمو.</a:t>
                      </a:r>
                      <a:endParaRPr lang="en-US" sz="1600" b="1" dirty="0" smtClean="0">
                        <a:solidFill>
                          <a:srgbClr val="0070C0"/>
                        </a:solidFill>
                      </a:endParaRPr>
                    </a:p>
                    <a:p>
                      <a:pPr marL="342900" lvl="0" indent="-342900" algn="justLow" rtl="1">
                        <a:lnSpc>
                          <a:spcPct val="115000"/>
                        </a:lnSpc>
                        <a:spcAft>
                          <a:spcPts val="1000"/>
                        </a:spcAft>
                        <a:buFont typeface="Symbol"/>
                        <a:buChar char=""/>
                      </a:pPr>
                      <a:r>
                        <a:rPr lang="ar-SA" sz="1800" b="1" dirty="0" smtClean="0"/>
                        <a:t> سرقة الطعام أو تناول الطعام بنهم.</a:t>
                      </a:r>
                      <a:endParaRPr lang="en-US" sz="1600" b="1" dirty="0" smtClean="0"/>
                    </a:p>
                    <a:p>
                      <a:pPr marL="342900" lvl="0" indent="-342900" algn="justLow" rtl="1">
                        <a:lnSpc>
                          <a:spcPct val="115000"/>
                        </a:lnSpc>
                        <a:spcAft>
                          <a:spcPts val="1000"/>
                        </a:spcAft>
                        <a:buFont typeface="Symbol"/>
                        <a:buChar char=""/>
                      </a:pPr>
                      <a:r>
                        <a:rPr lang="ar-SA" sz="1800" b="1" dirty="0" smtClean="0">
                          <a:solidFill>
                            <a:srgbClr val="0070C0"/>
                          </a:solidFill>
                        </a:rPr>
                        <a:t>عدم الاهتمام بالنظافة الشخصية .</a:t>
                      </a:r>
                      <a:endParaRPr lang="en-US" sz="1600" b="1" dirty="0" smtClean="0">
                        <a:solidFill>
                          <a:srgbClr val="0070C0"/>
                        </a:solidFill>
                      </a:endParaRPr>
                    </a:p>
                    <a:p>
                      <a:pPr marL="342900" lvl="0" indent="-342900" algn="justLow" rtl="1">
                        <a:lnSpc>
                          <a:spcPct val="115000"/>
                        </a:lnSpc>
                        <a:spcAft>
                          <a:spcPts val="1000"/>
                        </a:spcAft>
                        <a:buFont typeface="Symbol"/>
                        <a:buChar char=""/>
                      </a:pPr>
                      <a:r>
                        <a:rPr lang="ar-SA" sz="1800" b="1" dirty="0" smtClean="0"/>
                        <a:t>تعب دائم. </a:t>
                      </a:r>
                      <a:endParaRPr lang="en-US" sz="1600" b="1" dirty="0" smtClean="0"/>
                    </a:p>
                    <a:p>
                      <a:pPr marL="342900" lvl="0" indent="-342900" algn="justLow" rtl="1">
                        <a:lnSpc>
                          <a:spcPct val="115000"/>
                        </a:lnSpc>
                        <a:spcAft>
                          <a:spcPts val="1000"/>
                        </a:spcAft>
                        <a:buFont typeface="Symbol"/>
                        <a:buChar char=""/>
                      </a:pPr>
                      <a:r>
                        <a:rPr lang="ar-SA" sz="1800" b="1" dirty="0" smtClean="0">
                          <a:solidFill>
                            <a:srgbClr val="0070C0"/>
                          </a:solidFill>
                        </a:rPr>
                        <a:t>ارتداء ملابس غير ملائمة كملابس صيفية في الشتاء. </a:t>
                      </a:r>
                      <a:endParaRPr lang="en-US" sz="1600" b="1" dirty="0" smtClean="0">
                        <a:solidFill>
                          <a:srgbClr val="0070C0"/>
                        </a:solidFill>
                      </a:endParaRPr>
                    </a:p>
                    <a:p>
                      <a:pPr marL="342900" lvl="0" indent="-342900" algn="justLow" rtl="1">
                        <a:lnSpc>
                          <a:spcPct val="115000"/>
                        </a:lnSpc>
                        <a:spcAft>
                          <a:spcPts val="1000"/>
                        </a:spcAft>
                        <a:buFont typeface="Symbol"/>
                        <a:buChar char=""/>
                      </a:pPr>
                      <a:r>
                        <a:rPr lang="ar-SA" sz="1800" b="1" dirty="0" smtClean="0"/>
                        <a:t>تأخر متكرر عن المدرسة أو تغيب متكرر عنها.</a:t>
                      </a:r>
                      <a:endParaRPr lang="en-US" sz="1600" b="1" dirty="0" smtClean="0"/>
                    </a:p>
                    <a:p>
                      <a:pPr marL="342900" lvl="0" indent="-342900" algn="justLow" rtl="1">
                        <a:lnSpc>
                          <a:spcPct val="115000"/>
                        </a:lnSpc>
                        <a:spcAft>
                          <a:spcPts val="1000"/>
                        </a:spcAft>
                        <a:buFont typeface="Symbol"/>
                        <a:buChar char=""/>
                      </a:pPr>
                      <a:r>
                        <a:rPr lang="ar-SA" sz="1800" b="1" dirty="0" smtClean="0">
                          <a:solidFill>
                            <a:srgbClr val="0070C0"/>
                          </a:solidFill>
                        </a:rPr>
                        <a:t>مشاكل طبية غير معالجة.</a:t>
                      </a:r>
                      <a:endParaRPr lang="en-US" sz="1600" b="1" dirty="0" smtClean="0">
                        <a:solidFill>
                          <a:srgbClr val="0070C0"/>
                        </a:solidFill>
                      </a:endParaRPr>
                    </a:p>
                    <a:p>
                      <a:pPr marL="342900" lvl="0" indent="-342900" algn="justLow" rtl="1">
                        <a:lnSpc>
                          <a:spcPct val="115000"/>
                        </a:lnSpc>
                        <a:spcAft>
                          <a:spcPts val="1000"/>
                        </a:spcAft>
                        <a:buFont typeface="Symbol"/>
                        <a:buChar char=""/>
                      </a:pPr>
                      <a:r>
                        <a:rPr lang="ar-SA" sz="1800" b="1" dirty="0" smtClean="0"/>
                        <a:t>علاقات اجتماعية قليلة. </a:t>
                      </a:r>
                      <a:endParaRPr lang="en-US" sz="1600" b="1" dirty="0" smtClean="0"/>
                    </a:p>
                    <a:p>
                      <a:pPr marL="342900" lvl="0" indent="-342900" algn="justLow" rtl="1">
                        <a:lnSpc>
                          <a:spcPct val="115000"/>
                        </a:lnSpc>
                        <a:spcAft>
                          <a:spcPts val="1000"/>
                        </a:spcAft>
                        <a:buFont typeface="Symbol"/>
                        <a:buChar char=""/>
                      </a:pPr>
                      <a:r>
                        <a:rPr lang="ar-SA" sz="1800" b="1" dirty="0" smtClean="0">
                          <a:solidFill>
                            <a:srgbClr val="0070C0"/>
                          </a:solidFill>
                        </a:rPr>
                        <a:t>حاجة ماسة تؤدي  إلى السرقة.</a:t>
                      </a:r>
                      <a:endParaRPr lang="en-US" sz="1600" b="1" dirty="0" smtClean="0">
                        <a:solidFill>
                          <a:srgbClr val="0070C0"/>
                        </a:solidFill>
                      </a:endParaRPr>
                    </a:p>
                    <a:p>
                      <a:pPr marL="212090" algn="justLow" rtl="1">
                        <a:lnSpc>
                          <a:spcPct val="115000"/>
                        </a:lnSpc>
                        <a:spcAft>
                          <a:spcPts val="1000"/>
                        </a:spcAft>
                      </a:pPr>
                      <a:r>
                        <a:rPr lang="ar-SA" sz="1800" b="1" dirty="0" smtClean="0"/>
                        <a:t>احتمالية التوجه إلى الإدمان على الكحول والمخدرات.</a:t>
                      </a:r>
                      <a:endParaRPr lang="en-US" sz="1100" b="1" dirty="0">
                        <a:latin typeface="+mn-lt"/>
                        <a:ea typeface="Times New Roman"/>
                        <a:cs typeface="Arial"/>
                      </a:endParaRPr>
                    </a:p>
                  </a:txBody>
                  <a:tcPr/>
                </a:tc>
              </a:tr>
              <a:tr h="783662">
                <a:tc vMerge="1">
                  <a:txBody>
                    <a:bodyPr/>
                    <a:lstStyle/>
                    <a:p>
                      <a:pPr rtl="1"/>
                      <a:endParaRPr lang="ar-SA"/>
                    </a:p>
                  </a:txBody>
                  <a:tcPr/>
                </a:tc>
                <a:tc>
                  <a:txBody>
                    <a:bodyPr/>
                    <a:lstStyle/>
                    <a:p>
                      <a:pPr marL="285750" marR="0" lvl="0" indent="-285750" algn="r" defTabSz="914400" rtl="1" eaLnBrk="0" fontAlgn="base" latinLnBrk="0" hangingPunct="0">
                        <a:lnSpc>
                          <a:spcPct val="150000"/>
                        </a:lnSpc>
                        <a:spcBef>
                          <a:spcPct val="0"/>
                        </a:spcBef>
                        <a:spcAft>
                          <a:spcPct val="0"/>
                        </a:spcAft>
                        <a:buClrTx/>
                        <a:buSzTx/>
                        <a:buFont typeface="Arial" pitchFamily="34" charset="0"/>
                        <a:buChar char="•"/>
                        <a:tabLst/>
                        <a:defRPr/>
                      </a:pPr>
                      <a:r>
                        <a:rPr kumimoji="0" lang="ar-SA" sz="1600" b="1" i="0" u="none" strike="noStrike" cap="none" normalizeH="0" baseline="0" dirty="0" smtClean="0">
                          <a:ln>
                            <a:noFill/>
                          </a:ln>
                          <a:solidFill>
                            <a:srgbClr val="3333FF"/>
                          </a:solidFill>
                          <a:effectLst/>
                          <a:latin typeface="Arial" pitchFamily="34" charset="0"/>
                          <a:cs typeface="Arial" pitchFamily="34" charset="0"/>
                        </a:rPr>
                        <a:t>اشكالها  : تبرز في </a:t>
                      </a:r>
                      <a:r>
                        <a:rPr kumimoji="0" lang="ar-SA" sz="1600" b="1" i="0" u="none" strike="noStrike" cap="none" normalizeH="0" baseline="0" dirty="0" err="1" smtClean="0">
                          <a:ln>
                            <a:noFill/>
                          </a:ln>
                          <a:solidFill>
                            <a:srgbClr val="3333FF"/>
                          </a:solidFill>
                          <a:effectLst/>
                          <a:latin typeface="Arial" pitchFamily="34" charset="0"/>
                          <a:cs typeface="Arial" pitchFamily="34" charset="0"/>
                        </a:rPr>
                        <a:t>مايلي</a:t>
                      </a:r>
                      <a:r>
                        <a:rPr kumimoji="0" lang="ar-SA" sz="1600" b="1" i="0" u="none" strike="noStrike" cap="none" normalizeH="0" baseline="0" dirty="0" smtClean="0">
                          <a:ln>
                            <a:noFill/>
                          </a:ln>
                          <a:solidFill>
                            <a:srgbClr val="3333FF"/>
                          </a:solidFill>
                          <a:effectLst/>
                          <a:latin typeface="Arial" pitchFamily="34" charset="0"/>
                          <a:cs typeface="Arial" pitchFamily="34" charset="0"/>
                        </a:rPr>
                        <a:t> </a:t>
                      </a:r>
                    </a:p>
                    <a:p>
                      <a:pPr marL="285750" marR="0" lvl="0" indent="-285750" algn="r" defTabSz="914400" rtl="1" eaLnBrk="0" fontAlgn="base" latinLnBrk="0" hangingPunct="0">
                        <a:lnSpc>
                          <a:spcPct val="150000"/>
                        </a:lnSpc>
                        <a:spcBef>
                          <a:spcPct val="0"/>
                        </a:spcBef>
                        <a:spcAft>
                          <a:spcPct val="0"/>
                        </a:spcAft>
                        <a:buClrTx/>
                        <a:buSzTx/>
                        <a:buFont typeface="Wingdings" pitchFamily="2" charset="2"/>
                        <a:buChar char="q"/>
                        <a:tabLst/>
                        <a:defRPr/>
                      </a:pPr>
                      <a:r>
                        <a:rPr kumimoji="0" lang="ar-JO" sz="12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a:t>
                      </a:r>
                      <a:r>
                        <a:rPr kumimoji="0" lang="ar-JO" sz="14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 </a:t>
                      </a:r>
                      <a:r>
                        <a:rPr kumimoji="0" lang="ar-JO" sz="1400" b="1" i="0" u="none" strike="noStrike" cap="none" normalizeH="0" baseline="0" dirty="0" smtClean="0">
                          <a:ln>
                            <a:noFill/>
                          </a:ln>
                          <a:solidFill>
                            <a:srgbClr val="FF0000"/>
                          </a:solidFill>
                          <a:effectLst/>
                          <a:latin typeface="Arial" pitchFamily="34" charset="0"/>
                          <a:ea typeface="Times New Roman" pitchFamily="18" charset="0"/>
                          <a:cs typeface="Arabic Transparent" pitchFamily="2" charset="-78"/>
                        </a:rPr>
                        <a:t>الصحة،</a:t>
                      </a:r>
                      <a:endParaRPr kumimoji="0" lang="ar-SA" sz="1400" b="1" i="0" u="none" strike="noStrike" cap="none" normalizeH="0" baseline="0" dirty="0" smtClean="0">
                        <a:ln>
                          <a:noFill/>
                        </a:ln>
                        <a:solidFill>
                          <a:srgbClr val="FF0000"/>
                        </a:solidFill>
                        <a:effectLst/>
                        <a:latin typeface="Arial" pitchFamily="34" charset="0"/>
                        <a:ea typeface="Times New Roman" pitchFamily="18" charset="0"/>
                        <a:cs typeface="Arabic Transparent" pitchFamily="2" charset="-78"/>
                      </a:endParaRPr>
                    </a:p>
                    <a:p>
                      <a:pPr marL="285750" marR="0" lvl="0" indent="-285750" algn="r" defTabSz="914400" rtl="1" eaLnBrk="0" fontAlgn="base" latinLnBrk="0" hangingPunct="0">
                        <a:lnSpc>
                          <a:spcPct val="150000"/>
                        </a:lnSpc>
                        <a:spcBef>
                          <a:spcPct val="0"/>
                        </a:spcBef>
                        <a:spcAft>
                          <a:spcPct val="0"/>
                        </a:spcAft>
                        <a:buClrTx/>
                        <a:buSzTx/>
                        <a:buFont typeface="Wingdings" pitchFamily="2" charset="2"/>
                        <a:buChar char="q"/>
                        <a:tabLst/>
                        <a:defRPr/>
                      </a:pPr>
                      <a:r>
                        <a:rPr kumimoji="0" lang="ar-JO" sz="1400" b="1" i="0" u="none" strike="noStrike" cap="none" normalizeH="0" baseline="0" dirty="0" smtClean="0">
                          <a:ln>
                            <a:noFill/>
                          </a:ln>
                          <a:solidFill>
                            <a:srgbClr val="FF0000"/>
                          </a:solidFill>
                          <a:effectLst/>
                          <a:latin typeface="Arial" pitchFamily="34" charset="0"/>
                          <a:ea typeface="Times New Roman" pitchFamily="18" charset="0"/>
                          <a:cs typeface="Arabic Transparent" pitchFamily="2" charset="-78"/>
                        </a:rPr>
                        <a:t> التعليم،</a:t>
                      </a:r>
                      <a:endParaRPr kumimoji="0" lang="ar-SA" sz="1400" b="1" i="0" u="none" strike="noStrike" cap="none" normalizeH="0" baseline="0" dirty="0" smtClean="0">
                        <a:ln>
                          <a:noFill/>
                        </a:ln>
                        <a:solidFill>
                          <a:srgbClr val="FF0000"/>
                        </a:solidFill>
                        <a:effectLst/>
                        <a:latin typeface="Arial" pitchFamily="34" charset="0"/>
                        <a:ea typeface="Times New Roman" pitchFamily="18" charset="0"/>
                        <a:cs typeface="Arabic Transparent" pitchFamily="2" charset="-78"/>
                      </a:endParaRPr>
                    </a:p>
                    <a:p>
                      <a:pPr marL="285750" marR="0" lvl="0" indent="-285750" algn="r" defTabSz="914400" rtl="1" eaLnBrk="0" fontAlgn="base" latinLnBrk="0" hangingPunct="0">
                        <a:lnSpc>
                          <a:spcPct val="150000"/>
                        </a:lnSpc>
                        <a:spcBef>
                          <a:spcPct val="0"/>
                        </a:spcBef>
                        <a:spcAft>
                          <a:spcPct val="0"/>
                        </a:spcAft>
                        <a:buClrTx/>
                        <a:buSzTx/>
                        <a:buFont typeface="Wingdings" pitchFamily="2" charset="2"/>
                        <a:buChar char="q"/>
                        <a:tabLst/>
                        <a:defRPr/>
                      </a:pPr>
                      <a:r>
                        <a:rPr kumimoji="0" lang="ar-JO" sz="1400" b="1" i="0" u="none" strike="noStrike" cap="none" normalizeH="0" baseline="0" dirty="0" smtClean="0">
                          <a:ln>
                            <a:noFill/>
                          </a:ln>
                          <a:solidFill>
                            <a:srgbClr val="FF0000"/>
                          </a:solidFill>
                          <a:effectLst/>
                          <a:latin typeface="Arial" pitchFamily="34" charset="0"/>
                          <a:ea typeface="Times New Roman" pitchFamily="18" charset="0"/>
                          <a:cs typeface="Arabic Transparent" pitchFamily="2" charset="-78"/>
                        </a:rPr>
                        <a:t> التطور العاطفي</a:t>
                      </a:r>
                      <a:endParaRPr kumimoji="0" lang="ar-SA" sz="1400" b="1" i="0" u="none" strike="noStrike" cap="none" normalizeH="0" baseline="0" dirty="0" smtClean="0">
                        <a:ln>
                          <a:noFill/>
                        </a:ln>
                        <a:solidFill>
                          <a:srgbClr val="FF0000"/>
                        </a:solidFill>
                        <a:effectLst/>
                        <a:latin typeface="Arial" pitchFamily="34" charset="0"/>
                        <a:ea typeface="Times New Roman" pitchFamily="18" charset="0"/>
                        <a:cs typeface="Arabic Transparent" pitchFamily="2" charset="-78"/>
                      </a:endParaRPr>
                    </a:p>
                    <a:p>
                      <a:pPr marL="285750" marR="0" lvl="0" indent="-285750" algn="r" defTabSz="914400" rtl="1" eaLnBrk="0" fontAlgn="base" latinLnBrk="0" hangingPunct="0">
                        <a:lnSpc>
                          <a:spcPct val="150000"/>
                        </a:lnSpc>
                        <a:spcBef>
                          <a:spcPct val="0"/>
                        </a:spcBef>
                        <a:spcAft>
                          <a:spcPct val="0"/>
                        </a:spcAft>
                        <a:buClrTx/>
                        <a:buSzTx/>
                        <a:buFont typeface="Wingdings" pitchFamily="2" charset="2"/>
                        <a:buChar char="q"/>
                        <a:tabLst/>
                        <a:defRPr/>
                      </a:pPr>
                      <a:r>
                        <a:rPr kumimoji="0" lang="ar-JO" sz="1400" b="1" i="0" u="none" strike="noStrike" cap="none" normalizeH="0" baseline="0" dirty="0" smtClean="0">
                          <a:ln>
                            <a:noFill/>
                          </a:ln>
                          <a:solidFill>
                            <a:srgbClr val="FF0000"/>
                          </a:solidFill>
                          <a:effectLst/>
                          <a:latin typeface="Arial" pitchFamily="34" charset="0"/>
                          <a:ea typeface="Times New Roman" pitchFamily="18" charset="0"/>
                          <a:cs typeface="Arabic Transparent" pitchFamily="2" charset="-78"/>
                        </a:rPr>
                        <a:t>، التغذية، المسكن</a:t>
                      </a:r>
                      <a:r>
                        <a:rPr kumimoji="0" lang="ar-SA" sz="1400" b="1" i="0" u="none" strike="noStrike" cap="none" normalizeH="0" baseline="0" dirty="0" smtClean="0">
                          <a:ln>
                            <a:noFill/>
                          </a:ln>
                          <a:solidFill>
                            <a:srgbClr val="FF0000"/>
                          </a:solidFill>
                          <a:effectLst/>
                          <a:latin typeface="Arial" pitchFamily="34" charset="0"/>
                          <a:ea typeface="Times New Roman" pitchFamily="18" charset="0"/>
                          <a:cs typeface="Arabic Transparent" pitchFamily="2" charset="-78"/>
                        </a:rPr>
                        <a:t> والملبس </a:t>
                      </a:r>
                    </a:p>
                    <a:p>
                      <a:pPr marL="285750" marR="0" lvl="0" indent="-285750" algn="r" defTabSz="914400" rtl="1" eaLnBrk="0" fontAlgn="base" latinLnBrk="0" hangingPunct="0">
                        <a:lnSpc>
                          <a:spcPct val="150000"/>
                        </a:lnSpc>
                        <a:spcBef>
                          <a:spcPct val="0"/>
                        </a:spcBef>
                        <a:spcAft>
                          <a:spcPct val="0"/>
                        </a:spcAft>
                        <a:buClrTx/>
                        <a:buSzTx/>
                        <a:buFont typeface="Wingdings" pitchFamily="2" charset="2"/>
                        <a:buChar char="q"/>
                        <a:tabLst/>
                        <a:defRPr/>
                      </a:pPr>
                      <a:r>
                        <a:rPr kumimoji="0" lang="ar-JO" sz="1400" b="1" i="0" u="none" strike="noStrike" cap="none" normalizeH="0" baseline="0" dirty="0" smtClean="0">
                          <a:ln>
                            <a:noFill/>
                          </a:ln>
                          <a:solidFill>
                            <a:srgbClr val="FF0000"/>
                          </a:solidFill>
                          <a:effectLst/>
                          <a:latin typeface="Arial" pitchFamily="34" charset="0"/>
                          <a:ea typeface="Times New Roman" pitchFamily="18" charset="0"/>
                          <a:cs typeface="Arabic Transparent" pitchFamily="2" charset="-78"/>
                        </a:rPr>
                        <a:t> الظروف الحياتية الآمنة</a:t>
                      </a:r>
                      <a:r>
                        <a:rPr kumimoji="0" lang="ar-SA" sz="1400" b="1" i="0" u="none" strike="noStrike" cap="none" normalizeH="0" baseline="0" dirty="0" smtClean="0">
                          <a:ln>
                            <a:noFill/>
                          </a:ln>
                          <a:solidFill>
                            <a:srgbClr val="FF0000"/>
                          </a:solidFill>
                          <a:effectLst/>
                          <a:latin typeface="Arial" pitchFamily="34" charset="0"/>
                          <a:ea typeface="Times New Roman" pitchFamily="18" charset="0"/>
                          <a:cs typeface="Arabic Transparent" pitchFamily="2" charset="-78"/>
                        </a:rPr>
                        <a:t> </a:t>
                      </a:r>
                    </a:p>
                    <a:p>
                      <a:pPr marL="285750" marR="0" lvl="0" indent="-285750" algn="r" defTabSz="914400" rtl="1" eaLnBrk="0" fontAlgn="base" latinLnBrk="0" hangingPunct="0">
                        <a:lnSpc>
                          <a:spcPct val="150000"/>
                        </a:lnSpc>
                        <a:spcBef>
                          <a:spcPct val="0"/>
                        </a:spcBef>
                        <a:spcAft>
                          <a:spcPct val="0"/>
                        </a:spcAft>
                        <a:buClrTx/>
                        <a:buSzTx/>
                        <a:buFont typeface="Wingdings" pitchFamily="2" charset="2"/>
                        <a:buChar char="q"/>
                        <a:tabLst/>
                        <a:defRPr/>
                      </a:pPr>
                      <a:r>
                        <a:rPr kumimoji="0" lang="ar-SA" sz="1400" b="1" i="0" u="none" strike="noStrike" cap="none" normalizeH="0" baseline="0" dirty="0" smtClean="0">
                          <a:ln>
                            <a:noFill/>
                          </a:ln>
                          <a:solidFill>
                            <a:srgbClr val="FF0000"/>
                          </a:solidFill>
                          <a:effectLst/>
                          <a:latin typeface="Arial" pitchFamily="34" charset="0"/>
                          <a:ea typeface="Times New Roman" pitchFamily="18" charset="0"/>
                          <a:cs typeface="Arabic Transparent" pitchFamily="2" charset="-78"/>
                        </a:rPr>
                        <a:t>غياب الرعاية والرقابة المناسبة .</a:t>
                      </a:r>
                      <a:endParaRPr kumimoji="0" lang="ar-SA" sz="1400" b="1" i="0" u="none" strike="noStrike" cap="none" normalizeH="0" baseline="0" dirty="0" smtClean="0">
                        <a:ln>
                          <a:noFill/>
                        </a:ln>
                        <a:solidFill>
                          <a:srgbClr val="3333FF"/>
                        </a:solidFill>
                        <a:effectLst/>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vMerge="1">
                  <a:txBody>
                    <a:bodyPr/>
                    <a:lstStyle/>
                    <a:p>
                      <a:pPr rtl="1"/>
                      <a:endParaRPr lang="ar-SA"/>
                    </a:p>
                  </a:txBody>
                  <a:tcPr/>
                </a:tc>
              </a:tr>
            </a:tbl>
          </a:graphicData>
        </a:graphic>
      </p:graphicFrame>
      <p:sp>
        <p:nvSpPr>
          <p:cNvPr id="4" name="مستطيل 3"/>
          <p:cNvSpPr/>
          <p:nvPr/>
        </p:nvSpPr>
        <p:spPr>
          <a:xfrm>
            <a:off x="755576" y="44624"/>
            <a:ext cx="7776864"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kumimoji="0" lang="ar-SA" sz="2000" b="1" i="0" u="none" strike="noStrike" cap="none" spc="50" normalizeH="0" baseline="0" dirty="0" smtClean="0">
                <a:ln w="11430"/>
                <a:latin typeface="Arial" pitchFamily="34" charset="0"/>
                <a:ea typeface="Times New Roman" pitchFamily="18" charset="0"/>
                <a:cs typeface="Arabic Transparent" pitchFamily="2" charset="-78"/>
              </a:rPr>
              <a:t>تعريفات منظمة الصحة العالمية لأنواع الإساءة التي يمكن أن يتعرض إليها الأطفال </a:t>
            </a:r>
            <a:endParaRPr lang="ar-SA" sz="2000" b="1" cap="none" spc="50" dirty="0">
              <a:ln w="11430"/>
            </a:endParaRPr>
          </a:p>
        </p:txBody>
      </p:sp>
      <p:pic>
        <p:nvPicPr>
          <p:cNvPr id="5" name="Picture 2"/>
          <p:cNvPicPr>
            <a:picLocks noChangeAspect="1" noChangeArrowheads="1"/>
          </p:cNvPicPr>
          <p:nvPr/>
        </p:nvPicPr>
        <p:blipFill>
          <a:blip r:embed="rId2" cstate="print"/>
          <a:srcRect/>
          <a:stretch>
            <a:fillRect/>
          </a:stretch>
        </p:blipFill>
        <p:spPr bwMode="auto">
          <a:xfrm>
            <a:off x="-47359" y="908720"/>
            <a:ext cx="1932119" cy="1584176"/>
          </a:xfrm>
          <a:prstGeom prst="ellipse">
            <a:avLst/>
          </a:prstGeom>
          <a:ln>
            <a:noFill/>
          </a:ln>
          <a:effectLst>
            <a:softEdge rad="112500"/>
          </a:effectLst>
        </p:spPr>
      </p:pic>
    </p:spTree>
    <p:extLst>
      <p:ext uri="{BB962C8B-B14F-4D97-AF65-F5344CB8AC3E}">
        <p14:creationId xmlns:p14="http://schemas.microsoft.com/office/powerpoint/2010/main" val="40444620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487736" y="1988840"/>
            <a:ext cx="8064896" cy="2123658"/>
          </a:xfrm>
          <a:prstGeom prst="rect">
            <a:avLst/>
          </a:prstGeom>
          <a:solidFill>
            <a:schemeClr val="accent5">
              <a:lumMod val="40000"/>
              <a:lumOff val="60000"/>
            </a:schemeClr>
          </a:solidFill>
          <a:ln w="57150">
            <a:solidFill>
              <a:schemeClr val="tx1"/>
            </a:solidFill>
          </a:ln>
        </p:spPr>
        <p:style>
          <a:lnRef idx="1">
            <a:schemeClr val="accent6"/>
          </a:lnRef>
          <a:fillRef idx="2">
            <a:schemeClr val="accent6"/>
          </a:fillRef>
          <a:effectRef idx="1">
            <a:schemeClr val="accent6"/>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ar-SA" sz="4400" b="1" cap="none" spc="50" dirty="0" smtClean="0">
              <a:ln w="11430"/>
              <a:solidFill>
                <a:srgbClr val="FF0000"/>
              </a:solidFill>
              <a:effectLst>
                <a:outerShdw blurRad="76200" dist="50800" dir="5400000" algn="tl" rotWithShape="0">
                  <a:srgbClr val="000000">
                    <a:alpha val="65000"/>
                  </a:srgbClr>
                </a:outerShdw>
              </a:effectLst>
            </a:endParaRPr>
          </a:p>
          <a:p>
            <a:pPr algn="ctr"/>
            <a:r>
              <a:rPr lang="ar-SA" sz="4400" b="1" cap="none" spc="50" dirty="0" smtClean="0">
                <a:ln w="11430"/>
                <a:solidFill>
                  <a:schemeClr val="tx1"/>
                </a:solidFill>
                <a:effectLst>
                  <a:outerShdw blurRad="76200" dist="50800" dir="5400000" algn="tl" rotWithShape="0">
                    <a:srgbClr val="000000">
                      <a:alpha val="65000"/>
                    </a:srgbClr>
                  </a:outerShdw>
                </a:effectLst>
              </a:rPr>
              <a:t>ماهي </a:t>
            </a:r>
            <a:r>
              <a:rPr lang="ar-SA" sz="4400" b="1" spc="50" dirty="0" smtClean="0">
                <a:ln w="11430"/>
                <a:solidFill>
                  <a:schemeClr val="tx1"/>
                </a:solidFill>
                <a:effectLst>
                  <a:outerShdw blurRad="76200" dist="50800" dir="5400000" algn="tl" rotWithShape="0">
                    <a:srgbClr val="000000">
                      <a:alpha val="65000"/>
                    </a:srgbClr>
                  </a:outerShdw>
                </a:effectLst>
                <a:latin typeface="Arial" pitchFamily="34" charset="0"/>
                <a:ea typeface="Times New Roman" pitchFamily="18" charset="0"/>
                <a:cs typeface="Arabic Transparent" pitchFamily="2" charset="-78"/>
              </a:rPr>
              <a:t>نتائج وأثار العنف </a:t>
            </a:r>
            <a:r>
              <a:rPr lang="ar-SA" sz="4400" b="1" spc="50" dirty="0">
                <a:ln w="11430"/>
                <a:solidFill>
                  <a:schemeClr val="tx1"/>
                </a:solidFill>
                <a:effectLst>
                  <a:outerShdw blurRad="76200" dist="50800" dir="5400000" algn="tl" rotWithShape="0">
                    <a:srgbClr val="000000">
                      <a:alpha val="65000"/>
                    </a:srgbClr>
                  </a:outerShdw>
                </a:effectLst>
                <a:latin typeface="Arial" pitchFamily="34" charset="0"/>
                <a:ea typeface="Times New Roman" pitchFamily="18" charset="0"/>
                <a:cs typeface="Arabic Transparent" pitchFamily="2" charset="-78"/>
              </a:rPr>
              <a:t>ضد </a:t>
            </a:r>
            <a:r>
              <a:rPr lang="ar-SA" sz="4400" b="1" spc="50" dirty="0" smtClean="0">
                <a:ln w="11430"/>
                <a:solidFill>
                  <a:schemeClr val="tx1"/>
                </a:solidFill>
                <a:effectLst>
                  <a:outerShdw blurRad="76200" dist="50800" dir="5400000" algn="tl" rotWithShape="0">
                    <a:srgbClr val="000000">
                      <a:alpha val="65000"/>
                    </a:srgbClr>
                  </a:outerShdw>
                </a:effectLst>
                <a:latin typeface="Arial" pitchFamily="34" charset="0"/>
                <a:ea typeface="Times New Roman" pitchFamily="18" charset="0"/>
                <a:cs typeface="Arabic Transparent" pitchFamily="2" charset="-78"/>
              </a:rPr>
              <a:t>الأطفال</a:t>
            </a:r>
            <a:r>
              <a:rPr lang="ar-SA" sz="4400" b="1" cap="none" spc="50" dirty="0" smtClean="0">
                <a:ln w="11430"/>
                <a:solidFill>
                  <a:schemeClr val="tx1"/>
                </a:solidFill>
                <a:effectLst>
                  <a:outerShdw blurRad="76200" dist="50800" dir="5400000" algn="tl" rotWithShape="0">
                    <a:srgbClr val="000000">
                      <a:alpha val="65000"/>
                    </a:srgbClr>
                  </a:outerShdw>
                </a:effectLst>
              </a:rPr>
              <a:t>؟</a:t>
            </a:r>
          </a:p>
          <a:p>
            <a:pPr algn="ctr"/>
            <a:endParaRPr lang="ar-SA" sz="4400" b="1" cap="none" spc="50" dirty="0">
              <a:ln w="1143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6633895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792037" y="441074"/>
            <a:ext cx="5748690" cy="769441"/>
          </a:xfrm>
          <a:prstGeom prst="rect">
            <a:avLst/>
          </a:prstGeom>
          <a:noFill/>
          <a:ln w="38100">
            <a:solidFill>
              <a:schemeClr val="tx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kumimoji="0" lang="ar-SA" sz="4400" b="1" i="0" u="none" strike="noStrike" cap="none" spc="50" normalizeH="0" baseline="0" dirty="0" smtClean="0">
                <a:ln w="11430"/>
                <a:solidFill>
                  <a:schemeClr val="accent3"/>
                </a:solidFill>
                <a:effectLst>
                  <a:outerShdw blurRad="76200" dist="50800" dir="5400000" algn="tl" rotWithShape="0">
                    <a:srgbClr val="000000">
                      <a:alpha val="65000"/>
                    </a:srgbClr>
                  </a:outerShdw>
                </a:effectLst>
                <a:latin typeface="Arial" pitchFamily="34" charset="0"/>
                <a:ea typeface="Times New Roman" pitchFamily="18" charset="0"/>
                <a:cs typeface="Arabic Transparent" pitchFamily="2" charset="-78"/>
              </a:rPr>
              <a:t>آثار ونتائج العنف ضد الأطفال</a:t>
            </a:r>
            <a:endParaRPr lang="ar-SA" sz="4400" b="1" cap="none" spc="50" dirty="0">
              <a:ln w="11430"/>
              <a:solidFill>
                <a:schemeClr val="accent3"/>
              </a:solidFill>
              <a:effectLst>
                <a:outerShdw blurRad="76200" dist="50800" dir="5400000" algn="tl" rotWithShape="0">
                  <a:srgbClr val="000000">
                    <a:alpha val="65000"/>
                  </a:srgbClr>
                </a:outerShdw>
              </a:effectLst>
            </a:endParaRPr>
          </a:p>
        </p:txBody>
      </p:sp>
      <p:pic>
        <p:nvPicPr>
          <p:cNvPr id="7170" name="Picture 2"/>
          <p:cNvPicPr>
            <a:picLocks noChangeAspect="1" noChangeArrowheads="1"/>
          </p:cNvPicPr>
          <p:nvPr/>
        </p:nvPicPr>
        <p:blipFill>
          <a:blip r:embed="rId2" cstate="print"/>
          <a:srcRect/>
          <a:stretch>
            <a:fillRect/>
          </a:stretch>
        </p:blipFill>
        <p:spPr bwMode="auto">
          <a:xfrm>
            <a:off x="61242" y="0"/>
            <a:ext cx="2050523" cy="1495003"/>
          </a:xfrm>
          <a:prstGeom prst="ellipse">
            <a:avLst/>
          </a:prstGeom>
          <a:ln>
            <a:noFill/>
          </a:ln>
          <a:effectLst>
            <a:softEdge rad="112500"/>
          </a:effectLst>
        </p:spPr>
      </p:pic>
      <p:graphicFrame>
        <p:nvGraphicFramePr>
          <p:cNvPr id="2" name="جدول 1"/>
          <p:cNvGraphicFramePr>
            <a:graphicFrameLocks noGrp="1"/>
          </p:cNvGraphicFramePr>
          <p:nvPr>
            <p:extLst>
              <p:ext uri="{D42A27DB-BD31-4B8C-83A1-F6EECF244321}">
                <p14:modId xmlns:p14="http://schemas.microsoft.com/office/powerpoint/2010/main" val="1229575075"/>
              </p:ext>
            </p:extLst>
          </p:nvPr>
        </p:nvGraphicFramePr>
        <p:xfrm>
          <a:off x="500511" y="1495003"/>
          <a:ext cx="8040216" cy="4222481"/>
        </p:xfrm>
        <a:graphic>
          <a:graphicData uri="http://schemas.openxmlformats.org/drawingml/2006/table">
            <a:tbl>
              <a:tblPr rtl="1" firstRow="1" bandRow="1">
                <a:tableStyleId>{21E4AEA4-8DFA-4A89-87EB-49C32662AFE0}</a:tableStyleId>
              </a:tblPr>
              <a:tblGrid>
                <a:gridCol w="4020108"/>
                <a:gridCol w="4020108"/>
              </a:tblGrid>
              <a:tr h="361275">
                <a:tc>
                  <a:txBody>
                    <a:bodyPr/>
                    <a:lstStyle/>
                    <a:p>
                      <a:pPr algn="ctr" rtl="1"/>
                      <a:r>
                        <a:rPr lang="ar-SA" sz="2800" dirty="0" smtClean="0"/>
                        <a:t>نوع  الأثر</a:t>
                      </a:r>
                      <a:endParaRPr lang="ar-SA"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sz="2800" dirty="0" smtClean="0"/>
                        <a:t> نتائج  الآثار</a:t>
                      </a:r>
                      <a:endParaRPr lang="ar-SA"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31861">
                <a:tc rowSpan="3">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2000" u="none" strike="noStrike" cap="none" normalizeH="0" baseline="0" dirty="0" smtClean="0">
                        <a:ln>
                          <a:noFill/>
                        </a:ln>
                        <a:effectLst/>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u="none" strike="noStrike" cap="none" normalizeH="0" baseline="0" dirty="0" smtClean="0">
                          <a:ln>
                            <a:noFill/>
                          </a:ln>
                          <a:effectLst/>
                        </a:rPr>
                        <a:t>1- مباشرة وفورية على الشخصية في مرحلة الطفولة والمراهقة والبلوغ</a:t>
                      </a:r>
                      <a:r>
                        <a:rPr kumimoji="0" lang="ar-SA" sz="2000" b="1" u="none" strike="noStrike" cap="none" normalizeH="0" dirty="0" smtClean="0">
                          <a:ln>
                            <a:noFill/>
                          </a:ln>
                          <a:effectLst/>
                        </a:rPr>
                        <a:t> </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2000" b="1" u="none" strike="noStrike" cap="none" normalizeH="0" baseline="0" dirty="0" smtClean="0">
                        <a:ln>
                          <a:noFill/>
                        </a:ln>
                        <a:effectLst/>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u="none" strike="noStrike" cap="none" normalizeH="0" baseline="0" dirty="0" smtClean="0">
                          <a:ln>
                            <a:noFill/>
                          </a:ln>
                          <a:effectLst/>
                        </a:rPr>
                        <a:t> 2- بعيدة  المدى  تستمر مدى الحياة تضر الصحة والنماء السليم نفسياً واجتماعياً</a:t>
                      </a:r>
                    </a:p>
                    <a:p>
                      <a:pPr rtl="1"/>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1" u="none" strike="noStrike" cap="none" normalizeH="0" baseline="0" dirty="0" smtClean="0">
                          <a:ln>
                            <a:noFill/>
                          </a:ln>
                          <a:effectLst/>
                        </a:rPr>
                        <a:t>1- يفقدون الثقة  بالنفس وفي الآخرين، وهو أمراً ضرورياً لنماء الإنسان وتطوره الطبيعي، حيث ترتبط بالمقدرة على الحب، والتعاطف وإقامة العلاقات المستقبلية، وعلى مستوى أوسع. </a:t>
                      </a:r>
                    </a:p>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90815">
                <a:tc vMerge="1">
                  <a:txBody>
                    <a:bodyPr/>
                    <a:lstStyle/>
                    <a:p>
                      <a:pPr rtl="1"/>
                      <a:endParaRPr lang="ar-SA"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1" u="none" strike="noStrike" cap="none" normalizeH="0" baseline="0" dirty="0" smtClean="0">
                          <a:ln>
                            <a:noFill/>
                          </a:ln>
                          <a:effectLst/>
                        </a:rPr>
                        <a:t>2- يعيق إمكانية النمو الشخصي وتحقيق الإنجازات الشخصية.</a:t>
                      </a:r>
                    </a:p>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58060">
                <a:tc vMerge="1">
                  <a:txBody>
                    <a:bodyPr/>
                    <a:lstStyle/>
                    <a:p>
                      <a:pPr rtl="1"/>
                      <a:endParaRPr lang="ar-SA"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1" u="none" strike="noStrike" cap="none" normalizeH="0" baseline="0" dirty="0" smtClean="0">
                          <a:ln>
                            <a:noFill/>
                          </a:ln>
                          <a:effectLst/>
                        </a:rPr>
                        <a:t>3- ذو تكلفة باهظة للمجتمع ككل ومعوق كبير لسيرة المجتمعات بشكلها الطبيعي.</a:t>
                      </a:r>
                      <a:endParaRPr kumimoji="0" lang="ar-SA" sz="2000" b="1" u="none" strike="noStrike" cap="none" normalizeH="0" baseline="0" dirty="0" smtClean="0">
                        <a:ln>
                          <a:noFill/>
                        </a:ln>
                        <a:effectLst/>
                      </a:endParaRPr>
                    </a:p>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41671484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كل بيضاوي 3"/>
          <p:cNvSpPr/>
          <p:nvPr/>
        </p:nvSpPr>
        <p:spPr>
          <a:xfrm>
            <a:off x="323528" y="6045388"/>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2</a:t>
            </a:r>
          </a:p>
          <a:p>
            <a:pPr algn="ctr"/>
            <a:r>
              <a:rPr lang="ar-SA" dirty="0" smtClean="0">
                <a:solidFill>
                  <a:schemeClr val="tx1"/>
                </a:solidFill>
              </a:rPr>
              <a:t>ص</a:t>
            </a:r>
            <a:endParaRPr lang="ar-SA" dirty="0">
              <a:solidFill>
                <a:schemeClr val="tx1"/>
              </a:solidFill>
            </a:endParaRPr>
          </a:p>
        </p:txBody>
      </p:sp>
      <p:sp>
        <p:nvSpPr>
          <p:cNvPr id="2" name="Text Box 2"/>
          <p:cNvSpPr txBox="1">
            <a:spLocks noChangeArrowheads="1"/>
          </p:cNvSpPr>
          <p:nvPr/>
        </p:nvSpPr>
        <p:spPr bwMode="auto">
          <a:xfrm>
            <a:off x="3115444" y="44624"/>
            <a:ext cx="2906713" cy="441325"/>
          </a:xfrm>
          <a:prstGeom prst="rect">
            <a:avLst/>
          </a:prstGeom>
          <a:gradFill rotWithShape="0">
            <a:gsLst>
              <a:gs pos="0">
                <a:srgbClr val="FFFFFF"/>
              </a:gs>
              <a:gs pos="100000">
                <a:srgbClr val="D6E3BC"/>
              </a:gs>
            </a:gsLst>
            <a:lin ang="5400000" scaled="1"/>
          </a:gradFill>
          <a:ln w="12700">
            <a:solidFill>
              <a:srgbClr val="C2D69B"/>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2000" b="1"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جدول البرنامج التدريبي</a:t>
            </a: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3" name="جدول 2"/>
          <p:cNvGraphicFramePr>
            <a:graphicFrameLocks noGrp="1"/>
          </p:cNvGraphicFramePr>
          <p:nvPr>
            <p:extLst>
              <p:ext uri="{D42A27DB-BD31-4B8C-83A1-F6EECF244321}">
                <p14:modId xmlns:p14="http://schemas.microsoft.com/office/powerpoint/2010/main" val="2913723702"/>
              </p:ext>
            </p:extLst>
          </p:nvPr>
        </p:nvGraphicFramePr>
        <p:xfrm>
          <a:off x="342950" y="349048"/>
          <a:ext cx="8229600" cy="6252910"/>
        </p:xfrm>
        <a:graphic>
          <a:graphicData uri="http://schemas.openxmlformats.org/drawingml/2006/table">
            <a:tbl>
              <a:tblPr rtl="1" firstRow="1" firstCol="1" lastRow="1" lastCol="1" bandRow="1" bandCol="1">
                <a:effectLst>
                  <a:outerShdw blurRad="50800" dist="38100" algn="l" rotWithShape="0">
                    <a:prstClr val="black">
                      <a:alpha val="40000"/>
                    </a:prstClr>
                  </a:outerShdw>
                </a:effectLst>
                <a:tableStyleId>{1FECB4D8-DB02-4DC6-A0A2-4F2EBAE1DC90}</a:tableStyleId>
              </a:tblPr>
              <a:tblGrid>
                <a:gridCol w="997741"/>
                <a:gridCol w="1413270"/>
                <a:gridCol w="2161576"/>
                <a:gridCol w="1911554"/>
                <a:gridCol w="1745459"/>
              </a:tblGrid>
              <a:tr h="388767">
                <a:tc>
                  <a:txBody>
                    <a:bodyPr/>
                    <a:lstStyle/>
                    <a:p>
                      <a:pPr algn="ctr" rtl="1">
                        <a:lnSpc>
                          <a:spcPct val="115000"/>
                        </a:lnSpc>
                        <a:spcAft>
                          <a:spcPts val="0"/>
                        </a:spcAft>
                      </a:pPr>
                      <a:r>
                        <a:rPr lang="ar-SA" sz="1600" b="1" dirty="0">
                          <a:solidFill>
                            <a:srgbClr val="3333FF"/>
                          </a:solidFill>
                          <a:effectLst/>
                        </a:rPr>
                        <a:t>اليوم </a:t>
                      </a:r>
                      <a:endParaRPr lang="en-US" sz="1200" b="1" dirty="0">
                        <a:solidFill>
                          <a:srgbClr val="3333FF"/>
                        </a:solidFill>
                        <a:effectLst/>
                      </a:endParaRPr>
                    </a:p>
                    <a:p>
                      <a:pPr algn="r" rtl="1">
                        <a:lnSpc>
                          <a:spcPct val="115000"/>
                        </a:lnSpc>
                        <a:spcAft>
                          <a:spcPts val="0"/>
                        </a:spcAft>
                      </a:pPr>
                      <a:r>
                        <a:rPr lang="ar-SA" sz="1600" b="1" dirty="0">
                          <a:solidFill>
                            <a:srgbClr val="3333FF"/>
                          </a:solidFill>
                          <a:effectLst/>
                        </a:rPr>
                        <a:t>الجلسة</a:t>
                      </a:r>
                      <a:endParaRPr lang="en-US" sz="1200" b="1" dirty="0">
                        <a:solidFill>
                          <a:srgbClr val="3333FF"/>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rtl="1">
                        <a:lnSpc>
                          <a:spcPct val="115000"/>
                        </a:lnSpc>
                        <a:spcAft>
                          <a:spcPts val="0"/>
                        </a:spcAft>
                      </a:pPr>
                      <a:r>
                        <a:rPr lang="ar-SA" sz="1600" b="1" dirty="0">
                          <a:solidFill>
                            <a:srgbClr val="3333FF"/>
                          </a:solidFill>
                          <a:effectLst/>
                        </a:rPr>
                        <a:t>الأول</a:t>
                      </a:r>
                      <a:endParaRPr lang="en-US" sz="1200" b="1" dirty="0">
                        <a:solidFill>
                          <a:srgbClr val="3333FF"/>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rtl="1">
                        <a:lnSpc>
                          <a:spcPct val="115000"/>
                        </a:lnSpc>
                        <a:spcAft>
                          <a:spcPts val="0"/>
                        </a:spcAft>
                      </a:pPr>
                      <a:r>
                        <a:rPr lang="ar-SA" sz="1600" b="1">
                          <a:solidFill>
                            <a:srgbClr val="3333FF"/>
                          </a:solidFill>
                          <a:effectLst/>
                        </a:rPr>
                        <a:t>الثاني</a:t>
                      </a:r>
                      <a:endParaRPr lang="en-US" sz="1200" b="1">
                        <a:solidFill>
                          <a:srgbClr val="3333FF"/>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rtl="1">
                        <a:lnSpc>
                          <a:spcPct val="115000"/>
                        </a:lnSpc>
                        <a:spcAft>
                          <a:spcPts val="0"/>
                        </a:spcAft>
                      </a:pPr>
                      <a:r>
                        <a:rPr lang="ar-SA" sz="1600" b="1">
                          <a:solidFill>
                            <a:srgbClr val="3333FF"/>
                          </a:solidFill>
                          <a:effectLst/>
                        </a:rPr>
                        <a:t>الثالث</a:t>
                      </a:r>
                      <a:endParaRPr lang="en-US" sz="1200" b="1">
                        <a:solidFill>
                          <a:srgbClr val="3333FF"/>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rtl="1">
                        <a:lnSpc>
                          <a:spcPct val="115000"/>
                        </a:lnSpc>
                        <a:spcAft>
                          <a:spcPts val="0"/>
                        </a:spcAft>
                      </a:pPr>
                      <a:r>
                        <a:rPr lang="ar-SA" sz="1600" b="1" dirty="0">
                          <a:solidFill>
                            <a:srgbClr val="3333FF"/>
                          </a:solidFill>
                          <a:effectLst/>
                        </a:rPr>
                        <a:t>الرابع</a:t>
                      </a:r>
                      <a:endParaRPr lang="en-US" sz="1200" b="1" dirty="0">
                        <a:solidFill>
                          <a:srgbClr val="3333FF"/>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02257">
                <a:tc>
                  <a:txBody>
                    <a:bodyPr/>
                    <a:lstStyle/>
                    <a:p>
                      <a:pPr algn="ctr" rtl="1">
                        <a:lnSpc>
                          <a:spcPct val="115000"/>
                        </a:lnSpc>
                        <a:spcAft>
                          <a:spcPts val="0"/>
                        </a:spcAft>
                      </a:pPr>
                      <a:r>
                        <a:rPr lang="ar-SA" sz="1200" b="1" dirty="0">
                          <a:solidFill>
                            <a:schemeClr val="tx1"/>
                          </a:solidFill>
                          <a:effectLst/>
                        </a:rPr>
                        <a:t>7:45- 8:00</a:t>
                      </a:r>
                      <a:endParaRPr lang="en-US" sz="1050" b="1" dirty="0">
                        <a:solidFill>
                          <a:schemeClr val="tx1"/>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rtl="1">
                        <a:lnSpc>
                          <a:spcPct val="115000"/>
                        </a:lnSpc>
                        <a:spcAft>
                          <a:spcPts val="0"/>
                        </a:spcAft>
                      </a:pPr>
                      <a:r>
                        <a:rPr lang="ar-SA" sz="1600" b="1" dirty="0">
                          <a:solidFill>
                            <a:srgbClr val="FF0000"/>
                          </a:solidFill>
                          <a:effectLst/>
                        </a:rPr>
                        <a:t>- الجلسة الافتتاحية وتقديم</a:t>
                      </a:r>
                      <a:endParaRPr lang="en-US" sz="1600" b="1" dirty="0">
                        <a:solidFill>
                          <a:srgbClr val="FF0000"/>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rtl="1">
                        <a:lnSpc>
                          <a:spcPct val="115000"/>
                        </a:lnSpc>
                        <a:spcAft>
                          <a:spcPts val="0"/>
                        </a:spcAft>
                      </a:pPr>
                      <a:r>
                        <a:rPr lang="ar-SA" sz="1600" b="1" dirty="0">
                          <a:solidFill>
                            <a:srgbClr val="FF0000"/>
                          </a:solidFill>
                          <a:effectLst/>
                        </a:rPr>
                        <a:t>استذكار ومراجعة اليوم الأول</a:t>
                      </a:r>
                      <a:endParaRPr lang="en-US" sz="1600" b="1" dirty="0">
                        <a:solidFill>
                          <a:srgbClr val="FF0000"/>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rtl="1">
                        <a:lnSpc>
                          <a:spcPct val="115000"/>
                        </a:lnSpc>
                        <a:spcAft>
                          <a:spcPts val="0"/>
                        </a:spcAft>
                      </a:pPr>
                      <a:r>
                        <a:rPr lang="ar-SA" sz="1600" b="1" dirty="0">
                          <a:solidFill>
                            <a:srgbClr val="FF0000"/>
                          </a:solidFill>
                          <a:effectLst/>
                        </a:rPr>
                        <a:t>استذكار ومراجعة اليوم الثاني</a:t>
                      </a:r>
                      <a:endParaRPr lang="en-US" sz="1600" b="1" dirty="0">
                        <a:solidFill>
                          <a:srgbClr val="FF0000"/>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rtl="1">
                        <a:lnSpc>
                          <a:spcPct val="115000"/>
                        </a:lnSpc>
                        <a:spcAft>
                          <a:spcPts val="0"/>
                        </a:spcAft>
                      </a:pPr>
                      <a:r>
                        <a:rPr lang="ar-SA" sz="1600" b="1" dirty="0">
                          <a:solidFill>
                            <a:srgbClr val="FF0000"/>
                          </a:solidFill>
                          <a:effectLst/>
                        </a:rPr>
                        <a:t>استذكار ومراجعة اليوم الثالث</a:t>
                      </a:r>
                      <a:endParaRPr lang="en-US" sz="1600" b="1" dirty="0">
                        <a:solidFill>
                          <a:srgbClr val="FF0000"/>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1488981">
                <a:tc>
                  <a:txBody>
                    <a:bodyPr/>
                    <a:lstStyle/>
                    <a:p>
                      <a:pPr algn="r" rtl="1">
                        <a:lnSpc>
                          <a:spcPct val="115000"/>
                        </a:lnSpc>
                        <a:spcAft>
                          <a:spcPts val="0"/>
                        </a:spcAft>
                      </a:pPr>
                      <a:r>
                        <a:rPr lang="ar-SA" sz="1400" b="1" dirty="0">
                          <a:solidFill>
                            <a:schemeClr val="tx1"/>
                          </a:solidFill>
                          <a:effectLst/>
                        </a:rPr>
                        <a:t>الجلسة الأولى</a:t>
                      </a:r>
                      <a:endParaRPr lang="en-US" sz="1100" b="1" dirty="0">
                        <a:solidFill>
                          <a:schemeClr val="tx1"/>
                        </a:solidFill>
                        <a:effectLst/>
                      </a:endParaRPr>
                    </a:p>
                    <a:p>
                      <a:pPr algn="ctr" rtl="1">
                        <a:lnSpc>
                          <a:spcPct val="115000"/>
                        </a:lnSpc>
                        <a:spcAft>
                          <a:spcPts val="0"/>
                        </a:spcAft>
                      </a:pPr>
                      <a:r>
                        <a:rPr lang="ar-SA" sz="1200" b="1" dirty="0">
                          <a:solidFill>
                            <a:schemeClr val="tx1"/>
                          </a:solidFill>
                          <a:effectLst/>
                        </a:rPr>
                        <a:t>8.00 – 10:00</a:t>
                      </a:r>
                      <a:endParaRPr lang="en-US" sz="1050" b="1" dirty="0">
                        <a:solidFill>
                          <a:schemeClr val="tx1"/>
                        </a:solidFill>
                        <a:effectLst/>
                      </a:endParaRPr>
                    </a:p>
                    <a:p>
                      <a:pPr algn="ctr" rtl="1">
                        <a:lnSpc>
                          <a:spcPct val="115000"/>
                        </a:lnSpc>
                        <a:spcAft>
                          <a:spcPts val="0"/>
                        </a:spcAft>
                      </a:pPr>
                      <a:r>
                        <a:rPr lang="ar-SA" sz="1400" b="1" dirty="0">
                          <a:solidFill>
                            <a:schemeClr val="tx1"/>
                          </a:solidFill>
                          <a:effectLst/>
                        </a:rPr>
                        <a:t> </a:t>
                      </a:r>
                      <a:endParaRPr lang="en-US" sz="1100" b="1" dirty="0">
                        <a:solidFill>
                          <a:schemeClr val="tx1"/>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rtl="1">
                        <a:lnSpc>
                          <a:spcPct val="115000"/>
                        </a:lnSpc>
                        <a:spcAft>
                          <a:spcPts val="0"/>
                        </a:spcAft>
                      </a:pPr>
                      <a:r>
                        <a:rPr lang="ar-SA" sz="1800" b="1" dirty="0">
                          <a:solidFill>
                            <a:schemeClr val="tx1"/>
                          </a:solidFill>
                          <a:effectLst/>
                        </a:rPr>
                        <a:t>-مقدمة شاملة</a:t>
                      </a:r>
                      <a:endParaRPr lang="en-US" sz="1400" b="1" dirty="0">
                        <a:solidFill>
                          <a:schemeClr val="tx1"/>
                        </a:solidFill>
                        <a:effectLst/>
                      </a:endParaRPr>
                    </a:p>
                    <a:p>
                      <a:pPr algn="r" rtl="1">
                        <a:lnSpc>
                          <a:spcPct val="115000"/>
                        </a:lnSpc>
                        <a:spcAft>
                          <a:spcPts val="0"/>
                        </a:spcAft>
                      </a:pPr>
                      <a:r>
                        <a:rPr lang="ar-SA" sz="1800" b="1" dirty="0">
                          <a:solidFill>
                            <a:schemeClr val="tx1"/>
                          </a:solidFill>
                          <a:effectLst/>
                        </a:rPr>
                        <a:t>البرنامج وغاياته والنتائج المتوقعة منه، التعارف والتقييم القبلي، حقوق الطفل.</a:t>
                      </a:r>
                      <a:endParaRPr lang="en-US" sz="1400" b="1" dirty="0">
                        <a:solidFill>
                          <a:schemeClr val="tx1"/>
                        </a:solidFill>
                        <a:effectLst/>
                        <a:latin typeface="Calibri"/>
                        <a:ea typeface="Times New Roman"/>
                        <a:cs typeface="Arial"/>
                      </a:endParaRPr>
                    </a:p>
                  </a:txBody>
                  <a:tcPr marL="63386" marR="63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rtl="1">
                        <a:lnSpc>
                          <a:spcPct val="115000"/>
                        </a:lnSpc>
                        <a:spcAft>
                          <a:spcPts val="0"/>
                        </a:spcAft>
                      </a:pPr>
                      <a:r>
                        <a:rPr lang="ar-SA" sz="1200" b="1" dirty="0">
                          <a:solidFill>
                            <a:schemeClr val="tx1"/>
                          </a:solidFill>
                          <a:effectLst/>
                        </a:rPr>
                        <a:t>- أنواع الإساءة التي يمكن أن يتعرض لها الأطفال.</a:t>
                      </a:r>
                      <a:endParaRPr lang="en-US" sz="1400" b="1" dirty="0">
                        <a:solidFill>
                          <a:schemeClr val="tx1"/>
                        </a:solidFill>
                        <a:effectLst/>
                      </a:endParaRPr>
                    </a:p>
                    <a:p>
                      <a:pPr algn="r" rtl="1">
                        <a:lnSpc>
                          <a:spcPct val="115000"/>
                        </a:lnSpc>
                        <a:spcAft>
                          <a:spcPts val="0"/>
                        </a:spcAft>
                      </a:pPr>
                      <a:r>
                        <a:rPr lang="ar-SA" sz="1200" b="1" dirty="0" smtClean="0">
                          <a:solidFill>
                            <a:srgbClr val="3333FF"/>
                          </a:solidFill>
                          <a:effectLst/>
                        </a:rPr>
                        <a:t>- العوامل </a:t>
                      </a:r>
                      <a:r>
                        <a:rPr lang="ar-SA" sz="1200" b="1" dirty="0">
                          <a:solidFill>
                            <a:srgbClr val="3333FF"/>
                          </a:solidFill>
                          <a:effectLst/>
                        </a:rPr>
                        <a:t>التي يمكن أن تؤدي إلى الإساءة للأطفال.</a:t>
                      </a:r>
                      <a:endParaRPr lang="en-US" sz="1400" b="1" dirty="0">
                        <a:solidFill>
                          <a:srgbClr val="3333FF"/>
                        </a:solidFill>
                        <a:effectLst/>
                      </a:endParaRPr>
                    </a:p>
                    <a:p>
                      <a:pPr algn="r" rtl="1">
                        <a:lnSpc>
                          <a:spcPct val="115000"/>
                        </a:lnSpc>
                        <a:spcAft>
                          <a:spcPts val="0"/>
                        </a:spcAft>
                      </a:pPr>
                      <a:r>
                        <a:rPr lang="ar-SA" sz="1200" b="1" dirty="0" smtClean="0">
                          <a:solidFill>
                            <a:schemeClr val="tx1"/>
                          </a:solidFill>
                          <a:effectLst/>
                        </a:rPr>
                        <a:t>- تصنيف  </a:t>
                      </a:r>
                      <a:r>
                        <a:rPr lang="ar-SA" sz="1200" b="1" dirty="0">
                          <a:solidFill>
                            <a:schemeClr val="tx1"/>
                          </a:solidFill>
                          <a:effectLst/>
                        </a:rPr>
                        <a:t>العوامل التي قد تؤدي إلى الإساءة للأطفال</a:t>
                      </a:r>
                      <a:r>
                        <a:rPr lang="ar-SA" sz="1800" b="1" dirty="0">
                          <a:solidFill>
                            <a:schemeClr val="tx1"/>
                          </a:solidFill>
                          <a:effectLst/>
                        </a:rPr>
                        <a:t>.</a:t>
                      </a:r>
                      <a:endParaRPr lang="en-US" sz="1400" b="1" dirty="0">
                        <a:solidFill>
                          <a:schemeClr val="tx1"/>
                        </a:solidFill>
                        <a:effectLst/>
                        <a:latin typeface="Calibri"/>
                        <a:ea typeface="Times New Roman"/>
                        <a:cs typeface="Arial"/>
                      </a:endParaRPr>
                    </a:p>
                  </a:txBody>
                  <a:tcPr marL="63386" marR="63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11760" indent="-90170" algn="just" rtl="1">
                        <a:lnSpc>
                          <a:spcPct val="115000"/>
                        </a:lnSpc>
                        <a:spcAft>
                          <a:spcPts val="0"/>
                        </a:spcAft>
                      </a:pPr>
                      <a:r>
                        <a:rPr lang="ar-SA" sz="1800" b="1" dirty="0" smtClean="0">
                          <a:solidFill>
                            <a:schemeClr val="tx1"/>
                          </a:solidFill>
                          <a:effectLst/>
                        </a:rPr>
                        <a:t>- </a:t>
                      </a:r>
                      <a:r>
                        <a:rPr lang="ar-SA" sz="1200" b="1" dirty="0" smtClean="0">
                          <a:solidFill>
                            <a:schemeClr val="tx1"/>
                          </a:solidFill>
                          <a:effectLst/>
                        </a:rPr>
                        <a:t>أهمية </a:t>
                      </a:r>
                      <a:r>
                        <a:rPr lang="ar-SA" sz="1200" b="1" dirty="0">
                          <a:solidFill>
                            <a:schemeClr val="tx1"/>
                          </a:solidFill>
                          <a:effectLst/>
                        </a:rPr>
                        <a:t>النظرة المتفحصة والمنتبهة وآثارها الإيجابية على عملية ملاحظة الأطفال المعرضين للإساءة</a:t>
                      </a:r>
                      <a:endParaRPr lang="en-US" sz="1200" b="1" dirty="0">
                        <a:solidFill>
                          <a:schemeClr val="tx1"/>
                        </a:solidFill>
                        <a:effectLst/>
                      </a:endParaRPr>
                    </a:p>
                    <a:p>
                      <a:pPr marL="111760" indent="-90170" algn="just" rtl="1">
                        <a:lnSpc>
                          <a:spcPct val="115000"/>
                        </a:lnSpc>
                        <a:spcAft>
                          <a:spcPts val="0"/>
                        </a:spcAft>
                      </a:pPr>
                      <a:r>
                        <a:rPr lang="ar-SA" sz="1200" b="1" dirty="0" smtClean="0">
                          <a:solidFill>
                            <a:schemeClr val="tx1"/>
                          </a:solidFill>
                          <a:effectLst/>
                        </a:rPr>
                        <a:t>- </a:t>
                      </a:r>
                      <a:r>
                        <a:rPr lang="ar-SA" sz="1200" b="1" dirty="0" smtClean="0">
                          <a:solidFill>
                            <a:srgbClr val="3333FF"/>
                          </a:solidFill>
                          <a:effectLst/>
                        </a:rPr>
                        <a:t>مفهوم </a:t>
                      </a:r>
                      <a:r>
                        <a:rPr lang="ar-SA" sz="1200" b="1" dirty="0">
                          <a:solidFill>
                            <a:srgbClr val="3333FF"/>
                          </a:solidFill>
                          <a:effectLst/>
                        </a:rPr>
                        <a:t>المهارات، مهارة اكتشاف حالة الطفل المساء إليه (المشاهدة)</a:t>
                      </a:r>
                      <a:endParaRPr lang="en-US" sz="1200" b="1" dirty="0">
                        <a:solidFill>
                          <a:srgbClr val="3333FF"/>
                        </a:solidFill>
                        <a:effectLst/>
                      </a:endParaRPr>
                    </a:p>
                    <a:p>
                      <a:pPr marL="111760" indent="-90170" algn="just" rtl="1">
                        <a:lnSpc>
                          <a:spcPct val="115000"/>
                        </a:lnSpc>
                        <a:spcAft>
                          <a:spcPts val="0"/>
                        </a:spcAft>
                      </a:pPr>
                      <a:r>
                        <a:rPr lang="ar-SA" sz="1200" b="1" dirty="0">
                          <a:solidFill>
                            <a:schemeClr val="tx1"/>
                          </a:solidFill>
                          <a:effectLst/>
                        </a:rPr>
                        <a:t>- مهارات الملاحظة للطفل المساء إليه وتفسير وتقدير المشكلة.</a:t>
                      </a:r>
                      <a:endParaRPr lang="en-US" sz="1200" b="1" dirty="0">
                        <a:solidFill>
                          <a:schemeClr val="tx1"/>
                        </a:solidFill>
                        <a:effectLst/>
                      </a:endParaRPr>
                    </a:p>
                    <a:p>
                      <a:pPr marL="111760" indent="-90170" algn="just" rtl="1">
                        <a:lnSpc>
                          <a:spcPct val="115000"/>
                        </a:lnSpc>
                        <a:spcAft>
                          <a:spcPts val="0"/>
                        </a:spcAft>
                      </a:pPr>
                      <a:r>
                        <a:rPr lang="ar-SA" sz="1200" b="1" dirty="0">
                          <a:solidFill>
                            <a:schemeClr val="tx1"/>
                          </a:solidFill>
                          <a:effectLst/>
                        </a:rPr>
                        <a:t>- مهارة المقابلة للطفل المساء إليه.</a:t>
                      </a:r>
                      <a:endParaRPr lang="en-US" sz="1200" b="1" dirty="0">
                        <a:solidFill>
                          <a:schemeClr val="tx1"/>
                        </a:solidFill>
                        <a:effectLst/>
                        <a:latin typeface="Calibri"/>
                        <a:ea typeface="Times New Roman"/>
                        <a:cs typeface="Arial"/>
                      </a:endParaRPr>
                    </a:p>
                  </a:txBody>
                  <a:tcPr marL="63386" marR="63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rtl="1">
                        <a:lnSpc>
                          <a:spcPct val="115000"/>
                        </a:lnSpc>
                        <a:spcAft>
                          <a:spcPts val="0"/>
                        </a:spcAft>
                      </a:pPr>
                      <a:r>
                        <a:rPr lang="ar-SA" sz="1400" b="1" dirty="0" smtClean="0">
                          <a:solidFill>
                            <a:schemeClr val="tx1"/>
                          </a:solidFill>
                          <a:effectLst/>
                        </a:rPr>
                        <a:t>- مهارة </a:t>
                      </a:r>
                      <a:r>
                        <a:rPr lang="ar-SA" sz="1400" b="1" dirty="0">
                          <a:solidFill>
                            <a:schemeClr val="tx1"/>
                          </a:solidFill>
                          <a:effectLst/>
                        </a:rPr>
                        <a:t>طرح الأسئلة.</a:t>
                      </a:r>
                      <a:endParaRPr lang="en-US" sz="1400" b="1" dirty="0">
                        <a:solidFill>
                          <a:schemeClr val="tx1"/>
                        </a:solidFill>
                        <a:effectLst/>
                      </a:endParaRPr>
                    </a:p>
                    <a:p>
                      <a:pPr algn="r" rtl="1">
                        <a:lnSpc>
                          <a:spcPct val="115000"/>
                        </a:lnSpc>
                        <a:spcAft>
                          <a:spcPts val="0"/>
                        </a:spcAft>
                      </a:pPr>
                      <a:r>
                        <a:rPr lang="ar-SA" sz="1400" b="1" dirty="0">
                          <a:solidFill>
                            <a:schemeClr val="tx1"/>
                          </a:solidFill>
                          <a:effectLst/>
                        </a:rPr>
                        <a:t>- </a:t>
                      </a:r>
                      <a:r>
                        <a:rPr lang="ar-SA" sz="1400" b="1" dirty="0">
                          <a:solidFill>
                            <a:srgbClr val="3333FF"/>
                          </a:solidFill>
                          <a:effectLst/>
                        </a:rPr>
                        <a:t>مهارة مساعدة الطفل في التعبير عن مشاعره.</a:t>
                      </a:r>
                      <a:endParaRPr lang="en-US" sz="1400" b="1" dirty="0">
                        <a:solidFill>
                          <a:srgbClr val="3333FF"/>
                        </a:solidFill>
                        <a:effectLst/>
                      </a:endParaRPr>
                    </a:p>
                    <a:p>
                      <a:pPr marL="285750" indent="-285750" algn="r" rtl="1">
                        <a:lnSpc>
                          <a:spcPct val="115000"/>
                        </a:lnSpc>
                        <a:spcAft>
                          <a:spcPts val="0"/>
                        </a:spcAft>
                        <a:buFontTx/>
                        <a:buChar char="-"/>
                      </a:pPr>
                      <a:r>
                        <a:rPr lang="ar-SA" sz="1400" b="1" dirty="0" smtClean="0">
                          <a:solidFill>
                            <a:schemeClr val="tx1"/>
                          </a:solidFill>
                          <a:effectLst/>
                        </a:rPr>
                        <a:t>مهارة </a:t>
                      </a:r>
                      <a:r>
                        <a:rPr lang="ar-SA" sz="1400" b="1" dirty="0">
                          <a:solidFill>
                            <a:schemeClr val="tx1"/>
                          </a:solidFill>
                          <a:effectLst/>
                        </a:rPr>
                        <a:t>تقدير وتقييم حالات الأطفال المعرضين لخطر إساءة المعاملة</a:t>
                      </a:r>
                      <a:r>
                        <a:rPr lang="ar-SA" sz="1400" b="1" dirty="0" smtClean="0">
                          <a:solidFill>
                            <a:schemeClr val="tx1"/>
                          </a:solidFill>
                          <a:effectLst/>
                        </a:rPr>
                        <a:t>.</a:t>
                      </a:r>
                    </a:p>
                    <a:p>
                      <a:pPr marL="285750" marR="0" indent="-285750" algn="r" defTabSz="914400" rtl="1" eaLnBrk="1" fontAlgn="auto" latinLnBrk="0" hangingPunct="1">
                        <a:lnSpc>
                          <a:spcPct val="115000"/>
                        </a:lnSpc>
                        <a:spcBef>
                          <a:spcPts val="0"/>
                        </a:spcBef>
                        <a:spcAft>
                          <a:spcPts val="0"/>
                        </a:spcAft>
                        <a:buClrTx/>
                        <a:buSzTx/>
                        <a:buFontTx/>
                        <a:buChar char="-"/>
                        <a:tabLst/>
                        <a:defRPr/>
                      </a:pPr>
                      <a:r>
                        <a:rPr lang="ar-SA" sz="1400" b="1" dirty="0" smtClean="0">
                          <a:solidFill>
                            <a:schemeClr val="tx1"/>
                          </a:solidFill>
                          <a:effectLst/>
                        </a:rPr>
                        <a:t>- </a:t>
                      </a:r>
                      <a:r>
                        <a:rPr lang="ar-SA" sz="1400" b="1" dirty="0" smtClean="0">
                          <a:solidFill>
                            <a:srgbClr val="3333FF"/>
                          </a:solidFill>
                          <a:effectLst/>
                        </a:rPr>
                        <a:t>مساعدة الطفل على اتخاذ القرار لوقف دائرة العنف</a:t>
                      </a:r>
                      <a:r>
                        <a:rPr lang="ar-SA" sz="1400" b="1" dirty="0" smtClean="0">
                          <a:solidFill>
                            <a:schemeClr val="tx1"/>
                          </a:solidFill>
                          <a:effectLst/>
                        </a:rPr>
                        <a:t>.</a:t>
                      </a:r>
                      <a:endParaRPr lang="en-US" sz="1400" b="1" dirty="0" smtClean="0">
                        <a:solidFill>
                          <a:schemeClr val="tx1"/>
                        </a:solidFill>
                        <a:effectLst/>
                      </a:endParaRPr>
                    </a:p>
                  </a:txBody>
                  <a:tcPr marL="63386" marR="63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59178">
                <a:tc>
                  <a:txBody>
                    <a:bodyPr/>
                    <a:lstStyle/>
                    <a:p>
                      <a:pPr algn="r" rtl="1">
                        <a:lnSpc>
                          <a:spcPct val="115000"/>
                        </a:lnSpc>
                        <a:spcAft>
                          <a:spcPts val="0"/>
                        </a:spcAft>
                      </a:pPr>
                      <a:r>
                        <a:rPr lang="ar-SA" sz="1200" b="1" dirty="0">
                          <a:solidFill>
                            <a:schemeClr val="tx1"/>
                          </a:solidFill>
                          <a:effectLst/>
                        </a:rPr>
                        <a:t>10:00-10:30</a:t>
                      </a:r>
                      <a:endParaRPr lang="en-US" sz="1050" b="1" dirty="0">
                        <a:solidFill>
                          <a:schemeClr val="tx1"/>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4">
                  <a:txBody>
                    <a:bodyPr/>
                    <a:lstStyle/>
                    <a:p>
                      <a:pPr algn="ctr" rtl="1">
                        <a:lnSpc>
                          <a:spcPct val="115000"/>
                        </a:lnSpc>
                        <a:spcAft>
                          <a:spcPts val="0"/>
                        </a:spcAft>
                      </a:pPr>
                      <a:r>
                        <a:rPr lang="ar-SA" sz="2000" b="1" dirty="0">
                          <a:solidFill>
                            <a:srgbClr val="FF0000"/>
                          </a:solidFill>
                          <a:effectLst/>
                        </a:rPr>
                        <a:t>استراحة</a:t>
                      </a:r>
                      <a:endParaRPr lang="en-US" sz="1200" b="1" dirty="0">
                        <a:solidFill>
                          <a:srgbClr val="FF0000"/>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r>
              <a:tr h="1085307">
                <a:tc>
                  <a:txBody>
                    <a:bodyPr/>
                    <a:lstStyle/>
                    <a:p>
                      <a:pPr algn="r" rtl="1">
                        <a:lnSpc>
                          <a:spcPct val="115000"/>
                        </a:lnSpc>
                        <a:spcAft>
                          <a:spcPts val="0"/>
                        </a:spcAft>
                      </a:pPr>
                      <a:r>
                        <a:rPr lang="ar-SA" sz="1400" b="1" dirty="0">
                          <a:solidFill>
                            <a:schemeClr val="tx1"/>
                          </a:solidFill>
                          <a:effectLst/>
                        </a:rPr>
                        <a:t>الجلسة الثانية</a:t>
                      </a:r>
                      <a:endParaRPr lang="en-US" sz="1100" b="1" dirty="0">
                        <a:solidFill>
                          <a:schemeClr val="tx1"/>
                        </a:solidFill>
                        <a:effectLst/>
                      </a:endParaRPr>
                    </a:p>
                    <a:p>
                      <a:pPr algn="ctr" rtl="1">
                        <a:lnSpc>
                          <a:spcPct val="115000"/>
                        </a:lnSpc>
                        <a:spcAft>
                          <a:spcPts val="0"/>
                        </a:spcAft>
                      </a:pPr>
                      <a:r>
                        <a:rPr lang="ar-SA" sz="1400" b="1" dirty="0">
                          <a:solidFill>
                            <a:schemeClr val="tx1"/>
                          </a:solidFill>
                          <a:effectLst/>
                        </a:rPr>
                        <a:t>10:30-12:30</a:t>
                      </a:r>
                      <a:endParaRPr lang="en-US" sz="1100" b="1" dirty="0">
                        <a:solidFill>
                          <a:schemeClr val="tx1"/>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rtl="1">
                        <a:lnSpc>
                          <a:spcPct val="115000"/>
                        </a:lnSpc>
                        <a:spcAft>
                          <a:spcPts val="0"/>
                        </a:spcAft>
                      </a:pPr>
                      <a:r>
                        <a:rPr lang="ar-SA" sz="1200" b="1" dirty="0">
                          <a:solidFill>
                            <a:schemeClr val="tx1"/>
                          </a:solidFill>
                          <a:effectLst/>
                        </a:rPr>
                        <a:t>- احتياجات نمو الأطفال.</a:t>
                      </a:r>
                      <a:endParaRPr lang="en-US" sz="1200" b="1" dirty="0">
                        <a:solidFill>
                          <a:schemeClr val="tx1"/>
                        </a:solidFill>
                        <a:effectLst/>
                      </a:endParaRPr>
                    </a:p>
                    <a:p>
                      <a:pPr algn="r" rtl="1">
                        <a:lnSpc>
                          <a:spcPct val="115000"/>
                        </a:lnSpc>
                        <a:spcAft>
                          <a:spcPts val="0"/>
                        </a:spcAft>
                      </a:pPr>
                      <a:r>
                        <a:rPr lang="ar-SA" sz="1200" b="1" dirty="0" smtClean="0">
                          <a:solidFill>
                            <a:schemeClr val="tx1"/>
                          </a:solidFill>
                          <a:effectLst/>
                        </a:rPr>
                        <a:t>- مفهوم </a:t>
                      </a:r>
                      <a:r>
                        <a:rPr lang="ar-SA" sz="1200" b="1" dirty="0">
                          <a:solidFill>
                            <a:schemeClr val="tx1"/>
                          </a:solidFill>
                          <a:effectLst/>
                        </a:rPr>
                        <a:t>إساءة معاملة الأطفال.</a:t>
                      </a:r>
                      <a:endParaRPr lang="en-US" sz="1200" b="1" dirty="0">
                        <a:solidFill>
                          <a:schemeClr val="tx1"/>
                        </a:solidFill>
                        <a:effectLst/>
                      </a:endParaRPr>
                    </a:p>
                    <a:p>
                      <a:pPr algn="r" rtl="1">
                        <a:lnSpc>
                          <a:spcPct val="115000"/>
                        </a:lnSpc>
                        <a:spcAft>
                          <a:spcPts val="0"/>
                        </a:spcAft>
                      </a:pPr>
                      <a:r>
                        <a:rPr lang="ar-SA" sz="1200" b="1" dirty="0" smtClean="0">
                          <a:solidFill>
                            <a:srgbClr val="3333FF"/>
                          </a:solidFill>
                          <a:effectLst/>
                        </a:rPr>
                        <a:t>- الاعتقادات </a:t>
                      </a:r>
                      <a:r>
                        <a:rPr lang="ar-SA" sz="1200" b="1" dirty="0">
                          <a:solidFill>
                            <a:srgbClr val="3333FF"/>
                          </a:solidFill>
                          <a:effectLst/>
                        </a:rPr>
                        <a:t>والحقائق عن مفهوم إساءة معاملة الأطفال.</a:t>
                      </a:r>
                      <a:endParaRPr lang="en-US" sz="1200" b="1" dirty="0">
                        <a:solidFill>
                          <a:srgbClr val="3333FF"/>
                        </a:solidFill>
                        <a:effectLst/>
                        <a:latin typeface="Calibri"/>
                        <a:ea typeface="Times New Roman"/>
                        <a:cs typeface="Arial"/>
                      </a:endParaRPr>
                    </a:p>
                  </a:txBody>
                  <a:tcPr marL="63386" marR="63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rtl="1">
                        <a:lnSpc>
                          <a:spcPct val="115000"/>
                        </a:lnSpc>
                        <a:spcAft>
                          <a:spcPts val="0"/>
                        </a:spcAft>
                      </a:pPr>
                      <a:r>
                        <a:rPr lang="ar-SA" sz="1600" b="1" dirty="0" smtClean="0">
                          <a:solidFill>
                            <a:schemeClr val="tx1"/>
                          </a:solidFill>
                          <a:effectLst/>
                        </a:rPr>
                        <a:t>- </a:t>
                      </a:r>
                      <a:r>
                        <a:rPr lang="ar-SA" sz="1200" b="1" dirty="0" smtClean="0">
                          <a:solidFill>
                            <a:schemeClr val="tx1"/>
                          </a:solidFill>
                          <a:effectLst/>
                        </a:rPr>
                        <a:t>المراحل </a:t>
                      </a:r>
                      <a:r>
                        <a:rPr lang="ar-SA" sz="1200" b="1" dirty="0">
                          <a:solidFill>
                            <a:schemeClr val="tx1"/>
                          </a:solidFill>
                          <a:effectLst/>
                        </a:rPr>
                        <a:t>التي تتم بها دائرة العنف بين الزوجين.</a:t>
                      </a:r>
                      <a:endParaRPr lang="en-US" sz="1200" b="1" dirty="0">
                        <a:solidFill>
                          <a:schemeClr val="tx1"/>
                        </a:solidFill>
                        <a:effectLst/>
                      </a:endParaRPr>
                    </a:p>
                    <a:p>
                      <a:pPr algn="r" rtl="1">
                        <a:lnSpc>
                          <a:spcPct val="115000"/>
                        </a:lnSpc>
                        <a:spcAft>
                          <a:spcPts val="0"/>
                        </a:spcAft>
                      </a:pPr>
                      <a:r>
                        <a:rPr lang="ar-SA" sz="1200" b="1" dirty="0" smtClean="0">
                          <a:solidFill>
                            <a:schemeClr val="tx1"/>
                          </a:solidFill>
                          <a:effectLst/>
                        </a:rPr>
                        <a:t>- </a:t>
                      </a:r>
                      <a:r>
                        <a:rPr lang="ar-SA" sz="1200" b="1" dirty="0" smtClean="0">
                          <a:solidFill>
                            <a:srgbClr val="3333FF"/>
                          </a:solidFill>
                          <a:effectLst/>
                        </a:rPr>
                        <a:t>مساعدة </a:t>
                      </a:r>
                      <a:r>
                        <a:rPr lang="ar-SA" sz="1200" b="1" dirty="0">
                          <a:solidFill>
                            <a:srgbClr val="3333FF"/>
                          </a:solidFill>
                          <a:effectLst/>
                        </a:rPr>
                        <a:t>الطفل على اتخاذ القرار لوقف دائرة العنف</a:t>
                      </a:r>
                      <a:r>
                        <a:rPr lang="ar-SA" sz="1200" b="1" dirty="0">
                          <a:solidFill>
                            <a:schemeClr val="tx1"/>
                          </a:solidFill>
                          <a:effectLst/>
                        </a:rPr>
                        <a:t>.</a:t>
                      </a:r>
                      <a:endParaRPr lang="en-US" sz="1200" b="1" dirty="0">
                        <a:solidFill>
                          <a:schemeClr val="tx1"/>
                        </a:solidFill>
                        <a:effectLst/>
                      </a:endParaRPr>
                    </a:p>
                    <a:p>
                      <a:pPr algn="r" rtl="1">
                        <a:lnSpc>
                          <a:spcPct val="115000"/>
                        </a:lnSpc>
                        <a:spcAft>
                          <a:spcPts val="0"/>
                        </a:spcAft>
                      </a:pPr>
                      <a:r>
                        <a:rPr lang="ar-SA" sz="1200" b="1" dirty="0" smtClean="0">
                          <a:solidFill>
                            <a:schemeClr val="tx1"/>
                          </a:solidFill>
                          <a:effectLst/>
                        </a:rPr>
                        <a:t>- المشاهدة </a:t>
                      </a:r>
                      <a:r>
                        <a:rPr lang="ar-SA" sz="1200" b="1" dirty="0">
                          <a:solidFill>
                            <a:schemeClr val="tx1"/>
                          </a:solidFill>
                          <a:effectLst/>
                        </a:rPr>
                        <a:t>المنتبهة.</a:t>
                      </a:r>
                      <a:endParaRPr lang="en-US" sz="1200" b="1" dirty="0">
                        <a:solidFill>
                          <a:schemeClr val="tx1"/>
                        </a:solidFill>
                        <a:effectLst/>
                      </a:endParaRPr>
                    </a:p>
                    <a:p>
                      <a:pPr algn="r" rtl="1">
                        <a:lnSpc>
                          <a:spcPct val="115000"/>
                        </a:lnSpc>
                        <a:spcAft>
                          <a:spcPts val="0"/>
                        </a:spcAft>
                      </a:pPr>
                      <a:r>
                        <a:rPr lang="ar-SA" sz="1200" b="1" dirty="0" smtClean="0">
                          <a:solidFill>
                            <a:srgbClr val="3333FF"/>
                          </a:solidFill>
                          <a:effectLst/>
                        </a:rPr>
                        <a:t>- أهمية </a:t>
                      </a:r>
                      <a:r>
                        <a:rPr lang="ar-SA" sz="1200" b="1" dirty="0">
                          <a:solidFill>
                            <a:srgbClr val="3333FF"/>
                          </a:solidFill>
                          <a:effectLst/>
                        </a:rPr>
                        <a:t>دور المعلم والمرشد في ملاحظة بعض حالات الأطفال المعرضين للإساءة.</a:t>
                      </a:r>
                      <a:endParaRPr lang="en-US" sz="1200" b="1" dirty="0">
                        <a:solidFill>
                          <a:srgbClr val="3333FF"/>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rtl="1">
                        <a:lnSpc>
                          <a:spcPct val="115000"/>
                        </a:lnSpc>
                        <a:spcAft>
                          <a:spcPts val="0"/>
                        </a:spcAft>
                      </a:pPr>
                      <a:r>
                        <a:rPr lang="ar-SA" sz="1600" b="1" dirty="0">
                          <a:solidFill>
                            <a:schemeClr val="tx1"/>
                          </a:solidFill>
                          <a:effectLst/>
                        </a:rPr>
                        <a:t>- مهارة تكوين العلاقة المهنية.</a:t>
                      </a:r>
                      <a:endParaRPr lang="en-US" sz="1200" b="1" dirty="0">
                        <a:solidFill>
                          <a:schemeClr val="tx1"/>
                        </a:solidFill>
                        <a:effectLst/>
                      </a:endParaRPr>
                    </a:p>
                    <a:p>
                      <a:pPr algn="r" rtl="1">
                        <a:lnSpc>
                          <a:spcPct val="115000"/>
                        </a:lnSpc>
                        <a:spcAft>
                          <a:spcPts val="0"/>
                        </a:spcAft>
                      </a:pPr>
                      <a:r>
                        <a:rPr lang="ar-SA" sz="1600" b="1" dirty="0">
                          <a:solidFill>
                            <a:schemeClr val="tx1"/>
                          </a:solidFill>
                          <a:effectLst/>
                        </a:rPr>
                        <a:t>- </a:t>
                      </a:r>
                      <a:r>
                        <a:rPr lang="ar-SA" sz="1600" b="1" dirty="0">
                          <a:solidFill>
                            <a:srgbClr val="3333FF"/>
                          </a:solidFill>
                          <a:effectLst/>
                        </a:rPr>
                        <a:t>مهارات التواصل الفعال في عملية م</a:t>
                      </a:r>
                      <a:r>
                        <a:rPr lang="ar-SA" sz="1600" b="1" dirty="0">
                          <a:solidFill>
                            <a:schemeClr val="tx1"/>
                          </a:solidFill>
                          <a:effectLst/>
                        </a:rPr>
                        <a:t>ساعدة الطفل المساء إليه.</a:t>
                      </a:r>
                      <a:endParaRPr lang="en-US" sz="1200" b="1" dirty="0">
                        <a:solidFill>
                          <a:schemeClr val="tx1"/>
                        </a:solidFill>
                        <a:effectLst/>
                      </a:endParaRPr>
                    </a:p>
                    <a:p>
                      <a:pPr algn="r" rtl="1">
                        <a:lnSpc>
                          <a:spcPct val="115000"/>
                        </a:lnSpc>
                        <a:spcAft>
                          <a:spcPts val="0"/>
                        </a:spcAft>
                      </a:pPr>
                      <a:r>
                        <a:rPr lang="ar-SA" sz="1600" b="1" dirty="0">
                          <a:solidFill>
                            <a:schemeClr val="tx1"/>
                          </a:solidFill>
                          <a:effectLst/>
                        </a:rPr>
                        <a:t>- مهارات الحديث مع الطفل.</a:t>
                      </a:r>
                      <a:endParaRPr lang="en-US" sz="1200" b="1" dirty="0">
                        <a:solidFill>
                          <a:schemeClr val="tx1"/>
                        </a:solidFill>
                        <a:effectLst/>
                        <a:latin typeface="Calibri"/>
                        <a:ea typeface="Times New Roman"/>
                        <a:cs typeface="Arial"/>
                      </a:endParaRPr>
                    </a:p>
                  </a:txBody>
                  <a:tcPr marL="63386" marR="63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r" rtl="1">
                        <a:lnSpc>
                          <a:spcPct val="115000"/>
                        </a:lnSpc>
                        <a:spcAft>
                          <a:spcPts val="0"/>
                        </a:spcAft>
                      </a:pPr>
                      <a:r>
                        <a:rPr lang="ar-SA" sz="1600" b="1" dirty="0">
                          <a:solidFill>
                            <a:schemeClr val="tx1"/>
                          </a:solidFill>
                          <a:effectLst/>
                        </a:rPr>
                        <a:t>- </a:t>
                      </a:r>
                      <a:r>
                        <a:rPr lang="ar-SA" sz="1400" b="1" dirty="0">
                          <a:solidFill>
                            <a:schemeClr val="tx1"/>
                          </a:solidFill>
                          <a:effectLst/>
                        </a:rPr>
                        <a:t>مهارة تحويل حالات الأطفال المعرضين لخطر إساءة المعاملة.</a:t>
                      </a:r>
                      <a:endParaRPr lang="en-US" sz="1100" b="1" dirty="0">
                        <a:solidFill>
                          <a:schemeClr val="tx1"/>
                        </a:solidFill>
                        <a:effectLst/>
                      </a:endParaRPr>
                    </a:p>
                    <a:p>
                      <a:pPr algn="r" rtl="1">
                        <a:lnSpc>
                          <a:spcPct val="115000"/>
                        </a:lnSpc>
                        <a:spcAft>
                          <a:spcPts val="0"/>
                        </a:spcAft>
                      </a:pPr>
                      <a:r>
                        <a:rPr lang="ar-SA" sz="1400" b="1" dirty="0">
                          <a:solidFill>
                            <a:schemeClr val="tx1"/>
                          </a:solidFill>
                          <a:effectLst/>
                        </a:rPr>
                        <a:t>- </a:t>
                      </a:r>
                      <a:r>
                        <a:rPr lang="ar-SA" sz="1400" b="1" dirty="0">
                          <a:solidFill>
                            <a:srgbClr val="3333FF"/>
                          </a:solidFill>
                          <a:effectLst/>
                        </a:rPr>
                        <a:t>البيانات الأكثر أهمية عن الطفل المتعرض للإساءة.</a:t>
                      </a:r>
                      <a:endParaRPr lang="en-US" sz="1100" b="1" dirty="0">
                        <a:solidFill>
                          <a:srgbClr val="3333FF"/>
                        </a:solidFill>
                        <a:effectLst/>
                      </a:endParaRPr>
                    </a:p>
                    <a:p>
                      <a:pPr algn="r" rtl="1">
                        <a:lnSpc>
                          <a:spcPct val="115000"/>
                        </a:lnSpc>
                        <a:spcAft>
                          <a:spcPts val="0"/>
                        </a:spcAft>
                      </a:pPr>
                      <a:r>
                        <a:rPr lang="ar-SA" sz="1400" b="1" dirty="0">
                          <a:solidFill>
                            <a:schemeClr val="tx1"/>
                          </a:solidFill>
                          <a:effectLst/>
                        </a:rPr>
                        <a:t>- التقييم البعدي للمتدربين.</a:t>
                      </a:r>
                      <a:endParaRPr lang="en-US" sz="1100" b="1" dirty="0">
                        <a:solidFill>
                          <a:schemeClr val="tx1"/>
                        </a:solidFill>
                        <a:effectLst/>
                      </a:endParaRPr>
                    </a:p>
                    <a:p>
                      <a:pPr algn="r" rtl="1">
                        <a:lnSpc>
                          <a:spcPct val="115000"/>
                        </a:lnSpc>
                        <a:spcAft>
                          <a:spcPts val="0"/>
                        </a:spcAft>
                      </a:pPr>
                      <a:r>
                        <a:rPr lang="ar-SA" sz="1400" b="1" dirty="0">
                          <a:solidFill>
                            <a:schemeClr val="tx1"/>
                          </a:solidFill>
                          <a:effectLst/>
                        </a:rPr>
                        <a:t>- اختتام البرنامج</a:t>
                      </a:r>
                      <a:r>
                        <a:rPr lang="ar-SA" sz="1600" b="1" dirty="0">
                          <a:solidFill>
                            <a:schemeClr val="tx1"/>
                          </a:solidFill>
                          <a:effectLst/>
                        </a:rPr>
                        <a:t>.</a:t>
                      </a:r>
                      <a:endParaRPr lang="en-US" sz="1200" b="1" dirty="0">
                        <a:solidFill>
                          <a:schemeClr val="tx1"/>
                        </a:solidFill>
                        <a:effectLst/>
                        <a:latin typeface="Calibri"/>
                        <a:ea typeface="Times New Roman"/>
                        <a:cs typeface="Arial"/>
                      </a:endParaRPr>
                    </a:p>
                  </a:txBody>
                  <a:tcPr marL="63386" marR="633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85823">
                <a:tc>
                  <a:txBody>
                    <a:bodyPr/>
                    <a:lstStyle/>
                    <a:p>
                      <a:pPr algn="ctr" rtl="1">
                        <a:lnSpc>
                          <a:spcPct val="115000"/>
                        </a:lnSpc>
                        <a:spcAft>
                          <a:spcPts val="0"/>
                        </a:spcAft>
                      </a:pPr>
                      <a:r>
                        <a:rPr lang="ar-SA" sz="1200" b="1" dirty="0">
                          <a:solidFill>
                            <a:schemeClr val="tx1"/>
                          </a:solidFill>
                          <a:effectLst/>
                        </a:rPr>
                        <a:t>12:30 – 12:45</a:t>
                      </a:r>
                      <a:endParaRPr lang="en-US" sz="1050" b="1" dirty="0">
                        <a:solidFill>
                          <a:schemeClr val="tx1"/>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rtl="1">
                        <a:lnSpc>
                          <a:spcPct val="115000"/>
                        </a:lnSpc>
                        <a:spcAft>
                          <a:spcPts val="0"/>
                        </a:spcAft>
                      </a:pPr>
                      <a:r>
                        <a:rPr lang="ar-SA" sz="1100" b="1" dirty="0">
                          <a:solidFill>
                            <a:schemeClr val="tx1"/>
                          </a:solidFill>
                          <a:effectLst/>
                        </a:rPr>
                        <a:t>تقييم اليوم الأول والدروس المستفادة</a:t>
                      </a:r>
                      <a:endParaRPr lang="en-US" sz="1200" b="1" dirty="0">
                        <a:solidFill>
                          <a:schemeClr val="tx1"/>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rtl="1">
                        <a:lnSpc>
                          <a:spcPct val="115000"/>
                        </a:lnSpc>
                        <a:spcAft>
                          <a:spcPts val="0"/>
                        </a:spcAft>
                      </a:pPr>
                      <a:r>
                        <a:rPr lang="ar-SA" sz="1200" b="1" dirty="0">
                          <a:solidFill>
                            <a:schemeClr val="tx1"/>
                          </a:solidFill>
                          <a:effectLst/>
                        </a:rPr>
                        <a:t>تقييم اليوم الثاني والدروس المستفادة</a:t>
                      </a:r>
                      <a:endParaRPr lang="en-US" sz="1200" b="1" dirty="0">
                        <a:solidFill>
                          <a:schemeClr val="tx1"/>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rtl="1">
                        <a:lnSpc>
                          <a:spcPct val="115000"/>
                        </a:lnSpc>
                        <a:spcAft>
                          <a:spcPts val="0"/>
                        </a:spcAft>
                      </a:pPr>
                      <a:r>
                        <a:rPr lang="ar-SA" sz="1200" b="1" dirty="0">
                          <a:solidFill>
                            <a:schemeClr val="tx1"/>
                          </a:solidFill>
                          <a:effectLst/>
                        </a:rPr>
                        <a:t>تقييم اليوم الثالث والدروس المستفادة</a:t>
                      </a:r>
                      <a:endParaRPr lang="en-US" sz="1200" b="1" dirty="0">
                        <a:solidFill>
                          <a:schemeClr val="tx1"/>
                        </a:solidFill>
                        <a:effectLst/>
                        <a:latin typeface="Calibri"/>
                        <a:ea typeface="Times New Roman"/>
                        <a:cs typeface="Arial"/>
                      </a:endParaRPr>
                    </a:p>
                  </a:txBody>
                  <a:tcPr marL="63386" marR="63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rtl="1"/>
                      <a:endParaRPr lang="ar-SA"/>
                    </a:p>
                  </a:txBody>
                  <a:tcPr/>
                </a:tc>
              </a:tr>
            </a:tbl>
          </a:graphicData>
        </a:graphic>
      </p:graphicFrame>
      <p:sp>
        <p:nvSpPr>
          <p:cNvPr id="5" name="AutoShape 3"/>
          <p:cNvSpPr>
            <a:spLocks noChangeShapeType="1"/>
          </p:cNvSpPr>
          <p:nvPr/>
        </p:nvSpPr>
        <p:spPr bwMode="auto">
          <a:xfrm flipH="1">
            <a:off x="7524328" y="521271"/>
            <a:ext cx="1081088" cy="61595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ln>
                <a:solidFill>
                  <a:schemeClr val="tx1"/>
                </a:solidFill>
              </a:ln>
            </a:endParaRPr>
          </a:p>
        </p:txBody>
      </p:sp>
    </p:spTree>
    <p:extLst>
      <p:ext uri="{BB962C8B-B14F-4D97-AF65-F5344CB8AC3E}">
        <p14:creationId xmlns:p14="http://schemas.microsoft.com/office/powerpoint/2010/main" val="27547158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518642" y="332656"/>
            <a:ext cx="6519458" cy="1384995"/>
          </a:xfrm>
          <a:prstGeom prst="rect">
            <a:avLst/>
          </a:prstGeom>
          <a:ln w="38100">
            <a:solidFill>
              <a:schemeClr val="tx1"/>
            </a:solidFill>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الأثار والنتائج الفورية النمائية و البدنية والنفسية</a:t>
            </a:r>
          </a:p>
          <a:p>
            <a:pPr algn="ctr"/>
            <a:r>
              <a:rPr lang="ar-SA"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للإساءة والاهمال</a:t>
            </a:r>
          </a:p>
          <a:p>
            <a:pPr algn="ctr"/>
            <a:endParaRPr lang="ar-SA"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2" name="جدول 1"/>
          <p:cNvGraphicFramePr>
            <a:graphicFrameLocks noGrp="1"/>
          </p:cNvGraphicFramePr>
          <p:nvPr>
            <p:extLst>
              <p:ext uri="{D42A27DB-BD31-4B8C-83A1-F6EECF244321}">
                <p14:modId xmlns:p14="http://schemas.microsoft.com/office/powerpoint/2010/main" val="4059467236"/>
              </p:ext>
            </p:extLst>
          </p:nvPr>
        </p:nvGraphicFramePr>
        <p:xfrm>
          <a:off x="755576" y="1844824"/>
          <a:ext cx="7968208" cy="4572000"/>
        </p:xfrm>
        <a:graphic>
          <a:graphicData uri="http://schemas.openxmlformats.org/drawingml/2006/table">
            <a:tbl>
              <a:tblPr rtl="1" firstRow="1" bandRow="1">
                <a:tableStyleId>{073A0DAA-6AF3-43AB-8588-CEC1D06C72B9}</a:tableStyleId>
              </a:tblPr>
              <a:tblGrid>
                <a:gridCol w="482974"/>
                <a:gridCol w="7485234"/>
              </a:tblGrid>
              <a:tr h="132621">
                <a:tc>
                  <a:txBody>
                    <a:bodyPr/>
                    <a:lstStyle/>
                    <a:p>
                      <a:pPr rtl="1"/>
                      <a:r>
                        <a:rPr lang="ar-SA" dirty="0" smtClean="0"/>
                        <a:t>م</a:t>
                      </a:r>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dirty="0" smtClean="0"/>
                        <a:t>الأثر والنتيجة</a:t>
                      </a:r>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rtl="1"/>
                      <a:r>
                        <a:rPr lang="ar-SA" sz="2400" dirty="0" smtClean="0"/>
                        <a:t>1</a:t>
                      </a:r>
                      <a:endParaRPr lang="ar-SA"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u="none" strike="noStrike" cap="none" normalizeH="0" baseline="0" dirty="0" smtClean="0">
                          <a:ln>
                            <a:noFill/>
                          </a:ln>
                          <a:solidFill>
                            <a:srgbClr val="3333FF"/>
                          </a:solidFill>
                          <a:effectLst/>
                        </a:rPr>
                        <a:t> الإصابات المميتة وغير المميتة.</a:t>
                      </a:r>
                      <a:endParaRPr kumimoji="0" lang="ar-SA" sz="2000" b="1" i="0" u="none" strike="noStrike" cap="none" normalizeH="0" baseline="0" dirty="0" smtClean="0">
                        <a:ln>
                          <a:noFill/>
                        </a:ln>
                        <a:solidFill>
                          <a:srgbClr val="3333FF"/>
                        </a:solidFill>
                        <a:effectLst/>
                        <a:latin typeface="Arial" pitchFamily="34" charset="0"/>
                        <a:ea typeface="Times New Roman" pitchFamily="18" charset="0"/>
                        <a:cs typeface="Arabic Transparent"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rtl="1"/>
                      <a:r>
                        <a:rPr lang="ar-SA" sz="2400" dirty="0" smtClean="0"/>
                        <a:t>2</a:t>
                      </a:r>
                      <a:endParaRPr lang="ar-SA"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u="none" strike="noStrike" cap="none" normalizeH="0" baseline="0" dirty="0" smtClean="0">
                          <a:ln>
                            <a:noFill/>
                          </a:ln>
                          <a:effectLst/>
                        </a:rPr>
                        <a:t>الاختلال المعرفي وفشل النمو بالشكل الطبيعي نتيجة عدم تحقيق الذات والشعور عدم الشعور بالأمان .</a:t>
                      </a:r>
                      <a:endParaRPr kumimoji="0" lang="ar-SA" sz="2000" b="1" i="0" u="none" strike="noStrike" cap="none" normalizeH="0" baseline="0" dirty="0" smtClean="0">
                        <a:ln>
                          <a:noFill/>
                        </a:ln>
                        <a:solidFill>
                          <a:schemeClr val="tx2"/>
                        </a:solidFill>
                        <a:effectLst/>
                        <a:latin typeface="Arial" pitchFamily="34" charset="0"/>
                        <a:ea typeface="Times New Roman" pitchFamily="18" charset="0"/>
                        <a:cs typeface="Arabic Transparent"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rtl="1"/>
                      <a:r>
                        <a:rPr lang="ar-SA" sz="2400" dirty="0" smtClean="0"/>
                        <a:t>3</a:t>
                      </a:r>
                      <a:endParaRPr lang="ar-SA"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u="none" strike="noStrike" cap="none" normalizeH="0" baseline="0" dirty="0" smtClean="0">
                          <a:ln>
                            <a:noFill/>
                          </a:ln>
                          <a:solidFill>
                            <a:srgbClr val="3333FF"/>
                          </a:solidFill>
                          <a:effectLst/>
                        </a:rPr>
                        <a:t>نتائج نفسية وعاطفية خطيرة عند تعرضهم أو مشاهدتهم لمعاملة أليمة ومهينة لا يستطيعون فهمها أو لا يملكون القدرة على منعها.</a:t>
                      </a:r>
                      <a:endParaRPr kumimoji="0" lang="ar-SA" sz="2000" b="1" i="0" u="none" strike="noStrike" cap="none" normalizeH="0" baseline="0" dirty="0" smtClean="0">
                        <a:ln>
                          <a:noFill/>
                        </a:ln>
                        <a:solidFill>
                          <a:srgbClr val="3333FF"/>
                        </a:solidFill>
                        <a:effectLst/>
                        <a:latin typeface="Arial" pitchFamily="34" charset="0"/>
                        <a:ea typeface="Times New Roman" pitchFamily="18" charset="0"/>
                        <a:cs typeface="Arabic Transparent"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rtl="1"/>
                      <a:r>
                        <a:rPr lang="ar-SA" sz="2400" dirty="0" smtClean="0"/>
                        <a:t>4</a:t>
                      </a:r>
                      <a:endParaRPr lang="ar-SA"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000" b="1" dirty="0" smtClean="0"/>
                        <a:t>شعور الأطفال بأنهم منبوذون ومما يشعرهم بتخلي الآخرين</a:t>
                      </a:r>
                      <a:r>
                        <a:rPr lang="ar-SA" sz="2000" b="1" baseline="0" dirty="0" smtClean="0"/>
                        <a:t> </a:t>
                      </a:r>
                      <a:r>
                        <a:rPr lang="ar-SA" sz="2000" b="1" dirty="0" smtClean="0"/>
                        <a:t>عنهم ، مما ينتج</a:t>
                      </a:r>
                      <a:r>
                        <a:rPr lang="ar-SA" sz="2000" b="1" baseline="0" dirty="0" smtClean="0"/>
                        <a:t> عنه </a:t>
                      </a:r>
                      <a:r>
                        <a:rPr lang="ar-SA" sz="2000" b="1" dirty="0" smtClean="0"/>
                        <a:t>الارتباط الضعيف، والشعور بالصدمة، والخوف والقلق ، وعدم الأمان وانهيار الاعتزاز بالنفس. </a:t>
                      </a:r>
                      <a:endParaRPr lang="ar-SA" sz="2000" b="1" dirty="0" smtClean="0">
                        <a:solidFill>
                          <a:schemeClr val="tx2"/>
                        </a:solidFill>
                        <a:latin typeface="Arial" pitchFamily="34" charset="0"/>
                        <a:ea typeface="Times New Roman" pitchFamily="18" charset="0"/>
                        <a:cs typeface="Arabic Transparent"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rtl="1"/>
                      <a:r>
                        <a:rPr lang="ar-SA" sz="2400" dirty="0" smtClean="0"/>
                        <a:t>5</a:t>
                      </a:r>
                      <a:endParaRPr lang="ar-SA"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u="none" strike="noStrike" cap="none" normalizeH="0" baseline="0" dirty="0" smtClean="0">
                          <a:ln>
                            <a:noFill/>
                          </a:ln>
                          <a:solidFill>
                            <a:srgbClr val="3333FF"/>
                          </a:solidFill>
                          <a:effectLst/>
                        </a:rPr>
                        <a:t>أضرار جسمية و نفسية على وجه الخصوص عند التعرض للإساءة الجنسية، لاسيما أن الطفل، في جميع البلدان، يترك بمفرده للتعامل مع الوصمة والعار اللذان ينجمان عن الإساءة الجنسية. </a:t>
                      </a:r>
                      <a:endParaRPr kumimoji="0" lang="ar-SA" sz="2000" b="1" i="0" u="none" strike="noStrike" cap="none" normalizeH="0" baseline="0" dirty="0" smtClean="0">
                        <a:ln>
                          <a:noFill/>
                        </a:ln>
                        <a:solidFill>
                          <a:srgbClr val="3333FF"/>
                        </a:solidFill>
                        <a:effectLst/>
                        <a:latin typeface="Arial" pitchFamily="34" charset="0"/>
                        <a:ea typeface="Times New Roman" pitchFamily="18" charset="0"/>
                        <a:cs typeface="Arabic Transparent"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rtl="1"/>
                      <a:r>
                        <a:rPr lang="ar-SA" sz="2400" dirty="0" smtClean="0"/>
                        <a:t>6</a:t>
                      </a:r>
                      <a:endParaRPr lang="ar-SA"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1" u="none" strike="noStrike" cap="none" normalizeH="0" baseline="0" dirty="0" smtClean="0">
                          <a:ln>
                            <a:noFill/>
                          </a:ln>
                          <a:effectLst/>
                        </a:rPr>
                        <a:t>يٌولد مشاعر الخوف، والريبة، والشك، والعزلة العاطفية لديهم. وقد لا يشعر الطفل أبداً بالأمن أو الأمان مرة أخرى في صحبة الوالدين  أو أي فرد من أفراد الأسرة مما ارتكب عنفاً معه.</a:t>
                      </a:r>
                      <a:endParaRPr kumimoji="0" lang="en-US" sz="1600" b="1" i="0" u="none" strike="noStrike" cap="none" normalizeH="0" baseline="0" dirty="0" smtClean="0">
                        <a:ln>
                          <a:noFill/>
                        </a:ln>
                        <a:solidFill>
                          <a:schemeClr val="tx2"/>
                        </a:solidFill>
                        <a:effectLst/>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195" name="Picture 3"/>
          <p:cNvPicPr>
            <a:picLocks noChangeAspect="1" noChangeArrowheads="1"/>
          </p:cNvPicPr>
          <p:nvPr/>
        </p:nvPicPr>
        <p:blipFill>
          <a:blip r:embed="rId2" cstate="print"/>
          <a:srcRect/>
          <a:stretch>
            <a:fillRect/>
          </a:stretch>
        </p:blipFill>
        <p:spPr bwMode="auto">
          <a:xfrm>
            <a:off x="-30794" y="151501"/>
            <a:ext cx="2505075" cy="1566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54910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3665021292"/>
              </p:ext>
            </p:extLst>
          </p:nvPr>
        </p:nvGraphicFramePr>
        <p:xfrm>
          <a:off x="683568" y="1899136"/>
          <a:ext cx="7968208" cy="2687320"/>
        </p:xfrm>
        <a:graphic>
          <a:graphicData uri="http://schemas.openxmlformats.org/drawingml/2006/table">
            <a:tbl>
              <a:tblPr rtl="1" firstRow="1" bandRow="1">
                <a:tableStyleId>{073A0DAA-6AF3-43AB-8588-CEC1D06C72B9}</a:tableStyleId>
              </a:tblPr>
              <a:tblGrid>
                <a:gridCol w="626234"/>
                <a:gridCol w="7341974"/>
              </a:tblGrid>
              <a:tr h="370840">
                <a:tc>
                  <a:txBody>
                    <a:bodyPr/>
                    <a:lstStyle/>
                    <a:p>
                      <a:pPr algn="ctr" rtl="1"/>
                      <a:r>
                        <a:rPr lang="ar-SA" dirty="0" smtClean="0"/>
                        <a:t>م</a:t>
                      </a:r>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dirty="0" smtClean="0"/>
                        <a:t>الأثر والنتيجة</a:t>
                      </a:r>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rtl="1"/>
                      <a:r>
                        <a:rPr lang="ar-SA" sz="2400" dirty="0" smtClean="0"/>
                        <a:t>8</a:t>
                      </a:r>
                      <a:endParaRPr lang="ar-SA"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rgbClr val="3333FF"/>
                          </a:solidFill>
                        </a:rPr>
                        <a:t>تشير مجموعة كبيرة من الأدلة إلى أن التعرض للعنف أو  الصدمة يؤثر على المخ في مرحلة النمو عن طريق عرقلة عمليات النمو العصبي الطبيعية. </a:t>
                      </a:r>
                      <a:endParaRPr lang="ar-SA" sz="2000" b="1" dirty="0" smtClean="0">
                        <a:solidFill>
                          <a:srgbClr val="3333FF"/>
                        </a:solidFill>
                        <a:latin typeface="Arial" pitchFamily="34" charset="0"/>
                        <a:ea typeface="Times New Roman" pitchFamily="18" charset="0"/>
                        <a:cs typeface="Arabic Transparent"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rtl="1"/>
                      <a:r>
                        <a:rPr lang="ar-SA" sz="2400" dirty="0" smtClean="0"/>
                        <a:t>9</a:t>
                      </a:r>
                      <a:endParaRPr lang="ar-SA"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000" b="1" dirty="0" smtClean="0"/>
                        <a:t>حين يكون العنف من جانب الأسرة حاداً، قد يظهر على الأطفال تغيرات في السلوك ترتبط بالعمر وأعراض تتماشى مع الاضطراب </a:t>
                      </a:r>
                      <a:r>
                        <a:rPr lang="ar-SA" sz="2000" b="1" dirty="0" err="1" smtClean="0"/>
                        <a:t>الكربي</a:t>
                      </a:r>
                      <a:r>
                        <a:rPr lang="ar-SA" sz="2000" b="1" dirty="0" smtClean="0"/>
                        <a:t>، فالتعرض للإيذاء البدني والجنسي تصاحبه مخاطر متزايدة من الأفكار والسلوكيات المرتبطة بالانتحار، وبازدياد شدة العنف، تزداد تلك المخاطر. </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2000" b="1" i="0" u="none" strike="noStrike" cap="none" normalizeH="0" baseline="0" dirty="0" smtClean="0">
                        <a:ln>
                          <a:noFill/>
                        </a:ln>
                        <a:solidFill>
                          <a:schemeClr val="tx2"/>
                        </a:solidFill>
                        <a:effectLst/>
                        <a:latin typeface="Arial" pitchFamily="34" charset="0"/>
                        <a:ea typeface="Times New Roman" pitchFamily="18" charset="0"/>
                        <a:cs typeface="Arabic Transparent"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195" name="Picture 3"/>
          <p:cNvPicPr>
            <a:picLocks noChangeAspect="1" noChangeArrowheads="1"/>
          </p:cNvPicPr>
          <p:nvPr/>
        </p:nvPicPr>
        <p:blipFill>
          <a:blip r:embed="rId2" cstate="print"/>
          <a:srcRect/>
          <a:stretch>
            <a:fillRect/>
          </a:stretch>
        </p:blipFill>
        <p:spPr bwMode="auto">
          <a:xfrm>
            <a:off x="0" y="116632"/>
            <a:ext cx="2505075" cy="18843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مستطيل 4"/>
          <p:cNvSpPr/>
          <p:nvPr/>
        </p:nvSpPr>
        <p:spPr>
          <a:xfrm>
            <a:off x="2388419" y="581776"/>
            <a:ext cx="6519458" cy="954107"/>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الأثار والنتائج الفورية النمائية و البدنية والنفسية للإساءة والاهمال</a:t>
            </a:r>
            <a:endParaRPr lang="ar-SA"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ستطيل مستدير الزوايا 5"/>
          <p:cNvSpPr/>
          <p:nvPr/>
        </p:nvSpPr>
        <p:spPr>
          <a:xfrm>
            <a:off x="611560" y="4869160"/>
            <a:ext cx="8280920" cy="15841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b="1" dirty="0" smtClean="0">
                <a:solidFill>
                  <a:srgbClr val="FF0000"/>
                </a:solidFill>
                <a:latin typeface="Arial" pitchFamily="34" charset="0"/>
                <a:ea typeface="Times New Roman" pitchFamily="18" charset="0"/>
                <a:cs typeface="Arabic Transparent" pitchFamily="2" charset="-78"/>
              </a:rPr>
              <a:t>وقفة </a:t>
            </a:r>
            <a:r>
              <a:rPr lang="ar-SA" b="1" dirty="0" smtClean="0">
                <a:solidFill>
                  <a:schemeClr val="tx2"/>
                </a:solidFill>
                <a:latin typeface="Arial" pitchFamily="34" charset="0"/>
                <a:ea typeface="Times New Roman" pitchFamily="18" charset="0"/>
                <a:cs typeface="Arabic Transparent" pitchFamily="2" charset="-78"/>
              </a:rPr>
              <a:t>:  </a:t>
            </a:r>
            <a:r>
              <a:rPr lang="ar-SA" sz="2000" b="1" dirty="0" smtClean="0">
                <a:solidFill>
                  <a:schemeClr val="tx1"/>
                </a:solidFill>
                <a:latin typeface="Arial" pitchFamily="34" charset="0"/>
                <a:ea typeface="Times New Roman" pitchFamily="18" charset="0"/>
                <a:cs typeface="Arabic Transparent" pitchFamily="2" charset="-78"/>
              </a:rPr>
              <a:t>تزداد </a:t>
            </a:r>
            <a:r>
              <a:rPr lang="ar-SA" sz="2000" b="1" dirty="0">
                <a:solidFill>
                  <a:schemeClr val="tx1"/>
                </a:solidFill>
                <a:latin typeface="Arial" pitchFamily="34" charset="0"/>
                <a:ea typeface="Times New Roman" pitchFamily="18" charset="0"/>
                <a:cs typeface="Arabic Transparent" pitchFamily="2" charset="-78"/>
              </a:rPr>
              <a:t>الآثار والنتائج تعقيداً حينما يكون إيذاء الأطفال على يد أشخاص يحبونهم ويثقون </a:t>
            </a:r>
            <a:r>
              <a:rPr lang="ar-SA" sz="2000" b="1" dirty="0" smtClean="0">
                <a:solidFill>
                  <a:schemeClr val="tx1"/>
                </a:solidFill>
                <a:latin typeface="Arial" pitchFamily="34" charset="0"/>
                <a:ea typeface="Times New Roman" pitchFamily="18" charset="0"/>
                <a:cs typeface="Arabic Transparent" pitchFamily="2" charset="-78"/>
              </a:rPr>
              <a:t>بهم في الأوقات والأماكن </a:t>
            </a:r>
            <a:r>
              <a:rPr lang="ar-SA" sz="2000" b="1" dirty="0">
                <a:solidFill>
                  <a:schemeClr val="tx1"/>
                </a:solidFill>
                <a:latin typeface="Arial" pitchFamily="34" charset="0"/>
                <a:ea typeface="Times New Roman" pitchFamily="18" charset="0"/>
                <a:cs typeface="Arabic Transparent" pitchFamily="2" charset="-78"/>
              </a:rPr>
              <a:t>التي يفترض أن يشعروا فيها بالأمان </a:t>
            </a:r>
            <a:r>
              <a:rPr lang="ar-SA" sz="2000" b="1" dirty="0" smtClean="0">
                <a:solidFill>
                  <a:schemeClr val="tx1"/>
                </a:solidFill>
                <a:latin typeface="Arial" pitchFamily="34" charset="0"/>
                <a:ea typeface="Times New Roman" pitchFamily="18" charset="0"/>
                <a:cs typeface="Arabic Transparent" pitchFamily="2" charset="-78"/>
              </a:rPr>
              <a:t> وتحقق لهم هذا . </a:t>
            </a:r>
            <a:endParaRPr lang="ar-SA" b="1" dirty="0">
              <a:solidFill>
                <a:schemeClr val="tx1"/>
              </a:solidFill>
              <a:latin typeface="Arial" pitchFamily="34" charset="0"/>
              <a:ea typeface="Times New Roman" pitchFamily="18" charset="0"/>
              <a:cs typeface="Arabic Transparent" pitchFamily="2" charset="-78"/>
            </a:endParaRPr>
          </a:p>
          <a:p>
            <a:pPr algn="ctr"/>
            <a:endParaRPr lang="ar-SA" dirty="0">
              <a:solidFill>
                <a:schemeClr val="tx1"/>
              </a:solidFill>
            </a:endParaRPr>
          </a:p>
        </p:txBody>
      </p:sp>
    </p:spTree>
    <p:extLst>
      <p:ext uri="{BB962C8B-B14F-4D97-AF65-F5344CB8AC3E}">
        <p14:creationId xmlns:p14="http://schemas.microsoft.com/office/powerpoint/2010/main" val="25021352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319042" y="116632"/>
            <a:ext cx="6340197" cy="1200329"/>
          </a:xfrm>
          <a:prstGeom prst="rect">
            <a:avLst/>
          </a:prstGeom>
          <a:solidFill>
            <a:schemeClr val="accent3">
              <a:lumMod val="20000"/>
              <a:lumOff val="80000"/>
            </a:schemeClr>
          </a:solidFill>
          <a:ln>
            <a:solidFill>
              <a:schemeClr val="tx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SA" sz="2400" b="1" spc="50" dirty="0" smtClean="0">
                <a:ln w="11430"/>
                <a:effectLst>
                  <a:outerShdw blurRad="76200" dist="50800" dir="5400000" algn="tl" rotWithShape="0">
                    <a:srgbClr val="000000">
                      <a:alpha val="65000"/>
                    </a:srgbClr>
                  </a:outerShdw>
                </a:effectLst>
              </a:rPr>
              <a:t>تشير بعض ابحاث ودراسات منظمة الصحة العالمية إلى </a:t>
            </a:r>
          </a:p>
          <a:p>
            <a:r>
              <a:rPr lang="ar-SA" sz="2400" b="1" dirty="0" smtClean="0">
                <a:solidFill>
                  <a:srgbClr val="FF0000"/>
                </a:solidFill>
                <a:latin typeface="Arial" pitchFamily="34" charset="0"/>
                <a:ea typeface="Times New Roman" pitchFamily="18" charset="0"/>
                <a:cs typeface="Arabic Transparent" pitchFamily="2" charset="-78"/>
              </a:rPr>
              <a:t>تشابه </a:t>
            </a:r>
            <a:r>
              <a:rPr lang="ar-SA" sz="2400" b="1" dirty="0">
                <a:solidFill>
                  <a:srgbClr val="FF0000"/>
                </a:solidFill>
                <a:latin typeface="Arial" pitchFamily="34" charset="0"/>
                <a:ea typeface="Times New Roman" pitchFamily="18" charset="0"/>
                <a:cs typeface="Arabic Transparent" pitchFamily="2" charset="-78"/>
              </a:rPr>
              <a:t>الاثار السلبية التي تصيب الأطفال في </a:t>
            </a:r>
            <a:r>
              <a:rPr lang="ar-SA" sz="2400" b="1" dirty="0" smtClean="0">
                <a:solidFill>
                  <a:srgbClr val="FF0000"/>
                </a:solidFill>
                <a:latin typeface="Arial" pitchFamily="34" charset="0"/>
                <a:ea typeface="Times New Roman" pitchFamily="18" charset="0"/>
                <a:cs typeface="Arabic Transparent" pitchFamily="2" charset="-78"/>
              </a:rPr>
              <a:t>الأسر التي يسودها</a:t>
            </a:r>
          </a:p>
          <a:p>
            <a:r>
              <a:rPr lang="ar-SA" sz="2400" b="1" dirty="0" smtClean="0">
                <a:solidFill>
                  <a:srgbClr val="FF0000"/>
                </a:solidFill>
                <a:latin typeface="Arial" pitchFamily="34" charset="0"/>
                <a:ea typeface="Times New Roman" pitchFamily="18" charset="0"/>
                <a:cs typeface="Arabic Transparent" pitchFamily="2" charset="-78"/>
              </a:rPr>
              <a:t> </a:t>
            </a:r>
            <a:r>
              <a:rPr lang="ar-SA" sz="2400" b="1" dirty="0">
                <a:solidFill>
                  <a:srgbClr val="FF0000"/>
                </a:solidFill>
                <a:latin typeface="Arial" pitchFamily="34" charset="0"/>
                <a:ea typeface="Times New Roman" pitchFamily="18" charset="0"/>
                <a:cs typeface="Arabic Transparent" pitchFamily="2" charset="-78"/>
              </a:rPr>
              <a:t>العنف عبر أماكن متنوعة ثقافياً وجغرافياً حول العالم </a:t>
            </a:r>
            <a:r>
              <a:rPr lang="ar-SA" sz="2400" b="1" spc="50" dirty="0" smtClean="0">
                <a:ln w="11430"/>
                <a:effectLst>
                  <a:outerShdw blurRad="76200" dist="50800" dir="5400000" algn="tl" rotWithShape="0">
                    <a:srgbClr val="000000">
                      <a:alpha val="65000"/>
                    </a:srgbClr>
                  </a:outerShdw>
                </a:effectLst>
              </a:rPr>
              <a:t>:</a:t>
            </a:r>
            <a:endParaRPr lang="ar-SA" sz="2400" b="1" cap="none" spc="50" dirty="0">
              <a:ln w="11430"/>
              <a:effectLst>
                <a:outerShdw blurRad="76200" dist="50800" dir="5400000" algn="tl" rotWithShape="0">
                  <a:srgbClr val="000000">
                    <a:alpha val="65000"/>
                  </a:srgbClr>
                </a:outerShdw>
              </a:effectLst>
            </a:endParaRPr>
          </a:p>
        </p:txBody>
      </p:sp>
      <p:sp>
        <p:nvSpPr>
          <p:cNvPr id="4" name="مستطيل 3"/>
          <p:cNvSpPr/>
          <p:nvPr/>
        </p:nvSpPr>
        <p:spPr>
          <a:xfrm>
            <a:off x="6804248" y="188641"/>
            <a:ext cx="2154376" cy="830997"/>
          </a:xfrm>
          <a:prstGeom prst="rect">
            <a:avLst/>
          </a:prstGeom>
          <a:solidFill>
            <a:schemeClr val="accent4">
              <a:lumMod val="20000"/>
              <a:lumOff val="80000"/>
            </a:schemeClr>
          </a:solidFill>
          <a:ln>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kumimoji="0" lang="ar-SA" sz="4800" b="1" i="0" u="none" strike="noStrike" cap="none" spc="50" normalizeH="0" baseline="0" dirty="0" smtClean="0">
                <a:ln w="11430"/>
                <a:solidFill>
                  <a:srgbClr val="FF0000"/>
                </a:solidFill>
                <a:effectLst>
                  <a:outerShdw blurRad="76200" dist="50800" dir="5400000" algn="tl" rotWithShape="0">
                    <a:srgbClr val="000000">
                      <a:alpha val="65000"/>
                    </a:srgbClr>
                  </a:outerShdw>
                </a:effectLst>
                <a:latin typeface="Arial" pitchFamily="34" charset="0"/>
                <a:ea typeface="Times New Roman" pitchFamily="18" charset="0"/>
                <a:cs typeface="Arabic Transparent" pitchFamily="2" charset="-78"/>
              </a:rPr>
              <a:t>إضاءة</a:t>
            </a:r>
            <a:endParaRPr lang="ar-SA" sz="4800" b="1" cap="none" spc="50" dirty="0">
              <a:ln w="11430"/>
              <a:solidFill>
                <a:srgbClr val="FF0000"/>
              </a:solidFill>
              <a:effectLst>
                <a:outerShdw blurRad="76200" dist="50800" dir="5400000" algn="tl" rotWithShape="0">
                  <a:srgbClr val="000000">
                    <a:alpha val="65000"/>
                  </a:srgbClr>
                </a:outerShdw>
              </a:effectLst>
            </a:endParaRPr>
          </a:p>
        </p:txBody>
      </p:sp>
      <p:graphicFrame>
        <p:nvGraphicFramePr>
          <p:cNvPr id="2" name="جدول 1"/>
          <p:cNvGraphicFramePr>
            <a:graphicFrameLocks noGrp="1"/>
          </p:cNvGraphicFramePr>
          <p:nvPr>
            <p:extLst>
              <p:ext uri="{D42A27DB-BD31-4B8C-83A1-F6EECF244321}">
                <p14:modId xmlns:p14="http://schemas.microsoft.com/office/powerpoint/2010/main" val="102291979"/>
              </p:ext>
            </p:extLst>
          </p:nvPr>
        </p:nvGraphicFramePr>
        <p:xfrm>
          <a:off x="107579" y="1412776"/>
          <a:ext cx="8851119" cy="4984442"/>
        </p:xfrm>
        <a:graphic>
          <a:graphicData uri="http://schemas.openxmlformats.org/drawingml/2006/table">
            <a:tbl>
              <a:tblPr rtl="1" firstRow="1" bandRow="1">
                <a:tableStyleId>{7DF18680-E054-41AD-8BC1-D1AEF772440D}</a:tableStyleId>
              </a:tblPr>
              <a:tblGrid>
                <a:gridCol w="2950373"/>
                <a:gridCol w="2206931"/>
                <a:gridCol w="3693815"/>
              </a:tblGrid>
              <a:tr h="546246">
                <a:tc>
                  <a:txBody>
                    <a:bodyPr/>
                    <a:lstStyle/>
                    <a:p>
                      <a:pPr algn="ctr" rtl="1"/>
                      <a:r>
                        <a:rPr lang="ar-SA" dirty="0" smtClean="0">
                          <a:solidFill>
                            <a:schemeClr val="tx1"/>
                          </a:solidFill>
                        </a:rPr>
                        <a:t>عينة</a:t>
                      </a:r>
                      <a:r>
                        <a:rPr lang="ar-SA" baseline="0" dirty="0" smtClean="0">
                          <a:solidFill>
                            <a:schemeClr val="tx1"/>
                          </a:solidFill>
                        </a:rPr>
                        <a:t> الدراسة</a:t>
                      </a:r>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dirty="0" smtClean="0">
                          <a:solidFill>
                            <a:schemeClr val="tx1"/>
                          </a:solidFill>
                        </a:rPr>
                        <a:t> أماكن الدراسة</a:t>
                      </a:r>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ar-SA" dirty="0" smtClean="0">
                          <a:solidFill>
                            <a:schemeClr val="tx1"/>
                          </a:solidFill>
                        </a:rPr>
                        <a:t>نتائج</a:t>
                      </a:r>
                      <a:r>
                        <a:rPr lang="ar-SA" baseline="0" dirty="0" smtClean="0">
                          <a:solidFill>
                            <a:schemeClr val="tx1"/>
                          </a:solidFill>
                        </a:rPr>
                        <a:t> الدراسة</a:t>
                      </a:r>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60756">
                <a:tc rowSpan="2">
                  <a:txBody>
                    <a:bodyPr/>
                    <a:lstStyle/>
                    <a:p>
                      <a:pPr rtl="1"/>
                      <a:r>
                        <a:rPr kumimoji="0" lang="ar-SA" sz="3600" u="none" strike="noStrike" cap="none" normalizeH="0" baseline="0" dirty="0" smtClean="0">
                          <a:ln>
                            <a:noFill/>
                          </a:ln>
                          <a:effectLst/>
                        </a:rPr>
                        <a:t>عينة من النساء ممن تعرضن   </a:t>
                      </a:r>
                    </a:p>
                    <a:p>
                      <a:pPr rtl="1"/>
                      <a:r>
                        <a:rPr kumimoji="0" lang="ar-SA" sz="3200" u="none" strike="noStrike" cap="none" normalizeH="0" baseline="0" dirty="0" smtClean="0">
                          <a:ln>
                            <a:noFill/>
                          </a:ln>
                          <a:effectLst/>
                        </a:rPr>
                        <a:t> </a:t>
                      </a:r>
                      <a:r>
                        <a:rPr kumimoji="0" lang="ar-SA" sz="1800" u="none" strike="noStrike" cap="none" normalizeH="0" baseline="0" dirty="0" smtClean="0">
                          <a:ln>
                            <a:noFill/>
                          </a:ln>
                          <a:effectLst/>
                        </a:rPr>
                        <a:t>(</a:t>
                      </a:r>
                      <a:r>
                        <a:rPr kumimoji="0" lang="ar-SA" sz="4000" u="none" strike="noStrike" cap="none" normalizeH="0" baseline="0" dirty="0" smtClean="0">
                          <a:ln>
                            <a:noFill/>
                          </a:ln>
                          <a:effectLst/>
                        </a:rPr>
                        <a:t> </a:t>
                      </a:r>
                      <a:r>
                        <a:rPr kumimoji="0" lang="ar-SA" sz="2000" b="1" u="none" strike="noStrike" cap="none" normalizeH="0" baseline="0" dirty="0" smtClean="0">
                          <a:ln>
                            <a:noFill/>
                          </a:ln>
                          <a:solidFill>
                            <a:srgbClr val="FF0000"/>
                          </a:solidFill>
                          <a:effectLst/>
                        </a:rPr>
                        <a:t>للإيذاء البدني من الازواج </a:t>
                      </a:r>
                      <a:r>
                        <a:rPr kumimoji="0" lang="ar-SA" sz="1800" u="none" strike="noStrike" cap="none" normalizeH="0" baseline="0" dirty="0" smtClean="0">
                          <a:ln>
                            <a:noFill/>
                          </a:ln>
                          <a:effectLst/>
                        </a:rPr>
                        <a:t>)</a:t>
                      </a:r>
                      <a:endParaRPr lang="ar-SA"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rtl="1"/>
                      <a:r>
                        <a:rPr kumimoji="0" lang="ar-SA" sz="2800" u="none" strike="noStrike" cap="none" normalizeH="0" baseline="0" dirty="0" smtClean="0">
                          <a:ln>
                            <a:noFill/>
                          </a:ln>
                          <a:effectLst/>
                        </a:rPr>
                        <a:t>بنجلاديش والبرازيل</a:t>
                      </a:r>
                    </a:p>
                    <a:p>
                      <a:pPr rtl="1"/>
                      <a:r>
                        <a:rPr kumimoji="0" lang="ar-SA" sz="2800" u="none" strike="noStrike" cap="none" normalizeH="0" baseline="0" dirty="0" smtClean="0">
                          <a:ln>
                            <a:noFill/>
                          </a:ln>
                          <a:effectLst/>
                        </a:rPr>
                        <a:t> وإثيوبيا</a:t>
                      </a:r>
                    </a:p>
                    <a:p>
                      <a:pPr rtl="1"/>
                      <a:r>
                        <a:rPr kumimoji="0" lang="ar-SA" sz="2800" u="none" strike="noStrike" cap="none" normalizeH="0" baseline="0" dirty="0" smtClean="0">
                          <a:ln>
                            <a:noFill/>
                          </a:ln>
                          <a:effectLst/>
                        </a:rPr>
                        <a:t>واليابان</a:t>
                      </a:r>
                    </a:p>
                    <a:p>
                      <a:pPr rtl="1"/>
                      <a:r>
                        <a:rPr kumimoji="0" lang="ar-SA" sz="2800" u="none" strike="noStrike" cap="none" normalizeH="0" baseline="0" dirty="0" smtClean="0">
                          <a:ln>
                            <a:noFill/>
                          </a:ln>
                          <a:effectLst/>
                        </a:rPr>
                        <a:t> وناميبيا</a:t>
                      </a:r>
                    </a:p>
                    <a:p>
                      <a:pPr rtl="1"/>
                      <a:r>
                        <a:rPr kumimoji="0" lang="ar-SA" sz="2800" u="none" strike="noStrike" cap="none" normalizeH="0" baseline="0" dirty="0" smtClean="0">
                          <a:ln>
                            <a:noFill/>
                          </a:ln>
                          <a:effectLst/>
                        </a:rPr>
                        <a:t> وبيرو</a:t>
                      </a:r>
                    </a:p>
                    <a:p>
                      <a:pPr rtl="1"/>
                      <a:r>
                        <a:rPr kumimoji="0" lang="ar-SA" sz="2800" u="none" strike="noStrike" cap="none" normalizeH="0" baseline="0" dirty="0" smtClean="0">
                          <a:ln>
                            <a:noFill/>
                          </a:ln>
                          <a:effectLst/>
                        </a:rPr>
                        <a:t> وساموا</a:t>
                      </a:r>
                    </a:p>
                    <a:p>
                      <a:pPr rtl="1"/>
                      <a:r>
                        <a:rPr kumimoji="0" lang="ar-SA" sz="2800" u="none" strike="noStrike" cap="none" normalizeH="0" baseline="0" dirty="0" smtClean="0">
                          <a:ln>
                            <a:noFill/>
                          </a:ln>
                          <a:effectLst/>
                        </a:rPr>
                        <a:t> وتايلاند،</a:t>
                      </a:r>
                    </a:p>
                    <a:p>
                      <a:pPr rtl="1"/>
                      <a:r>
                        <a:rPr kumimoji="0" lang="ar-SA" sz="2800" u="none" strike="noStrike" cap="none" normalizeH="0" baseline="0" dirty="0" smtClean="0">
                          <a:ln>
                            <a:noFill/>
                          </a:ln>
                          <a:effectLst/>
                        </a:rPr>
                        <a:t> تنزانيا المتحدة</a:t>
                      </a:r>
                      <a:endParaRPr lang="ar-SA"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kumimoji="0" lang="ar-SA" sz="1800" b="1" u="none" strike="noStrike" cap="none" normalizeH="0" baseline="0" dirty="0" smtClean="0">
                          <a:ln>
                            <a:noFill/>
                          </a:ln>
                          <a:effectLst/>
                        </a:rPr>
                        <a:t>1- تزايد احتمال وجود بعض المشكلات السلوكية</a:t>
                      </a:r>
                      <a:r>
                        <a:rPr lang="ar-SA" sz="1800" b="1" dirty="0" smtClean="0"/>
                        <a:t> لدى الأطفال الذين يعيشون في هذه الأسر </a:t>
                      </a:r>
                      <a:r>
                        <a:rPr lang="ar-SA" sz="1800" b="1" dirty="0" smtClean="0">
                          <a:solidFill>
                            <a:srgbClr val="FF0000"/>
                          </a:solidFill>
                        </a:rPr>
                        <a:t>مثل(التبول الليلي، والكوابيس، والسلوك العدواني المفرط أو الخجل، مقارنة مع الأطفال الذين يعيشون في الأسر التي لا يسودها العنف </a:t>
                      </a:r>
                      <a:r>
                        <a:rPr lang="ar-SA" sz="1800" b="1" dirty="0" smtClean="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5821">
                <a:tc vMerge="1">
                  <a:txBody>
                    <a:bodyPr/>
                    <a:lstStyle/>
                    <a:p>
                      <a:pPr rtl="1"/>
                      <a:endParaRPr lang="ar-SA" dirty="0"/>
                    </a:p>
                  </a:txBody>
                  <a:tcPr/>
                </a:tc>
                <a:tc vMerge="1">
                  <a:txBody>
                    <a:bodyPr/>
                    <a:lstStyle/>
                    <a:p>
                      <a:pPr rtl="1"/>
                      <a:endParaRPr lang="ar-SA"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kumimoji="0" lang="ar-SA" sz="1800" b="1" u="none" strike="noStrike" cap="none" normalizeH="0" baseline="0" dirty="0" smtClean="0">
                          <a:ln>
                            <a:noFill/>
                          </a:ln>
                          <a:effectLst/>
                        </a:rPr>
                        <a:t>2- ايضا أوضحت </a:t>
                      </a:r>
                      <a:r>
                        <a:rPr kumimoji="0" lang="ar-SA" sz="1800" b="1" u="none" strike="noStrike" cap="none" normalizeH="0" dirty="0" smtClean="0">
                          <a:ln>
                            <a:noFill/>
                          </a:ln>
                          <a:effectLst/>
                        </a:rPr>
                        <a:t>هذه الدراسات </a:t>
                      </a:r>
                      <a:r>
                        <a:rPr lang="ar-SA" sz="1800" b="1" dirty="0" smtClean="0"/>
                        <a:t>أ</a:t>
                      </a:r>
                      <a:r>
                        <a:rPr kumimoji="0" lang="ar-SA" sz="1800" b="1" u="none" strike="noStrike" cap="none" normalizeH="0" baseline="0" dirty="0" smtClean="0">
                          <a:ln>
                            <a:noFill/>
                          </a:ln>
                          <a:effectLst/>
                        </a:rPr>
                        <a:t>ن</a:t>
                      </a:r>
                      <a:r>
                        <a:rPr kumimoji="0" lang="ar-SA" sz="1800" b="1" u="none" strike="noStrike" cap="none" normalizeH="0" dirty="0" smtClean="0">
                          <a:ln>
                            <a:noFill/>
                          </a:ln>
                          <a:effectLst/>
                        </a:rPr>
                        <a:t> </a:t>
                      </a:r>
                      <a:r>
                        <a:rPr kumimoji="0" lang="ar-SA" sz="1800" b="1" u="none" strike="noStrike" cap="none" normalizeH="0" baseline="0" dirty="0" smtClean="0">
                          <a:ln>
                            <a:noFill/>
                          </a:ln>
                          <a:effectLst/>
                        </a:rPr>
                        <a:t>نتائج من يتعرض للعنف من الامهات داخل المنزل بمثابة جرس إنذار بحتمية وقوع الضرر ايضا على</a:t>
                      </a:r>
                      <a:r>
                        <a:rPr kumimoji="0" lang="ar-SA" sz="1800" b="1" u="none" strike="noStrike" cap="none" normalizeH="0" dirty="0" smtClean="0">
                          <a:ln>
                            <a:noFill/>
                          </a:ln>
                          <a:effectLst/>
                        </a:rPr>
                        <a:t> </a:t>
                      </a:r>
                      <a:r>
                        <a:rPr kumimoji="0" lang="ar-SA" sz="1800" b="1" u="none" strike="noStrike" cap="none" normalizeH="0" baseline="0" dirty="0" smtClean="0">
                          <a:ln>
                            <a:noFill/>
                          </a:ln>
                          <a:effectLst/>
                        </a:rPr>
                        <a:t>الأطفال بصورة مباشرة أو بصورة مكتسبة، </a:t>
                      </a:r>
                      <a:r>
                        <a:rPr lang="ar-SA" sz="1800" b="1" dirty="0" smtClean="0"/>
                        <a:t>ولهذا أوصت </a:t>
                      </a:r>
                      <a:r>
                        <a:rPr kumimoji="0" lang="ar-SA" sz="1800" b="1" u="none" strike="noStrike" cap="none" normalizeH="0" baseline="0" dirty="0" smtClean="0">
                          <a:ln>
                            <a:noFill/>
                          </a:ln>
                          <a:effectLst/>
                        </a:rPr>
                        <a:t>أن تشمل منظمات</a:t>
                      </a:r>
                      <a:r>
                        <a:rPr kumimoji="0" lang="ar-SA" sz="1800" b="1" u="none" strike="noStrike" cap="none" normalizeH="0" dirty="0" smtClean="0">
                          <a:ln>
                            <a:noFill/>
                          </a:ln>
                          <a:effectLst/>
                        </a:rPr>
                        <a:t> حماية الطفولة </a:t>
                      </a:r>
                      <a:r>
                        <a:rPr kumimoji="0" lang="ar-SA" sz="1800" b="1" u="none" strike="noStrike" cap="none" normalizeH="0" baseline="0" dirty="0" smtClean="0">
                          <a:ln>
                            <a:noFill/>
                          </a:ln>
                          <a:effectLst/>
                        </a:rPr>
                        <a:t>خدمة  </a:t>
                      </a:r>
                    </a:p>
                    <a:p>
                      <a:pPr marL="0" marR="0" indent="0" algn="ctr" defTabSz="914400" rtl="1" eaLnBrk="1" fontAlgn="auto" latinLnBrk="0" hangingPunct="1">
                        <a:lnSpc>
                          <a:spcPct val="100000"/>
                        </a:lnSpc>
                        <a:spcBef>
                          <a:spcPts val="0"/>
                        </a:spcBef>
                        <a:spcAft>
                          <a:spcPts val="0"/>
                        </a:spcAft>
                        <a:buClrTx/>
                        <a:buSzTx/>
                        <a:buFontTx/>
                        <a:buNone/>
                        <a:tabLst/>
                        <a:defRPr/>
                      </a:pPr>
                      <a:r>
                        <a:rPr kumimoji="0" lang="ar-SA" sz="1600" b="1" u="none" strike="noStrike" cap="none" normalizeH="0" baseline="0" dirty="0" smtClean="0">
                          <a:ln>
                            <a:noFill/>
                          </a:ln>
                          <a:effectLst/>
                        </a:rPr>
                        <a:t>(( </a:t>
                      </a:r>
                      <a:r>
                        <a:rPr kumimoji="0" lang="ar-SA" sz="2400" b="1" u="none" strike="noStrike" cap="none" normalizeH="0" baseline="0" dirty="0" smtClean="0">
                          <a:ln>
                            <a:noFill/>
                          </a:ln>
                          <a:solidFill>
                            <a:srgbClr val="FF0000"/>
                          </a:solidFill>
                          <a:effectLst/>
                        </a:rPr>
                        <a:t>الرعاية الوقاية والمعالجة معاً </a:t>
                      </a:r>
                      <a:r>
                        <a:rPr kumimoji="0" lang="ar-SA" sz="1600" b="1" u="none" strike="noStrike" cap="none" normalizeH="0" baseline="0" dirty="0" smtClean="0">
                          <a:ln>
                            <a:noFill/>
                          </a:ln>
                          <a:effectLst/>
                        </a:rPr>
                        <a:t>)).</a:t>
                      </a:r>
                      <a:endParaRPr kumimoji="0" lang="ar-SA" sz="2000" b="1" u="none" strike="noStrike" cap="none" normalizeH="0" baseline="0" dirty="0" smtClean="0">
                        <a:ln>
                          <a:noFill/>
                        </a:ln>
                        <a:effectLst/>
                      </a:endParaRPr>
                    </a:p>
                    <a:p>
                      <a:pPr rtl="1"/>
                      <a:endParaRPr lang="ar-SA"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8035248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2119997788"/>
              </p:ext>
            </p:extLst>
          </p:nvPr>
        </p:nvGraphicFramePr>
        <p:xfrm>
          <a:off x="261570" y="2090150"/>
          <a:ext cx="8559257" cy="4310380"/>
        </p:xfrm>
        <a:graphic>
          <a:graphicData uri="http://schemas.openxmlformats.org/drawingml/2006/table">
            <a:tbl>
              <a:tblPr rtl="1" firstRow="1" bandRow="1">
                <a:tableStyleId>{93296810-A885-4BE3-A3E7-6D5BEEA58F35}</a:tableStyleId>
              </a:tblPr>
              <a:tblGrid>
                <a:gridCol w="672685"/>
                <a:gridCol w="7886572"/>
              </a:tblGrid>
              <a:tr h="370840">
                <a:tc>
                  <a:txBody>
                    <a:bodyPr/>
                    <a:lstStyle/>
                    <a:p>
                      <a:pPr algn="ctr" rtl="1"/>
                      <a:r>
                        <a:rPr lang="ar-SA" dirty="0" smtClean="0"/>
                        <a:t>م</a:t>
                      </a:r>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dirty="0" smtClean="0"/>
                        <a:t>الأثر والنتيجة</a:t>
                      </a:r>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rtl="1"/>
                      <a:r>
                        <a:rPr lang="ar-SA" sz="2400" dirty="0" smtClean="0">
                          <a:solidFill>
                            <a:srgbClr val="FF0000"/>
                          </a:solidFill>
                        </a:rPr>
                        <a:t>1</a:t>
                      </a:r>
                      <a:endParaRPr lang="ar-SA"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800" b="1" dirty="0" smtClean="0">
                          <a:solidFill>
                            <a:schemeClr val="tx1"/>
                          </a:solidFill>
                          <a:latin typeface="Arial" pitchFamily="34" charset="0"/>
                          <a:ea typeface="Times New Roman" pitchFamily="18" charset="0"/>
                          <a:cs typeface="Arabic Transparent" pitchFamily="2" charset="-78"/>
                        </a:rPr>
                        <a:t> </a:t>
                      </a:r>
                      <a:r>
                        <a:rPr kumimoji="0" lang="ar-SA" sz="18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مرض البالغين أو موتهم.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rtl="1"/>
                      <a:r>
                        <a:rPr lang="ar-SA" sz="2400" dirty="0" smtClean="0">
                          <a:solidFill>
                            <a:srgbClr val="FF0000"/>
                          </a:solidFill>
                        </a:rPr>
                        <a:t>2</a:t>
                      </a:r>
                      <a:endParaRPr lang="ar-SA"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إن التعرض للعنف أثناء مرحلة الطفولة ارتبط بشكل </a:t>
                      </a:r>
                      <a:r>
                        <a:rPr lang="ar-SA" sz="1800" b="1" dirty="0" smtClean="0">
                          <a:solidFill>
                            <a:schemeClr val="tx1"/>
                          </a:solidFill>
                          <a:latin typeface="Arial" pitchFamily="34" charset="0"/>
                          <a:ea typeface="Times New Roman" pitchFamily="18" charset="0"/>
                          <a:cs typeface="Arabic Transparent" pitchFamily="2" charset="-78"/>
                        </a:rPr>
                        <a:t>كبير كوسائل للتكيّف بما </a:t>
                      </a:r>
                      <a:r>
                        <a:rPr kumimoji="0" lang="ar-SA" sz="18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يلي (</a:t>
                      </a:r>
                      <a:r>
                        <a:rPr kumimoji="0" lang="ar-SA" sz="1800" b="1" i="0" u="none" strike="noStrike" cap="none" normalizeH="0" baseline="0" dirty="0" smtClean="0">
                          <a:ln>
                            <a:noFill/>
                          </a:ln>
                          <a:solidFill>
                            <a:srgbClr val="3333FF"/>
                          </a:solidFill>
                          <a:effectLst/>
                          <a:latin typeface="Arial" pitchFamily="34" charset="0"/>
                          <a:ea typeface="Times New Roman" pitchFamily="18" charset="0"/>
                          <a:cs typeface="Arabic Transparent" pitchFamily="2" charset="-78"/>
                        </a:rPr>
                        <a:t>معاقرة الكحول والمخدرات، الاصابة بالسرطان،، والأمراض النفسية مثل الاكتئاب، أمراض </a:t>
                      </a:r>
                      <a:r>
                        <a:rPr lang="ar-SA" sz="1800" b="1" dirty="0" smtClean="0">
                          <a:solidFill>
                            <a:srgbClr val="3333FF"/>
                          </a:solidFill>
                          <a:latin typeface="Arial" pitchFamily="34" charset="0"/>
                          <a:ea typeface="Times New Roman" pitchFamily="18" charset="0"/>
                          <a:cs typeface="Arabic Transparent" pitchFamily="2" charset="-78"/>
                        </a:rPr>
                        <a:t>جسدية</a:t>
                      </a:r>
                      <a:r>
                        <a:rPr kumimoji="0" lang="ar-SA" sz="1800" b="1" i="0" u="none" strike="noStrike" cap="none" normalizeH="0" baseline="0" dirty="0" smtClean="0">
                          <a:ln>
                            <a:noFill/>
                          </a:ln>
                          <a:solidFill>
                            <a:srgbClr val="3333FF"/>
                          </a:solidFill>
                          <a:effectLst/>
                          <a:latin typeface="Arial" pitchFamily="34" charset="0"/>
                          <a:ea typeface="Times New Roman" pitchFamily="18" charset="0"/>
                          <a:cs typeface="Arabic Transparent" pitchFamily="2" charset="-78"/>
                        </a:rPr>
                        <a:t>، </a:t>
                      </a:r>
                      <a:r>
                        <a:rPr lang="ar-SA" sz="1800" b="1" dirty="0" smtClean="0">
                          <a:solidFill>
                            <a:srgbClr val="3333FF"/>
                          </a:solidFill>
                          <a:latin typeface="Arial" pitchFamily="34" charset="0"/>
                          <a:ea typeface="Times New Roman" pitchFamily="18" charset="0"/>
                          <a:cs typeface="Arabic Transparent" pitchFamily="2" charset="-78"/>
                        </a:rPr>
                        <a:t>الإفراط في الأكل أو العادات الغذائية الضارة الأخرى، السمنة وغيرها </a:t>
                      </a:r>
                      <a:r>
                        <a:rPr kumimoji="0" lang="ar-SA" sz="1800" b="1" i="0" u="none" strike="noStrike" cap="none" normalizeH="0" baseline="0" dirty="0" smtClean="0">
                          <a:ln>
                            <a:noFill/>
                          </a:ln>
                          <a:solidFill>
                            <a:schemeClr val="tx1"/>
                          </a:solidFill>
                          <a:effectLst/>
                          <a:latin typeface="Arial" pitchFamily="34" charset="0"/>
                          <a:ea typeface="Times New Roman" pitchFamily="18" charset="0"/>
                          <a:cs typeface="Arabic Transparent" pitchFamily="2" charset="-7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rtl="1"/>
                      <a:r>
                        <a:rPr lang="ar-SA" sz="2400" dirty="0" smtClean="0">
                          <a:solidFill>
                            <a:srgbClr val="FF0000"/>
                          </a:solidFill>
                        </a:rPr>
                        <a:t>3</a:t>
                      </a:r>
                      <a:endParaRPr lang="ar-SA"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3900"/>
                        </a:lnSpc>
                      </a:pPr>
                      <a:r>
                        <a:rPr lang="ar-SA" sz="1800" b="1" dirty="0" smtClean="0">
                          <a:solidFill>
                            <a:schemeClr val="tx1"/>
                          </a:solidFill>
                        </a:rPr>
                        <a:t>يمكن أن يكون للعنف ضد الأطفال تأثير دائم على الصحة النفسية . </a:t>
                      </a:r>
                    </a:p>
                    <a:p>
                      <a:pPr algn="just">
                        <a:lnSpc>
                          <a:spcPts val="3900"/>
                        </a:lnSpc>
                      </a:pPr>
                      <a:r>
                        <a:rPr lang="ar-SA" sz="1800" b="1" dirty="0" smtClean="0">
                          <a:solidFill>
                            <a:schemeClr val="tx1"/>
                          </a:solidFill>
                        </a:rPr>
                        <a:t>فقد بينت دراسة تقارن بين البيانات من مختلف أرجاء العالم أن نسبة كبيرة من الاضطرابات النفسية للبالغين لها صلة ( </a:t>
                      </a:r>
                      <a:r>
                        <a:rPr lang="ar-SA" sz="1800" b="1" dirty="0" smtClean="0">
                          <a:solidFill>
                            <a:srgbClr val="3333FF"/>
                          </a:solidFill>
                        </a:rPr>
                        <a:t>بالإساءة الجنسية في مرحلة الطفولة </a:t>
                      </a:r>
                      <a:r>
                        <a:rPr lang="ar-SA" sz="1800" b="1" dirty="0" smtClean="0">
                          <a:solidFill>
                            <a:schemeClr val="tx1"/>
                          </a:solidFill>
                        </a:rPr>
                        <a:t>). وبالرغم من أن معدل انتشار الإساءة يتفاوت من منطقة إلى أخرى، إلا أن الآثار تبدو متشابهة، حيث تتفاقم الآثار على الصحة النفسية مع طول الفترة الزمنية التي استمرت خلالها الإساءة وبحسب درجة شدتها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مستطيل 4"/>
          <p:cNvSpPr/>
          <p:nvPr/>
        </p:nvSpPr>
        <p:spPr>
          <a:xfrm>
            <a:off x="2411760" y="59751"/>
            <a:ext cx="6519458" cy="954107"/>
          </a:xfrm>
          <a:prstGeom prst="rect">
            <a:avLst/>
          </a:prstGeom>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ar-SA" sz="2800" b="1" dirty="0">
                <a:ln>
                  <a:prstDash val="solid"/>
                </a:ln>
                <a:solidFill>
                  <a:schemeClr val="tx1"/>
                </a:solidFill>
                <a:effectLst>
                  <a:outerShdw blurRad="88000" dist="50800" dir="5040000" algn="tl">
                    <a:schemeClr val="accent4">
                      <a:tint val="80000"/>
                      <a:satMod val="250000"/>
                      <a:alpha val="45000"/>
                    </a:schemeClr>
                  </a:outerShdw>
                </a:effectLst>
                <a:latin typeface="Arial" pitchFamily="34" charset="0"/>
                <a:ea typeface="Times New Roman" pitchFamily="18" charset="0"/>
                <a:cs typeface="Arabic Transparent" pitchFamily="2" charset="-78"/>
              </a:rPr>
              <a:t>الأثار والنتائج طويلة الأمد </a:t>
            </a:r>
          </a:p>
          <a:p>
            <a:pPr algn="ctr"/>
            <a:r>
              <a:rPr lang="ar-SA" sz="2800" b="1" dirty="0">
                <a:ln>
                  <a:prstDash val="solid"/>
                </a:ln>
                <a:solidFill>
                  <a:schemeClr val="tx1"/>
                </a:solidFill>
                <a:effectLst>
                  <a:outerShdw blurRad="88000" dist="50800" dir="5040000" algn="tl">
                    <a:schemeClr val="accent4">
                      <a:tint val="80000"/>
                      <a:satMod val="250000"/>
                      <a:alpha val="45000"/>
                    </a:schemeClr>
                  </a:outerShdw>
                </a:effectLst>
              </a:rPr>
              <a:t>للإساءة والاهمال1</a:t>
            </a:r>
          </a:p>
        </p:txBody>
      </p:sp>
      <p:pic>
        <p:nvPicPr>
          <p:cNvPr id="6" name="Picture 2"/>
          <p:cNvPicPr>
            <a:picLocks noChangeAspect="1" noChangeArrowheads="1"/>
          </p:cNvPicPr>
          <p:nvPr/>
        </p:nvPicPr>
        <p:blipFill>
          <a:blip r:embed="rId2" cstate="print"/>
          <a:srcRect/>
          <a:stretch>
            <a:fillRect/>
          </a:stretch>
        </p:blipFill>
        <p:spPr bwMode="auto">
          <a:xfrm>
            <a:off x="234665" y="59751"/>
            <a:ext cx="2016224" cy="1137001"/>
          </a:xfrm>
          <a:prstGeom prst="rect">
            <a:avLst/>
          </a:prstGeom>
          <a:noFill/>
          <a:ln w="9525">
            <a:noFill/>
            <a:miter lim="800000"/>
            <a:headEnd/>
            <a:tailEnd/>
          </a:ln>
        </p:spPr>
      </p:pic>
      <p:sp>
        <p:nvSpPr>
          <p:cNvPr id="3" name="مستطيل 2"/>
          <p:cNvSpPr/>
          <p:nvPr/>
        </p:nvSpPr>
        <p:spPr>
          <a:xfrm>
            <a:off x="559654" y="1191995"/>
            <a:ext cx="8271224" cy="70788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algn="justLow" eaLnBrk="0" fontAlgn="base" hangingPunct="0">
              <a:spcBef>
                <a:spcPct val="0"/>
              </a:spcBef>
              <a:spcAft>
                <a:spcPct val="0"/>
              </a:spcAft>
            </a:pPr>
            <a:r>
              <a:rPr lang="ar-SA" sz="2000" b="1" dirty="0">
                <a:latin typeface="Arial" pitchFamily="34" charset="0"/>
                <a:ea typeface="Times New Roman" pitchFamily="18" charset="0"/>
                <a:cs typeface="Arabic Transparent" pitchFamily="2" charset="-78"/>
              </a:rPr>
              <a:t>أوضحت مجموعة كبيرة من البحوث أن العنف المرتكب ضد الأطفال، أو العيش في محيط أسري يتكرر فيه العنف ضد الأشخاص المحببين للطفل، يمكن أن يكون عاملاً مهماً يساهم في : </a:t>
            </a:r>
          </a:p>
        </p:txBody>
      </p:sp>
    </p:spTree>
    <p:extLst>
      <p:ext uri="{BB962C8B-B14F-4D97-AF65-F5344CB8AC3E}">
        <p14:creationId xmlns:p14="http://schemas.microsoft.com/office/powerpoint/2010/main" val="39239220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2547884176"/>
              </p:ext>
            </p:extLst>
          </p:nvPr>
        </p:nvGraphicFramePr>
        <p:xfrm>
          <a:off x="234665" y="1412776"/>
          <a:ext cx="8559257" cy="4432300"/>
        </p:xfrm>
        <a:graphic>
          <a:graphicData uri="http://schemas.openxmlformats.org/drawingml/2006/table">
            <a:tbl>
              <a:tblPr rtl="1" firstRow="1" bandRow="1">
                <a:tableStyleId>{93296810-A885-4BE3-A3E7-6D5BEEA58F35}</a:tableStyleId>
              </a:tblPr>
              <a:tblGrid>
                <a:gridCol w="672685"/>
                <a:gridCol w="7886572"/>
              </a:tblGrid>
              <a:tr h="370840">
                <a:tc>
                  <a:txBody>
                    <a:bodyPr/>
                    <a:lstStyle/>
                    <a:p>
                      <a:pPr algn="ctr" rtl="1"/>
                      <a:r>
                        <a:rPr lang="ar-SA" dirty="0" smtClean="0"/>
                        <a:t>م</a:t>
                      </a:r>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dirty="0" smtClean="0"/>
                        <a:t>الأثر والنتيجة</a:t>
                      </a:r>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rtl="1"/>
                      <a:r>
                        <a:rPr lang="ar-SA" sz="2400" dirty="0" smtClean="0">
                          <a:solidFill>
                            <a:srgbClr val="FF0000"/>
                          </a:solidFill>
                        </a:rPr>
                        <a:t>4</a:t>
                      </a:r>
                      <a:endParaRPr lang="ar-SA"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400" b="1" dirty="0" smtClean="0">
                          <a:solidFill>
                            <a:schemeClr val="tx1"/>
                          </a:solidFill>
                        </a:rPr>
                        <a:t>تتشابه نتائج العقاب البدني والأشكال الأخرى المهينة من المعاملة، فعقوبة الإيذاء البدني  تنبئ بالاكتئاب والتعاسة والقلق ومشاعر اليأس التي يعاني منها الأطفال والشباب المعنفين . وحتى إن قل معدل تكرار عقوبة الإيذاء البدني، فإنها قد تسبب أيضاً الضيق النفسي للشباب.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rtl="1"/>
                      <a:r>
                        <a:rPr lang="ar-SA" sz="2400" dirty="0" smtClean="0">
                          <a:solidFill>
                            <a:srgbClr val="FF0000"/>
                          </a:solidFill>
                        </a:rPr>
                        <a:t>5</a:t>
                      </a:r>
                      <a:endParaRPr lang="ar-SA"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400" b="1" dirty="0" smtClean="0">
                          <a:solidFill>
                            <a:schemeClr val="tx1"/>
                          </a:solidFill>
                        </a:rPr>
                        <a:t>تشير دراسة لمجموعة من المراهقين في هونج كونج تنص أن من تعرضوا      ( </a:t>
                      </a:r>
                      <a:r>
                        <a:rPr lang="ar-SA" sz="2400" b="1" dirty="0" smtClean="0">
                          <a:solidFill>
                            <a:srgbClr val="3333FF"/>
                          </a:solidFill>
                        </a:rPr>
                        <a:t>للعقاب البدني </a:t>
                      </a:r>
                      <a:r>
                        <a:rPr lang="ar-SA" sz="2400" b="1" dirty="0" smtClean="0">
                          <a:solidFill>
                            <a:schemeClr val="tx1"/>
                          </a:solidFill>
                        </a:rPr>
                        <a:t>) كانوا أكثر انخراطاً في تعاطي الكحول ، وتدخين السجائر والتشاجر، وأكثر معاناة من الشعور بالقلق والكرب، ومواجهة الصعوبات في التكيف مع مشكلات الحياة اليومية .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2400" b="1" dirty="0" smtClean="0">
                          <a:solidFill>
                            <a:schemeClr val="tx1"/>
                          </a:solidFill>
                        </a:rPr>
                        <a:t>وأكد هذا دراسات أخرى أجريت في كندا والولايات المتحدة الأمريكية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rtl="1"/>
                      <a:endParaRPr lang="ar-SA"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3900"/>
                        </a:lnSpc>
                      </a:pPr>
                      <a:endParaRPr lang="ar-SA" sz="1800" b="1" dirty="0" smtClean="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مستطيل 4"/>
          <p:cNvSpPr/>
          <p:nvPr/>
        </p:nvSpPr>
        <p:spPr>
          <a:xfrm>
            <a:off x="2380740" y="503094"/>
            <a:ext cx="6519458" cy="523220"/>
          </a:xfrm>
          <a:prstGeom prst="rect">
            <a:avLst/>
          </a:prstGeom>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bodyPr>
          <a:lstStyle/>
          <a:p>
            <a:pPr algn="ctr"/>
            <a:r>
              <a:rPr lang="ar-SA" sz="2800" b="1" dirty="0">
                <a:solidFill>
                  <a:schemeClr val="tx1"/>
                </a:solidFill>
                <a:latin typeface="Arial" pitchFamily="34" charset="0"/>
                <a:ea typeface="Times New Roman" pitchFamily="18" charset="0"/>
                <a:cs typeface="Arabic Transparent" pitchFamily="2" charset="-78"/>
              </a:rPr>
              <a:t>الأثار والنتائج طويلة الأمد </a:t>
            </a:r>
            <a:r>
              <a:rPr lang="ar-SA" sz="2800" b="1" dirty="0" smtClean="0">
                <a:solidFill>
                  <a:schemeClr val="tx1"/>
                </a:solidFill>
              </a:rPr>
              <a:t>للإساءة والاهمال2</a:t>
            </a:r>
            <a:endParaRPr lang="ar-SA" sz="2800" b="1" dirty="0">
              <a:solidFill>
                <a:schemeClr val="tx1"/>
              </a:solidFill>
            </a:endParaRPr>
          </a:p>
        </p:txBody>
      </p:sp>
      <p:pic>
        <p:nvPicPr>
          <p:cNvPr id="6" name="Picture 2"/>
          <p:cNvPicPr>
            <a:picLocks noChangeAspect="1" noChangeArrowheads="1"/>
          </p:cNvPicPr>
          <p:nvPr/>
        </p:nvPicPr>
        <p:blipFill>
          <a:blip r:embed="rId2" cstate="print"/>
          <a:srcRect/>
          <a:stretch>
            <a:fillRect/>
          </a:stretch>
        </p:blipFill>
        <p:spPr bwMode="auto">
          <a:xfrm>
            <a:off x="234665" y="59751"/>
            <a:ext cx="2016224" cy="1137001"/>
          </a:xfrm>
          <a:prstGeom prst="rect">
            <a:avLst/>
          </a:prstGeom>
          <a:noFill/>
          <a:ln w="9525">
            <a:noFill/>
            <a:miter lim="800000"/>
            <a:headEnd/>
            <a:tailEnd/>
          </a:ln>
        </p:spPr>
      </p:pic>
    </p:spTree>
    <p:extLst>
      <p:ext uri="{BB962C8B-B14F-4D97-AF65-F5344CB8AC3E}">
        <p14:creationId xmlns:p14="http://schemas.microsoft.com/office/powerpoint/2010/main" val="18818485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p:cNvSpPr/>
          <p:nvPr/>
        </p:nvSpPr>
        <p:spPr>
          <a:xfrm>
            <a:off x="499611" y="2636912"/>
            <a:ext cx="8064896" cy="1446550"/>
          </a:xfrm>
          <a:prstGeom prst="rect">
            <a:avLst/>
          </a:prstGeom>
          <a:solidFill>
            <a:schemeClr val="accent5">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400" b="1" cap="none" spc="50" dirty="0" smtClean="0">
                <a:ln w="57150"/>
                <a:solidFill>
                  <a:schemeClr val="tx1"/>
                </a:solidFill>
                <a:effectLst>
                  <a:outerShdw blurRad="76200" dist="50800" dir="5400000" algn="tl" rotWithShape="0">
                    <a:srgbClr val="000000">
                      <a:alpha val="65000"/>
                    </a:srgbClr>
                  </a:outerShdw>
                </a:effectLst>
              </a:rPr>
              <a:t>العوامل التي قد تؤدي إلى الإساءة للأطفال</a:t>
            </a:r>
          </a:p>
          <a:p>
            <a:pPr algn="ctr"/>
            <a:endParaRPr lang="ar-SA" sz="4400" b="1" cap="none" spc="50" dirty="0">
              <a:ln w="57150"/>
              <a:solidFill>
                <a:schemeClr val="tx1"/>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3423596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4283968" y="1579042"/>
            <a:ext cx="4439941" cy="4070284"/>
          </a:xfrm>
          <a:prstGeom prst="rect">
            <a:avLst/>
          </a:prstGeom>
          <a:ln w="28575">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72000" tIns="152352" rIns="72000" bIns="38088" numCol="1" anchor="ctr" anchorCtr="0" compatLnSpc="1">
            <a:prstTxWarp prst="textNoShape">
              <a:avLst/>
            </a:prstTxWarp>
            <a:spAutoFit/>
          </a:bodyPr>
          <a:lstStyle/>
          <a:p>
            <a:pPr marL="0" marR="0" lvl="0" indent="0" algn="just" defTabSz="914400" rtl="1" eaLnBrk="1" fontAlgn="base" latinLnBrk="0" hangingPunct="1">
              <a:lnSpc>
                <a:spcPct val="150000"/>
              </a:lnSpc>
              <a:spcBef>
                <a:spcPct val="0"/>
              </a:spcBef>
              <a:spcAft>
                <a:spcPct val="0"/>
              </a:spcAft>
              <a:buClrTx/>
              <a:buSzTx/>
              <a:buFontTx/>
              <a:buNone/>
              <a:tabLst/>
            </a:pPr>
            <a:r>
              <a:rPr kumimoji="0" lang="ar-SA" sz="2400" b="1" i="0" u="none" strike="noStrike" cap="none" normalizeH="0" baseline="0" dirty="0" smtClean="0">
                <a:ln>
                  <a:noFill/>
                </a:ln>
                <a:solidFill>
                  <a:schemeClr val="tx2"/>
                </a:solidFill>
                <a:effectLst/>
                <a:latin typeface="Cambria" pitchFamily="18" charset="0"/>
              </a:rPr>
              <a:t>الإساءة للأطفال مشكلة معقدة لها أسباب وعوامل كثيرة مختلفة (</a:t>
            </a:r>
            <a:r>
              <a:rPr kumimoji="0" lang="ar-SA" sz="2400" b="1" i="0" u="none" strike="noStrike" cap="none" normalizeH="0" baseline="0" dirty="0" smtClean="0">
                <a:ln>
                  <a:noFill/>
                </a:ln>
                <a:solidFill>
                  <a:srgbClr val="FF0000"/>
                </a:solidFill>
                <a:effectLst/>
                <a:latin typeface="Cambria" pitchFamily="18" charset="0"/>
              </a:rPr>
              <a:t>شخصية</a:t>
            </a:r>
            <a:r>
              <a:rPr kumimoji="0" lang="en-US" sz="2400" b="1" i="0" u="none" strike="noStrike" cap="none" normalizeH="0" baseline="0" dirty="0" smtClean="0">
                <a:ln>
                  <a:noFill/>
                </a:ln>
                <a:solidFill>
                  <a:srgbClr val="FF0000"/>
                </a:solidFill>
                <a:effectLst/>
                <a:latin typeface="Cambria" pitchFamily="18" charset="0"/>
              </a:rPr>
              <a:t>-</a:t>
            </a:r>
            <a:r>
              <a:rPr kumimoji="0" lang="ar-SA" sz="2400" b="1" i="0" u="none" strike="noStrike" cap="none" normalizeH="0" baseline="0" dirty="0" smtClean="0">
                <a:ln>
                  <a:noFill/>
                </a:ln>
                <a:solidFill>
                  <a:srgbClr val="FF0000"/>
                </a:solidFill>
                <a:effectLst/>
                <a:latin typeface="Arial"/>
              </a:rPr>
              <a:t> عائلية –اجتماعية.......</a:t>
            </a:r>
            <a:r>
              <a:rPr kumimoji="0" lang="ar-SA" sz="2400" b="1" i="0" u="none" strike="noStrike" cap="none" normalizeH="0" baseline="0" dirty="0" smtClean="0">
                <a:ln>
                  <a:noFill/>
                </a:ln>
                <a:solidFill>
                  <a:schemeClr val="tx2"/>
                </a:solidFill>
                <a:effectLst/>
                <a:latin typeface="Arial"/>
              </a:rPr>
              <a:t>) يتداخل بعضها ببعض تحدث بسبب عدم المساواة أو العدل بين الناس والخلل في توازن القوة بين الكبار </a:t>
            </a:r>
            <a:r>
              <a:rPr kumimoji="0" lang="ar-SA" sz="2400" b="1" i="0" strike="noStrike" cap="none" normalizeH="0" baseline="0" dirty="0" smtClean="0">
                <a:ln>
                  <a:noFill/>
                </a:ln>
                <a:solidFill>
                  <a:schemeClr val="tx2"/>
                </a:solidFill>
                <a:effectLst/>
                <a:latin typeface="Cambria" pitchFamily="18" charset="0"/>
              </a:rPr>
              <a:t>والأطفال الذين هم دائماً </a:t>
            </a:r>
            <a:r>
              <a:rPr kumimoji="0" lang="ar-SA" sz="2400" b="1" i="0" u="none" strike="noStrike" cap="none" normalizeH="0" baseline="0" dirty="0" smtClean="0">
                <a:ln>
                  <a:noFill/>
                </a:ln>
                <a:solidFill>
                  <a:schemeClr val="tx2"/>
                </a:solidFill>
                <a:effectLst/>
                <a:latin typeface="Cambria" pitchFamily="18" charset="0"/>
              </a:rPr>
              <a:t>في وضع ضعيف ومعتمد على الشخص المسيئ.</a:t>
            </a:r>
            <a:endParaRPr kumimoji="0" lang="en-US" sz="2400" b="1" i="0" u="none" strike="noStrike" cap="none" normalizeH="0" baseline="0" dirty="0" smtClean="0">
              <a:ln>
                <a:noFill/>
              </a:ln>
              <a:solidFill>
                <a:schemeClr val="tx2"/>
              </a:solidFill>
              <a:effectLst/>
              <a:latin typeface="Cambria" pitchFamily="18" charset="0"/>
            </a:endParaRPr>
          </a:p>
        </p:txBody>
      </p:sp>
      <p:sp>
        <p:nvSpPr>
          <p:cNvPr id="3" name="مستطيل 2"/>
          <p:cNvSpPr/>
          <p:nvPr/>
        </p:nvSpPr>
        <p:spPr>
          <a:xfrm>
            <a:off x="685800" y="304800"/>
            <a:ext cx="7579319"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200" b="1" spc="50" dirty="0" smtClean="0">
                <a:ln w="11430"/>
                <a:effectLst>
                  <a:outerShdw blurRad="76200" dist="50800" dir="5400000" algn="tl" rotWithShape="0">
                    <a:srgbClr val="000000">
                      <a:alpha val="65000"/>
                    </a:srgbClr>
                  </a:outerShdw>
                </a:effectLst>
              </a:rPr>
              <a:t>العوامل التي من الممكن أن تؤدي للإساءة ضد الأطفال</a:t>
            </a:r>
            <a:endParaRPr lang="ar-SA" sz="3200" b="1" cap="none" spc="50" dirty="0">
              <a:ln w="11430"/>
              <a:effectLst>
                <a:outerShdw blurRad="76200" dist="50800" dir="5400000" algn="tl" rotWithShape="0">
                  <a:srgbClr val="000000">
                    <a:alpha val="65000"/>
                  </a:srgbClr>
                </a:outerShdw>
              </a:effectLst>
            </a:endParaRPr>
          </a:p>
        </p:txBody>
      </p:sp>
      <p:pic>
        <p:nvPicPr>
          <p:cNvPr id="15362" name="Picture 2"/>
          <p:cNvPicPr>
            <a:picLocks noChangeAspect="1" noChangeArrowheads="1"/>
          </p:cNvPicPr>
          <p:nvPr/>
        </p:nvPicPr>
        <p:blipFill>
          <a:blip r:embed="rId2" cstate="print"/>
          <a:srcRect/>
          <a:stretch>
            <a:fillRect/>
          </a:stretch>
        </p:blipFill>
        <p:spPr bwMode="auto">
          <a:xfrm>
            <a:off x="381000" y="1143000"/>
            <a:ext cx="3614936" cy="5178280"/>
          </a:xfrm>
          <a:prstGeom prst="rect">
            <a:avLst/>
          </a:prstGeom>
          <a:noFill/>
          <a:ln w="9525">
            <a:noFill/>
            <a:miter lim="800000"/>
            <a:headEnd/>
            <a:tailEnd/>
          </a:ln>
        </p:spPr>
      </p:pic>
    </p:spTree>
    <p:extLst>
      <p:ext uri="{BB962C8B-B14F-4D97-AF65-F5344CB8AC3E}">
        <p14:creationId xmlns:p14="http://schemas.microsoft.com/office/powerpoint/2010/main" val="35613243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381000" y="2060848"/>
            <a:ext cx="8229600" cy="1592744"/>
          </a:xfrm>
          <a:prstGeom prst="rect">
            <a:avLst/>
          </a:prstGeom>
          <a:ln w="28575">
            <a:solidFill>
              <a:schemeClr val="tx1"/>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ctr" eaLnBrk="0" fontAlgn="base" hangingPunct="0">
              <a:lnSpc>
                <a:spcPts val="3900"/>
              </a:lnSpc>
              <a:spcBef>
                <a:spcPct val="0"/>
              </a:spcBef>
              <a:spcAft>
                <a:spcPct val="0"/>
              </a:spcAft>
            </a:pPr>
            <a:r>
              <a:rPr lang="ar-SA" sz="2400" b="1" dirty="0">
                <a:solidFill>
                  <a:schemeClr val="tx2"/>
                </a:solidFill>
                <a:latin typeface="Arial" pitchFamily="34" charset="0"/>
                <a:ea typeface="Times New Roman" pitchFamily="18" charset="0"/>
                <a:cs typeface="Arabic Transparent" pitchFamily="2" charset="-78"/>
              </a:rPr>
              <a:t>هناك العديد من العوامل المختلفة، البعض منها  متشابه، وتتأثر بعضها ببعض  في الكثير من حالات الإساءة.</a:t>
            </a:r>
          </a:p>
          <a:p>
            <a:pPr algn="ctr" eaLnBrk="0" fontAlgn="base" hangingPunct="0">
              <a:lnSpc>
                <a:spcPts val="3900"/>
              </a:lnSpc>
              <a:spcBef>
                <a:spcPct val="0"/>
              </a:spcBef>
              <a:spcAft>
                <a:spcPct val="0"/>
              </a:spcAft>
            </a:pPr>
            <a:r>
              <a:rPr lang="ar-SA" sz="2400" b="1" dirty="0">
                <a:solidFill>
                  <a:srgbClr val="C00000"/>
                </a:solidFill>
                <a:latin typeface="Arial" pitchFamily="34" charset="0"/>
                <a:ea typeface="Times New Roman" pitchFamily="18" charset="0"/>
                <a:cs typeface="Arabic Transparent" pitchFamily="2" charset="-78"/>
              </a:rPr>
              <a:t>ما هي برأيكم المحاور أو التصنيفات الرئيسية لعوامل الإساءة  للأطفال؟ </a:t>
            </a:r>
          </a:p>
        </p:txBody>
      </p:sp>
      <p:sp>
        <p:nvSpPr>
          <p:cNvPr id="5" name="مستطيل 4"/>
          <p:cNvSpPr/>
          <p:nvPr/>
        </p:nvSpPr>
        <p:spPr>
          <a:xfrm>
            <a:off x="4133290" y="313408"/>
            <a:ext cx="4116832" cy="523220"/>
          </a:xfrm>
          <a:prstGeom prst="rect">
            <a:avLst/>
          </a:prstGeom>
          <a:solidFill>
            <a:schemeClr val="accent5"/>
          </a:solidFill>
          <a:ln>
            <a:solidFill>
              <a:schemeClr val="tx1"/>
            </a:solidFill>
            <a:headEnd/>
            <a:tailEn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anchor="ctr" anchorCtr="0" compatLnSpc="1">
            <a:prstTxWarp prst="textNoShape">
              <a:avLst/>
            </a:prstTxWarp>
            <a:spAutoFit/>
          </a:bodyPr>
          <a:lstStyle/>
          <a:p>
            <a:pPr algn="justLow" fontAlgn="base">
              <a:spcBef>
                <a:spcPct val="0"/>
              </a:spcBef>
              <a:spcAft>
                <a:spcPct val="0"/>
              </a:spcAft>
            </a:pPr>
            <a:r>
              <a:rPr lang="ar-SA" sz="2800" b="1" dirty="0">
                <a:solidFill>
                  <a:schemeClr val="tx1"/>
                </a:solidFill>
                <a:latin typeface="Arial" pitchFamily="34" charset="0"/>
                <a:ea typeface="Times New Roman" pitchFamily="18" charset="0"/>
              </a:rPr>
              <a:t>اسم النشاط </a:t>
            </a:r>
            <a:r>
              <a:rPr lang="ar-SA" sz="2800" b="1" dirty="0" smtClean="0">
                <a:solidFill>
                  <a:schemeClr val="tx1"/>
                </a:solidFill>
                <a:latin typeface="Arial" pitchFamily="34" charset="0"/>
                <a:ea typeface="Times New Roman" pitchFamily="18" charset="0"/>
              </a:rPr>
              <a:t>2/1/2</a:t>
            </a:r>
            <a:r>
              <a:rPr lang="ar-SA" sz="2800" b="1" dirty="0">
                <a:solidFill>
                  <a:schemeClr val="tx1"/>
                </a:solidFill>
                <a:latin typeface="Arial" pitchFamily="34" charset="0"/>
                <a:ea typeface="Times New Roman" pitchFamily="18" charset="0"/>
              </a:rPr>
              <a:t>: وادي الشوك </a:t>
            </a:r>
          </a:p>
        </p:txBody>
      </p:sp>
      <p:sp>
        <p:nvSpPr>
          <p:cNvPr id="7" name="مستطيل مستدير الزوايا 6"/>
          <p:cNvSpPr/>
          <p:nvPr/>
        </p:nvSpPr>
        <p:spPr>
          <a:xfrm>
            <a:off x="859532" y="1196752"/>
            <a:ext cx="7315200" cy="619318"/>
          </a:xfrm>
          <a:prstGeom prst="roundRect">
            <a:avLst/>
          </a:prstGeom>
          <a:ln w="28575">
            <a:solidFill>
              <a:schemeClr val="tx1"/>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ctr" eaLnBrk="0" fontAlgn="base" hangingPunct="0">
              <a:lnSpc>
                <a:spcPts val="3900"/>
              </a:lnSpc>
              <a:spcBef>
                <a:spcPct val="0"/>
              </a:spcBef>
              <a:spcAft>
                <a:spcPct val="0"/>
              </a:spcAft>
            </a:pPr>
            <a:r>
              <a:rPr lang="ar-SA" sz="2400" b="1" dirty="0">
                <a:solidFill>
                  <a:schemeClr val="accent3"/>
                </a:solidFill>
                <a:latin typeface="Arial" pitchFamily="34" charset="0"/>
                <a:ea typeface="Times New Roman" pitchFamily="18" charset="0"/>
                <a:cs typeface="Arabic Transparent" pitchFamily="2" charset="-78"/>
              </a:rPr>
              <a:t> </a:t>
            </a:r>
            <a:r>
              <a:rPr lang="ar-SA" sz="2400" b="1" dirty="0">
                <a:solidFill>
                  <a:schemeClr val="tx1"/>
                </a:solidFill>
                <a:latin typeface="Arial" pitchFamily="34" charset="0"/>
                <a:ea typeface="Times New Roman" pitchFamily="18" charset="0"/>
                <a:cs typeface="Arabic Transparent" pitchFamily="2" charset="-78"/>
              </a:rPr>
              <a:t>"توصيف وتحليل العوامل المؤدية لإساءة معاملة الأطفال"</a:t>
            </a:r>
          </a:p>
        </p:txBody>
      </p:sp>
      <p:pic>
        <p:nvPicPr>
          <p:cNvPr id="9" name="Picture 2"/>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79512" y="4149080"/>
            <a:ext cx="2924288" cy="22596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433" name="Rectangle 1"/>
          <p:cNvSpPr>
            <a:spLocks noChangeArrowheads="1"/>
          </p:cNvSpPr>
          <p:nvPr/>
        </p:nvSpPr>
        <p:spPr bwMode="auto">
          <a:xfrm>
            <a:off x="6948264" y="5373216"/>
            <a:ext cx="2024913" cy="1200329"/>
          </a:xfrm>
          <a:prstGeom prst="rect">
            <a:avLst/>
          </a:prstGeom>
          <a:solidFill>
            <a:srgbClr val="FFFF5B"/>
          </a:solidFill>
          <a:ln>
            <a:solidFill>
              <a:schemeClr val="tx1"/>
            </a:solidFill>
            <a:headEnd/>
            <a:tailEn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anchor="ctr" anchorCtr="0" compatLnSpc="1">
            <a:prstTxWarp prst="textNoShape">
              <a:avLst/>
            </a:prstTxWarp>
            <a:spAutoFit/>
          </a:bodyPr>
          <a:lstStyle/>
          <a:p>
            <a:pPr algn="justLow" fontAlgn="base">
              <a:spcBef>
                <a:spcPct val="0"/>
              </a:spcBef>
              <a:spcAft>
                <a:spcPct val="0"/>
              </a:spcAft>
            </a:pPr>
            <a:r>
              <a:rPr lang="ar-SA" b="1" dirty="0">
                <a:solidFill>
                  <a:schemeClr val="tx1"/>
                </a:solidFill>
                <a:latin typeface="Arial" pitchFamily="34" charset="0"/>
                <a:ea typeface="Times New Roman" pitchFamily="18" charset="0"/>
              </a:rPr>
              <a:t>مدة النشاط :   </a:t>
            </a:r>
            <a:r>
              <a:rPr lang="ar-SA" b="1" dirty="0" smtClean="0">
                <a:solidFill>
                  <a:schemeClr val="tx1"/>
                </a:solidFill>
                <a:latin typeface="Arial" pitchFamily="34" charset="0"/>
                <a:ea typeface="Times New Roman" pitchFamily="18" charset="0"/>
              </a:rPr>
              <a:t>10 </a:t>
            </a:r>
            <a:r>
              <a:rPr lang="ar-SA" b="1" dirty="0">
                <a:solidFill>
                  <a:schemeClr val="tx1"/>
                </a:solidFill>
                <a:latin typeface="Arial" pitchFamily="34" charset="0"/>
                <a:ea typeface="Times New Roman" pitchFamily="18" charset="0"/>
              </a:rPr>
              <a:t>دقيقة</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a:solidFill>
                  <a:schemeClr val="tx1"/>
                </a:solidFill>
                <a:latin typeface="Arial" pitchFamily="34" charset="0"/>
                <a:ea typeface="Times New Roman" pitchFamily="18" charset="0"/>
              </a:rPr>
              <a:t>طريقة التدريب: </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a:solidFill>
                  <a:schemeClr val="tx1"/>
                </a:solidFill>
                <a:latin typeface="Arial" pitchFamily="34" charset="0"/>
                <a:ea typeface="Times New Roman" pitchFamily="18" charset="0"/>
              </a:rPr>
              <a:t>-مجموعات العمل </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a:solidFill>
                  <a:schemeClr val="tx1"/>
                </a:solidFill>
                <a:latin typeface="Arial" pitchFamily="34" charset="0"/>
                <a:ea typeface="Times New Roman" pitchFamily="18" charset="0"/>
              </a:rPr>
              <a:t>-العصف الذهني </a:t>
            </a:r>
            <a:r>
              <a:rPr lang="en-US" b="1" dirty="0">
                <a:solidFill>
                  <a:schemeClr val="tx1"/>
                </a:solidFill>
                <a:latin typeface="Arial" pitchFamily="34" charset="0"/>
                <a:ea typeface="Times New Roman" pitchFamily="18" charset="0"/>
              </a:rPr>
              <a:t> </a:t>
            </a:r>
          </a:p>
        </p:txBody>
      </p:sp>
    </p:spTree>
    <p:extLst>
      <p:ext uri="{BB962C8B-B14F-4D97-AF65-F5344CB8AC3E}">
        <p14:creationId xmlns:p14="http://schemas.microsoft.com/office/powerpoint/2010/main" val="21805400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539552" y="1310499"/>
            <a:ext cx="8229600" cy="1592744"/>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algn="ctr" eaLnBrk="0" fontAlgn="base" hangingPunct="0">
              <a:lnSpc>
                <a:spcPts val="3900"/>
              </a:lnSpc>
              <a:spcBef>
                <a:spcPct val="0"/>
              </a:spcBef>
              <a:spcAft>
                <a:spcPct val="0"/>
              </a:spcAft>
            </a:pPr>
            <a:r>
              <a:rPr lang="ar-SA" sz="2400" b="1" dirty="0" smtClean="0">
                <a:solidFill>
                  <a:schemeClr val="tx2"/>
                </a:solidFill>
                <a:latin typeface="Arial" pitchFamily="34" charset="0"/>
                <a:ea typeface="Times New Roman" pitchFamily="18" charset="0"/>
                <a:cs typeface="Arabic Transparent" pitchFamily="2" charset="-78"/>
              </a:rPr>
              <a:t>في الجدول التالي بعض القنوات</a:t>
            </a:r>
            <a:r>
              <a:rPr lang="ar-SA" sz="2400" b="1" dirty="0">
                <a:solidFill>
                  <a:schemeClr val="tx2"/>
                </a:solidFill>
                <a:latin typeface="Arial" pitchFamily="34" charset="0"/>
                <a:ea typeface="Times New Roman" pitchFamily="18" charset="0"/>
                <a:cs typeface="Arabic Transparent" pitchFamily="2" charset="-78"/>
              </a:rPr>
              <a:t> </a:t>
            </a:r>
            <a:r>
              <a:rPr lang="ar-SA" sz="2400" b="1" dirty="0" smtClean="0">
                <a:solidFill>
                  <a:schemeClr val="tx2"/>
                </a:solidFill>
                <a:latin typeface="Arial" pitchFamily="34" charset="0"/>
                <a:ea typeface="Times New Roman" pitchFamily="18" charset="0"/>
                <a:cs typeface="Arabic Transparent" pitchFamily="2" charset="-78"/>
              </a:rPr>
              <a:t>التي قد يحدث من خلالها الإساءة والإهمال للأطفال</a:t>
            </a:r>
            <a:endParaRPr lang="ar-SA" sz="2400" b="1" dirty="0">
              <a:solidFill>
                <a:schemeClr val="tx2"/>
              </a:solidFill>
              <a:latin typeface="Arial" pitchFamily="34" charset="0"/>
              <a:ea typeface="Times New Roman" pitchFamily="18" charset="0"/>
              <a:cs typeface="Arabic Transparent" pitchFamily="2" charset="-78"/>
            </a:endParaRPr>
          </a:p>
          <a:p>
            <a:pPr algn="ctr" eaLnBrk="0" fontAlgn="base" hangingPunct="0">
              <a:lnSpc>
                <a:spcPts val="3900"/>
              </a:lnSpc>
              <a:spcBef>
                <a:spcPct val="0"/>
              </a:spcBef>
              <a:spcAft>
                <a:spcPct val="0"/>
              </a:spcAft>
            </a:pPr>
            <a:r>
              <a:rPr lang="ar-SA" sz="2400" b="1" dirty="0" smtClean="0">
                <a:solidFill>
                  <a:srgbClr val="C00000"/>
                </a:solidFill>
                <a:latin typeface="Arial" pitchFamily="34" charset="0"/>
                <a:ea typeface="Times New Roman" pitchFamily="18" charset="0"/>
                <a:cs typeface="Arabic Transparent" pitchFamily="2" charset="-78"/>
              </a:rPr>
              <a:t>س : </a:t>
            </a:r>
            <a:r>
              <a:rPr lang="ar-SA" sz="24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rPr>
              <a:t>أذكر </a:t>
            </a:r>
            <a:r>
              <a:rPr lang="ar-SA" sz="24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rPr>
              <a:t>أكبر عدد من العوامل التي  تؤدي إلى الإساءة </a:t>
            </a:r>
            <a:r>
              <a:rPr lang="ar-SA" sz="24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rPr>
              <a:t>تحت </a:t>
            </a:r>
            <a:r>
              <a:rPr lang="ar-SA" sz="24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rPr>
              <a:t>كل </a:t>
            </a:r>
            <a:r>
              <a:rPr lang="ar-SA" sz="24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rPr>
              <a:t>محور من المحاور التالية </a:t>
            </a:r>
            <a:endParaRPr lang="ar-SA" sz="24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endParaRPr>
          </a:p>
        </p:txBody>
      </p:sp>
      <p:sp>
        <p:nvSpPr>
          <p:cNvPr id="5" name="مستطيل 4"/>
          <p:cNvSpPr/>
          <p:nvPr/>
        </p:nvSpPr>
        <p:spPr>
          <a:xfrm>
            <a:off x="4133290" y="313408"/>
            <a:ext cx="4116832" cy="523220"/>
          </a:xfrm>
          <a:prstGeom prst="rect">
            <a:avLst/>
          </a:prstGeom>
          <a:solidFill>
            <a:schemeClr val="tx2">
              <a:lumMod val="20000"/>
              <a:lumOff val="80000"/>
            </a:schemeClr>
          </a:solidFill>
          <a:ln>
            <a:headEnd/>
            <a:tailEn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anchor="ctr" anchorCtr="0" compatLnSpc="1">
            <a:prstTxWarp prst="textNoShape">
              <a:avLst/>
            </a:prstTxWarp>
            <a:spAutoFit/>
          </a:bodyPr>
          <a:lstStyle/>
          <a:p>
            <a:pPr algn="justLow" fontAlgn="base">
              <a:spcBef>
                <a:spcPct val="0"/>
              </a:spcBef>
              <a:spcAft>
                <a:spcPct val="0"/>
              </a:spcAft>
            </a:pPr>
            <a:r>
              <a:rPr lang="ar-SA" sz="2800" b="1" dirty="0">
                <a:solidFill>
                  <a:schemeClr val="tx1"/>
                </a:solidFill>
                <a:latin typeface="Arial" pitchFamily="34" charset="0"/>
                <a:ea typeface="Times New Roman" pitchFamily="18" charset="0"/>
              </a:rPr>
              <a:t>اسم النشاط </a:t>
            </a:r>
            <a:r>
              <a:rPr lang="ar-SA" sz="2800" b="1" dirty="0" smtClean="0">
                <a:solidFill>
                  <a:schemeClr val="tx1"/>
                </a:solidFill>
                <a:latin typeface="Arial" pitchFamily="34" charset="0"/>
                <a:ea typeface="Times New Roman" pitchFamily="18" charset="0"/>
              </a:rPr>
              <a:t>2/1/2</a:t>
            </a:r>
            <a:r>
              <a:rPr lang="ar-SA" sz="2800" b="1" dirty="0">
                <a:solidFill>
                  <a:schemeClr val="tx1"/>
                </a:solidFill>
                <a:latin typeface="Arial" pitchFamily="34" charset="0"/>
                <a:ea typeface="Times New Roman" pitchFamily="18" charset="0"/>
              </a:rPr>
              <a:t>: وادي الشوك </a:t>
            </a:r>
          </a:p>
        </p:txBody>
      </p:sp>
      <p:pic>
        <p:nvPicPr>
          <p:cNvPr id="9" name="Picture 2"/>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79512" y="188640"/>
            <a:ext cx="1310680" cy="1012798"/>
          </a:xfrm>
          <a:prstGeom prst="ellipse">
            <a:avLst/>
          </a:prstGeom>
          <a:ln>
            <a:noFill/>
          </a:ln>
          <a:effectLst>
            <a:softEdge rad="112500"/>
          </a:effectLst>
        </p:spPr>
      </p:pic>
      <p:sp>
        <p:nvSpPr>
          <p:cNvPr id="18433" name="Rectangle 1"/>
          <p:cNvSpPr>
            <a:spLocks noChangeArrowheads="1"/>
          </p:cNvSpPr>
          <p:nvPr/>
        </p:nvSpPr>
        <p:spPr bwMode="auto">
          <a:xfrm>
            <a:off x="4427984" y="5650527"/>
            <a:ext cx="4362560" cy="1200329"/>
          </a:xfrm>
          <a:prstGeom prst="rect">
            <a:avLst/>
          </a:prstGeom>
          <a:solidFill>
            <a:srgbClr val="FFFF5B"/>
          </a:solidFill>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ar-SA" b="1" dirty="0">
                <a:solidFill>
                  <a:schemeClr val="tx1"/>
                </a:solidFill>
                <a:latin typeface="Arial" pitchFamily="34" charset="0"/>
                <a:ea typeface="Times New Roman" pitchFamily="18" charset="0"/>
              </a:rPr>
              <a:t>مدة النشاط :   </a:t>
            </a:r>
            <a:r>
              <a:rPr lang="ar-SA" b="1" dirty="0" smtClean="0">
                <a:solidFill>
                  <a:schemeClr val="tx1"/>
                </a:solidFill>
                <a:latin typeface="Arial" pitchFamily="34" charset="0"/>
                <a:ea typeface="Times New Roman" pitchFamily="18" charset="0"/>
              </a:rPr>
              <a:t>15دقيقة</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a:solidFill>
                  <a:schemeClr val="tx1"/>
                </a:solidFill>
                <a:latin typeface="Arial" pitchFamily="34" charset="0"/>
                <a:ea typeface="Times New Roman" pitchFamily="18" charset="0"/>
              </a:rPr>
              <a:t>طريقة التدريب: </a:t>
            </a:r>
            <a:r>
              <a:rPr lang="ar-SA" b="1" dirty="0" smtClean="0">
                <a:solidFill>
                  <a:schemeClr val="tx1"/>
                </a:solidFill>
                <a:latin typeface="Arial" pitchFamily="34" charset="0"/>
                <a:ea typeface="Times New Roman" pitchFamily="18" charset="0"/>
              </a:rPr>
              <a:t>ورق ملون كبير </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a:solidFill>
                  <a:schemeClr val="tx1"/>
                </a:solidFill>
                <a:latin typeface="Arial" pitchFamily="34" charset="0"/>
                <a:ea typeface="Times New Roman" pitchFamily="18" charset="0"/>
              </a:rPr>
              <a:t>-مجموعات </a:t>
            </a:r>
            <a:r>
              <a:rPr lang="ar-SA" b="1" dirty="0" smtClean="0">
                <a:solidFill>
                  <a:schemeClr val="tx1"/>
                </a:solidFill>
                <a:latin typeface="Arial" pitchFamily="34" charset="0"/>
                <a:ea typeface="Times New Roman" pitchFamily="18" charset="0"/>
              </a:rPr>
              <a:t>العمل ( 4 )  كل مجموع لها محور </a:t>
            </a:r>
            <a:r>
              <a:rPr lang="ar-SA" b="1" dirty="0">
                <a:solidFill>
                  <a:schemeClr val="tx1"/>
                </a:solidFill>
                <a:latin typeface="Arial" pitchFamily="34" charset="0"/>
                <a:ea typeface="Times New Roman" pitchFamily="18" charset="0"/>
              </a:rPr>
              <a:t> </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a:solidFill>
                  <a:schemeClr val="tx1"/>
                </a:solidFill>
                <a:latin typeface="Arial" pitchFamily="34" charset="0"/>
                <a:ea typeface="Times New Roman" pitchFamily="18" charset="0"/>
              </a:rPr>
              <a:t>-العصف الذهني</a:t>
            </a:r>
            <a:r>
              <a:rPr lang="ar-SA" b="1" dirty="0">
                <a:solidFill>
                  <a:schemeClr val="bg1"/>
                </a:solidFill>
                <a:latin typeface="Arial" pitchFamily="34" charset="0"/>
                <a:ea typeface="Times New Roman" pitchFamily="18" charset="0"/>
              </a:rPr>
              <a:t> </a:t>
            </a:r>
            <a:r>
              <a:rPr lang="en-US" b="1" dirty="0">
                <a:solidFill>
                  <a:schemeClr val="bg1"/>
                </a:solidFill>
                <a:latin typeface="Arial" pitchFamily="34" charset="0"/>
                <a:ea typeface="Times New Roman" pitchFamily="18" charset="0"/>
              </a:rPr>
              <a:t> </a:t>
            </a:r>
          </a:p>
        </p:txBody>
      </p:sp>
      <p:graphicFrame>
        <p:nvGraphicFramePr>
          <p:cNvPr id="6" name="جدول 5"/>
          <p:cNvGraphicFramePr>
            <a:graphicFrameLocks noGrp="1"/>
          </p:cNvGraphicFramePr>
          <p:nvPr>
            <p:extLst>
              <p:ext uri="{D42A27DB-BD31-4B8C-83A1-F6EECF244321}">
                <p14:modId xmlns:p14="http://schemas.microsoft.com/office/powerpoint/2010/main" val="1839000848"/>
              </p:ext>
            </p:extLst>
          </p:nvPr>
        </p:nvGraphicFramePr>
        <p:xfrm>
          <a:off x="539552" y="2928654"/>
          <a:ext cx="8305800" cy="2642235"/>
        </p:xfrm>
        <a:graphic>
          <a:graphicData uri="http://schemas.openxmlformats.org/drawingml/2006/table">
            <a:tbl>
              <a:tblPr rtl="1" firstRow="1" bandRow="1">
                <a:tableStyleId>{93296810-A885-4BE3-A3E7-6D5BEEA58F35}</a:tableStyleId>
              </a:tblPr>
              <a:tblGrid>
                <a:gridCol w="2223708"/>
                <a:gridCol w="1929192"/>
                <a:gridCol w="2076450"/>
                <a:gridCol w="2076450"/>
              </a:tblGrid>
              <a:tr h="442713">
                <a:tc gridSpan="4">
                  <a:txBody>
                    <a:bodyPr/>
                    <a:lstStyle/>
                    <a:p>
                      <a:pPr marL="0" marR="0" indent="0" algn="ctr" defTabSz="914400" rtl="1" eaLnBrk="1" fontAlgn="auto" latinLnBrk="0" hangingPunct="1">
                        <a:lnSpc>
                          <a:spcPct val="150000"/>
                        </a:lnSpc>
                        <a:spcBef>
                          <a:spcPts val="0"/>
                        </a:spcBef>
                        <a:spcAft>
                          <a:spcPts val="0"/>
                        </a:spcAft>
                        <a:buClrTx/>
                        <a:buSzTx/>
                        <a:buFontTx/>
                        <a:buNone/>
                        <a:tabLst/>
                        <a:defRPr/>
                      </a:pPr>
                      <a:endParaRPr lang="ar-SA" sz="1900" b="1" kern="12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hMerge="1">
                  <a:txBody>
                    <a:bodyPr/>
                    <a:lstStyle/>
                    <a:p>
                      <a:pPr rtl="1"/>
                      <a:endParaRPr lang="ar-SA" u="none" dirty="0">
                        <a:effectLst/>
                      </a:endParaRPr>
                    </a:p>
                  </a:txBody>
                  <a:tcPr/>
                </a:tc>
                <a:tc hMerge="1">
                  <a:txBody>
                    <a:bodyPr/>
                    <a:lstStyle/>
                    <a:p>
                      <a:pPr rtl="1"/>
                      <a:endParaRPr lang="ar-SA" u="none" dirty="0">
                        <a:effectLst/>
                      </a:endParaRPr>
                    </a:p>
                  </a:txBody>
                  <a:tcPr/>
                </a:tc>
                <a:tc hMerge="1">
                  <a:txBody>
                    <a:bodyPr/>
                    <a:lstStyle/>
                    <a:p>
                      <a:pPr rtl="1"/>
                      <a:endParaRPr lang="ar-SA" u="none" dirty="0">
                        <a:effectLst/>
                      </a:endParaRPr>
                    </a:p>
                  </a:txBody>
                  <a:tcPr/>
                </a:tc>
              </a:tr>
              <a:tr h="653415">
                <a:tc>
                  <a:txBody>
                    <a:bodyPr/>
                    <a:lstStyle/>
                    <a:p>
                      <a:pPr algn="ctr" rtl="1"/>
                      <a:r>
                        <a:rPr kumimoji="0" lang="ar-SA" sz="2000" b="1" u="none" strike="noStrike" cap="none" normalizeH="0" baseline="0" dirty="0" smtClean="0">
                          <a:ln>
                            <a:noFill/>
                          </a:ln>
                          <a:solidFill>
                            <a:srgbClr val="002060"/>
                          </a:solidFill>
                          <a:effectLst/>
                        </a:rPr>
                        <a:t>الوالدين والأسرة</a:t>
                      </a:r>
                      <a:endParaRPr lang="ar-SA" sz="2000" b="1" u="none" dirty="0">
                        <a:solidFill>
                          <a:srgbClr val="00206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rtl="1"/>
                      <a:r>
                        <a:rPr kumimoji="0" lang="ar-SA" sz="2000" b="1" u="none" strike="noStrike" cap="none" normalizeH="0" baseline="0" dirty="0" smtClean="0">
                          <a:ln>
                            <a:noFill/>
                          </a:ln>
                          <a:solidFill>
                            <a:srgbClr val="002060"/>
                          </a:solidFill>
                          <a:effectLst/>
                        </a:rPr>
                        <a:t>الطفل نفسه</a:t>
                      </a:r>
                      <a:endParaRPr lang="ar-SA" sz="2000" b="1" u="none" dirty="0">
                        <a:solidFill>
                          <a:srgbClr val="00206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rtl="1"/>
                      <a:r>
                        <a:rPr kumimoji="0" lang="ar-SA" sz="2000" b="1" u="none" strike="noStrike" cap="none" normalizeH="0" baseline="0" dirty="0" smtClean="0">
                          <a:ln>
                            <a:noFill/>
                          </a:ln>
                          <a:solidFill>
                            <a:srgbClr val="002060"/>
                          </a:solidFill>
                          <a:effectLst/>
                        </a:rPr>
                        <a:t>البيئة المحلية </a:t>
                      </a:r>
                      <a:endParaRPr lang="ar-SA" sz="2000" b="1" u="none" dirty="0">
                        <a:solidFill>
                          <a:srgbClr val="00206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rtl="1"/>
                      <a:r>
                        <a:rPr kumimoji="0" lang="ar-SA" sz="2000" b="1" u="none" strike="noStrike" cap="none" normalizeH="0" baseline="0" dirty="0" smtClean="0">
                          <a:ln>
                            <a:noFill/>
                          </a:ln>
                          <a:solidFill>
                            <a:srgbClr val="002060"/>
                          </a:solidFill>
                          <a:effectLst/>
                        </a:rPr>
                        <a:t>المجتمع</a:t>
                      </a:r>
                      <a:endParaRPr lang="ar-SA" sz="2000" b="1" u="none" dirty="0">
                        <a:solidFill>
                          <a:srgbClr val="00206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47739">
                <a:tc>
                  <a:txBody>
                    <a:bodyPr/>
                    <a:lstStyle/>
                    <a:p>
                      <a:pPr rtl="1"/>
                      <a:endParaRPr lang="ar-SA"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rtl="1"/>
                      <a:endParaRPr lang="ar-SA"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rtl="1"/>
                      <a:endParaRPr lang="ar-SA"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rtl="1"/>
                      <a:endParaRPr lang="ar-SA"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347739">
                <a:tc>
                  <a:txBody>
                    <a:bodyPr/>
                    <a:lstStyle/>
                    <a:p>
                      <a:pPr rtl="1"/>
                      <a:endParaRPr lang="ar-SA"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rtl="1"/>
                      <a:endParaRPr lang="ar-SA"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rtl="1"/>
                      <a:endParaRPr lang="ar-SA"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rtl="1"/>
                      <a:endParaRPr lang="ar-SA"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347739">
                <a:tc>
                  <a:txBody>
                    <a:bodyPr/>
                    <a:lstStyle/>
                    <a:p>
                      <a:pPr rtl="1"/>
                      <a:endParaRPr lang="ar-SA"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rtl="1"/>
                      <a:endParaRPr lang="ar-SA"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rtl="1"/>
                      <a:endParaRPr lang="ar-SA"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rtl="1"/>
                      <a:endParaRPr lang="ar-SA"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347739">
                <a:tc>
                  <a:txBody>
                    <a:bodyPr/>
                    <a:lstStyle/>
                    <a:p>
                      <a:pPr rtl="1"/>
                      <a:endParaRPr lang="ar-SA"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rtl="1"/>
                      <a:endParaRPr lang="ar-SA"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rtl="1"/>
                      <a:endParaRPr lang="ar-SA"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rtl="1"/>
                      <a:endParaRPr lang="ar-SA"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bl>
          </a:graphicData>
        </a:graphic>
      </p:graphicFrame>
    </p:spTree>
    <p:extLst>
      <p:ext uri="{BB962C8B-B14F-4D97-AF65-F5344CB8AC3E}">
        <p14:creationId xmlns:p14="http://schemas.microsoft.com/office/powerpoint/2010/main" val="170000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586333" y="2492896"/>
            <a:ext cx="8229600" cy="2092881"/>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algn="ctr" eaLnBrk="0" fontAlgn="base" hangingPunct="0">
              <a:lnSpc>
                <a:spcPts val="3900"/>
              </a:lnSpc>
              <a:spcBef>
                <a:spcPct val="0"/>
              </a:spcBef>
              <a:spcAft>
                <a:spcPct val="0"/>
              </a:spcAft>
            </a:pPr>
            <a:r>
              <a:rPr lang="ar-SA" sz="2400" b="1" dirty="0" smtClean="0">
                <a:solidFill>
                  <a:schemeClr val="tx2"/>
                </a:solidFill>
                <a:latin typeface="Arial" pitchFamily="34" charset="0"/>
                <a:ea typeface="Times New Roman" pitchFamily="18" charset="0"/>
                <a:cs typeface="Arabic Transparent" pitchFamily="2" charset="-78"/>
              </a:rPr>
              <a:t>الصور المجزأة </a:t>
            </a:r>
          </a:p>
          <a:p>
            <a:pPr algn="ctr" eaLnBrk="0" fontAlgn="base" hangingPunct="0">
              <a:lnSpc>
                <a:spcPts val="3900"/>
              </a:lnSpc>
              <a:spcBef>
                <a:spcPct val="0"/>
              </a:spcBef>
              <a:spcAft>
                <a:spcPct val="0"/>
              </a:spcAft>
            </a:pPr>
            <a:r>
              <a:rPr lang="en-US" sz="2400" b="1" dirty="0" smtClean="0">
                <a:solidFill>
                  <a:schemeClr val="tx2"/>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rPr>
              <a:t>PUZZLE</a:t>
            </a:r>
          </a:p>
          <a:p>
            <a:pPr algn="ctr" eaLnBrk="0" fontAlgn="base" hangingPunct="0">
              <a:lnSpc>
                <a:spcPts val="3900"/>
              </a:lnSpc>
              <a:spcBef>
                <a:spcPct val="0"/>
              </a:spcBef>
              <a:spcAft>
                <a:spcPct val="0"/>
              </a:spcAft>
            </a:pPr>
            <a:r>
              <a:rPr lang="ar-SA" sz="2400" b="1" dirty="0" smtClean="0">
                <a:solidFill>
                  <a:schemeClr val="tx2"/>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rPr>
              <a:t>لديكم ( 4) صور مجزأة </a:t>
            </a:r>
          </a:p>
          <a:p>
            <a:pPr algn="ctr" eaLnBrk="0" fontAlgn="base" hangingPunct="0">
              <a:lnSpc>
                <a:spcPts val="3900"/>
              </a:lnSpc>
              <a:spcBef>
                <a:spcPct val="0"/>
              </a:spcBef>
              <a:spcAft>
                <a:spcPct val="0"/>
              </a:spcAft>
            </a:pPr>
            <a:r>
              <a:rPr lang="ar-SA" sz="2400" b="1" dirty="0" smtClean="0">
                <a:solidFill>
                  <a:schemeClr val="tx2"/>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rPr>
              <a:t>المطلوب من كل مجموعة تجميع أجزاء اللوحة المبعثرة لتكون جزء واحداً</a:t>
            </a:r>
            <a:endParaRPr lang="ar-SA" sz="24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endParaRPr>
          </a:p>
        </p:txBody>
      </p:sp>
      <p:sp>
        <p:nvSpPr>
          <p:cNvPr id="5" name="مستطيل 4"/>
          <p:cNvSpPr/>
          <p:nvPr/>
        </p:nvSpPr>
        <p:spPr>
          <a:xfrm>
            <a:off x="4355976" y="1201438"/>
            <a:ext cx="4116832" cy="523220"/>
          </a:xfrm>
          <a:prstGeom prst="rect">
            <a:avLst/>
          </a:prstGeom>
          <a:solidFill>
            <a:schemeClr val="tx2">
              <a:lumMod val="20000"/>
              <a:lumOff val="80000"/>
            </a:schemeClr>
          </a:solidFill>
          <a:ln>
            <a:headEnd/>
            <a:tailEn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anchor="ctr" anchorCtr="0" compatLnSpc="1">
            <a:prstTxWarp prst="textNoShape">
              <a:avLst/>
            </a:prstTxWarp>
            <a:spAutoFit/>
          </a:bodyPr>
          <a:lstStyle/>
          <a:p>
            <a:pPr algn="justLow" fontAlgn="base">
              <a:spcBef>
                <a:spcPct val="0"/>
              </a:spcBef>
              <a:spcAft>
                <a:spcPct val="0"/>
              </a:spcAft>
            </a:pPr>
            <a:r>
              <a:rPr lang="ar-SA" sz="2800" b="1" dirty="0">
                <a:solidFill>
                  <a:schemeClr val="tx1"/>
                </a:solidFill>
                <a:latin typeface="Arial" pitchFamily="34" charset="0"/>
                <a:ea typeface="Times New Roman" pitchFamily="18" charset="0"/>
              </a:rPr>
              <a:t>اسم النشاط </a:t>
            </a:r>
            <a:r>
              <a:rPr lang="ar-SA" sz="2800" b="1" dirty="0" smtClean="0">
                <a:solidFill>
                  <a:schemeClr val="tx1"/>
                </a:solidFill>
                <a:latin typeface="Arial" pitchFamily="34" charset="0"/>
                <a:ea typeface="Times New Roman" pitchFamily="18" charset="0"/>
              </a:rPr>
              <a:t>2/1/2</a:t>
            </a:r>
            <a:r>
              <a:rPr lang="ar-SA" sz="2800" b="1" dirty="0">
                <a:solidFill>
                  <a:schemeClr val="tx1"/>
                </a:solidFill>
                <a:latin typeface="Arial" pitchFamily="34" charset="0"/>
                <a:ea typeface="Times New Roman" pitchFamily="18" charset="0"/>
              </a:rPr>
              <a:t>: وادي الشوك </a:t>
            </a:r>
          </a:p>
        </p:txBody>
      </p:sp>
      <p:pic>
        <p:nvPicPr>
          <p:cNvPr id="9" name="Picture 2"/>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79511" y="188640"/>
            <a:ext cx="1863737" cy="1440160"/>
          </a:xfrm>
          <a:prstGeom prst="ellipse">
            <a:avLst/>
          </a:prstGeom>
          <a:ln>
            <a:noFill/>
          </a:ln>
          <a:effectLst>
            <a:softEdge rad="112500"/>
          </a:effectLst>
        </p:spPr>
      </p:pic>
      <p:sp>
        <p:nvSpPr>
          <p:cNvPr id="18433" name="Rectangle 1"/>
          <p:cNvSpPr>
            <a:spLocks noChangeArrowheads="1"/>
          </p:cNvSpPr>
          <p:nvPr/>
        </p:nvSpPr>
        <p:spPr bwMode="auto">
          <a:xfrm>
            <a:off x="6105559" y="5517232"/>
            <a:ext cx="2684985" cy="1200329"/>
          </a:xfrm>
          <a:prstGeom prst="rect">
            <a:avLst/>
          </a:prstGeom>
          <a:solidFill>
            <a:srgbClr val="FFFF5B"/>
          </a:solidFill>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ar-SA" b="1" dirty="0">
                <a:solidFill>
                  <a:schemeClr val="tx1"/>
                </a:solidFill>
                <a:latin typeface="Arial" pitchFamily="34" charset="0"/>
                <a:ea typeface="Times New Roman" pitchFamily="18" charset="0"/>
              </a:rPr>
              <a:t>مدة النشاط :   </a:t>
            </a:r>
            <a:r>
              <a:rPr lang="ar-SA" b="1" dirty="0" smtClean="0">
                <a:solidFill>
                  <a:schemeClr val="tx1"/>
                </a:solidFill>
                <a:latin typeface="Arial" pitchFamily="34" charset="0"/>
                <a:ea typeface="Times New Roman" pitchFamily="18" charset="0"/>
              </a:rPr>
              <a:t>15 </a:t>
            </a:r>
            <a:r>
              <a:rPr lang="ar-SA" b="1" dirty="0">
                <a:solidFill>
                  <a:schemeClr val="tx1"/>
                </a:solidFill>
                <a:latin typeface="Arial" pitchFamily="34" charset="0"/>
                <a:ea typeface="Times New Roman" pitchFamily="18" charset="0"/>
              </a:rPr>
              <a:t>دقيقة</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a:solidFill>
                  <a:schemeClr val="tx1"/>
                </a:solidFill>
                <a:latin typeface="Arial" pitchFamily="34" charset="0"/>
                <a:ea typeface="Times New Roman" pitchFamily="18" charset="0"/>
              </a:rPr>
              <a:t>طريقة التدريب: </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a:solidFill>
                  <a:schemeClr val="tx1"/>
                </a:solidFill>
                <a:latin typeface="Arial" pitchFamily="34" charset="0"/>
                <a:ea typeface="Times New Roman" pitchFamily="18" charset="0"/>
              </a:rPr>
              <a:t>-مجموعات </a:t>
            </a:r>
            <a:r>
              <a:rPr lang="ar-SA" b="1" dirty="0" smtClean="0">
                <a:solidFill>
                  <a:schemeClr val="tx1"/>
                </a:solidFill>
                <a:latin typeface="Arial" pitchFamily="34" charset="0"/>
                <a:ea typeface="Times New Roman" pitchFamily="18" charset="0"/>
              </a:rPr>
              <a:t>العمل 4 مجموعات</a:t>
            </a:r>
            <a:r>
              <a:rPr lang="ar-SA" b="1" dirty="0">
                <a:solidFill>
                  <a:schemeClr val="tx1"/>
                </a:solidFill>
                <a:latin typeface="Arial" pitchFamily="34" charset="0"/>
                <a:ea typeface="Times New Roman" pitchFamily="18" charset="0"/>
              </a:rPr>
              <a:t> </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a:solidFill>
                  <a:schemeClr val="tx1"/>
                </a:solidFill>
                <a:latin typeface="Arial" pitchFamily="34" charset="0"/>
                <a:ea typeface="Times New Roman" pitchFamily="18" charset="0"/>
              </a:rPr>
              <a:t>-العصف الذهني</a:t>
            </a:r>
            <a:r>
              <a:rPr lang="ar-SA" b="1" dirty="0">
                <a:solidFill>
                  <a:schemeClr val="bg1"/>
                </a:solidFill>
                <a:latin typeface="Arial" pitchFamily="34" charset="0"/>
                <a:ea typeface="Times New Roman" pitchFamily="18" charset="0"/>
              </a:rPr>
              <a:t> </a:t>
            </a:r>
            <a:r>
              <a:rPr lang="en-US" b="1" dirty="0">
                <a:solidFill>
                  <a:schemeClr val="bg1"/>
                </a:solidFill>
                <a:latin typeface="Arial" pitchFamily="34" charset="0"/>
                <a:ea typeface="Times New Roman" pitchFamily="18" charset="0"/>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725144"/>
            <a:ext cx="1719263"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894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835696" y="394565"/>
            <a:ext cx="5544616" cy="923330"/>
          </a:xfrm>
          <a:prstGeom prst="rect">
            <a:avLst/>
          </a:prstGeom>
          <a:solidFill>
            <a:srgbClr val="FF8B8B"/>
          </a:solidFill>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5400" b="1" dirty="0" smtClean="0">
                <a:solidFill>
                  <a:schemeClr val="tx1"/>
                </a:solidFill>
              </a:rPr>
              <a:t>نبذة عن البرنامج </a:t>
            </a:r>
            <a:endParaRPr lang="ar-SA" sz="5400" b="1" dirty="0">
              <a:solidFill>
                <a:schemeClr val="tx1"/>
              </a:solidFill>
            </a:endParaRPr>
          </a:p>
        </p:txBody>
      </p:sp>
      <p:pic>
        <p:nvPicPr>
          <p:cNvPr id="1028" name="Picture 4" descr="http://3.bp.blogspot.com/-9kOuOhOjtPw/UH7Hpghi6VI/AAAAAAAAADQ/7jLXHVyLrhQ/s1600/tawas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943537"/>
            <a:ext cx="5825455" cy="388843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1412776"/>
            <a:ext cx="5184576" cy="1356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88853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971600" y="208878"/>
            <a:ext cx="3028603" cy="109260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algn="ctr" eaLnBrk="0" fontAlgn="base" hangingPunct="0">
              <a:lnSpc>
                <a:spcPts val="3900"/>
              </a:lnSpc>
              <a:spcBef>
                <a:spcPct val="0"/>
              </a:spcBef>
              <a:spcAft>
                <a:spcPct val="0"/>
              </a:spcAft>
            </a:pPr>
            <a:r>
              <a:rPr lang="ar-SA" sz="2800" b="1" dirty="0" smtClean="0">
                <a:solidFill>
                  <a:schemeClr val="tx2"/>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rPr>
              <a:t>الحل</a:t>
            </a:r>
          </a:p>
          <a:p>
            <a:pPr algn="ctr" eaLnBrk="0" fontAlgn="base" hangingPunct="0">
              <a:lnSpc>
                <a:spcPts val="3900"/>
              </a:lnSpc>
              <a:spcBef>
                <a:spcPct val="0"/>
              </a:spcBef>
              <a:spcAft>
                <a:spcPct val="0"/>
              </a:spcAft>
            </a:pPr>
            <a:r>
              <a:rPr lang="ar-SA" b="1" dirty="0">
                <a:solidFill>
                  <a:schemeClr val="tx2"/>
                </a:solidFill>
                <a:latin typeface="Arial" pitchFamily="34" charset="0"/>
                <a:ea typeface="Times New Roman" pitchFamily="18" charset="0"/>
                <a:cs typeface="Arabic Transparent" pitchFamily="2" charset="-78"/>
              </a:rPr>
              <a:t>الصور المجزأة </a:t>
            </a:r>
            <a:r>
              <a:rPr lang="ar-SA" b="1" dirty="0" smtClean="0">
                <a:solidFill>
                  <a:schemeClr val="tx2"/>
                </a:solidFill>
                <a:latin typeface="Arial" pitchFamily="34" charset="0"/>
                <a:ea typeface="Times New Roman" pitchFamily="18" charset="0"/>
                <a:cs typeface="Arabic Transparent" pitchFamily="2" charset="-78"/>
              </a:rPr>
              <a:t> </a:t>
            </a:r>
            <a:r>
              <a:rPr lang="ar-SA" sz="1600" b="1" dirty="0" smtClean="0">
                <a:solidFill>
                  <a:schemeClr val="tx2"/>
                </a:solidFill>
                <a:latin typeface="Arial" pitchFamily="34" charset="0"/>
                <a:ea typeface="Times New Roman" pitchFamily="18" charset="0"/>
                <a:cs typeface="Arabic Transparent" pitchFamily="2" charset="-78"/>
              </a:rPr>
              <a:t>( </a:t>
            </a:r>
            <a:r>
              <a:rPr lang="en-US" sz="1600" b="1" dirty="0" smtClean="0">
                <a:solidFill>
                  <a:schemeClr val="tx2"/>
                </a:solidFill>
                <a:latin typeface="Arial" pitchFamily="34" charset="0"/>
                <a:ea typeface="Times New Roman" pitchFamily="18" charset="0"/>
                <a:cs typeface="Arabic Transparent" pitchFamily="2" charset="-78"/>
              </a:rPr>
              <a:t> (</a:t>
            </a:r>
            <a:r>
              <a:rPr lang="en-US" sz="1600" b="1" dirty="0" smtClean="0">
                <a:solidFill>
                  <a:schemeClr val="tx2"/>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rPr>
              <a:t>PUZZLE</a:t>
            </a:r>
            <a:r>
              <a:rPr lang="ar-SA" sz="1600" b="1" dirty="0" smtClean="0">
                <a:solidFill>
                  <a:schemeClr val="tx2"/>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rPr>
              <a:t> </a:t>
            </a:r>
            <a:endParaRPr lang="ar-SA" sz="16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endParaRPr>
          </a:p>
        </p:txBody>
      </p:sp>
      <p:sp>
        <p:nvSpPr>
          <p:cNvPr id="5" name="مستطيل 4"/>
          <p:cNvSpPr/>
          <p:nvPr/>
        </p:nvSpPr>
        <p:spPr>
          <a:xfrm>
            <a:off x="4133290" y="313408"/>
            <a:ext cx="4116832" cy="523220"/>
          </a:xfrm>
          <a:prstGeom prst="rect">
            <a:avLst/>
          </a:prstGeom>
          <a:solidFill>
            <a:schemeClr val="tx2">
              <a:lumMod val="20000"/>
              <a:lumOff val="80000"/>
            </a:schemeClr>
          </a:solidFill>
          <a:ln>
            <a:headEnd/>
            <a:tailEn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anchor="ctr" anchorCtr="0" compatLnSpc="1">
            <a:prstTxWarp prst="textNoShape">
              <a:avLst/>
            </a:prstTxWarp>
            <a:spAutoFit/>
          </a:bodyPr>
          <a:lstStyle/>
          <a:p>
            <a:pPr algn="justLow" fontAlgn="base">
              <a:spcBef>
                <a:spcPct val="0"/>
              </a:spcBef>
              <a:spcAft>
                <a:spcPct val="0"/>
              </a:spcAft>
            </a:pPr>
            <a:r>
              <a:rPr lang="ar-SA" sz="2800" b="1" dirty="0">
                <a:solidFill>
                  <a:schemeClr val="tx1"/>
                </a:solidFill>
                <a:latin typeface="Arial" pitchFamily="34" charset="0"/>
                <a:ea typeface="Times New Roman" pitchFamily="18" charset="0"/>
              </a:rPr>
              <a:t>اسم النشاط </a:t>
            </a:r>
            <a:r>
              <a:rPr lang="ar-SA" sz="2800" b="1" dirty="0" smtClean="0">
                <a:solidFill>
                  <a:schemeClr val="tx1"/>
                </a:solidFill>
                <a:latin typeface="Arial" pitchFamily="34" charset="0"/>
                <a:ea typeface="Times New Roman" pitchFamily="18" charset="0"/>
              </a:rPr>
              <a:t>2/1/2</a:t>
            </a:r>
            <a:r>
              <a:rPr lang="ar-SA" sz="2800" b="1" dirty="0">
                <a:solidFill>
                  <a:schemeClr val="tx1"/>
                </a:solidFill>
                <a:latin typeface="Arial" pitchFamily="34" charset="0"/>
                <a:ea typeface="Times New Roman" pitchFamily="18" charset="0"/>
              </a:rPr>
              <a:t>: وادي الشوك </a:t>
            </a:r>
          </a:p>
        </p:txBody>
      </p:sp>
      <p:pic>
        <p:nvPicPr>
          <p:cNvPr id="9" name="Picture 2"/>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79512" y="188640"/>
            <a:ext cx="1310680" cy="1012798"/>
          </a:xfrm>
          <a:prstGeom prst="ellipse">
            <a:avLst/>
          </a:prstGeom>
          <a:ln>
            <a:noFill/>
          </a:ln>
          <a:effectLst>
            <a:softEdge rad="112500"/>
          </a:effec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12776"/>
            <a:ext cx="7848872" cy="2757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005064"/>
            <a:ext cx="799288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7935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609600" y="2362201"/>
            <a:ext cx="2133600" cy="2133600"/>
          </a:xfrm>
          <a:prstGeom prst="rect">
            <a:avLst/>
          </a:prstGeom>
          <a:noFill/>
          <a:ln w="9525">
            <a:noFill/>
            <a:miter lim="800000"/>
            <a:headEnd/>
            <a:tailEnd/>
          </a:ln>
        </p:spPr>
      </p:pic>
      <p:sp>
        <p:nvSpPr>
          <p:cNvPr id="5" name="مستطيل 4"/>
          <p:cNvSpPr/>
          <p:nvPr/>
        </p:nvSpPr>
        <p:spPr>
          <a:xfrm>
            <a:off x="3571541" y="404664"/>
            <a:ext cx="4924746" cy="646331"/>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anchor="ctr" anchorCtr="0" compatLnSpc="1">
            <a:prstTxWarp prst="textNoShape">
              <a:avLst/>
            </a:prstTxWarp>
            <a:spAutoFit/>
          </a:bodyPr>
          <a:lstStyle/>
          <a:p>
            <a:pPr algn="justLow" fontAlgn="base">
              <a:spcBef>
                <a:spcPct val="0"/>
              </a:spcBef>
              <a:spcAft>
                <a:spcPct val="0"/>
              </a:spcAft>
            </a:pPr>
            <a:r>
              <a:rPr lang="ar-SA" sz="3600" b="1" dirty="0">
                <a:solidFill>
                  <a:schemeClr val="tx1"/>
                </a:solidFill>
                <a:latin typeface="Arial" pitchFamily="34" charset="0"/>
                <a:ea typeface="Times New Roman" pitchFamily="18" charset="0"/>
              </a:rPr>
              <a:t>أسم </a:t>
            </a:r>
            <a:r>
              <a:rPr lang="ar-SA" sz="3600" b="1" dirty="0" smtClean="0">
                <a:solidFill>
                  <a:schemeClr val="tx1"/>
                </a:solidFill>
                <a:latin typeface="Arial" pitchFamily="34" charset="0"/>
                <a:ea typeface="Times New Roman" pitchFamily="18" charset="0"/>
              </a:rPr>
              <a:t>النشاط 2/ 1/ 3: </a:t>
            </a:r>
            <a:r>
              <a:rPr lang="ar-SA" sz="3600" b="1" dirty="0">
                <a:solidFill>
                  <a:schemeClr val="tx1"/>
                </a:solidFill>
                <a:latin typeface="Arial" pitchFamily="34" charset="0"/>
                <a:ea typeface="Times New Roman" pitchFamily="18" charset="0"/>
              </a:rPr>
              <a:t>ساعدوني</a:t>
            </a:r>
          </a:p>
        </p:txBody>
      </p:sp>
      <p:sp>
        <p:nvSpPr>
          <p:cNvPr id="13316" name="Rectangle 4"/>
          <p:cNvSpPr>
            <a:spLocks noChangeArrowheads="1"/>
          </p:cNvSpPr>
          <p:nvPr/>
        </p:nvSpPr>
        <p:spPr bwMode="auto">
          <a:xfrm>
            <a:off x="4308890" y="5211451"/>
            <a:ext cx="4454110" cy="1200329"/>
          </a:xfrm>
          <a:prstGeom prst="rect">
            <a:avLst/>
          </a:prstGeom>
          <a:solidFill>
            <a:srgbClr val="FFFF5B"/>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ar-SA" b="1" dirty="0">
                <a:solidFill>
                  <a:schemeClr val="tx1"/>
                </a:solidFill>
                <a:latin typeface="Arial" pitchFamily="34" charset="0"/>
                <a:ea typeface="Times New Roman" pitchFamily="18" charset="0"/>
              </a:rPr>
              <a:t>مدة النشاط : </a:t>
            </a:r>
            <a:r>
              <a:rPr lang="ar-SA" b="1" dirty="0" smtClean="0">
                <a:solidFill>
                  <a:schemeClr val="tx1"/>
                </a:solidFill>
                <a:latin typeface="Arial" pitchFamily="34" charset="0"/>
                <a:ea typeface="Times New Roman" pitchFamily="18" charset="0"/>
              </a:rPr>
              <a:t>10 </a:t>
            </a:r>
            <a:r>
              <a:rPr lang="ar-SA" b="1" dirty="0">
                <a:solidFill>
                  <a:schemeClr val="tx1"/>
                </a:solidFill>
                <a:latin typeface="Arial" pitchFamily="34" charset="0"/>
                <a:ea typeface="Times New Roman" pitchFamily="18" charset="0"/>
              </a:rPr>
              <a:t>دقيقة. </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a:solidFill>
                  <a:schemeClr val="tx1"/>
                </a:solidFill>
                <a:latin typeface="Arial" pitchFamily="34" charset="0"/>
                <a:ea typeface="Times New Roman" pitchFamily="18" charset="0"/>
              </a:rPr>
              <a:t> طريقة التدريب: </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a:solidFill>
                  <a:schemeClr val="tx1"/>
                </a:solidFill>
                <a:latin typeface="Arial" pitchFamily="34" charset="0"/>
                <a:ea typeface="Times New Roman" pitchFamily="18" charset="0"/>
              </a:rPr>
              <a:t>  - دراسة الحالات المعروضة في المحتوى التدريبي. </a:t>
            </a:r>
            <a:endParaRPr lang="en-US" b="1" dirty="0">
              <a:solidFill>
                <a:schemeClr val="tx1"/>
              </a:solidFill>
              <a:latin typeface="Arial" pitchFamily="34" charset="0"/>
              <a:ea typeface="Times New Roman" pitchFamily="18" charset="0"/>
            </a:endParaRPr>
          </a:p>
          <a:p>
            <a:pPr algn="justLow" fontAlgn="base">
              <a:spcBef>
                <a:spcPct val="0"/>
              </a:spcBef>
              <a:spcAft>
                <a:spcPct val="0"/>
              </a:spcAft>
            </a:pPr>
            <a:r>
              <a:rPr lang="ar-SA" b="1" dirty="0" smtClean="0">
                <a:solidFill>
                  <a:schemeClr val="tx1"/>
                </a:solidFill>
                <a:latin typeface="Arial" pitchFamily="34" charset="0"/>
                <a:ea typeface="Times New Roman" pitchFamily="18" charset="0"/>
              </a:rPr>
              <a:t>- </a:t>
            </a:r>
            <a:r>
              <a:rPr lang="ar-SA" b="1" dirty="0">
                <a:solidFill>
                  <a:schemeClr val="tx1"/>
                </a:solidFill>
                <a:latin typeface="Arial" pitchFamily="34" charset="0"/>
                <a:ea typeface="Times New Roman" pitchFamily="18" charset="0"/>
              </a:rPr>
              <a:t>المناقشة /العصف الذهني. </a:t>
            </a:r>
            <a:endParaRPr lang="en-US" b="1" dirty="0">
              <a:solidFill>
                <a:schemeClr val="tx1"/>
              </a:solidFill>
              <a:latin typeface="Arial" pitchFamily="34" charset="0"/>
              <a:ea typeface="Times New Roman" pitchFamily="18" charset="0"/>
            </a:endParaRPr>
          </a:p>
        </p:txBody>
      </p:sp>
      <p:pic>
        <p:nvPicPr>
          <p:cNvPr id="13317" name="Picture 5"/>
          <p:cNvPicPr>
            <a:picLocks noChangeAspect="1" noChangeArrowheads="1"/>
          </p:cNvPicPr>
          <p:nvPr/>
        </p:nvPicPr>
        <p:blipFill>
          <a:blip r:embed="rId3" cstate="print"/>
          <a:srcRect/>
          <a:stretch>
            <a:fillRect/>
          </a:stretch>
        </p:blipFill>
        <p:spPr bwMode="auto">
          <a:xfrm>
            <a:off x="609600" y="228600"/>
            <a:ext cx="2124075" cy="2152650"/>
          </a:xfrm>
          <a:prstGeom prst="rect">
            <a:avLst/>
          </a:prstGeom>
          <a:noFill/>
          <a:ln w="9525">
            <a:noFill/>
            <a:miter lim="800000"/>
            <a:headEnd/>
            <a:tailEnd/>
          </a:ln>
        </p:spPr>
      </p:pic>
      <p:pic>
        <p:nvPicPr>
          <p:cNvPr id="13318" name="Picture 6"/>
          <p:cNvPicPr>
            <a:picLocks noChangeAspect="1" noChangeArrowheads="1"/>
          </p:cNvPicPr>
          <p:nvPr/>
        </p:nvPicPr>
        <p:blipFill>
          <a:blip r:embed="rId4" cstate="print"/>
          <a:srcRect/>
          <a:stretch>
            <a:fillRect/>
          </a:stretch>
        </p:blipFill>
        <p:spPr bwMode="auto">
          <a:xfrm>
            <a:off x="609600" y="4495801"/>
            <a:ext cx="2133600" cy="2209800"/>
          </a:xfrm>
          <a:prstGeom prst="rect">
            <a:avLst/>
          </a:prstGeom>
          <a:noFill/>
          <a:ln w="9525">
            <a:noFill/>
            <a:miter lim="800000"/>
            <a:headEnd/>
            <a:tailEnd/>
          </a:ln>
        </p:spPr>
      </p:pic>
      <p:sp>
        <p:nvSpPr>
          <p:cNvPr id="13319" name="Rectangle 7"/>
          <p:cNvSpPr>
            <a:spLocks noChangeArrowheads="1"/>
          </p:cNvSpPr>
          <p:nvPr/>
        </p:nvSpPr>
        <p:spPr bwMode="auto">
          <a:xfrm>
            <a:off x="2915816" y="3441060"/>
            <a:ext cx="5976950" cy="1384995"/>
          </a:xfrm>
          <a:prstGeom prst="rect">
            <a:avLst/>
          </a:prstGeom>
          <a:solidFill>
            <a:schemeClr val="accent6">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1" eaLnBrk="1" fontAlgn="base" latinLnBrk="0" hangingPunct="1">
              <a:lnSpc>
                <a:spcPct val="100000"/>
              </a:lnSpc>
              <a:spcBef>
                <a:spcPct val="0"/>
              </a:spcBef>
              <a:spcAft>
                <a:spcPct val="0"/>
              </a:spcAft>
              <a:buClrTx/>
              <a:buSzTx/>
              <a:buFontTx/>
              <a:buNone/>
              <a:tabLst/>
            </a:pPr>
            <a:r>
              <a:rPr kumimoji="0" lang="ar-SA" sz="2800" b="1" i="0" u="none" strike="noStrike" cap="none" normalizeH="0" baseline="0" dirty="0" smtClean="0">
                <a:ln>
                  <a:noFill/>
                </a:ln>
                <a:solidFill>
                  <a:srgbClr val="C00000"/>
                </a:solidFill>
                <a:effectLst>
                  <a:outerShdw blurRad="38100" dist="38100" dir="2700000" algn="tl">
                    <a:srgbClr val="000000">
                      <a:alpha val="43137"/>
                    </a:srgbClr>
                  </a:outerShdw>
                </a:effectLst>
                <a:latin typeface="Cambria" pitchFamily="18" charset="0"/>
                <a:ea typeface="Times New Roman" pitchFamily="18" charset="0"/>
                <a:cs typeface="Arabic Transparent" pitchFamily="2" charset="-78"/>
              </a:rPr>
              <a:t>المطلوب:</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SA" sz="2800" b="1" i="0" u="none" strike="noStrike" cap="none" normalizeH="0" baseline="0" dirty="0" smtClean="0">
                <a:ln>
                  <a:noFill/>
                </a:ln>
                <a:solidFill>
                  <a:schemeClr val="tx2"/>
                </a:solidFill>
                <a:effectLst>
                  <a:outerShdw blurRad="38100" dist="38100" dir="2700000" algn="tl">
                    <a:srgbClr val="000000">
                      <a:alpha val="43137"/>
                    </a:srgbClr>
                  </a:outerShdw>
                </a:effectLst>
                <a:latin typeface="Cambria" pitchFamily="18" charset="0"/>
                <a:ea typeface="Times New Roman" pitchFamily="18" charset="0"/>
                <a:cs typeface="Arabic Transparent" pitchFamily="2" charset="-78"/>
              </a:rPr>
              <a:t>قراءة و</a:t>
            </a:r>
            <a:r>
              <a:rPr kumimoji="0" lang="ar-SA" sz="2800" b="1" i="0" u="none" strike="noStrike" cap="none" normalizeH="0" baseline="0" dirty="0" smtClean="0">
                <a:ln>
                  <a:noFill/>
                </a:ln>
                <a:solidFill>
                  <a:schemeClr val="tx2"/>
                </a:solidFill>
                <a:effectLst>
                  <a:outerShdw blurRad="38100" dist="38100" dir="2700000" algn="tl">
                    <a:srgbClr val="000000">
                      <a:alpha val="43137"/>
                    </a:srgbClr>
                  </a:outerShdw>
                </a:effectLst>
                <a:latin typeface="Arial" pitchFamily="34" charset="0"/>
                <a:ea typeface="Times New Roman" pitchFamily="18" charset="0"/>
                <a:cs typeface="Arabic Transparent" pitchFamily="2" charset="-78"/>
              </a:rPr>
              <a:t>مناقشة وتحليل الحالات والإجابة على الأسئلة في كل حالة في الشريحة التالية </a:t>
            </a:r>
            <a:endParaRPr kumimoji="0" lang="ar-SA" sz="2800" b="1" i="0" u="none" strike="noStrike" cap="none" normalizeH="0" baseline="0" dirty="0" smtClean="0">
              <a:ln>
                <a:noFill/>
              </a:ln>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مستطيل 7"/>
          <p:cNvSpPr/>
          <p:nvPr/>
        </p:nvSpPr>
        <p:spPr>
          <a:xfrm>
            <a:off x="5122446" y="1297767"/>
            <a:ext cx="1822935" cy="1200329"/>
          </a:xfrm>
          <a:prstGeom prst="rect">
            <a:avLst/>
          </a:prstGeom>
          <a:solidFill>
            <a:schemeClr val="accent6">
              <a:lumMod val="40000"/>
              <a:lumOff val="60000"/>
            </a:schemeClr>
          </a:solidFill>
          <a:ln>
            <a:headEnd/>
            <a:tailEn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anchor="ctr" anchorCtr="0" compatLnSpc="1">
            <a:prstTxWarp prst="textNoShape">
              <a:avLst/>
            </a:prstTxWarp>
            <a:spAutoFit/>
          </a:bodyPr>
          <a:lstStyle/>
          <a:p>
            <a:pPr algn="justLow" fontAlgn="base">
              <a:spcBef>
                <a:spcPct val="0"/>
              </a:spcBef>
              <a:spcAft>
                <a:spcPct val="0"/>
              </a:spcAft>
            </a:pPr>
            <a:r>
              <a:rPr lang="ar-SA" sz="3600" b="1" dirty="0" smtClean="0">
                <a:solidFill>
                  <a:schemeClr val="tx1"/>
                </a:solidFill>
                <a:latin typeface="Arial" pitchFamily="34" charset="0"/>
                <a:ea typeface="Times New Roman" pitchFamily="18" charset="0"/>
              </a:rPr>
              <a:t>قصة أحمد </a:t>
            </a:r>
          </a:p>
          <a:p>
            <a:pPr algn="justLow" fontAlgn="base">
              <a:spcBef>
                <a:spcPct val="0"/>
              </a:spcBef>
              <a:spcAft>
                <a:spcPct val="0"/>
              </a:spcAft>
            </a:pPr>
            <a:r>
              <a:rPr lang="ar-SA" sz="3600" b="1" dirty="0" smtClean="0">
                <a:solidFill>
                  <a:schemeClr val="tx1"/>
                </a:solidFill>
                <a:latin typeface="Arial" pitchFamily="34" charset="0"/>
                <a:ea typeface="Times New Roman" pitchFamily="18" charset="0"/>
              </a:rPr>
              <a:t>قصة هدى</a:t>
            </a:r>
            <a:endParaRPr lang="ar-SA" sz="3600" b="1" dirty="0">
              <a:solidFill>
                <a:schemeClr val="tx1"/>
              </a:solidFill>
              <a:latin typeface="Arial" pitchFamily="34" charset="0"/>
              <a:ea typeface="Times New Roman" pitchFamily="18" charset="0"/>
            </a:endParaRPr>
          </a:p>
        </p:txBody>
      </p:sp>
      <p:sp>
        <p:nvSpPr>
          <p:cNvPr id="9" name="شكل بيضاوي 8"/>
          <p:cNvSpPr/>
          <p:nvPr/>
        </p:nvSpPr>
        <p:spPr>
          <a:xfrm>
            <a:off x="5436096" y="2761992"/>
            <a:ext cx="119563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9</a:t>
            </a:r>
          </a:p>
          <a:p>
            <a:pPr algn="ctr"/>
            <a:r>
              <a:rPr lang="ar-SA" dirty="0" smtClean="0">
                <a:solidFill>
                  <a:schemeClr val="tx1"/>
                </a:solidFill>
              </a:rPr>
              <a:t>ص</a:t>
            </a:r>
            <a:endParaRPr lang="ar-SA" dirty="0">
              <a:solidFill>
                <a:schemeClr val="tx1"/>
              </a:solidFill>
            </a:endParaRPr>
          </a:p>
        </p:txBody>
      </p:sp>
      <p:sp>
        <p:nvSpPr>
          <p:cNvPr id="2" name="سهم للأسفل 1"/>
          <p:cNvSpPr/>
          <p:nvPr/>
        </p:nvSpPr>
        <p:spPr>
          <a:xfrm>
            <a:off x="3851920" y="5842819"/>
            <a:ext cx="359334" cy="612305"/>
          </a:xfrm>
          <a:prstGeom prst="down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5574500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ChangeArrowheads="1"/>
          </p:cNvSpPr>
          <p:nvPr/>
        </p:nvSpPr>
        <p:spPr bwMode="auto">
          <a:xfrm>
            <a:off x="4588323" y="188640"/>
            <a:ext cx="4365231" cy="5693806"/>
          </a:xfrm>
          <a:prstGeom prst="rect">
            <a:avLst/>
          </a:prstGeom>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vert="horz" wrap="square" lIns="72000" tIns="152352" rIns="72000" bIns="38088" numCol="1" anchor="ctr" anchorCtr="0" compatLnSpc="1">
            <a:prstTxWarp prst="textNoShape">
              <a:avLst/>
            </a:prstTxWarp>
            <a:spAutoFit/>
          </a:bodyPr>
          <a:lstStyle/>
          <a:p>
            <a:pPr algn="just" eaLnBrk="0" fontAlgn="base" hangingPunct="0">
              <a:lnSpc>
                <a:spcPts val="3900"/>
              </a:lnSpc>
              <a:spcBef>
                <a:spcPct val="0"/>
              </a:spcBef>
              <a:spcAft>
                <a:spcPct val="0"/>
              </a:spcAft>
            </a:pPr>
            <a:r>
              <a:rPr lang="ar-SA" sz="2400" b="1" spc="50" dirty="0">
                <a:ln w="11430"/>
                <a:solidFill>
                  <a:schemeClr val="accent3"/>
                </a:solidFill>
                <a:effectLst>
                  <a:outerShdw blurRad="76200" dist="50800" dir="5400000" algn="tl" rotWithShape="0">
                    <a:srgbClr val="000000">
                      <a:alpha val="65000"/>
                    </a:srgbClr>
                  </a:outerShdw>
                </a:effectLst>
                <a:latin typeface="Cambria" pitchFamily="18" charset="0"/>
              </a:rPr>
              <a:t>حالة رقم (</a:t>
            </a:r>
            <a:r>
              <a:rPr lang="ar-SA" sz="2400" b="1" spc="50" dirty="0" smtClean="0">
                <a:ln w="11430"/>
                <a:solidFill>
                  <a:schemeClr val="accent3"/>
                </a:solidFill>
                <a:effectLst>
                  <a:outerShdw blurRad="76200" dist="50800" dir="5400000" algn="tl" rotWithShape="0">
                    <a:srgbClr val="000000">
                      <a:alpha val="65000"/>
                    </a:srgbClr>
                  </a:outerShdw>
                </a:effectLst>
                <a:latin typeface="Cambria" pitchFamily="18" charset="0"/>
              </a:rPr>
              <a:t>١) ( قصة أحمد )</a:t>
            </a:r>
            <a:endParaRPr lang="ar-SA" sz="2400" b="1" dirty="0" smtClean="0">
              <a:solidFill>
                <a:schemeClr val="tx2"/>
              </a:solidFill>
              <a:latin typeface="Cambria" pitchFamily="18" charset="0"/>
            </a:endParaRPr>
          </a:p>
          <a:p>
            <a:pPr lvl="0" eaLnBrk="0" fontAlgn="base" hangingPunct="0">
              <a:lnSpc>
                <a:spcPts val="3900"/>
              </a:lnSpc>
              <a:spcBef>
                <a:spcPct val="0"/>
              </a:spcBef>
              <a:spcAft>
                <a:spcPct val="0"/>
              </a:spcAft>
            </a:pPr>
            <a:r>
              <a:rPr lang="ar-SA" sz="2000" b="1" dirty="0" smtClean="0">
                <a:solidFill>
                  <a:schemeClr val="tx2"/>
                </a:solidFill>
                <a:latin typeface="Cambria" pitchFamily="18" charset="0"/>
              </a:rPr>
              <a:t>1</a:t>
            </a:r>
            <a:r>
              <a:rPr lang="ar-SA" sz="1600" b="1" dirty="0" smtClean="0">
                <a:solidFill>
                  <a:schemeClr val="tx2"/>
                </a:solidFill>
                <a:latin typeface="Cambria" pitchFamily="18" charset="0"/>
              </a:rPr>
              <a:t>- </a:t>
            </a:r>
            <a:r>
              <a:rPr lang="ar-SA" sz="2400" b="1" dirty="0" smtClean="0">
                <a:solidFill>
                  <a:schemeClr val="tx2"/>
                </a:solidFill>
                <a:latin typeface="Cambria" pitchFamily="18" charset="0"/>
              </a:rPr>
              <a:t>ماذا تعلمنا من الحالة؟</a:t>
            </a:r>
          </a:p>
          <a:p>
            <a:pPr lvl="0" eaLnBrk="0" fontAlgn="base" hangingPunct="0">
              <a:lnSpc>
                <a:spcPts val="3900"/>
              </a:lnSpc>
              <a:spcBef>
                <a:spcPct val="0"/>
              </a:spcBef>
              <a:spcAft>
                <a:spcPct val="0"/>
              </a:spcAft>
            </a:pPr>
            <a:r>
              <a:rPr lang="ar-SA" sz="2400" b="1" dirty="0" smtClean="0">
                <a:solidFill>
                  <a:schemeClr val="tx2"/>
                </a:solidFill>
                <a:latin typeface="Cambria" pitchFamily="18" charset="0"/>
              </a:rPr>
              <a:t>2- بعد قراءتك الحالة، ما العوامل المباشرة أو غير المباشرة التي ساهمت في الإساءة إلى أحمد حسب رأيك، مع التعليل؟</a:t>
            </a:r>
          </a:p>
          <a:p>
            <a:pPr lvl="0" eaLnBrk="0" fontAlgn="base" hangingPunct="0">
              <a:lnSpc>
                <a:spcPts val="3900"/>
              </a:lnSpc>
              <a:spcBef>
                <a:spcPct val="0"/>
              </a:spcBef>
              <a:spcAft>
                <a:spcPct val="0"/>
              </a:spcAft>
            </a:pPr>
            <a:r>
              <a:rPr lang="ar-SA" sz="2000" b="1" dirty="0" smtClean="0">
                <a:solidFill>
                  <a:schemeClr val="tx2"/>
                </a:solidFill>
                <a:latin typeface="Cambria" pitchFamily="18" charset="0"/>
              </a:rPr>
              <a:t>3- ما الأسلوب المناسب الذي يجب أن يتبعه المعلم للتعرف على العوامل التي تسببت في  الإساءة إلى أحمد؟</a:t>
            </a:r>
          </a:p>
          <a:p>
            <a:pPr lvl="0" eaLnBrk="0" fontAlgn="base" hangingPunct="0">
              <a:lnSpc>
                <a:spcPts val="3900"/>
              </a:lnSpc>
              <a:spcBef>
                <a:spcPct val="0"/>
              </a:spcBef>
              <a:spcAft>
                <a:spcPct val="0"/>
              </a:spcAft>
            </a:pPr>
            <a:r>
              <a:rPr lang="ar-SA" sz="2400" b="1" dirty="0" smtClean="0">
                <a:solidFill>
                  <a:schemeClr val="tx2"/>
                </a:solidFill>
                <a:latin typeface="Cambria" pitchFamily="18" charset="0"/>
              </a:rPr>
              <a:t>4- ما الخطوات أو الحلول المقترحة والمناسبة لمساعدة وحماية الطفل؟ (حسب رأيك).</a:t>
            </a:r>
            <a:r>
              <a:rPr lang="ar-SA" sz="2800" b="1" dirty="0" smtClean="0">
                <a:solidFill>
                  <a:schemeClr val="tx2"/>
                </a:solidFill>
                <a:latin typeface="Cambria" pitchFamily="18" charset="0"/>
              </a:rPr>
              <a:t> </a:t>
            </a:r>
            <a:r>
              <a:rPr lang="ar-SA" sz="3200" b="1" dirty="0" smtClean="0">
                <a:solidFill>
                  <a:schemeClr val="tx2"/>
                </a:solidFill>
                <a:latin typeface="Cambria" pitchFamily="18" charset="0"/>
              </a:rPr>
              <a:t> </a:t>
            </a:r>
          </a:p>
        </p:txBody>
      </p:sp>
      <p:sp>
        <p:nvSpPr>
          <p:cNvPr id="4" name="Rectangle 1"/>
          <p:cNvSpPr>
            <a:spLocks noChangeArrowheads="1"/>
          </p:cNvSpPr>
          <p:nvPr/>
        </p:nvSpPr>
        <p:spPr bwMode="auto">
          <a:xfrm>
            <a:off x="271932" y="59295"/>
            <a:ext cx="4156052" cy="4455005"/>
          </a:xfrm>
          <a:prstGeom prst="rect">
            <a:avLst/>
          </a:prstGeom>
          <a:ln>
            <a:solidFill>
              <a:schemeClr val="tx1"/>
            </a:solidFill>
            <a:headEnd/>
            <a:tailEnd/>
          </a:ln>
        </p:spPr>
        <p:style>
          <a:lnRef idx="1">
            <a:schemeClr val="accent3"/>
          </a:lnRef>
          <a:fillRef idx="2">
            <a:schemeClr val="accent3"/>
          </a:fillRef>
          <a:effectRef idx="1">
            <a:schemeClr val="accent3"/>
          </a:effectRef>
          <a:fontRef idx="minor">
            <a:schemeClr val="dk1"/>
          </a:fontRef>
        </p:style>
        <p:txBody>
          <a:bodyPr vert="horz" wrap="square" lIns="72000" tIns="152352" rIns="72000" bIns="38088" numCol="1" anchor="ctr" anchorCtr="0" compatLnSpc="1">
            <a:prstTxWarp prst="textNoShape">
              <a:avLst/>
            </a:prstTxWarp>
            <a:spAutoFit/>
          </a:bodyPr>
          <a:lstStyle/>
          <a:p>
            <a:pPr algn="just">
              <a:spcBef>
                <a:spcPts val="600"/>
              </a:spcBef>
            </a:pPr>
            <a:r>
              <a:rPr lang="ar-SA" sz="2800" b="1" spc="50" dirty="0" smtClean="0">
                <a:ln w="11430"/>
                <a:solidFill>
                  <a:schemeClr val="accent3"/>
                </a:solidFill>
                <a:effectLst>
                  <a:outerShdw blurRad="76200" dist="50800" dir="5400000" algn="tl" rotWithShape="0">
                    <a:srgbClr val="000000">
                      <a:alpha val="65000"/>
                    </a:srgbClr>
                  </a:outerShdw>
                </a:effectLst>
                <a:latin typeface="Cambria" pitchFamily="18" charset="0"/>
                <a:cs typeface="Arabic Transparent" pitchFamily="2" charset="-78"/>
              </a:rPr>
              <a:t>الحالة </a:t>
            </a:r>
            <a:r>
              <a:rPr lang="ar-SA" sz="2800" b="1" spc="50" dirty="0">
                <a:ln w="11430"/>
                <a:solidFill>
                  <a:schemeClr val="accent3"/>
                </a:solidFill>
                <a:effectLst>
                  <a:outerShdw blurRad="76200" dist="50800" dir="5400000" algn="tl" rotWithShape="0">
                    <a:srgbClr val="000000">
                      <a:alpha val="65000"/>
                    </a:srgbClr>
                  </a:outerShdw>
                </a:effectLst>
                <a:latin typeface="Cambria" pitchFamily="18" charset="0"/>
                <a:cs typeface="Arabic Transparent" pitchFamily="2" charset="-78"/>
              </a:rPr>
              <a:t>رقم (٢</a:t>
            </a:r>
            <a:r>
              <a:rPr lang="ar-SA" sz="2800" b="1" spc="50" dirty="0" smtClean="0">
                <a:ln w="11430"/>
                <a:solidFill>
                  <a:schemeClr val="accent3"/>
                </a:solidFill>
                <a:effectLst>
                  <a:outerShdw blurRad="76200" dist="50800" dir="5400000" algn="tl" rotWithShape="0">
                    <a:srgbClr val="000000">
                      <a:alpha val="65000"/>
                    </a:srgbClr>
                  </a:outerShdw>
                </a:effectLst>
                <a:latin typeface="Cambria" pitchFamily="18" charset="0"/>
                <a:cs typeface="Arabic Transparent" pitchFamily="2" charset="-78"/>
              </a:rPr>
              <a:t>) ( قصة هدى )</a:t>
            </a:r>
            <a:endParaRPr lang="ar-SA" sz="2800" b="1" spc="50" dirty="0">
              <a:ln w="11430"/>
              <a:solidFill>
                <a:schemeClr val="accent3"/>
              </a:solidFill>
              <a:effectLst>
                <a:outerShdw blurRad="76200" dist="50800" dir="5400000" algn="tl" rotWithShape="0">
                  <a:srgbClr val="000000">
                    <a:alpha val="65000"/>
                  </a:srgbClr>
                </a:outerShdw>
              </a:effectLst>
            </a:endParaRPr>
          </a:p>
          <a:p>
            <a:pPr>
              <a:spcBef>
                <a:spcPts val="600"/>
              </a:spcBef>
            </a:pPr>
            <a:r>
              <a:rPr lang="ar-SA" sz="1600" b="1" dirty="0" smtClean="0">
                <a:solidFill>
                  <a:schemeClr val="tx1"/>
                </a:solidFill>
                <a:latin typeface="Traditional Arabic"/>
                <a:ea typeface="Calibri"/>
              </a:rPr>
              <a:t>1-</a:t>
            </a:r>
            <a:r>
              <a:rPr lang="ar-SA" sz="1600" b="1" dirty="0" smtClean="0">
                <a:solidFill>
                  <a:schemeClr val="tx1"/>
                </a:solidFill>
                <a:latin typeface="Times New Roman"/>
                <a:ea typeface="Calibri"/>
                <a:cs typeface="Traditional Arabic"/>
              </a:rPr>
              <a:t> </a:t>
            </a:r>
            <a:r>
              <a:rPr lang="ar-SA" sz="2000" b="1" dirty="0" smtClean="0">
                <a:solidFill>
                  <a:schemeClr val="tx1"/>
                </a:solidFill>
                <a:latin typeface="Times New Roman"/>
                <a:ea typeface="Calibri"/>
                <a:cs typeface="Traditional Arabic"/>
              </a:rPr>
              <a:t>ماذا تعلمنا من الحالة؟</a:t>
            </a:r>
            <a:endParaRPr lang="en-US" sz="2000" b="1" dirty="0" smtClean="0">
              <a:solidFill>
                <a:schemeClr val="tx1"/>
              </a:solidFill>
              <a:latin typeface="Times New Roman"/>
              <a:ea typeface="Calibri"/>
            </a:endParaRPr>
          </a:p>
          <a:p>
            <a:pPr>
              <a:spcBef>
                <a:spcPts val="600"/>
              </a:spcBef>
            </a:pPr>
            <a:r>
              <a:rPr lang="ar-SA" sz="2000" b="1" dirty="0" smtClean="0">
                <a:solidFill>
                  <a:schemeClr val="tx1"/>
                </a:solidFill>
                <a:latin typeface="Times New Roman"/>
                <a:ea typeface="Calibri"/>
                <a:cs typeface="Traditional Arabic"/>
              </a:rPr>
              <a:t>٢</a:t>
            </a:r>
            <a:r>
              <a:rPr lang="en-US" sz="2000" b="1" dirty="0" smtClean="0">
                <a:solidFill>
                  <a:schemeClr val="tx1"/>
                </a:solidFill>
                <a:latin typeface="Traditional Arabic"/>
                <a:ea typeface="Calibri"/>
              </a:rPr>
              <a:t>-</a:t>
            </a:r>
            <a:r>
              <a:rPr lang="ar-SA" sz="2000" b="1" dirty="0" smtClean="0">
                <a:solidFill>
                  <a:schemeClr val="tx1"/>
                </a:solidFill>
                <a:latin typeface="Times New Roman"/>
                <a:ea typeface="Calibri"/>
                <a:cs typeface="Traditional Arabic"/>
              </a:rPr>
              <a:t> بعد قراءتك الحالة، في رأيك ما العوامل التي تسببت في الإساءة إلى هدى، مع التعليل؟</a:t>
            </a:r>
            <a:endParaRPr lang="en-US" sz="2000" b="1" dirty="0" smtClean="0">
              <a:solidFill>
                <a:schemeClr val="tx1"/>
              </a:solidFill>
              <a:latin typeface="Times New Roman"/>
              <a:ea typeface="Calibri"/>
            </a:endParaRPr>
          </a:p>
          <a:p>
            <a:pPr>
              <a:spcBef>
                <a:spcPts val="600"/>
              </a:spcBef>
            </a:pPr>
            <a:r>
              <a:rPr lang="ar-SA" sz="2000" b="1" dirty="0" smtClean="0">
                <a:solidFill>
                  <a:schemeClr val="tx1"/>
                </a:solidFill>
                <a:latin typeface="Times New Roman"/>
                <a:ea typeface="Calibri"/>
                <a:cs typeface="Traditional Arabic"/>
              </a:rPr>
              <a:t>٣</a:t>
            </a:r>
            <a:r>
              <a:rPr lang="en-US" sz="2000" b="1" dirty="0" smtClean="0">
                <a:solidFill>
                  <a:schemeClr val="tx1"/>
                </a:solidFill>
                <a:latin typeface="Traditional Arabic"/>
                <a:ea typeface="Calibri"/>
              </a:rPr>
              <a:t>-</a:t>
            </a:r>
            <a:r>
              <a:rPr lang="ar-SA" sz="2000" b="1" kern="1600" dirty="0" smtClean="0">
                <a:solidFill>
                  <a:schemeClr val="tx1"/>
                </a:solidFill>
                <a:latin typeface="Cambria"/>
                <a:ea typeface="Calibri"/>
                <a:cs typeface="Traditional Arabic"/>
              </a:rPr>
              <a:t> هل كان التدخل أو الأسلوب الذي اتبعته المعلمة لمعرفة مشكلة هدى ووالدتها مناسباً</a:t>
            </a:r>
            <a:r>
              <a:rPr lang="ar-SA" sz="2000" b="1" dirty="0" smtClean="0">
                <a:solidFill>
                  <a:schemeClr val="tx1"/>
                </a:solidFill>
                <a:latin typeface="Times New Roman"/>
                <a:ea typeface="Calibri"/>
                <a:cs typeface="Traditional Arabic"/>
              </a:rPr>
              <a:t>؟  وما الأسلوب  الذي يجب أن تتبعه المعلمة للتعرف على عوامل الإساءة ؟ ( من وجهة نظرك).</a:t>
            </a:r>
            <a:endParaRPr lang="en-US" sz="2000" b="1" dirty="0" smtClean="0">
              <a:solidFill>
                <a:schemeClr val="tx1"/>
              </a:solidFill>
              <a:latin typeface="Times New Roman"/>
              <a:ea typeface="Calibri"/>
            </a:endParaRPr>
          </a:p>
          <a:p>
            <a:pPr>
              <a:spcBef>
                <a:spcPts val="600"/>
              </a:spcBef>
            </a:pPr>
            <a:r>
              <a:rPr lang="ar-SA" sz="2000" b="1" dirty="0" smtClean="0">
                <a:solidFill>
                  <a:schemeClr val="tx1"/>
                </a:solidFill>
                <a:latin typeface="Times New Roman"/>
                <a:ea typeface="Calibri"/>
                <a:cs typeface="Traditional Arabic"/>
              </a:rPr>
              <a:t>٤</a:t>
            </a:r>
            <a:r>
              <a:rPr lang="en-US" sz="2000" b="1" dirty="0" smtClean="0">
                <a:solidFill>
                  <a:schemeClr val="tx1"/>
                </a:solidFill>
                <a:latin typeface="Traditional Arabic"/>
                <a:ea typeface="Calibri"/>
              </a:rPr>
              <a:t> -</a:t>
            </a:r>
            <a:r>
              <a:rPr lang="ar-SA" sz="2000" b="1" dirty="0" smtClean="0">
                <a:solidFill>
                  <a:schemeClr val="tx1"/>
                </a:solidFill>
                <a:latin typeface="Times New Roman"/>
                <a:ea typeface="Calibri"/>
                <a:cs typeface="Traditional Arabic"/>
              </a:rPr>
              <a:t>أكمل الفقرة الناقصة داخل الفراغ الخاص بالعوامل التي أدت إلى الإساءة لهدى؟ </a:t>
            </a:r>
            <a:endParaRPr lang="en-US" sz="2000" b="1" dirty="0" smtClean="0">
              <a:solidFill>
                <a:schemeClr val="tx1"/>
              </a:solidFill>
              <a:latin typeface="Times New Roman"/>
              <a:ea typeface="Calibri"/>
            </a:endParaRPr>
          </a:p>
          <a:p>
            <a:pPr>
              <a:spcBef>
                <a:spcPts val="600"/>
              </a:spcBef>
            </a:pPr>
            <a:r>
              <a:rPr lang="ar-SA" sz="2000" b="1" kern="1600" dirty="0" smtClean="0">
                <a:solidFill>
                  <a:schemeClr val="tx1"/>
                </a:solidFill>
                <a:latin typeface="Cambria"/>
                <a:ea typeface="Times New Roman"/>
                <a:cs typeface="Traditional Arabic"/>
              </a:rPr>
              <a:t>٥- في رأيك، ما الخطوات أو الحلول</a:t>
            </a:r>
            <a:r>
              <a:rPr lang="ar-SA" sz="2200" b="1" kern="1600" dirty="0" smtClean="0">
                <a:solidFill>
                  <a:schemeClr val="tx1"/>
                </a:solidFill>
                <a:latin typeface="Cambria"/>
                <a:ea typeface="Times New Roman"/>
                <a:cs typeface="Traditional Arabic"/>
              </a:rPr>
              <a:t> </a:t>
            </a:r>
            <a:r>
              <a:rPr lang="ar-SA" sz="2000" b="1" kern="1600" dirty="0" smtClean="0">
                <a:solidFill>
                  <a:schemeClr val="tx1"/>
                </a:solidFill>
                <a:latin typeface="Cambria"/>
                <a:ea typeface="Times New Roman"/>
                <a:cs typeface="Traditional Arabic"/>
              </a:rPr>
              <a:t>المقترحة والمناسبة لمساعدة وحماية الطفلة؟ </a:t>
            </a:r>
            <a:endParaRPr lang="ar-SA" sz="2200" b="1" kern="1600" dirty="0">
              <a:solidFill>
                <a:schemeClr val="tx1"/>
              </a:solidFill>
              <a:latin typeface="Cambria"/>
              <a:ea typeface="Times New Roman"/>
              <a:cs typeface="Traditional Arabic"/>
            </a:endParaRPr>
          </a:p>
        </p:txBody>
      </p:sp>
      <p:sp>
        <p:nvSpPr>
          <p:cNvPr id="5" name="Rectangle 1"/>
          <p:cNvSpPr>
            <a:spLocks noChangeArrowheads="1"/>
          </p:cNvSpPr>
          <p:nvPr/>
        </p:nvSpPr>
        <p:spPr bwMode="auto">
          <a:xfrm>
            <a:off x="271932" y="4615848"/>
            <a:ext cx="4192789" cy="2177459"/>
          </a:xfrm>
          <a:prstGeom prst="rect">
            <a:avLst/>
          </a:prstGeom>
          <a:ln>
            <a:solidFill>
              <a:schemeClr val="tx1"/>
            </a:solidFill>
            <a:headEnd/>
            <a:tailEnd/>
          </a:ln>
        </p:spPr>
        <p:style>
          <a:lnRef idx="1">
            <a:schemeClr val="accent3"/>
          </a:lnRef>
          <a:fillRef idx="2">
            <a:schemeClr val="accent3"/>
          </a:fillRef>
          <a:effectRef idx="1">
            <a:schemeClr val="accent3"/>
          </a:effectRef>
          <a:fontRef idx="minor">
            <a:schemeClr val="dk1"/>
          </a:fontRef>
        </p:style>
        <p:txBody>
          <a:bodyPr vert="horz" wrap="square" lIns="72000" tIns="152352" rIns="72000" bIns="38088" numCol="1" anchor="ctr" anchorCtr="0" compatLnSpc="1">
            <a:prstTxWarp prst="textNoShape">
              <a:avLst/>
            </a:prstTxWarp>
            <a:spAutoFit/>
          </a:bodyPr>
          <a:lstStyle/>
          <a:p>
            <a:pPr marL="0" marR="0" lvl="0" indent="0" algn="ctr" defTabSz="914400" rtl="1" eaLnBrk="1" fontAlgn="base" latinLnBrk="0" hangingPunct="1">
              <a:lnSpc>
                <a:spcPct val="150000"/>
              </a:lnSpc>
              <a:spcBef>
                <a:spcPct val="0"/>
              </a:spcBef>
              <a:spcAft>
                <a:spcPct val="0"/>
              </a:spcAft>
              <a:buClrTx/>
              <a:buSzTx/>
              <a:buFontTx/>
              <a:buNone/>
              <a:tabLst/>
            </a:pPr>
            <a:r>
              <a:rPr kumimoji="0" lang="ar-SA" sz="1600" b="1" i="0" u="none" strike="noStrike" cap="none" normalizeH="0" baseline="0" dirty="0" smtClean="0">
                <a:ln>
                  <a:noFill/>
                </a:ln>
                <a:solidFill>
                  <a:srgbClr val="C00000"/>
                </a:solidFill>
                <a:effectLst/>
                <a:latin typeface="Arial" pitchFamily="34" charset="0"/>
                <a:ea typeface="Times New Roman" pitchFamily="18" charset="0"/>
                <a:cs typeface="Arabic Transparent" pitchFamily="2" charset="-78"/>
              </a:rPr>
              <a:t>الفقرة الناقصة ضمن الحالة رقم 2 هي </a:t>
            </a:r>
            <a:r>
              <a:rPr kumimoji="0" lang="en-US" sz="1600" b="1" i="0" u="none" strike="noStrike" cap="none" normalizeH="0" baseline="0" dirty="0" smtClean="0">
                <a:ln>
                  <a:noFill/>
                </a:ln>
                <a:solidFill>
                  <a:srgbClr val="C00000"/>
                </a:solidFill>
                <a:effectLst/>
                <a:latin typeface="Arial" pitchFamily="34" charset="0"/>
                <a:ea typeface="Times New Roman" pitchFamily="18" charset="0"/>
                <a:cs typeface="Arabic Transparent" pitchFamily="2" charset="-78"/>
              </a:rPr>
              <a:t>:</a:t>
            </a:r>
            <a:r>
              <a:rPr kumimoji="0" lang="ar-SA" sz="1600" b="1" i="0" u="none" strike="noStrike" cap="none" normalizeH="0" baseline="0" dirty="0" smtClean="0">
                <a:ln>
                  <a:noFill/>
                </a:ln>
                <a:solidFill>
                  <a:srgbClr val="C00000"/>
                </a:solidFill>
                <a:effectLst/>
                <a:latin typeface="Arial" pitchFamily="34" charset="0"/>
                <a:ea typeface="Times New Roman" pitchFamily="18" charset="0"/>
                <a:cs typeface="Arabic Transparent" pitchFamily="2" charset="-78"/>
              </a:rPr>
              <a:t>  </a:t>
            </a:r>
            <a:endParaRPr kumimoji="0" lang="en-US" sz="1600" b="1" i="0" u="none" strike="noStrike" cap="none" normalizeH="0" baseline="0" dirty="0" smtClean="0">
              <a:ln>
                <a:noFill/>
              </a:ln>
              <a:solidFill>
                <a:srgbClr val="C00000"/>
              </a:solidFill>
              <a:effectLst/>
              <a:latin typeface="Cambria" pitchFamily="18" charset="0"/>
              <a:cs typeface="Arial" pitchFamily="34" charset="0"/>
            </a:endParaRPr>
          </a:p>
          <a:p>
            <a:pPr lvl="0" eaLnBrk="0" fontAlgn="base" hangingPunct="0">
              <a:lnSpc>
                <a:spcPct val="150000"/>
              </a:lnSpc>
              <a:spcBef>
                <a:spcPct val="0"/>
              </a:spcBef>
              <a:spcAft>
                <a:spcPct val="0"/>
              </a:spcAft>
            </a:pPr>
            <a:r>
              <a:rPr lang="ar-SA" sz="1400" b="1" dirty="0" smtClean="0">
                <a:solidFill>
                  <a:schemeClr val="tx2"/>
                </a:solidFill>
                <a:latin typeface="Cambria" pitchFamily="18" charset="0"/>
                <a:cs typeface="Arial" pitchFamily="34" charset="0"/>
              </a:rPr>
              <a:t>(أخبرت الأم المعلمة أنها تخاف من زوجها فهو مدمن مخدرات، وفي حالة مستمرة من الغضب </a:t>
            </a:r>
            <a:r>
              <a:rPr lang="ar-SA" sz="1400" b="1" dirty="0" err="1" smtClean="0">
                <a:solidFill>
                  <a:schemeClr val="tx2"/>
                </a:solidFill>
                <a:latin typeface="Cambria" pitchFamily="18" charset="0"/>
                <a:cs typeface="Arial" pitchFamily="34" charset="0"/>
              </a:rPr>
              <a:t>والهيجان</a:t>
            </a:r>
            <a:r>
              <a:rPr lang="ar-SA" sz="1400" b="1" dirty="0" smtClean="0">
                <a:solidFill>
                  <a:schemeClr val="tx2"/>
                </a:solidFill>
                <a:latin typeface="Cambria" pitchFamily="18" charset="0"/>
                <a:cs typeface="Arial" pitchFamily="34" charset="0"/>
              </a:rPr>
              <a:t>، والتوتر، حيث يضرب بناته ضرباً مبرحاً مسبباً لهنّ الرعب وخاصة ابنته الكبرى هدى التي قام بحبسها وضربها داخل الغرفة والاعتداء عليها جنسياً أيضاً دون شفقة أو رحمة).</a:t>
            </a:r>
          </a:p>
        </p:txBody>
      </p:sp>
    </p:spTree>
    <p:extLst>
      <p:ext uri="{BB962C8B-B14F-4D97-AF65-F5344CB8AC3E}">
        <p14:creationId xmlns:p14="http://schemas.microsoft.com/office/powerpoint/2010/main" val="20139687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p:cNvSpPr/>
          <p:nvPr/>
        </p:nvSpPr>
        <p:spPr>
          <a:xfrm>
            <a:off x="489469" y="2636912"/>
            <a:ext cx="8064896" cy="2123658"/>
          </a:xfrm>
          <a:prstGeom prst="rect">
            <a:avLst/>
          </a:prstGeom>
          <a:solidFill>
            <a:schemeClr val="accent5">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400" b="1" cap="none" spc="50" dirty="0" smtClean="0">
                <a:ln w="57150"/>
                <a:solidFill>
                  <a:schemeClr val="tx1"/>
                </a:solidFill>
                <a:effectLst>
                  <a:outerShdw blurRad="76200" dist="50800" dir="5400000" algn="tl" rotWithShape="0">
                    <a:srgbClr val="000000">
                      <a:alpha val="65000"/>
                    </a:srgbClr>
                  </a:outerShdw>
                </a:effectLst>
              </a:rPr>
              <a:t>بعض العوامل التي </a:t>
            </a:r>
          </a:p>
          <a:p>
            <a:pPr algn="ctr"/>
            <a:r>
              <a:rPr lang="ar-SA" sz="4400" b="1" cap="none" spc="50" dirty="0" smtClean="0">
                <a:ln w="57150"/>
                <a:solidFill>
                  <a:schemeClr val="tx1"/>
                </a:solidFill>
                <a:effectLst>
                  <a:outerShdw blurRad="76200" dist="50800" dir="5400000" algn="tl" rotWithShape="0">
                    <a:srgbClr val="000000">
                      <a:alpha val="65000"/>
                    </a:srgbClr>
                  </a:outerShdw>
                </a:effectLst>
              </a:rPr>
              <a:t>قد تؤدي إلى الإساءة للأطفال</a:t>
            </a:r>
          </a:p>
          <a:p>
            <a:pPr algn="ctr"/>
            <a:endParaRPr lang="ar-SA" sz="4400" b="1" cap="none" spc="50" dirty="0">
              <a:ln w="57150"/>
              <a:solidFill>
                <a:schemeClr val="tx1"/>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17694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1808716623"/>
              </p:ext>
            </p:extLst>
          </p:nvPr>
        </p:nvGraphicFramePr>
        <p:xfrm>
          <a:off x="251520" y="188640"/>
          <a:ext cx="8728336" cy="5897880"/>
        </p:xfrm>
        <a:graphic>
          <a:graphicData uri="http://schemas.openxmlformats.org/drawingml/2006/table">
            <a:tbl>
              <a:tblPr rtl="1" firstRow="1" bandRow="1">
                <a:tableStyleId>{00A15C55-8517-42AA-B614-E9B94910E393}</a:tableStyleId>
              </a:tblPr>
              <a:tblGrid>
                <a:gridCol w="487510"/>
                <a:gridCol w="7522334"/>
                <a:gridCol w="718492"/>
              </a:tblGrid>
              <a:tr h="370840">
                <a:tc>
                  <a:txBody>
                    <a:bodyPr/>
                    <a:lstStyle/>
                    <a:p>
                      <a:pPr rtl="1"/>
                      <a:r>
                        <a:rPr lang="ar-SA" sz="2000" dirty="0" smtClean="0"/>
                        <a:t>م</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800" u="sng" dirty="0" smtClean="0">
                          <a:solidFill>
                            <a:schemeClr val="tx1"/>
                          </a:solidFill>
                          <a:effectLst>
                            <a:outerShdw blurRad="38100" dist="38100" dir="2700000" algn="tl">
                              <a:srgbClr val="000000">
                                <a:alpha val="43137"/>
                              </a:srgbClr>
                            </a:outerShdw>
                          </a:effectLst>
                        </a:rPr>
                        <a:t>عوامل خاصة بالوالدين أو القائمين برعاية الطفل</a:t>
                      </a:r>
                      <a:r>
                        <a:rPr lang="en-US" sz="2800" u="sng" dirty="0" smtClean="0">
                          <a:solidFill>
                            <a:schemeClr val="tx1"/>
                          </a:solidFill>
                          <a:effectLst>
                            <a:outerShdw blurRad="38100" dist="38100" dir="2700000" algn="tl">
                              <a:srgbClr val="000000">
                                <a:alpha val="43137"/>
                              </a:srgbClr>
                            </a:outerShdw>
                          </a:effectLst>
                        </a:rPr>
                        <a:t>) </a:t>
                      </a:r>
                      <a:r>
                        <a:rPr lang="ar-SA" sz="2800" u="sng" dirty="0" err="1" smtClean="0">
                          <a:solidFill>
                            <a:schemeClr val="tx1"/>
                          </a:solidFill>
                          <a:effectLst>
                            <a:outerShdw blurRad="38100" dist="38100" dir="2700000" algn="tl">
                              <a:srgbClr val="000000">
                                <a:alpha val="43137"/>
                              </a:srgbClr>
                            </a:outerShdw>
                          </a:effectLst>
                        </a:rPr>
                        <a:t>وأسرتة</a:t>
                      </a:r>
                      <a:r>
                        <a:rPr lang="ar-SA" sz="2800" u="sng" dirty="0" smtClean="0">
                          <a:solidFill>
                            <a:schemeClr val="tx1"/>
                          </a:solidFill>
                          <a:effectLst>
                            <a:outerShdw blurRad="38100" dist="38100" dir="2700000" algn="tl">
                              <a:srgbClr val="000000">
                                <a:alpha val="43137"/>
                              </a:srgbClr>
                            </a:outerShdw>
                          </a:effectLst>
                        </a:rPr>
                        <a:t> )     قد تؤدي للإساءة</a:t>
                      </a:r>
                      <a:r>
                        <a:rPr lang="ar-SA" sz="2800" u="sng" baseline="0" dirty="0" smtClean="0">
                          <a:solidFill>
                            <a:schemeClr val="tx1"/>
                          </a:solidFill>
                          <a:effectLst>
                            <a:outerShdw blurRad="38100" dist="38100" dir="2700000" algn="tl">
                              <a:srgbClr val="000000">
                                <a:alpha val="43137"/>
                              </a:srgbClr>
                            </a:outerShdw>
                          </a:effectLst>
                        </a:rPr>
                        <a:t> </a:t>
                      </a:r>
                      <a:r>
                        <a:rPr lang="ar-SA" sz="2800" u="sng" dirty="0" smtClean="0">
                          <a:solidFill>
                            <a:schemeClr val="tx1"/>
                          </a:solidFill>
                          <a:effectLst>
                            <a:outerShdw blurRad="38100" dist="38100" dir="2700000" algn="tl">
                              <a:srgbClr val="000000">
                                <a:alpha val="43137"/>
                              </a:srgbClr>
                            </a:outerShdw>
                          </a:effectLst>
                        </a:rPr>
                        <a:t>والإهمال</a:t>
                      </a:r>
                      <a:r>
                        <a:rPr lang="ar-SA" sz="2800" u="sng" baseline="0" dirty="0" smtClean="0">
                          <a:solidFill>
                            <a:schemeClr val="tx1"/>
                          </a:solidFill>
                          <a:effectLst>
                            <a:outerShdw blurRad="38100" dist="38100" dir="2700000" algn="tl">
                              <a:srgbClr val="000000">
                                <a:alpha val="43137"/>
                              </a:srgbClr>
                            </a:outerShdw>
                          </a:effectLst>
                        </a:rPr>
                        <a:t> </a:t>
                      </a:r>
                      <a:r>
                        <a:rPr lang="ar-SA" sz="2800" u="sng" dirty="0" smtClean="0">
                          <a:solidFill>
                            <a:schemeClr val="tx1"/>
                          </a:solidFill>
                          <a:effectLst>
                            <a:outerShdw blurRad="38100" dist="38100" dir="2700000" algn="tl">
                              <a:srgbClr val="000000">
                                <a:alpha val="43137"/>
                              </a:srgbClr>
                            </a:outerShdw>
                          </a:effectLst>
                        </a:rPr>
                        <a:t>:</a:t>
                      </a:r>
                      <a:endParaRPr lang="en-US" sz="2800" b="1" u="sng" dirty="0" smtClean="0">
                        <a:solidFill>
                          <a:schemeClr val="tx1"/>
                        </a:solidFill>
                        <a:effectLst>
                          <a:outerShdw blurRad="38100" dist="38100" dir="2700000" algn="tl">
                            <a:srgbClr val="000000">
                              <a:alpha val="43137"/>
                            </a:srgbClr>
                          </a:outerShdw>
                        </a:effectLst>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en-US" sz="2400" b="1" u="sng" dirty="0" smtClean="0">
                        <a:solidFill>
                          <a:schemeClr val="tx1"/>
                        </a:solidFill>
                        <a:effectLst>
                          <a:outerShdw blurRad="38100" dist="38100" dir="2700000" algn="tl">
                            <a:srgbClr val="000000">
                              <a:alpha val="43137"/>
                            </a:srgbClr>
                          </a:outerShdw>
                        </a:effectLst>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r h="370840">
                <a:tc>
                  <a:txBody>
                    <a:bodyPr/>
                    <a:lstStyle/>
                    <a:p>
                      <a:pPr rtl="1"/>
                      <a:r>
                        <a:rPr lang="ar-SA" sz="2000" dirty="0" smtClean="0"/>
                        <a:t>1</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eaLnBrk="0" fontAlgn="base" hangingPunct="0">
                        <a:lnSpc>
                          <a:spcPts val="3900"/>
                        </a:lnSpc>
                        <a:spcBef>
                          <a:spcPct val="0"/>
                        </a:spcBef>
                        <a:spcAft>
                          <a:spcPct val="0"/>
                        </a:spcAft>
                        <a:buNone/>
                      </a:pPr>
                      <a:r>
                        <a:rPr lang="ar-SA" sz="2000" b="1" dirty="0" smtClean="0"/>
                        <a:t>تعرض الأبوين أو احدهما للإساءة في مرحلة الطفولة أو مشاهدتهم للعنف الأسري</a:t>
                      </a:r>
                      <a:r>
                        <a:rPr lang="en-US" sz="2000" b="1" dirty="0" smtClean="0"/>
                        <a:t> </a:t>
                      </a:r>
                      <a:endParaRPr lang="en-US" sz="2000" b="1" dirty="0" smtClean="0">
                        <a:solidFill>
                          <a:schemeClr val="tx2"/>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eaLnBrk="0" fontAlgn="base" hangingPunct="0">
                        <a:lnSpc>
                          <a:spcPts val="3900"/>
                        </a:lnSpc>
                        <a:spcBef>
                          <a:spcPct val="0"/>
                        </a:spcBef>
                        <a:spcAft>
                          <a:spcPct val="0"/>
                        </a:spcAft>
                      </a:pPr>
                      <a:endParaRPr lang="en-US" sz="1400" b="1" dirty="0" smtClean="0">
                        <a:solidFill>
                          <a:schemeClr val="tx2"/>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2</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rgbClr val="FF0000"/>
                          </a:solidFill>
                        </a:rPr>
                        <a:t>غياب الأم أو الأب بسبب الطلاق أو الوفاة أو السجن. </a:t>
                      </a:r>
                      <a:endParaRPr lang="en-US" sz="2000" b="1" dirty="0" smtClean="0">
                        <a:solidFill>
                          <a:srgbClr val="FF0000"/>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3</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t>الوالدين ذوي التحصيل العلمي المتدني احياناً</a:t>
                      </a:r>
                      <a:r>
                        <a:rPr lang="ar-SA" sz="2000" b="1" baseline="0" dirty="0" smtClean="0"/>
                        <a:t> قد </a:t>
                      </a:r>
                      <a:r>
                        <a:rPr lang="ar-SA" sz="2000" b="1" dirty="0" smtClean="0"/>
                        <a:t>لا يستجيبون للمواقف بمنطقية.</a:t>
                      </a:r>
                      <a:r>
                        <a:rPr lang="en-US" sz="2000" b="1" dirty="0" smtClean="0"/>
                        <a:t> </a:t>
                      </a:r>
                      <a:endParaRPr lang="en-US" sz="2000" b="1" dirty="0" smtClean="0">
                        <a:solidFill>
                          <a:schemeClr val="tx2"/>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4</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rgbClr val="FF0000"/>
                          </a:solidFill>
                        </a:rPr>
                        <a:t>نقص المعرفة والقدرة على رعاية الأطفال بشكل عام وذوي الاحتياجات الخاصة أو الأطفال الذين يعانون من صعوبات سلوكية بشكل خاص</a:t>
                      </a:r>
                      <a:r>
                        <a:rPr lang="en-US" sz="2000" b="1" dirty="0" smtClean="0">
                          <a:solidFill>
                            <a:srgbClr val="FF0000"/>
                          </a:solidFill>
                        </a:rPr>
                        <a:t>.</a:t>
                      </a:r>
                      <a:endParaRPr lang="en-US" sz="2000" b="1" dirty="0" smtClean="0">
                        <a:solidFill>
                          <a:srgbClr val="FF0000"/>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5</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t>معاناة الوالدين أو أحدهما من مشكلات سلوكية نفسية مثل القلق والاكتئاب والإحباط  والوسواس المرضي والعصبية  وعدم  القدرة على ضبط الذات</a:t>
                      </a:r>
                      <a:r>
                        <a:rPr lang="en-US" sz="2000" b="1" dirty="0" smtClean="0"/>
                        <a:t>. </a:t>
                      </a:r>
                      <a:endParaRPr lang="en-US" sz="2000" b="1" dirty="0" smtClean="0">
                        <a:solidFill>
                          <a:schemeClr val="tx2"/>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6</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sz="2000" b="1" dirty="0" smtClean="0">
                          <a:solidFill>
                            <a:srgbClr val="FF0000"/>
                          </a:solidFill>
                        </a:rPr>
                        <a:t>الأمراض والاضطرابات العقلية مثل أمراض  انفصام الشخصية وغيرها</a:t>
                      </a:r>
                      <a:endParaRPr lang="ar-SA"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7</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sz="2000" b="1" dirty="0" smtClean="0"/>
                        <a:t>الخلافات والمشكلات الزوجية بين الوالدين والعلاقات المتوترة  أو العنف والتصدع العائلي و قد يؤدي إلى مواقف انفعالية وتوترات تدفع الوالدين إلى تفريغ شحنات الغضب في أبنائهم وبالتالي وقوعهم في دائرة الإساءة والعنف البدني والنفسي</a:t>
                      </a:r>
                      <a:endParaRPr lang="ar-SA"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8</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eaLnBrk="0" fontAlgn="base" hangingPunct="0">
                        <a:lnSpc>
                          <a:spcPts val="3900"/>
                        </a:lnSpc>
                        <a:spcBef>
                          <a:spcPct val="0"/>
                        </a:spcBef>
                        <a:spcAft>
                          <a:spcPct val="0"/>
                        </a:spcAft>
                        <a:buNone/>
                      </a:pPr>
                      <a:r>
                        <a:rPr lang="ar-SA" sz="2000" b="1" dirty="0" smtClean="0">
                          <a:solidFill>
                            <a:srgbClr val="FF0000"/>
                          </a:solidFill>
                        </a:rPr>
                        <a:t>العزلة الاجتماعية  وانطواء وانسحاب الأسرة من التفاعل الاجتماعي .</a:t>
                      </a:r>
                      <a:endParaRPr lang="ar-SA" sz="2000" b="1" dirty="0">
                        <a:solidFill>
                          <a:srgbClr val="FF0000"/>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244060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827979837"/>
              </p:ext>
            </p:extLst>
          </p:nvPr>
        </p:nvGraphicFramePr>
        <p:xfrm>
          <a:off x="291608" y="548680"/>
          <a:ext cx="8576193" cy="5730240"/>
        </p:xfrm>
        <a:graphic>
          <a:graphicData uri="http://schemas.openxmlformats.org/drawingml/2006/table">
            <a:tbl>
              <a:tblPr rtl="1" firstRow="1" bandRow="1">
                <a:tableStyleId>{00A15C55-8517-42AA-B614-E9B94910E393}</a:tableStyleId>
              </a:tblPr>
              <a:tblGrid>
                <a:gridCol w="519430"/>
                <a:gridCol w="7522334"/>
                <a:gridCol w="534429"/>
              </a:tblGrid>
              <a:tr h="370840">
                <a:tc>
                  <a:txBody>
                    <a:bodyPr/>
                    <a:lstStyle/>
                    <a:p>
                      <a:pPr rtl="1"/>
                      <a:r>
                        <a:rPr lang="ar-SA" sz="2400" dirty="0" smtClean="0">
                          <a:solidFill>
                            <a:schemeClr val="tx1"/>
                          </a:solidFill>
                        </a:rPr>
                        <a:t>م</a:t>
                      </a:r>
                      <a:endParaRPr lang="ar-SA"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400" u="sng" dirty="0" smtClean="0">
                          <a:solidFill>
                            <a:schemeClr val="tx1"/>
                          </a:solidFill>
                          <a:effectLst>
                            <a:outerShdw blurRad="38100" dist="38100" dir="2700000" algn="tl">
                              <a:srgbClr val="000000">
                                <a:alpha val="43137"/>
                              </a:srgbClr>
                            </a:outerShdw>
                          </a:effectLst>
                        </a:rPr>
                        <a:t>تابع  :   عوامل خاصة بالوالدين أو القائمين برعاية الطفل</a:t>
                      </a:r>
                      <a:r>
                        <a:rPr lang="en-US" sz="2400" u="sng" dirty="0" smtClean="0">
                          <a:solidFill>
                            <a:schemeClr val="tx1"/>
                          </a:solidFill>
                          <a:effectLst>
                            <a:outerShdw blurRad="38100" dist="38100" dir="2700000" algn="tl">
                              <a:srgbClr val="000000">
                                <a:alpha val="43137"/>
                              </a:srgbClr>
                            </a:outerShdw>
                          </a:effectLst>
                        </a:rPr>
                        <a:t>) </a:t>
                      </a:r>
                      <a:r>
                        <a:rPr lang="ar-SA" sz="2400" u="sng" dirty="0" err="1" smtClean="0">
                          <a:solidFill>
                            <a:schemeClr val="tx1"/>
                          </a:solidFill>
                          <a:effectLst>
                            <a:outerShdw blurRad="38100" dist="38100" dir="2700000" algn="tl">
                              <a:srgbClr val="000000">
                                <a:alpha val="43137"/>
                              </a:srgbClr>
                            </a:outerShdw>
                          </a:effectLst>
                        </a:rPr>
                        <a:t>وأسرتة</a:t>
                      </a:r>
                      <a:r>
                        <a:rPr lang="en-US" sz="2400" u="sng" dirty="0" smtClean="0">
                          <a:solidFill>
                            <a:schemeClr val="tx1"/>
                          </a:solidFill>
                          <a:effectLst>
                            <a:outerShdw blurRad="38100" dist="38100" dir="2700000" algn="tl">
                              <a:srgbClr val="000000">
                                <a:alpha val="43137"/>
                              </a:srgbClr>
                            </a:outerShdw>
                          </a:effectLst>
                        </a:rPr>
                        <a:t>(</a:t>
                      </a:r>
                      <a:r>
                        <a:rPr lang="ar-SA" sz="2400" u="sng" dirty="0" smtClean="0">
                          <a:solidFill>
                            <a:schemeClr val="tx1"/>
                          </a:solidFill>
                          <a:effectLst>
                            <a:outerShdw blurRad="38100" dist="38100" dir="2700000" algn="tl">
                              <a:srgbClr val="000000">
                                <a:alpha val="43137"/>
                              </a:srgbClr>
                            </a:outerShdw>
                          </a:effectLst>
                        </a:rPr>
                        <a:t>قد تؤدي للإساءة</a:t>
                      </a:r>
                      <a:r>
                        <a:rPr lang="ar-SA" sz="2400" u="sng" baseline="0" dirty="0" smtClean="0">
                          <a:solidFill>
                            <a:schemeClr val="tx1"/>
                          </a:solidFill>
                          <a:effectLst>
                            <a:outerShdw blurRad="38100" dist="38100" dir="2700000" algn="tl">
                              <a:srgbClr val="000000">
                                <a:alpha val="43137"/>
                              </a:srgbClr>
                            </a:outerShdw>
                          </a:effectLst>
                        </a:rPr>
                        <a:t> </a:t>
                      </a:r>
                      <a:r>
                        <a:rPr lang="ar-SA" sz="2400" u="sng" dirty="0" smtClean="0">
                          <a:solidFill>
                            <a:schemeClr val="tx1"/>
                          </a:solidFill>
                          <a:effectLst>
                            <a:outerShdw blurRad="38100" dist="38100" dir="2700000" algn="tl">
                              <a:srgbClr val="000000">
                                <a:alpha val="43137"/>
                              </a:srgbClr>
                            </a:outerShdw>
                          </a:effectLst>
                        </a:rPr>
                        <a:t>والإهمال</a:t>
                      </a:r>
                      <a:r>
                        <a:rPr lang="ar-SA" sz="2400" u="sng" baseline="0" dirty="0" smtClean="0">
                          <a:solidFill>
                            <a:schemeClr val="tx1"/>
                          </a:solidFill>
                          <a:effectLst>
                            <a:outerShdw blurRad="38100" dist="38100" dir="2700000" algn="tl">
                              <a:srgbClr val="000000">
                                <a:alpha val="43137"/>
                              </a:srgbClr>
                            </a:outerShdw>
                          </a:effectLst>
                        </a:rPr>
                        <a:t> </a:t>
                      </a:r>
                      <a:r>
                        <a:rPr lang="ar-SA" sz="2400" u="sng" dirty="0" smtClean="0">
                          <a:solidFill>
                            <a:schemeClr val="tx1"/>
                          </a:solidFill>
                          <a:effectLst>
                            <a:outerShdw blurRad="38100" dist="38100" dir="2700000" algn="tl">
                              <a:srgbClr val="000000">
                                <a:alpha val="43137"/>
                              </a:srgbClr>
                            </a:outerShdw>
                          </a:effectLst>
                        </a:rPr>
                        <a:t>:</a:t>
                      </a:r>
                      <a:endParaRPr lang="en-US" sz="2400" b="1" u="sng" dirty="0" smtClean="0">
                        <a:solidFill>
                          <a:schemeClr val="tx1"/>
                        </a:solidFill>
                        <a:effectLst>
                          <a:outerShdw blurRad="38100" dist="38100" dir="2700000" algn="tl">
                            <a:srgbClr val="000000">
                              <a:alpha val="43137"/>
                            </a:srgbClr>
                          </a:outerShdw>
                        </a:effectLst>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en-US" sz="2400" b="1" u="sng" dirty="0" smtClean="0">
                        <a:solidFill>
                          <a:schemeClr val="tx1"/>
                        </a:solidFill>
                        <a:effectLst>
                          <a:outerShdw blurRad="38100" dist="38100" dir="2700000" algn="tl">
                            <a:srgbClr val="000000">
                              <a:alpha val="43137"/>
                            </a:srgbClr>
                          </a:outerShdw>
                        </a:effectLst>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370840">
                <a:tc>
                  <a:txBody>
                    <a:bodyPr/>
                    <a:lstStyle/>
                    <a:p>
                      <a:pPr rtl="1"/>
                      <a:r>
                        <a:rPr lang="ar-SA" sz="2000" dirty="0" smtClean="0"/>
                        <a:t>9</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eaLnBrk="0" fontAlgn="base" hangingPunct="0">
                        <a:lnSpc>
                          <a:spcPct val="100000"/>
                        </a:lnSpc>
                        <a:spcBef>
                          <a:spcPct val="0"/>
                        </a:spcBef>
                        <a:spcAft>
                          <a:spcPct val="0"/>
                        </a:spcAft>
                        <a:buNone/>
                      </a:pPr>
                      <a:r>
                        <a:rPr lang="ar-SA" sz="2000" b="1" dirty="0" smtClean="0"/>
                        <a:t>المشكلات الاقتصادية والضغوط المالية للأسرة أو البطالة وعدم القدرة على</a:t>
                      </a:r>
                      <a:r>
                        <a:rPr lang="ar-SA" sz="2000" b="1" baseline="0" dirty="0" smtClean="0"/>
                        <a:t> </a:t>
                      </a:r>
                      <a:r>
                        <a:rPr lang="ar-SA" sz="2000" b="1" dirty="0" smtClean="0"/>
                        <a:t>الحصول على عمل</a:t>
                      </a:r>
                      <a:r>
                        <a:rPr lang="ar-SA" sz="2000" b="1" baseline="0" dirty="0" smtClean="0"/>
                        <a:t>  أو </a:t>
                      </a:r>
                      <a:r>
                        <a:rPr lang="ar-SA" sz="2000" b="1" dirty="0" smtClean="0"/>
                        <a:t>الفقر بشكل عام  ربما يكون له دور إذا ارتبط بعوامل أخرى خاصة بشخصية الوالدين أو احدهما وحجم الأسرة وعدد أفرادها. </a:t>
                      </a:r>
                      <a:endParaRPr lang="en-US" sz="2000" b="1" dirty="0">
                        <a:solidFill>
                          <a:schemeClr val="tx2"/>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eaLnBrk="0" fontAlgn="base" hangingPunct="0">
                        <a:lnSpc>
                          <a:spcPts val="3900"/>
                        </a:lnSpc>
                        <a:spcBef>
                          <a:spcPct val="0"/>
                        </a:spcBef>
                        <a:spcAft>
                          <a:spcPct val="0"/>
                        </a:spcAft>
                      </a:pPr>
                      <a:endParaRPr lang="en-US" sz="1400" b="1" dirty="0" smtClean="0">
                        <a:solidFill>
                          <a:schemeClr val="tx2"/>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10</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1" eaLnBrk="0" fontAlgn="base" latinLnBrk="0" hangingPunct="0">
                        <a:lnSpc>
                          <a:spcPct val="100000"/>
                        </a:lnSpc>
                        <a:spcBef>
                          <a:spcPct val="0"/>
                        </a:spcBef>
                        <a:spcAft>
                          <a:spcPct val="0"/>
                        </a:spcAft>
                        <a:buClrTx/>
                        <a:buSzTx/>
                        <a:buFontTx/>
                        <a:buNone/>
                        <a:tabLst/>
                        <a:defRPr/>
                      </a:pPr>
                      <a:r>
                        <a:rPr lang="ar-SA" sz="2000" b="1" dirty="0" smtClean="0">
                          <a:solidFill>
                            <a:srgbClr val="FF0000"/>
                          </a:solidFill>
                        </a:rPr>
                        <a:t>الإيمان بمعتقدات ومفاهيم خاطئة حول أساليب التربية مثل: أن أسلوب التخويف والترهيب أو الإحراج سوف يجعل الطفل مطيع/ وأن الاهتمام الزائد في الطفل سوف يجعله مدلل/ أو أن الطفل يجب أن يكون هادئ في كل الأوقات.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11</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التوقعات العالية من قبل الوالدين أو احدهما من الطفل والتي تكون أعلى أو غير منطقية وواقعية لعمر وعقل وجسم الطفل. </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12</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400" b="1" dirty="0" smtClean="0">
                          <a:solidFill>
                            <a:srgbClr val="FF0000"/>
                          </a:solidFill>
                          <a:latin typeface="Cambria" pitchFamily="18" charset="0"/>
                        </a:rPr>
                        <a:t>نقص وعي الام والأب نتيجة</a:t>
                      </a:r>
                      <a:r>
                        <a:rPr lang="ar-SA" sz="2400" b="1" baseline="0" dirty="0" smtClean="0">
                          <a:solidFill>
                            <a:srgbClr val="FF0000"/>
                          </a:solidFill>
                          <a:latin typeface="Cambria" pitchFamily="18" charset="0"/>
                        </a:rPr>
                        <a:t> </a:t>
                      </a:r>
                      <a:r>
                        <a:rPr lang="ar-SA" sz="2400" b="1" dirty="0" smtClean="0">
                          <a:solidFill>
                            <a:srgbClr val="FF0000"/>
                          </a:solidFill>
                          <a:latin typeface="Cambria" pitchFamily="18" charset="0"/>
                        </a:rPr>
                        <a:t>عدم نضج أو صغر السن.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13</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400" b="1" dirty="0" smtClean="0">
                          <a:solidFill>
                            <a:schemeClr val="tx1"/>
                          </a:solidFill>
                          <a:latin typeface="Cambria" pitchFamily="18" charset="0"/>
                        </a:rPr>
                        <a:t>تعاطي الوالدين المخدرات أو أحدهما أو من يتولى تربيتهم أو من يعيش معهم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14</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أحيانا قد يؤدي تعرض</a:t>
                      </a:r>
                      <a:r>
                        <a:rPr lang="ar-SA" sz="2000" b="1" baseline="0" dirty="0" smtClean="0">
                          <a:solidFill>
                            <a:schemeClr val="tx1"/>
                          </a:solidFill>
                          <a:latin typeface="Cambria" pitchFamily="18" charset="0"/>
                        </a:rPr>
                        <a:t> أحد الوالدين للعنف في صغره يجعله يسقط هذا على أبنائه </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15</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تعاطي المخدرات والمسكرات </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780400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746809348"/>
              </p:ext>
            </p:extLst>
          </p:nvPr>
        </p:nvGraphicFramePr>
        <p:xfrm>
          <a:off x="323527" y="260648"/>
          <a:ext cx="8544273" cy="5402580"/>
        </p:xfrm>
        <a:graphic>
          <a:graphicData uri="http://schemas.openxmlformats.org/drawingml/2006/table">
            <a:tbl>
              <a:tblPr rtl="1" firstRow="1" bandRow="1">
                <a:tableStyleId>{F5AB1C69-6EDB-4FF4-983F-18BD219EF322}</a:tableStyleId>
              </a:tblPr>
              <a:tblGrid>
                <a:gridCol w="487510"/>
                <a:gridCol w="7522334"/>
                <a:gridCol w="534429"/>
              </a:tblGrid>
              <a:tr h="370840">
                <a:tc>
                  <a:txBody>
                    <a:bodyPr/>
                    <a:lstStyle/>
                    <a:p>
                      <a:pPr rtl="1"/>
                      <a:r>
                        <a:rPr lang="ar-SA" sz="2000" dirty="0" smtClean="0"/>
                        <a:t>م</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79D"/>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800" b="1" u="sng" cap="none" spc="0" dirty="0" smtClean="0">
                          <a:ln>
                            <a:noFill/>
                          </a:ln>
                          <a:solidFill>
                            <a:srgbClr val="FF0000"/>
                          </a:solidFill>
                          <a:effectLst/>
                          <a:latin typeface="Cambria" pitchFamily="18" charset="0"/>
                        </a:rPr>
                        <a:t>العوامل خاصة بالطفل نفسه </a:t>
                      </a:r>
                      <a:r>
                        <a:rPr lang="ar-SA" sz="2800" b="1" u="sng" cap="none" spc="0" dirty="0" smtClean="0">
                          <a:ln>
                            <a:noFill/>
                          </a:ln>
                          <a:solidFill>
                            <a:srgbClr val="FF0000"/>
                          </a:solidFill>
                          <a:effectLst/>
                        </a:rPr>
                        <a:t>قد تؤدي للإساءة</a:t>
                      </a:r>
                      <a:r>
                        <a:rPr lang="ar-SA" sz="2800" b="1" u="sng" cap="none" spc="0" baseline="0" dirty="0" smtClean="0">
                          <a:ln>
                            <a:noFill/>
                          </a:ln>
                          <a:solidFill>
                            <a:srgbClr val="FF0000"/>
                          </a:solidFill>
                          <a:effectLst/>
                        </a:rPr>
                        <a:t> </a:t>
                      </a:r>
                      <a:r>
                        <a:rPr lang="ar-SA" sz="2800" b="1" u="sng" cap="none" spc="0" dirty="0" smtClean="0">
                          <a:ln>
                            <a:noFill/>
                          </a:ln>
                          <a:solidFill>
                            <a:srgbClr val="FF0000"/>
                          </a:solidFill>
                          <a:effectLst/>
                        </a:rPr>
                        <a:t>والإهمال</a:t>
                      </a:r>
                      <a:r>
                        <a:rPr lang="ar-SA" sz="2800" b="1" u="sng" cap="none" spc="0" baseline="0" dirty="0" smtClean="0">
                          <a:ln>
                            <a:noFill/>
                          </a:ln>
                          <a:solidFill>
                            <a:srgbClr val="FF0000"/>
                          </a:solidFill>
                          <a:effectLst/>
                        </a:rPr>
                        <a:t> </a:t>
                      </a:r>
                      <a:r>
                        <a:rPr lang="ar-SA" sz="2800" b="1" u="sng" cap="none" spc="0" dirty="0" smtClean="0">
                          <a:ln>
                            <a:noFill/>
                          </a:ln>
                          <a:solidFill>
                            <a:srgbClr val="FF0000"/>
                          </a:solidFill>
                          <a:effectLst/>
                          <a:latin typeface="Cambria" pitchFamily="18" charset="0"/>
                        </a:rPr>
                        <a:t>: </a:t>
                      </a:r>
                    </a:p>
                    <a:p>
                      <a:pPr marL="0" marR="0" indent="0" algn="r" defTabSz="914400" rtl="1" eaLnBrk="1" fontAlgn="auto" latinLnBrk="0" hangingPunct="1">
                        <a:lnSpc>
                          <a:spcPct val="100000"/>
                        </a:lnSpc>
                        <a:spcBef>
                          <a:spcPts val="0"/>
                        </a:spcBef>
                        <a:spcAft>
                          <a:spcPts val="0"/>
                        </a:spcAft>
                        <a:buClrTx/>
                        <a:buSzTx/>
                        <a:buFontTx/>
                        <a:buNone/>
                        <a:tabLst/>
                        <a:defRPr/>
                      </a:pPr>
                      <a:endParaRPr lang="en-US" sz="2800" b="1" u="sng" dirty="0" smtClean="0">
                        <a:solidFill>
                          <a:srgbClr val="C00000"/>
                        </a:solidFill>
                        <a:effectLst>
                          <a:outerShdw blurRad="38100" dist="38100" dir="2700000" algn="tl">
                            <a:srgbClr val="000000">
                              <a:alpha val="43137"/>
                            </a:srgbClr>
                          </a:outerShdw>
                        </a:effectLst>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79D"/>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en-US" sz="2000" b="1" u="sng" dirty="0" smtClean="0">
                        <a:solidFill>
                          <a:schemeClr val="tx1"/>
                        </a:solidFill>
                        <a:effectLst>
                          <a:outerShdw blurRad="38100" dist="38100" dir="2700000" algn="tl">
                            <a:srgbClr val="000000">
                              <a:alpha val="43137"/>
                            </a:srgbClr>
                          </a:outerShdw>
                        </a:effectLst>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79D"/>
                    </a:solidFill>
                  </a:tcPr>
                </a:tc>
              </a:tr>
              <a:tr h="370840">
                <a:tc>
                  <a:txBody>
                    <a:bodyPr/>
                    <a:lstStyle/>
                    <a:p>
                      <a:pPr rtl="1"/>
                      <a:r>
                        <a:rPr lang="ar-SA" sz="2000" dirty="0" smtClean="0"/>
                        <a:t>1</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1" eaLnBrk="0" fontAlgn="base" latinLnBrk="0" hangingPunct="0">
                        <a:lnSpc>
                          <a:spcPts val="3900"/>
                        </a:lnSpc>
                        <a:spcBef>
                          <a:spcPct val="0"/>
                        </a:spcBef>
                        <a:spcAft>
                          <a:spcPct val="0"/>
                        </a:spcAft>
                        <a:buClrTx/>
                        <a:buSzTx/>
                        <a:buFontTx/>
                        <a:buNone/>
                        <a:tabLst/>
                        <a:defRPr/>
                      </a:pPr>
                      <a:r>
                        <a:rPr lang="ar-SA" sz="2000" b="1" dirty="0" smtClean="0">
                          <a:solidFill>
                            <a:schemeClr val="tx1"/>
                          </a:solidFill>
                          <a:latin typeface="Cambria" pitchFamily="18" charset="0"/>
                        </a:rPr>
                        <a:t>أسباب مرضية (  </a:t>
                      </a:r>
                      <a:r>
                        <a:rPr lang="ar-SA" sz="2000" b="1" dirty="0" smtClean="0">
                          <a:solidFill>
                            <a:srgbClr val="3333FF"/>
                          </a:solidFill>
                          <a:latin typeface="Cambria" pitchFamily="18" charset="0"/>
                        </a:rPr>
                        <a:t>إعاقات جسدية أو عقلية أو نفسية</a:t>
                      </a:r>
                      <a:r>
                        <a:rPr lang="ar-SA" sz="2000" b="1" dirty="0" smtClean="0">
                          <a:solidFill>
                            <a:schemeClr val="tx1"/>
                          </a:solidFill>
                          <a:latin typeface="Cambria" pitchFamily="18" charset="0"/>
                        </a:rPr>
                        <a:t> )، تفيد الدراسات أن تعرض المعاقين بشكل عام والمعاقين عقلياً بشكل خاص إلى أنماط مختلفة من الإيذاء البدني والنفسي، فالنظرة السلبية وغير الواقعية للإعاقة والطفل المعاق ولمستقبله من قبل العادات والتقاليد  في المجتمع  والتي غالباً ما تؤدي إلى ارتباط الاعاقة العقلية بمفهوم  الوصمة الاجتماعية</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eaLnBrk="0" fontAlgn="base" hangingPunct="0">
                        <a:lnSpc>
                          <a:spcPts val="3900"/>
                        </a:lnSpc>
                        <a:spcBef>
                          <a:spcPct val="0"/>
                        </a:spcBef>
                        <a:spcAft>
                          <a:spcPct val="0"/>
                        </a:spcAft>
                      </a:pPr>
                      <a:endParaRPr lang="en-US" sz="1200" b="1" dirty="0" smtClean="0">
                        <a:solidFill>
                          <a:schemeClr val="tx2"/>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2</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ولادة الطفل قبل نهاية فترة الحمل الطبيعية. </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3</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rgbClr val="FF0000"/>
                          </a:solidFill>
                          <a:latin typeface="Cambria" pitchFamily="18" charset="0"/>
                        </a:rPr>
                        <a:t>المعاناة والمشكلات الصحية المستمرة مع الطفل منذ الولادة. </a:t>
                      </a:r>
                      <a:endParaRPr lang="en-US" sz="2000" b="1" dirty="0" smtClean="0">
                        <a:solidFill>
                          <a:srgbClr val="FF0000"/>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4</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بعض الأهالي يتوقعون من الطفل المعاق أكثر من قدرته ومن هنا تقع الإساءة بالمطالبة بشيء أكثر من الطاقة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000" dirty="0" smtClean="0"/>
                        <a:t>5</a:t>
                      </a:r>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ar-SA" b="1" dirty="0" smtClean="0"/>
                        <a:t>صدور سلوك من بعض</a:t>
                      </a:r>
                      <a:r>
                        <a:rPr lang="ar-SA" b="1" baseline="0" dirty="0" smtClean="0"/>
                        <a:t> </a:t>
                      </a:r>
                      <a:r>
                        <a:rPr lang="ar-SA" b="1" dirty="0" smtClean="0"/>
                        <a:t>الحالات الأطفال الانفعالية  مما يعرض </a:t>
                      </a:r>
                      <a:r>
                        <a:rPr lang="ar-SA" b="1" dirty="0" err="1" smtClean="0"/>
                        <a:t>للايذاء</a:t>
                      </a:r>
                      <a:r>
                        <a:rPr lang="ar-SA" b="1" dirty="0" smtClean="0"/>
                        <a:t> </a:t>
                      </a:r>
                      <a:endParaRPr lang="ar-S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36647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3798854936"/>
              </p:ext>
            </p:extLst>
          </p:nvPr>
        </p:nvGraphicFramePr>
        <p:xfrm>
          <a:off x="323528" y="404664"/>
          <a:ext cx="8544273" cy="5402580"/>
        </p:xfrm>
        <a:graphic>
          <a:graphicData uri="http://schemas.openxmlformats.org/drawingml/2006/table">
            <a:tbl>
              <a:tblPr rtl="1" firstRow="1" bandRow="1">
                <a:tableStyleId>{93296810-A885-4BE3-A3E7-6D5BEEA58F35}</a:tableStyleId>
              </a:tblPr>
              <a:tblGrid>
                <a:gridCol w="487510"/>
                <a:gridCol w="7522334"/>
                <a:gridCol w="534429"/>
              </a:tblGrid>
              <a:tr h="370840">
                <a:tc>
                  <a:txBody>
                    <a:bodyPr/>
                    <a:lstStyle/>
                    <a:p>
                      <a:pPr rtl="1"/>
                      <a:r>
                        <a:rPr lang="ar-SA" sz="2400" b="1" cap="none" spc="0" dirty="0" smtClean="0">
                          <a:ln>
                            <a:noFill/>
                          </a:ln>
                          <a:solidFill>
                            <a:srgbClr val="FF0000"/>
                          </a:solidFill>
                          <a:effectLst/>
                        </a:rPr>
                        <a:t>م</a:t>
                      </a:r>
                      <a:endParaRPr lang="ar-SA" sz="2400" b="1" cap="none" spc="0" dirty="0">
                        <a:ln>
                          <a:noFill/>
                        </a:ln>
                        <a:solidFill>
                          <a:srgbClr val="FF000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F8E"/>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400" b="1" u="sng" cap="none" spc="0" dirty="0" smtClean="0">
                          <a:ln>
                            <a:noFill/>
                          </a:ln>
                          <a:solidFill>
                            <a:srgbClr val="FF0000"/>
                          </a:solidFill>
                          <a:effectLst/>
                          <a:latin typeface="Cambria" pitchFamily="18" charset="0"/>
                        </a:rPr>
                        <a:t>العوامل البيئية المحلية المحيطة بالطفل </a:t>
                      </a:r>
                      <a:r>
                        <a:rPr lang="ar-SA" sz="2400" b="1" u="sng" cap="none" spc="0" dirty="0" smtClean="0">
                          <a:ln>
                            <a:noFill/>
                          </a:ln>
                          <a:solidFill>
                            <a:srgbClr val="FF0000"/>
                          </a:solidFill>
                          <a:effectLst/>
                        </a:rPr>
                        <a:t>قد تؤدي للإساءة</a:t>
                      </a:r>
                      <a:r>
                        <a:rPr lang="ar-SA" sz="2400" b="1" u="sng" cap="none" spc="0" baseline="0" dirty="0" smtClean="0">
                          <a:ln>
                            <a:noFill/>
                          </a:ln>
                          <a:solidFill>
                            <a:srgbClr val="FF0000"/>
                          </a:solidFill>
                          <a:effectLst/>
                        </a:rPr>
                        <a:t> </a:t>
                      </a:r>
                      <a:r>
                        <a:rPr lang="ar-SA" sz="2400" b="1" u="sng" cap="none" spc="0" dirty="0" smtClean="0">
                          <a:ln>
                            <a:noFill/>
                          </a:ln>
                          <a:solidFill>
                            <a:srgbClr val="FF0000"/>
                          </a:solidFill>
                          <a:effectLst/>
                        </a:rPr>
                        <a:t>والإهمال</a:t>
                      </a:r>
                      <a:r>
                        <a:rPr lang="ar-SA" sz="2400" b="1" u="sng" cap="none" spc="0" baseline="0" dirty="0" smtClean="0">
                          <a:ln>
                            <a:noFill/>
                          </a:ln>
                          <a:solidFill>
                            <a:srgbClr val="FF0000"/>
                          </a:solidFill>
                          <a:effectLst/>
                        </a:rPr>
                        <a:t> </a:t>
                      </a:r>
                      <a:r>
                        <a:rPr lang="ar-SA" sz="2400" b="1" u="sng" cap="none" spc="0" dirty="0" smtClean="0">
                          <a:ln>
                            <a:noFill/>
                          </a:ln>
                          <a:solidFill>
                            <a:srgbClr val="FF0000"/>
                          </a:solidFill>
                          <a:effectLst/>
                          <a:latin typeface="Cambria" pitchFamily="18" charset="0"/>
                        </a:rPr>
                        <a:t>:</a:t>
                      </a:r>
                      <a:endParaRPr lang="en-US" sz="2400" b="1" u="sng" cap="none" spc="0" dirty="0" smtClean="0">
                        <a:ln>
                          <a:noFill/>
                        </a:ln>
                        <a:solidFill>
                          <a:srgbClr val="FF0000"/>
                        </a:solidFill>
                        <a:effectLst/>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F8E"/>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en-US" sz="2400" b="1" u="sng" dirty="0" smtClean="0">
                        <a:solidFill>
                          <a:schemeClr val="tx1"/>
                        </a:solidFill>
                        <a:effectLst>
                          <a:outerShdw blurRad="38100" dist="38100" dir="2700000" algn="tl">
                            <a:srgbClr val="000000">
                              <a:alpha val="43137"/>
                            </a:srgbClr>
                          </a:outerShdw>
                        </a:effectLst>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F8E"/>
                    </a:solidFill>
                  </a:tcPr>
                </a:tc>
              </a:tr>
              <a:tr h="370840">
                <a:tc>
                  <a:txBody>
                    <a:bodyPr/>
                    <a:lstStyle/>
                    <a:p>
                      <a:pPr rtl="1"/>
                      <a:r>
                        <a:rPr lang="ar-SA" sz="2400" dirty="0" smtClean="0"/>
                        <a:t>1</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1" eaLnBrk="0" fontAlgn="base" latinLnBrk="0" hangingPunct="0">
                        <a:lnSpc>
                          <a:spcPts val="3900"/>
                        </a:lnSpc>
                        <a:spcBef>
                          <a:spcPct val="0"/>
                        </a:spcBef>
                        <a:spcAft>
                          <a:spcPct val="0"/>
                        </a:spcAft>
                        <a:buClrTx/>
                        <a:buSzTx/>
                        <a:buFontTx/>
                        <a:buNone/>
                        <a:tabLst/>
                        <a:defRPr/>
                      </a:pPr>
                      <a:r>
                        <a:rPr lang="ar-SA" sz="2000" b="1" dirty="0" smtClean="0">
                          <a:solidFill>
                            <a:schemeClr val="tx1"/>
                          </a:solidFill>
                          <a:latin typeface="Cambria" pitchFamily="18" charset="0"/>
                        </a:rPr>
                        <a:t>السكن وعدم ملائمته صحياً  من حيث الخدمات والنظافة. </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eaLnBrk="0" fontAlgn="base" hangingPunct="0">
                        <a:lnSpc>
                          <a:spcPts val="3900"/>
                        </a:lnSpc>
                        <a:spcBef>
                          <a:spcPct val="0"/>
                        </a:spcBef>
                        <a:spcAft>
                          <a:spcPct val="0"/>
                        </a:spcAft>
                      </a:pPr>
                      <a:endParaRPr lang="en-US" sz="1400" b="1" dirty="0" smtClean="0">
                        <a:solidFill>
                          <a:schemeClr val="tx2"/>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400" dirty="0" smtClean="0"/>
                        <a:t>2</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ضعف أو عدم وجود الخدمات الأساسية والأنشطة الترفيهية في المجتمع المحلي أو الحي.</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400" dirty="0" smtClean="0"/>
                        <a:t>3</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انتشار المخدرات والمشكلات السلوكية في البيئة .</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400" dirty="0" smtClean="0"/>
                        <a:t>4</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نقص أو عدم وجود خدمة المواصلات. </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400" dirty="0" smtClean="0"/>
                        <a:t>5</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عدم وجود أو ضعف الخدمات الصحية. </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400" dirty="0" smtClean="0"/>
                        <a:t>6</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ارتفاع حجم نسبة الجريمة وانتشار العنف في الحي.</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400" dirty="0" smtClean="0"/>
                        <a:t>7</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ارتفاع معدل البطالة وانعدام فرص العمل.</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400" dirty="0" smtClean="0"/>
                        <a:t>8</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انعدام  أو ضعف دور مجالس الحي في المناطق لتقديم الخدمات.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400" dirty="0" smtClean="0"/>
                        <a:t>9</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عدم الاهتمام بإشراك وضم الأطفال والمراهقين في البيئة المحلية وتنميتها في اتخاذ القرارات وتطوير ذاته .</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ar-SA"/>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15217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3440317703"/>
              </p:ext>
            </p:extLst>
          </p:nvPr>
        </p:nvGraphicFramePr>
        <p:xfrm>
          <a:off x="323528" y="404664"/>
          <a:ext cx="8544273" cy="5128260"/>
        </p:xfrm>
        <a:graphic>
          <a:graphicData uri="http://schemas.openxmlformats.org/drawingml/2006/table">
            <a:tbl>
              <a:tblPr rtl="1" firstRow="1" bandRow="1">
                <a:tableStyleId>{073A0DAA-6AF3-43AB-8588-CEC1D06C72B9}</a:tableStyleId>
              </a:tblPr>
              <a:tblGrid>
                <a:gridCol w="487510"/>
                <a:gridCol w="7522334"/>
                <a:gridCol w="534429"/>
              </a:tblGrid>
              <a:tr h="370840">
                <a:tc>
                  <a:txBody>
                    <a:bodyPr/>
                    <a:lstStyle/>
                    <a:p>
                      <a:pPr rtl="1"/>
                      <a:r>
                        <a:rPr lang="ar-SA" sz="2400" dirty="0" smtClean="0"/>
                        <a:t>م</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3200" b="1" u="sng" dirty="0" smtClean="0">
                          <a:solidFill>
                            <a:schemeClr val="bg1"/>
                          </a:solidFill>
                          <a:latin typeface="Cambria" pitchFamily="18" charset="0"/>
                        </a:rPr>
                        <a:t>عوامل  خاصة بالمجتمع </a:t>
                      </a:r>
                      <a:r>
                        <a:rPr lang="ar-SA" sz="3200" u="sng" dirty="0" smtClean="0">
                          <a:solidFill>
                            <a:schemeClr val="bg1"/>
                          </a:solidFill>
                          <a:effectLst>
                            <a:outerShdw blurRad="38100" dist="38100" dir="2700000" algn="tl">
                              <a:srgbClr val="000000">
                                <a:alpha val="43137"/>
                              </a:srgbClr>
                            </a:outerShdw>
                          </a:effectLst>
                        </a:rPr>
                        <a:t>قد تؤدي للإساءة</a:t>
                      </a:r>
                      <a:r>
                        <a:rPr lang="ar-SA" sz="3200" u="sng" baseline="0" dirty="0" smtClean="0">
                          <a:solidFill>
                            <a:schemeClr val="bg1"/>
                          </a:solidFill>
                          <a:effectLst>
                            <a:outerShdw blurRad="38100" dist="38100" dir="2700000" algn="tl">
                              <a:srgbClr val="000000">
                                <a:alpha val="43137"/>
                              </a:srgbClr>
                            </a:outerShdw>
                          </a:effectLst>
                        </a:rPr>
                        <a:t> </a:t>
                      </a:r>
                      <a:r>
                        <a:rPr lang="ar-SA" sz="3200" u="sng" dirty="0" smtClean="0">
                          <a:solidFill>
                            <a:schemeClr val="bg1"/>
                          </a:solidFill>
                          <a:effectLst>
                            <a:outerShdw blurRad="38100" dist="38100" dir="2700000" algn="tl">
                              <a:srgbClr val="000000">
                                <a:alpha val="43137"/>
                              </a:srgbClr>
                            </a:outerShdw>
                          </a:effectLst>
                        </a:rPr>
                        <a:t>والإهمال</a:t>
                      </a:r>
                      <a:r>
                        <a:rPr lang="ar-SA" sz="3200" u="sng" baseline="0" dirty="0" smtClean="0">
                          <a:solidFill>
                            <a:schemeClr val="bg1"/>
                          </a:solidFill>
                          <a:effectLst>
                            <a:outerShdw blurRad="38100" dist="38100" dir="2700000" algn="tl">
                              <a:srgbClr val="000000">
                                <a:alpha val="43137"/>
                              </a:srgbClr>
                            </a:outerShdw>
                          </a:effectLst>
                        </a:rPr>
                        <a:t> </a:t>
                      </a:r>
                      <a:r>
                        <a:rPr lang="ar-SA" sz="3200" b="1" u="sng" dirty="0" smtClean="0">
                          <a:solidFill>
                            <a:schemeClr val="bg1"/>
                          </a:solidFill>
                          <a:latin typeface="Cambria" pitchFamily="18" charset="0"/>
                        </a:rPr>
                        <a:t>:</a:t>
                      </a:r>
                    </a:p>
                    <a:p>
                      <a:pPr marL="0" marR="0" indent="0" algn="r" defTabSz="914400" rtl="1" eaLnBrk="1" fontAlgn="auto" latinLnBrk="0" hangingPunct="1">
                        <a:lnSpc>
                          <a:spcPct val="100000"/>
                        </a:lnSpc>
                        <a:spcBef>
                          <a:spcPts val="0"/>
                        </a:spcBef>
                        <a:spcAft>
                          <a:spcPts val="0"/>
                        </a:spcAft>
                        <a:buClrTx/>
                        <a:buSzTx/>
                        <a:buFontTx/>
                        <a:buNone/>
                        <a:tabLst/>
                        <a:defRPr/>
                      </a:pPr>
                      <a:endParaRPr lang="en-US" sz="3200" b="1" u="sng" dirty="0" smtClean="0">
                        <a:solidFill>
                          <a:schemeClr val="bg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en-US" sz="2400" b="1" u="sng" dirty="0" smtClean="0">
                        <a:solidFill>
                          <a:schemeClr val="tx1"/>
                        </a:solidFill>
                        <a:effectLst>
                          <a:outerShdw blurRad="38100" dist="38100" dir="2700000" algn="tl">
                            <a:srgbClr val="000000">
                              <a:alpha val="43137"/>
                            </a:srgbClr>
                          </a:outerShdw>
                        </a:effectLst>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r>
              <a:tr h="370840">
                <a:tc>
                  <a:txBody>
                    <a:bodyPr/>
                    <a:lstStyle/>
                    <a:p>
                      <a:pPr rtl="1"/>
                      <a:r>
                        <a:rPr lang="ar-SA" sz="2400" dirty="0" smtClean="0"/>
                        <a:t>1</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1" eaLnBrk="0" fontAlgn="base" latinLnBrk="0" hangingPunct="0">
                        <a:lnSpc>
                          <a:spcPts val="3900"/>
                        </a:lnSpc>
                        <a:spcBef>
                          <a:spcPct val="0"/>
                        </a:spcBef>
                        <a:spcAft>
                          <a:spcPct val="0"/>
                        </a:spcAft>
                        <a:buClrTx/>
                        <a:buSzTx/>
                        <a:buFontTx/>
                        <a:buNone/>
                        <a:tabLst/>
                        <a:defRPr/>
                      </a:pPr>
                      <a:r>
                        <a:rPr lang="ar-SA" sz="2000" b="1" dirty="0" smtClean="0">
                          <a:solidFill>
                            <a:schemeClr val="tx1"/>
                          </a:solidFill>
                          <a:latin typeface="Cambria" pitchFamily="18" charset="0"/>
                        </a:rPr>
                        <a:t>غياب القوانين والسياسات في المجتمع. </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eaLnBrk="0" fontAlgn="base" hangingPunct="0">
                        <a:lnSpc>
                          <a:spcPts val="3900"/>
                        </a:lnSpc>
                        <a:spcBef>
                          <a:spcPct val="0"/>
                        </a:spcBef>
                        <a:spcAft>
                          <a:spcPct val="0"/>
                        </a:spcAft>
                      </a:pPr>
                      <a:endParaRPr lang="en-US" sz="1400" b="1" dirty="0" smtClean="0">
                        <a:solidFill>
                          <a:schemeClr val="tx2"/>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400" dirty="0" smtClean="0"/>
                        <a:t>2</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ضعف دور أو عدم فعالية الجهات المهتمة بحقوق الطفل.  </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400" dirty="0" smtClean="0"/>
                        <a:t>3</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عدم وجود خطط  وخدمات حكومية لصحة وتنمية الأسرة والطفل تعليمياً وثقافياً واقتصادياً وصحياً واجتماعياً.</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400" dirty="0" smtClean="0"/>
                        <a:t>4</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النظرة الخاطئة من قبل المجتمع للإساءة على أنها فقط قضية عائلية وليست اجتماعية.</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400" dirty="0" smtClean="0"/>
                        <a:t>5</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عدم أو ضعف توفير الخدمات الشاملة والمناسبة لجميع الأسر أو</a:t>
                      </a:r>
                      <a:r>
                        <a:rPr lang="ar-SA" sz="2000" b="1" baseline="0" dirty="0" smtClean="0">
                          <a:solidFill>
                            <a:schemeClr val="tx1"/>
                          </a:solidFill>
                          <a:latin typeface="Cambria" pitchFamily="18" charset="0"/>
                        </a:rPr>
                        <a:t> منطقة دون منطقة  أو مدن دون مدن </a:t>
                      </a:r>
                      <a:r>
                        <a:rPr lang="ar-SA" sz="2000" b="1" dirty="0" smtClean="0">
                          <a:solidFill>
                            <a:schemeClr val="tx1"/>
                          </a:solidFill>
                          <a:latin typeface="Cambria" pitchFamily="18" charset="0"/>
                        </a:rPr>
                        <a:t>.</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400" dirty="0" smtClean="0"/>
                        <a:t>6</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ضعف السعي  للتغيير في</a:t>
                      </a:r>
                      <a:r>
                        <a:rPr lang="ar-SA" sz="2000" b="1" baseline="0" dirty="0" smtClean="0">
                          <a:solidFill>
                            <a:schemeClr val="tx1"/>
                          </a:solidFill>
                          <a:latin typeface="Cambria" pitchFamily="18" charset="0"/>
                        </a:rPr>
                        <a:t> ا</a:t>
                      </a:r>
                      <a:r>
                        <a:rPr lang="ar-SA" sz="2000" b="1" dirty="0" smtClean="0">
                          <a:solidFill>
                            <a:schemeClr val="tx1"/>
                          </a:solidFill>
                          <a:latin typeface="Cambria" pitchFamily="18" charset="0"/>
                        </a:rPr>
                        <a:t>لمجتمع المحلي الذي تستهدف السلوك والعلاقات الاجتماعية داخل المجتمع</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rtl="1"/>
                      <a:r>
                        <a:rPr lang="ar-SA" sz="2400" dirty="0" smtClean="0"/>
                        <a:t>7</a:t>
                      </a:r>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solidFill>
                            <a:schemeClr val="tx1"/>
                          </a:solidFill>
                          <a:latin typeface="Cambria" pitchFamily="18" charset="0"/>
                        </a:rPr>
                        <a:t>الإعلام السلبي</a:t>
                      </a:r>
                      <a:r>
                        <a:rPr lang="ar-SA" sz="2000" b="1" baseline="0" dirty="0" smtClean="0">
                          <a:solidFill>
                            <a:schemeClr val="tx1"/>
                          </a:solidFill>
                          <a:latin typeface="Cambria" pitchFamily="18" charset="0"/>
                        </a:rPr>
                        <a:t> قد يؤدي الى نشر السلبية  أو </a:t>
                      </a:r>
                      <a:r>
                        <a:rPr lang="ar-SA" sz="2000" b="1" dirty="0" smtClean="0">
                          <a:solidFill>
                            <a:schemeClr val="tx1"/>
                          </a:solidFill>
                          <a:latin typeface="Cambria" pitchFamily="18" charset="0"/>
                        </a:rPr>
                        <a:t>الانحراف في المجتمع .</a:t>
                      </a:r>
                      <a:endParaRPr lang="en-US" sz="2000" b="1" dirty="0" smtClean="0">
                        <a:solidFill>
                          <a:schemeClr val="tx1"/>
                        </a:solidFill>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410994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25215" y="692696"/>
            <a:ext cx="8305800" cy="3785652"/>
          </a:xfrm>
          <a:prstGeom prst="rect">
            <a:avLst/>
          </a:prstGeom>
          <a:gradFill>
            <a:gsLst>
              <a:gs pos="0">
                <a:schemeClr val="accent5"/>
              </a:gs>
              <a:gs pos="35000">
                <a:schemeClr val="accent5">
                  <a:tint val="37000"/>
                  <a:satMod val="300000"/>
                </a:schemeClr>
              </a:gs>
              <a:gs pos="100000">
                <a:schemeClr val="accent5">
                  <a:tint val="15000"/>
                  <a:satMod val="350000"/>
                </a:schemeClr>
              </a:gs>
            </a:gsLst>
            <a:lin ang="16200000" scaled="1"/>
          </a:gradFill>
          <a:ln>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endParaRPr lang="ar-SA" sz="3600" b="1" u="sng" dirty="0">
              <a:solidFill>
                <a:srgbClr val="C00000"/>
              </a:solidFill>
              <a:latin typeface="Arial" pitchFamily="34" charset="0"/>
              <a:ea typeface="Times New Roman" pitchFamily="18" charset="0"/>
              <a:cs typeface="PT Bold Heading" pitchFamily="2" charset="-78"/>
            </a:endParaRPr>
          </a:p>
          <a:p>
            <a:pPr algn="justLow" fontAlgn="base">
              <a:spcBef>
                <a:spcPct val="0"/>
              </a:spcBef>
              <a:spcAft>
                <a:spcPct val="0"/>
              </a:spcAft>
            </a:pPr>
            <a:endParaRPr lang="en-US" sz="3600" b="1" u="sng" dirty="0">
              <a:solidFill>
                <a:srgbClr val="C00000"/>
              </a:solidFill>
              <a:latin typeface="Arial" pitchFamily="34" charset="0"/>
              <a:ea typeface="Times New Roman" pitchFamily="18" charset="0"/>
              <a:cs typeface="PT Bold Heading" pitchFamily="2" charset="-78"/>
            </a:endParaRPr>
          </a:p>
          <a:p>
            <a:pPr algn="ctr" fontAlgn="base">
              <a:spcBef>
                <a:spcPct val="0"/>
              </a:spcBef>
              <a:spcAft>
                <a:spcPct val="0"/>
              </a:spcAft>
            </a:pPr>
            <a:r>
              <a:rPr lang="ar-SA" sz="9600" b="1" u="sng" dirty="0" smtClean="0">
                <a:solidFill>
                  <a:schemeClr val="tx1"/>
                </a:solidFill>
                <a:latin typeface="Arial" pitchFamily="34" charset="0"/>
                <a:ea typeface="Times New Roman" pitchFamily="18" charset="0"/>
                <a:cs typeface="PT Bold Heading" pitchFamily="2" charset="-78"/>
              </a:rPr>
              <a:t>استراحة </a:t>
            </a:r>
            <a:endParaRPr lang="ar-SA" sz="9600" b="1" dirty="0" smtClean="0">
              <a:solidFill>
                <a:schemeClr val="tx1"/>
              </a:solidFill>
              <a:latin typeface="Arial" pitchFamily="34" charset="0"/>
              <a:ea typeface="Times New Roman" pitchFamily="18" charset="0"/>
              <a:cs typeface="PT Bold Heading" pitchFamily="2" charset="-78"/>
            </a:endParaRPr>
          </a:p>
          <a:p>
            <a:pPr algn="justLow" fontAlgn="base">
              <a:spcBef>
                <a:spcPct val="0"/>
              </a:spcBef>
              <a:spcAft>
                <a:spcPct val="0"/>
              </a:spcAft>
            </a:pPr>
            <a:endParaRPr lang="ar-SA" sz="3600" b="1" dirty="0">
              <a:solidFill>
                <a:schemeClr val="tx2"/>
              </a:solidFill>
              <a:latin typeface="Arial" pitchFamily="34" charset="0"/>
              <a:ea typeface="Times New Roman" pitchFamily="18" charset="0"/>
              <a:cs typeface="PT Bold Heading" pitchFamily="2" charset="-78"/>
            </a:endParaRPr>
          </a:p>
          <a:p>
            <a:pPr algn="justLow" fontAlgn="base">
              <a:spcBef>
                <a:spcPct val="0"/>
              </a:spcBef>
              <a:spcAft>
                <a:spcPct val="0"/>
              </a:spcAft>
            </a:pPr>
            <a:endParaRPr lang="ar-SA" sz="3600" b="1" dirty="0" smtClean="0">
              <a:solidFill>
                <a:schemeClr val="tx2"/>
              </a:solidFill>
              <a:latin typeface="Arial" pitchFamily="34" charset="0"/>
              <a:ea typeface="Times New Roman" pitchFamily="18" charset="0"/>
              <a:cs typeface="PT Bold Heading" pitchFamily="2" charset="-78"/>
            </a:endParaRPr>
          </a:p>
        </p:txBody>
      </p:sp>
      <p:pic>
        <p:nvPicPr>
          <p:cNvPr id="2050" name="Picture 2" descr="http://www.shfanews.net/images/stories/shfa/6/55032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16" y="3717032"/>
            <a:ext cx="3528392" cy="26629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044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843808" y="44624"/>
            <a:ext cx="3762805"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smtClean="0">
                <a:ln w="11430"/>
                <a:solidFill>
                  <a:schemeClr val="accent3"/>
                </a:solidFill>
                <a:effectLst>
                  <a:outerShdw blurRad="76200" dist="50800" dir="5400000" algn="tl" rotWithShape="0">
                    <a:srgbClr val="000000">
                      <a:alpha val="65000"/>
                    </a:srgbClr>
                  </a:outerShdw>
                </a:effectLst>
              </a:rPr>
              <a:t>نبذة عن البرنامج</a:t>
            </a:r>
            <a:endParaRPr lang="ar-SA" sz="4000" b="1" spc="50" dirty="0">
              <a:ln w="11430"/>
              <a:solidFill>
                <a:schemeClr val="accent3"/>
              </a:solidFill>
              <a:effectLst>
                <a:outerShdw blurRad="76200" dist="50800" dir="5400000" algn="tl" rotWithShape="0">
                  <a:srgbClr val="000000">
                    <a:alpha val="65000"/>
                  </a:srgbClr>
                </a:outerShdw>
              </a:effectLst>
            </a:endParaRPr>
          </a:p>
        </p:txBody>
      </p:sp>
      <p:sp>
        <p:nvSpPr>
          <p:cNvPr id="6" name="مستطيل مستدير الزوايا 5"/>
          <p:cNvSpPr/>
          <p:nvPr/>
        </p:nvSpPr>
        <p:spPr>
          <a:xfrm>
            <a:off x="306086" y="1078327"/>
            <a:ext cx="8407222" cy="1054529"/>
          </a:xfrm>
          <a:prstGeom prst="roundRect">
            <a:avLst/>
          </a:prstGeom>
          <a:ln w="19050">
            <a:solidFill>
              <a:schemeClr val="tx1"/>
            </a:solidFill>
          </a:ln>
        </p:spPr>
        <p:style>
          <a:lnRef idx="1">
            <a:schemeClr val="accent3"/>
          </a:lnRef>
          <a:fillRef idx="2">
            <a:schemeClr val="accent3"/>
          </a:fillRef>
          <a:effectRef idx="1">
            <a:schemeClr val="accent3"/>
          </a:effectRef>
          <a:fontRef idx="minor">
            <a:schemeClr val="dk1"/>
          </a:fontRef>
        </p:style>
        <p:txBody>
          <a:bodyPr rtlCol="1" anchor="ctr"/>
          <a:lstStyle/>
          <a:p>
            <a:r>
              <a:rPr lang="ar-SA" sz="3200" b="1" dirty="0" smtClean="0"/>
              <a:t>* </a:t>
            </a:r>
            <a:r>
              <a:rPr lang="ar-SA" sz="2400" b="1" dirty="0" smtClean="0">
                <a:solidFill>
                  <a:srgbClr val="C00000"/>
                </a:solidFill>
              </a:rPr>
              <a:t>الجهة </a:t>
            </a:r>
            <a:r>
              <a:rPr lang="ar-SA" sz="2400" b="1" dirty="0">
                <a:solidFill>
                  <a:srgbClr val="C00000"/>
                </a:solidFill>
              </a:rPr>
              <a:t>المنفذة </a:t>
            </a:r>
            <a:r>
              <a:rPr lang="ar-SA" sz="2400" b="1" dirty="0"/>
              <a:t>: </a:t>
            </a:r>
            <a:r>
              <a:rPr lang="ar-SA" sz="2400" b="1" dirty="0" smtClean="0"/>
              <a:t>اللجنة </a:t>
            </a:r>
            <a:r>
              <a:rPr lang="ar-SA" sz="2400" b="1" dirty="0"/>
              <a:t>الوطنية للطفولة </a:t>
            </a:r>
          </a:p>
          <a:p>
            <a:r>
              <a:rPr lang="ar-SA" sz="2400" b="1" dirty="0" smtClean="0"/>
              <a:t> </a:t>
            </a:r>
          </a:p>
        </p:txBody>
      </p:sp>
      <p:pic>
        <p:nvPicPr>
          <p:cNvPr id="4" name="Picture 2" descr="http://t1.gstatic.com/images?q=tbn:ANd9GcTN6flfSKhBCE03RdZsthDCFAN6nmgV4guGjHwb6LMVkp-HcB3_"/>
          <p:cNvPicPr>
            <a:picLocks noChangeAspect="1" noChangeArrowheads="1"/>
          </p:cNvPicPr>
          <p:nvPr/>
        </p:nvPicPr>
        <p:blipFill>
          <a:blip r:embed="rId2" cstate="print"/>
          <a:srcRect/>
          <a:stretch>
            <a:fillRect/>
          </a:stretch>
        </p:blipFill>
        <p:spPr bwMode="auto">
          <a:xfrm>
            <a:off x="179512" y="5337212"/>
            <a:ext cx="1728192" cy="1152128"/>
          </a:xfrm>
          <a:prstGeom prst="rect">
            <a:avLst/>
          </a:prstGeom>
          <a:noFill/>
        </p:spPr>
      </p:pic>
      <p:sp>
        <p:nvSpPr>
          <p:cNvPr id="5" name="مستطيل 4"/>
          <p:cNvSpPr/>
          <p:nvPr/>
        </p:nvSpPr>
        <p:spPr>
          <a:xfrm>
            <a:off x="1800540" y="5229200"/>
            <a:ext cx="6912768" cy="1368152"/>
          </a:xfrm>
          <a:prstGeom prst="rect">
            <a:avLst/>
          </a:prstGeom>
          <a:ln w="28575">
            <a:solidFill>
              <a:schemeClr val="tx1"/>
            </a:solidFill>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400" b="1" dirty="0" smtClean="0">
                <a:solidFill>
                  <a:srgbClr val="C00000"/>
                </a:solidFill>
              </a:rPr>
              <a:t>الهدف العام </a:t>
            </a:r>
            <a:r>
              <a:rPr lang="ar-SA" sz="2400" dirty="0" smtClean="0"/>
              <a:t>: حماية الأطفال وضمان حقهم في البقاء والنماء في إطار نظام حماية الطفل واتفاقية حقوق الطفل </a:t>
            </a:r>
            <a:endParaRPr lang="ar-SA" sz="2400" dirty="0"/>
          </a:p>
        </p:txBody>
      </p:sp>
      <p:sp>
        <p:nvSpPr>
          <p:cNvPr id="2" name="مستطيل 1"/>
          <p:cNvSpPr/>
          <p:nvPr/>
        </p:nvSpPr>
        <p:spPr>
          <a:xfrm>
            <a:off x="306086" y="2348880"/>
            <a:ext cx="8424936" cy="2448272"/>
          </a:xfrm>
          <a:prstGeom prst="rect">
            <a:avLst/>
          </a:prstGeom>
          <a:ln w="28575">
            <a:solidFill>
              <a:schemeClr val="tx1"/>
            </a:solidFill>
          </a:ln>
        </p:spPr>
        <p:style>
          <a:lnRef idx="1">
            <a:schemeClr val="accent4"/>
          </a:lnRef>
          <a:fillRef idx="2">
            <a:schemeClr val="accent4"/>
          </a:fillRef>
          <a:effectRef idx="1">
            <a:schemeClr val="accent4"/>
          </a:effectRef>
          <a:fontRef idx="minor">
            <a:schemeClr val="dk1"/>
          </a:fontRef>
        </p:style>
        <p:txBody>
          <a:bodyPr rtlCol="1" anchor="ctr"/>
          <a:lstStyle/>
          <a:p>
            <a:endParaRPr lang="ar-SA" sz="2400" b="1" dirty="0" smtClean="0"/>
          </a:p>
          <a:p>
            <a:endParaRPr lang="ar-SA" sz="2400" b="1" dirty="0" smtClean="0"/>
          </a:p>
          <a:p>
            <a:r>
              <a:rPr lang="ar-SA" sz="2400" b="1" dirty="0" smtClean="0">
                <a:solidFill>
                  <a:srgbClr val="C00000"/>
                </a:solidFill>
              </a:rPr>
              <a:t>* شركاء التنفيذ : </a:t>
            </a:r>
          </a:p>
          <a:p>
            <a:pPr algn="ctr"/>
            <a:r>
              <a:rPr lang="ar-SA" sz="2400" b="1" dirty="0" smtClean="0"/>
              <a:t> 1- الإدارة العامة للتدريب والابتعاث بوزارة التعليم ( بين ، بنات) .</a:t>
            </a:r>
          </a:p>
          <a:p>
            <a:pPr algn="ctr"/>
            <a:r>
              <a:rPr lang="ar-SA" sz="2400" b="1" dirty="0" smtClean="0"/>
              <a:t>2- الإدارة العامة للتوجيه والإرشاد بوزارة التعليم  ( بنين ، بنات ) .</a:t>
            </a:r>
          </a:p>
          <a:p>
            <a:pPr algn="ctr"/>
            <a:r>
              <a:rPr lang="ar-SA" sz="2400" b="1" dirty="0"/>
              <a:t>3- الإدارة العامة </a:t>
            </a:r>
            <a:r>
              <a:rPr lang="ar-SA" sz="2400" b="1" dirty="0" smtClean="0"/>
              <a:t>لإشراف التربوي بوزارة التعليم ( </a:t>
            </a:r>
            <a:r>
              <a:rPr lang="ar-SA" sz="2400" b="1" dirty="0"/>
              <a:t>بنين ، بنات ) </a:t>
            </a:r>
            <a:r>
              <a:rPr lang="ar-SA" sz="2400" b="1" dirty="0" smtClean="0"/>
              <a:t>.</a:t>
            </a:r>
          </a:p>
          <a:p>
            <a:pPr algn="ctr"/>
            <a:r>
              <a:rPr lang="ar-SA" sz="2400" b="1" dirty="0" smtClean="0"/>
              <a:t>4- منظمة الأمم المتحدة للطفولة ( </a:t>
            </a:r>
            <a:r>
              <a:rPr lang="ar-SA" sz="2400" b="1" dirty="0" err="1" smtClean="0"/>
              <a:t>اليونسيف</a:t>
            </a:r>
            <a:r>
              <a:rPr lang="ar-SA" sz="2400" b="1" dirty="0" smtClean="0"/>
              <a:t> ) .</a:t>
            </a:r>
          </a:p>
          <a:p>
            <a:pPr algn="ctr"/>
            <a:r>
              <a:rPr lang="ar-SA" sz="2400" b="1" dirty="0" smtClean="0"/>
              <a:t>5- برنامج الخليج العربي للتنمية ( </a:t>
            </a:r>
            <a:r>
              <a:rPr lang="ar-SA" sz="2400" b="1" dirty="0" err="1" smtClean="0"/>
              <a:t>أجفند</a:t>
            </a:r>
            <a:r>
              <a:rPr lang="ar-SA" sz="2400" b="1" dirty="0" smtClean="0"/>
              <a:t> ) .</a:t>
            </a:r>
            <a:endParaRPr lang="ar-SA" sz="2400" b="1" dirty="0"/>
          </a:p>
          <a:p>
            <a:pPr algn="ctr"/>
            <a:endParaRPr lang="ar-SA" sz="2400" b="1" dirty="0" smtClean="0"/>
          </a:p>
          <a:p>
            <a:pPr algn="ctr"/>
            <a:r>
              <a:rPr lang="ar-SA" sz="2400" b="1" dirty="0" smtClean="0"/>
              <a:t> </a:t>
            </a:r>
            <a:endParaRPr lang="ar-SA" sz="2400" b="1" dirty="0"/>
          </a:p>
        </p:txBody>
      </p:sp>
    </p:spTree>
    <p:extLst>
      <p:ext uri="{BB962C8B-B14F-4D97-AF65-F5344CB8AC3E}">
        <p14:creationId xmlns:p14="http://schemas.microsoft.com/office/powerpoint/2010/main" val="60096671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39552" y="1988840"/>
            <a:ext cx="8305800" cy="3354765"/>
          </a:xfrm>
          <a:prstGeom prst="rect">
            <a:avLst/>
          </a:prstGeom>
          <a:gradFill>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a:solidFill>
              <a:schemeClr val="tx1"/>
            </a:solidFill>
            <a:headEnd/>
            <a:tailEnd/>
          </a:ln>
          <a:effectLst>
            <a:glow rad="1397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ar-SA" sz="3600" b="1" i="0" u="sng" strike="noStrike" cap="none" normalizeH="0" baseline="0" dirty="0" smtClean="0">
                <a:ln>
                  <a:noFill/>
                </a:ln>
                <a:solidFill>
                  <a:srgbClr val="C00000"/>
                </a:solidFill>
                <a:effectLst/>
                <a:latin typeface="Arial" pitchFamily="34" charset="0"/>
                <a:ea typeface="Times New Roman" pitchFamily="18" charset="0"/>
                <a:cs typeface="PT Bold Heading" pitchFamily="2" charset="-78"/>
              </a:rPr>
              <a:t>اليوم الثاني:</a:t>
            </a:r>
            <a:endParaRPr kumimoji="0" lang="en-US" sz="3200" b="0" i="0" u="none" strike="noStrike" cap="none" normalizeH="0" baseline="0" dirty="0" smtClean="0">
              <a:ln>
                <a:noFill/>
              </a:ln>
              <a:solidFill>
                <a:srgbClr val="C00000"/>
              </a:solidFill>
              <a:effectLst/>
              <a:latin typeface="Arial" pitchFamily="34" charset="0"/>
              <a:cs typeface="PT Bold Heading" pitchFamily="2" charset="-78"/>
            </a:endParaRPr>
          </a:p>
          <a:p>
            <a:pPr algn="justLow" eaLnBrk="0" fontAlgn="base" hangingPunct="0">
              <a:spcBef>
                <a:spcPct val="0"/>
              </a:spcBef>
              <a:spcAft>
                <a:spcPct val="0"/>
              </a:spcAft>
            </a:pPr>
            <a:r>
              <a:rPr kumimoji="0" lang="ar-SA" sz="3600" b="1" i="0" u="sng" strike="noStrike" cap="none" normalizeH="0" baseline="0" dirty="0" smtClean="0">
                <a:ln>
                  <a:noFill/>
                </a:ln>
                <a:solidFill>
                  <a:schemeClr val="accent3"/>
                </a:solidFill>
                <a:effectLst/>
                <a:latin typeface="Arial" pitchFamily="34" charset="0"/>
                <a:ea typeface="Times New Roman" pitchFamily="18" charset="0"/>
                <a:cs typeface="PT Bold Heading" pitchFamily="2" charset="-78"/>
              </a:rPr>
              <a:t>عنوان الجلسة الثانية</a:t>
            </a:r>
            <a:r>
              <a:rPr lang="ar-SA" sz="3600" dirty="0" smtClean="0">
                <a:solidFill>
                  <a:schemeClr val="accent3"/>
                </a:solidFill>
                <a:latin typeface="Arial" pitchFamily="34" charset="0"/>
                <a:ea typeface="Times New Roman" pitchFamily="18" charset="0"/>
                <a:cs typeface="PT Bold Heading" pitchFamily="2" charset="-78"/>
              </a:rPr>
              <a:t>:</a:t>
            </a:r>
            <a:r>
              <a:rPr kumimoji="0" lang="ar-SA" sz="3600" b="0" i="0" u="none" strike="noStrike" cap="none" normalizeH="0" baseline="0" dirty="0" smtClean="0">
                <a:ln>
                  <a:noFill/>
                </a:ln>
                <a:solidFill>
                  <a:schemeClr val="accent3"/>
                </a:solidFill>
                <a:effectLst/>
                <a:latin typeface="Arial" pitchFamily="34" charset="0"/>
                <a:ea typeface="Times New Roman" pitchFamily="18" charset="0"/>
                <a:cs typeface="PT Bold Heading" pitchFamily="2" charset="-78"/>
              </a:rPr>
              <a:t> </a:t>
            </a:r>
          </a:p>
          <a:p>
            <a:pPr algn="justLow" eaLnBrk="0" fontAlgn="base" hangingPunct="0">
              <a:spcBef>
                <a:spcPct val="0"/>
              </a:spcBef>
              <a:spcAft>
                <a:spcPct val="0"/>
              </a:spcAft>
            </a:pPr>
            <a:endParaRPr lang="ar-SA" sz="3600" dirty="0">
              <a:solidFill>
                <a:schemeClr val="accent3"/>
              </a:solidFill>
              <a:latin typeface="Arial" pitchFamily="34" charset="0"/>
              <a:ea typeface="Times New Roman" pitchFamily="18" charset="0"/>
              <a:cs typeface="PT Bold Heading" pitchFamily="2" charset="-78"/>
            </a:endParaRPr>
          </a:p>
          <a:p>
            <a:pPr algn="ctr" eaLnBrk="0" fontAlgn="base" hangingPunct="0">
              <a:spcBef>
                <a:spcPct val="0"/>
              </a:spcBef>
              <a:spcAft>
                <a:spcPct val="0"/>
              </a:spcAft>
            </a:pPr>
            <a:r>
              <a:rPr lang="ar-SA" sz="3600" dirty="0" smtClean="0">
                <a:solidFill>
                  <a:schemeClr val="tx2"/>
                </a:solidFill>
                <a:latin typeface="Arial" pitchFamily="34" charset="0"/>
                <a:ea typeface="Times New Roman" pitchFamily="18" charset="0"/>
                <a:cs typeface="PT Bold Heading" pitchFamily="2" charset="-78"/>
              </a:rPr>
              <a:t>مهارات عامة عن إساءة معاملة الأطفال،</a:t>
            </a:r>
          </a:p>
          <a:p>
            <a:pPr algn="ctr" eaLnBrk="0" fontAlgn="base" hangingPunct="0">
              <a:spcBef>
                <a:spcPct val="0"/>
              </a:spcBef>
              <a:spcAft>
                <a:spcPct val="0"/>
              </a:spcAft>
            </a:pPr>
            <a:r>
              <a:rPr lang="ar-SA" sz="3600" dirty="0" smtClean="0">
                <a:solidFill>
                  <a:schemeClr val="tx2"/>
                </a:solidFill>
                <a:latin typeface="Arial" pitchFamily="34" charset="0"/>
                <a:ea typeface="Times New Roman" pitchFamily="18" charset="0"/>
                <a:cs typeface="PT Bold Heading" pitchFamily="2" charset="-78"/>
              </a:rPr>
              <a:t>"</a:t>
            </a:r>
            <a:r>
              <a:rPr lang="ar-SA" sz="3600" dirty="0" smtClean="0">
                <a:solidFill>
                  <a:srgbClr val="FF0000"/>
                </a:solidFill>
                <a:latin typeface="Arial" pitchFamily="34" charset="0"/>
                <a:ea typeface="Times New Roman" pitchFamily="18" charset="0"/>
                <a:cs typeface="PT Bold Heading" pitchFamily="2" charset="-78"/>
              </a:rPr>
              <a:t>دائرة العنف الأسري</a:t>
            </a:r>
            <a:r>
              <a:rPr lang="ar-SA" sz="3600" dirty="0" smtClean="0">
                <a:solidFill>
                  <a:schemeClr val="tx2"/>
                </a:solidFill>
                <a:latin typeface="Arial" pitchFamily="34" charset="0"/>
                <a:ea typeface="Times New Roman" pitchFamily="18" charset="0"/>
                <a:cs typeface="PT Bold Heading" pitchFamily="2" charset="-78"/>
              </a:rPr>
              <a:t>، ومهارات الاكتشاف"</a:t>
            </a:r>
          </a:p>
          <a:p>
            <a:pPr algn="justLow" eaLnBrk="0" fontAlgn="base" hangingPunct="0">
              <a:spcBef>
                <a:spcPct val="0"/>
              </a:spcBef>
              <a:spcAft>
                <a:spcPct val="0"/>
              </a:spcAft>
            </a:pPr>
            <a:endParaRPr kumimoji="0" lang="en-US" sz="3200" b="0" i="0" u="none" strike="noStrike" cap="none" normalizeH="0" baseline="0" dirty="0" smtClean="0">
              <a:ln>
                <a:noFill/>
              </a:ln>
              <a:solidFill>
                <a:schemeClr val="bg1"/>
              </a:solidFill>
              <a:effectLst/>
              <a:latin typeface="Arial" pitchFamily="34" charset="0"/>
              <a:cs typeface="PT Bold Heading" pitchFamily="2" charset="-78"/>
            </a:endParaRPr>
          </a:p>
        </p:txBody>
      </p:sp>
    </p:spTree>
    <p:extLst>
      <p:ext uri="{BB962C8B-B14F-4D97-AF65-F5344CB8AC3E}">
        <p14:creationId xmlns:p14="http://schemas.microsoft.com/office/powerpoint/2010/main" val="139457230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539552" y="1450740"/>
            <a:ext cx="7924800" cy="4693532"/>
          </a:xfrm>
          <a:prstGeom prst="rect">
            <a:avLst/>
          </a:prstGeom>
          <a:gradFill>
            <a:gsLst>
              <a:gs pos="35000">
                <a:srgbClr val="9EEAFF"/>
              </a:gs>
              <a:gs pos="0">
                <a:schemeClr val="accent5"/>
              </a:gs>
              <a:gs pos="100000">
                <a:srgbClr val="9EEAFF"/>
              </a:gs>
            </a:gsLst>
            <a:lin ang="16200000" scaled="0"/>
          </a:gradFill>
          <a:ln>
            <a:solidFill>
              <a:schemeClr val="tx1"/>
            </a:solidFill>
            <a:headEnd/>
            <a:tailEnd/>
          </a:ln>
        </p:spPr>
        <p:style>
          <a:lnRef idx="3">
            <a:schemeClr val="lt1"/>
          </a:lnRef>
          <a:fillRef idx="1">
            <a:schemeClr val="dk1"/>
          </a:fillRef>
          <a:effectRef idx="1">
            <a:schemeClr val="dk1"/>
          </a:effectRef>
          <a:fontRef idx="minor">
            <a:schemeClr val="lt1"/>
          </a:fontRef>
        </p:style>
        <p:txBody>
          <a:bodyPr vert="horz" wrap="square" lIns="108000" tIns="152352" rIns="108000" bIns="38088" numCol="1" anchor="ctr" anchorCtr="0" compatLnSpc="1">
            <a:prstTxWarp prst="textNoShape">
              <a:avLst/>
            </a:prstTxWarp>
            <a:spAutoFit/>
          </a:bodyPr>
          <a:lstStyle/>
          <a:p>
            <a:pPr algn="just" eaLnBrk="0" fontAlgn="base" hangingPunct="0">
              <a:lnSpc>
                <a:spcPts val="3900"/>
              </a:lnSpc>
              <a:spcBef>
                <a:spcPct val="0"/>
              </a:spcBef>
              <a:spcAft>
                <a:spcPct val="0"/>
              </a:spcAft>
            </a:pPr>
            <a:r>
              <a:rPr lang="ar-SA" sz="2400" b="1" dirty="0">
                <a:solidFill>
                  <a:srgbClr val="C00000"/>
                </a:solidFill>
                <a:latin typeface="Cambria" pitchFamily="18" charset="0"/>
              </a:rPr>
              <a:t>إن العنف الممارس على الأمهات داخل إطار الأسرة قد يكون له تبعيات سلبية على الأم ذاتها ويصبح مصدر خطر على الأطفال كونها </a:t>
            </a:r>
            <a:r>
              <a:rPr lang="ar-SA" sz="2400" b="1" dirty="0" smtClean="0">
                <a:solidFill>
                  <a:srgbClr val="C00000"/>
                </a:solidFill>
                <a:latin typeface="Cambria" pitchFamily="18" charset="0"/>
              </a:rPr>
              <a:t>– أي </a:t>
            </a:r>
            <a:r>
              <a:rPr lang="ar-SA" sz="2400" b="1" dirty="0">
                <a:solidFill>
                  <a:srgbClr val="C00000"/>
                </a:solidFill>
                <a:latin typeface="Cambria" pitchFamily="18" charset="0"/>
              </a:rPr>
              <a:t>الأم </a:t>
            </a:r>
            <a:r>
              <a:rPr lang="ar-SA" sz="2400" b="1" dirty="0" smtClean="0">
                <a:solidFill>
                  <a:srgbClr val="C00000"/>
                </a:solidFill>
                <a:latin typeface="Cambria" pitchFamily="18" charset="0"/>
              </a:rPr>
              <a:t>– تصبح </a:t>
            </a:r>
            <a:r>
              <a:rPr lang="ar-SA" sz="2400" b="1" dirty="0">
                <a:solidFill>
                  <a:srgbClr val="C00000"/>
                </a:solidFill>
                <a:latin typeface="Cambria" pitchFamily="18" charset="0"/>
              </a:rPr>
              <a:t>شخصاً سلبياً </a:t>
            </a:r>
            <a:r>
              <a:rPr lang="ar-SA" sz="2400" b="1" dirty="0" smtClean="0">
                <a:solidFill>
                  <a:srgbClr val="C00000"/>
                </a:solidFill>
                <a:latin typeface="Cambria" pitchFamily="18" charset="0"/>
              </a:rPr>
              <a:t>تعاني </a:t>
            </a:r>
            <a:r>
              <a:rPr lang="ar-SA" sz="2400" b="1" dirty="0">
                <a:solidFill>
                  <a:srgbClr val="C00000"/>
                </a:solidFill>
                <a:latin typeface="Cambria" pitchFamily="18" charset="0"/>
              </a:rPr>
              <a:t>من كثرة الضغوط الممارسة عليها من قبل شريكها وزوجها فنغدو أمام احتمالين مهمين هما </a:t>
            </a:r>
            <a:r>
              <a:rPr lang="ar-SA" sz="2400" b="1" dirty="0" smtClean="0">
                <a:solidFill>
                  <a:srgbClr val="C00000"/>
                </a:solidFill>
                <a:latin typeface="Cambria" pitchFamily="18" charset="0"/>
              </a:rPr>
              <a:t>:</a:t>
            </a:r>
          </a:p>
          <a:p>
            <a:pPr algn="just" eaLnBrk="0" fontAlgn="base" hangingPunct="0">
              <a:lnSpc>
                <a:spcPts val="3900"/>
              </a:lnSpc>
              <a:spcBef>
                <a:spcPct val="0"/>
              </a:spcBef>
              <a:spcAft>
                <a:spcPct val="0"/>
              </a:spcAft>
            </a:pPr>
            <a:endParaRPr lang="ar-SA" sz="2400" b="1" dirty="0">
              <a:solidFill>
                <a:srgbClr val="C00000"/>
              </a:solidFill>
              <a:latin typeface="Cambria" pitchFamily="18" charset="0"/>
            </a:endParaRPr>
          </a:p>
          <a:p>
            <a:pPr marL="342900" indent="-342900" algn="just" eaLnBrk="0" fontAlgn="base" hangingPunct="0">
              <a:lnSpc>
                <a:spcPts val="3900"/>
              </a:lnSpc>
              <a:spcBef>
                <a:spcPct val="0"/>
              </a:spcBef>
              <a:spcAft>
                <a:spcPct val="0"/>
              </a:spcAft>
              <a:buBlip>
                <a:blip r:embed="rId3"/>
              </a:buBlip>
            </a:pPr>
            <a:r>
              <a:rPr lang="ar-SA" sz="2400" b="1" dirty="0">
                <a:solidFill>
                  <a:schemeClr val="tx2"/>
                </a:solidFill>
                <a:latin typeface="Cambria" pitchFamily="18" charset="0"/>
              </a:rPr>
              <a:t>أن تصبح الأم عنيفة ضد أطفالها,  متوترة دوماً وتعرضهم للضرب أو الشتم والسب. </a:t>
            </a:r>
            <a:endParaRPr lang="ar-SA" sz="2400" b="1" dirty="0" smtClean="0">
              <a:solidFill>
                <a:schemeClr val="tx2"/>
              </a:solidFill>
              <a:latin typeface="Cambria" pitchFamily="18" charset="0"/>
            </a:endParaRPr>
          </a:p>
          <a:p>
            <a:pPr algn="just" eaLnBrk="0" fontAlgn="base" hangingPunct="0">
              <a:lnSpc>
                <a:spcPts val="3900"/>
              </a:lnSpc>
              <a:spcBef>
                <a:spcPct val="0"/>
              </a:spcBef>
              <a:spcAft>
                <a:spcPct val="0"/>
              </a:spcAft>
            </a:pPr>
            <a:endParaRPr lang="ar-SA" sz="2400" b="1" dirty="0">
              <a:solidFill>
                <a:schemeClr val="tx2"/>
              </a:solidFill>
              <a:latin typeface="Cambria" pitchFamily="18" charset="0"/>
            </a:endParaRPr>
          </a:p>
          <a:p>
            <a:pPr marL="342900" indent="-342900" algn="just" eaLnBrk="0" fontAlgn="base" hangingPunct="0">
              <a:lnSpc>
                <a:spcPts val="3900"/>
              </a:lnSpc>
              <a:spcBef>
                <a:spcPct val="0"/>
              </a:spcBef>
              <a:spcAft>
                <a:spcPct val="0"/>
              </a:spcAft>
              <a:buBlip>
                <a:blip r:embed="rId3"/>
              </a:buBlip>
            </a:pPr>
            <a:r>
              <a:rPr lang="ar-SA" sz="2400" b="1" dirty="0">
                <a:solidFill>
                  <a:schemeClr val="tx2"/>
                </a:solidFill>
                <a:latin typeface="Cambria" pitchFamily="18" charset="0"/>
              </a:rPr>
              <a:t>أن تنسحب حسياً من هذه الحياة </a:t>
            </a:r>
            <a:r>
              <a:rPr lang="ar-SA" sz="2400" b="1" dirty="0" smtClean="0">
                <a:solidFill>
                  <a:schemeClr val="tx2"/>
                </a:solidFill>
                <a:latin typeface="Cambria" pitchFamily="18" charset="0"/>
              </a:rPr>
              <a:t>فتصبح  شخصية </a:t>
            </a:r>
            <a:r>
              <a:rPr lang="ar-SA" sz="2400" b="1" dirty="0">
                <a:solidFill>
                  <a:schemeClr val="tx2"/>
                </a:solidFill>
                <a:latin typeface="Cambria" pitchFamily="18" charset="0"/>
              </a:rPr>
              <a:t>غير </a:t>
            </a:r>
            <a:r>
              <a:rPr lang="ar-SA" sz="2400" b="1" dirty="0" smtClean="0">
                <a:solidFill>
                  <a:schemeClr val="tx2"/>
                </a:solidFill>
                <a:latin typeface="Cambria" pitchFamily="18" charset="0"/>
              </a:rPr>
              <a:t>مبالية.</a:t>
            </a:r>
            <a:endParaRPr lang="ar-SA" sz="2400" b="1" dirty="0">
              <a:solidFill>
                <a:schemeClr val="tx2"/>
              </a:solidFill>
              <a:latin typeface="Cambria" pitchFamily="18" charset="0"/>
            </a:endParaRPr>
          </a:p>
        </p:txBody>
      </p:sp>
      <p:sp>
        <p:nvSpPr>
          <p:cNvPr id="3" name="عنصر نائب لرقم الشريحة 2"/>
          <p:cNvSpPr>
            <a:spLocks noGrp="1"/>
          </p:cNvSpPr>
          <p:nvPr>
            <p:ph type="sldNum" sz="quarter" idx="12"/>
          </p:nvPr>
        </p:nvSpPr>
        <p:spPr/>
        <p:txBody>
          <a:bodyPr/>
          <a:lstStyle/>
          <a:p>
            <a:fld id="{EA02323C-08E9-480C-90B1-6248B35BB7D4}" type="slidenum">
              <a:rPr lang="ar-SA" smtClean="0"/>
              <a:pPr/>
              <a:t>91</a:t>
            </a:fld>
            <a:endParaRPr lang="ar-SA" dirty="0"/>
          </a:p>
        </p:txBody>
      </p:sp>
      <p:sp>
        <p:nvSpPr>
          <p:cNvPr id="4" name="مستطيل 3"/>
          <p:cNvSpPr/>
          <p:nvPr/>
        </p:nvSpPr>
        <p:spPr>
          <a:xfrm>
            <a:off x="6711422" y="342744"/>
            <a:ext cx="1938352"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kumimoji="0" lang="ar-SA" sz="6600" b="1" i="0" u="none" strike="noStrike" cap="none" spc="50" normalizeH="0" baseline="0" dirty="0" smtClean="0">
                <a:ln w="11430"/>
                <a:solidFill>
                  <a:srgbClr val="FF0000"/>
                </a:solidFill>
                <a:effectLst>
                  <a:outerShdw blurRad="76200" dist="50800" dir="5400000" algn="tl" rotWithShape="0">
                    <a:srgbClr val="000000">
                      <a:alpha val="65000"/>
                    </a:srgbClr>
                  </a:outerShdw>
                </a:effectLst>
                <a:latin typeface="Arial" pitchFamily="34" charset="0"/>
                <a:ea typeface="Times New Roman" pitchFamily="18" charset="0"/>
                <a:cs typeface="Arabic Transparent" pitchFamily="2" charset="-78"/>
              </a:rPr>
              <a:t>إضاءة</a:t>
            </a:r>
            <a:endParaRPr lang="ar-SA" sz="6600" b="1" cap="none" spc="50" dirty="0">
              <a:ln w="1143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8275742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ChangeArrowheads="1"/>
          </p:cNvSpPr>
          <p:nvPr/>
        </p:nvSpPr>
        <p:spPr bwMode="auto">
          <a:xfrm>
            <a:off x="6044669" y="1075377"/>
            <a:ext cx="2910521" cy="4093428"/>
          </a:xfrm>
          <a:prstGeom prst="rect">
            <a:avLst/>
          </a:prstGeom>
          <a:ln>
            <a:headEnd/>
            <a:tailEnd/>
          </a:ln>
          <a:effectLst>
            <a:glow rad="228600">
              <a:schemeClr val="accent5">
                <a:satMod val="175000"/>
                <a:alpha val="40000"/>
              </a:schemeClr>
            </a:glow>
          </a:effec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ctr"/>
            <a:r>
              <a:rPr lang="ar-SA" sz="2400" b="1" spc="50" dirty="0">
                <a:ln w="11430"/>
                <a:solidFill>
                  <a:schemeClr val="tx1"/>
                </a:solidFill>
                <a:effectLst>
                  <a:outerShdw blurRad="76200" dist="50800" dir="5400000" algn="tl" rotWithShape="0">
                    <a:srgbClr val="000000">
                      <a:alpha val="65000"/>
                    </a:srgbClr>
                  </a:outerShdw>
                </a:effectLst>
                <a:latin typeface="Cambria" pitchFamily="18" charset="0"/>
              </a:rPr>
              <a:t>حالة رقم (1)</a:t>
            </a:r>
          </a:p>
          <a:p>
            <a:pPr algn="ctr"/>
            <a:r>
              <a:rPr lang="ar-SA" sz="2400" b="1" spc="50" dirty="0">
                <a:ln w="11430"/>
                <a:solidFill>
                  <a:schemeClr val="tx1"/>
                </a:solidFill>
                <a:effectLst>
                  <a:outerShdw blurRad="76200" dist="50800" dir="5400000" algn="tl" rotWithShape="0">
                    <a:srgbClr val="000000">
                      <a:alpha val="65000"/>
                    </a:srgbClr>
                  </a:outerShdw>
                </a:effectLst>
                <a:latin typeface="Cambria" pitchFamily="18" charset="0"/>
              </a:rPr>
              <a:t> قصة </a:t>
            </a:r>
            <a:r>
              <a:rPr lang="ar-SA" sz="2400" b="1" spc="50" dirty="0" smtClean="0">
                <a:ln w="11430"/>
                <a:solidFill>
                  <a:schemeClr val="tx1"/>
                </a:solidFill>
                <a:effectLst>
                  <a:outerShdw blurRad="76200" dist="50800" dir="5400000" algn="tl" rotWithShape="0">
                    <a:srgbClr val="000000">
                      <a:alpha val="65000"/>
                    </a:srgbClr>
                  </a:outerShdw>
                </a:effectLst>
                <a:latin typeface="Cambria" pitchFamily="18" charset="0"/>
              </a:rPr>
              <a:t>خلود</a:t>
            </a:r>
            <a:endParaRPr kumimoji="0" lang="ar-SA" sz="2400" b="1" i="0" u="sng" strike="noStrike" normalizeH="0" baseline="0" dirty="0" smtClean="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latin typeface="Arial" pitchFamily="34" charset="0"/>
              <a:ea typeface="Times New Roman" pitchFamily="18"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endParaRPr lang="ar-SA" sz="2400" b="1" u="sng"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a typeface="Times New Roman" pitchFamily="18"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400" b="1" i="0" u="sng"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a typeface="Times New Roman" pitchFamily="18" charset="0"/>
                <a:cs typeface="Arial" pitchFamily="34" charset="0"/>
              </a:rPr>
              <a:t>الأسئلة : </a:t>
            </a:r>
            <a:endParaRPr kumimoji="0" lang="en-US" sz="2400" b="1" i="0" u="sng"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cs typeface="Arial" pitchFamily="34" charset="0"/>
            </a:endParaRPr>
          </a:p>
          <a:p>
            <a:pPr lvl="0"/>
            <a:r>
              <a:rPr lang="ar-SA" sz="2000" dirty="0" smtClean="0"/>
              <a:t>1- ما أسباب تعرض خلود للعنف من قبل الزوج؟</a:t>
            </a:r>
            <a:endParaRPr lang="en-US" sz="2000" dirty="0" smtClean="0"/>
          </a:p>
          <a:p>
            <a:r>
              <a:rPr lang="ar-SA" sz="2000" dirty="0" smtClean="0"/>
              <a:t>2- ما الآثار المترتبة على تعرض خلود للعنف؟ وعلى من؟</a:t>
            </a:r>
            <a:endParaRPr lang="en-US" sz="2000" dirty="0" smtClean="0"/>
          </a:p>
          <a:p>
            <a:pPr lvl="0"/>
            <a:r>
              <a:rPr lang="ar-SA" sz="2000" dirty="0" smtClean="0"/>
              <a:t>3- ما الحلول التي يمكن تقديمها لمثل هذه الحالة لو اطلعت أو تفاعلت معها ؟</a:t>
            </a:r>
            <a:endParaRPr lang="en-US" sz="2000" dirty="0" smtClean="0"/>
          </a:p>
          <a:p>
            <a:pPr marL="0" marR="0" lvl="0" indent="0" algn="justLow" defTabSz="914400" rtl="1" eaLnBrk="0" fontAlgn="base" latinLnBrk="0" hangingPunct="0">
              <a:lnSpc>
                <a:spcPct val="100000"/>
              </a:lnSpc>
              <a:spcBef>
                <a:spcPct val="0"/>
              </a:spcBef>
              <a:spcAft>
                <a:spcPct val="0"/>
              </a:spcAft>
              <a:buClrTx/>
              <a:buSzTx/>
              <a:buFontTx/>
              <a:buNone/>
              <a:tabLst/>
            </a:pPr>
            <a:endParaRPr kumimoji="0" lang="ar-SA" sz="2400" b="1" i="0" u="none" strike="noStrike" cap="none" normalizeH="0" baseline="0" dirty="0" smtClean="0">
              <a:ln>
                <a:noFill/>
              </a:ln>
              <a:solidFill>
                <a:schemeClr val="tx2"/>
              </a:solidFill>
              <a:effectLst/>
              <a:latin typeface="Arial" pitchFamily="34" charset="0"/>
              <a:cs typeface="Arial" pitchFamily="34" charset="0"/>
            </a:endParaRPr>
          </a:p>
        </p:txBody>
      </p:sp>
      <p:pic>
        <p:nvPicPr>
          <p:cNvPr id="3074" name="Picture 2"/>
          <p:cNvPicPr>
            <a:picLocks noChangeAspect="1" noChangeArrowheads="1"/>
          </p:cNvPicPr>
          <p:nvPr/>
        </p:nvPicPr>
        <p:blipFill>
          <a:blip r:embed="rId2" cstate="print"/>
          <a:srcRect/>
          <a:stretch>
            <a:fillRect/>
          </a:stretch>
        </p:blipFill>
        <p:spPr bwMode="auto">
          <a:xfrm>
            <a:off x="3211771" y="5437904"/>
            <a:ext cx="2743200" cy="1340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عنصر نائب لرقم الشريحة 4"/>
          <p:cNvSpPr>
            <a:spLocks noGrp="1"/>
          </p:cNvSpPr>
          <p:nvPr>
            <p:ph type="sldNum" sz="quarter" idx="12"/>
          </p:nvPr>
        </p:nvSpPr>
        <p:spPr/>
        <p:txBody>
          <a:bodyPr/>
          <a:lstStyle/>
          <a:p>
            <a:fld id="{EA02323C-08E9-480C-90B1-6248B35BB7D4}" type="slidenum">
              <a:rPr lang="ar-SA" smtClean="0"/>
              <a:pPr/>
              <a:t>92</a:t>
            </a:fld>
            <a:endParaRPr lang="ar-SA" dirty="0"/>
          </a:p>
        </p:txBody>
      </p:sp>
      <p:sp>
        <p:nvSpPr>
          <p:cNvPr id="6" name="Rectangle 1"/>
          <p:cNvSpPr>
            <a:spLocks noChangeArrowheads="1"/>
          </p:cNvSpPr>
          <p:nvPr/>
        </p:nvSpPr>
        <p:spPr bwMode="auto">
          <a:xfrm>
            <a:off x="3201383" y="1075377"/>
            <a:ext cx="2592288" cy="4278094"/>
          </a:xfrm>
          <a:prstGeom prst="rect">
            <a:avLst/>
          </a:prstGeom>
          <a:solidFill>
            <a:schemeClr val="accent2">
              <a:lumMod val="40000"/>
              <a:lumOff val="60000"/>
            </a:schemeClr>
          </a:solidFill>
          <a:ln>
            <a:headEnd/>
            <a:tailEnd/>
          </a:ln>
          <a:effectLst>
            <a:glow rad="228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ctr"/>
            <a:r>
              <a:rPr lang="ar-SA" sz="2400" b="1" spc="50" dirty="0">
                <a:ln w="11430"/>
                <a:solidFill>
                  <a:schemeClr val="tx1"/>
                </a:solidFill>
                <a:effectLst>
                  <a:outerShdw blurRad="76200" dist="50800" dir="5400000" algn="tl" rotWithShape="0">
                    <a:srgbClr val="000000">
                      <a:alpha val="65000"/>
                    </a:srgbClr>
                  </a:outerShdw>
                </a:effectLst>
                <a:latin typeface="Cambria" pitchFamily="18" charset="0"/>
              </a:rPr>
              <a:t>حالة رقم (2)</a:t>
            </a:r>
          </a:p>
          <a:p>
            <a:pPr algn="ctr"/>
            <a:r>
              <a:rPr lang="ar-SA" sz="2400" b="1" spc="50" dirty="0">
                <a:ln w="11430"/>
                <a:solidFill>
                  <a:schemeClr val="tx1"/>
                </a:solidFill>
                <a:effectLst>
                  <a:outerShdw blurRad="76200" dist="50800" dir="5400000" algn="tl" rotWithShape="0">
                    <a:srgbClr val="000000">
                      <a:alpha val="65000"/>
                    </a:srgbClr>
                  </a:outerShdw>
                </a:effectLst>
                <a:latin typeface="Cambria" pitchFamily="18" charset="0"/>
              </a:rPr>
              <a:t>قصة </a:t>
            </a:r>
            <a:r>
              <a:rPr lang="ar-SA" sz="2400" b="1" spc="50" dirty="0" smtClean="0">
                <a:ln w="11430"/>
                <a:solidFill>
                  <a:schemeClr val="tx1"/>
                </a:solidFill>
                <a:effectLst>
                  <a:outerShdw blurRad="76200" dist="50800" dir="5400000" algn="tl" rotWithShape="0">
                    <a:srgbClr val="000000">
                      <a:alpha val="65000"/>
                    </a:srgbClr>
                  </a:outerShdw>
                </a:effectLst>
                <a:latin typeface="Cambria" pitchFamily="18" charset="0"/>
              </a:rPr>
              <a:t>ميمونة</a:t>
            </a:r>
            <a:endParaRPr kumimoji="0" lang="ar-SA" sz="2400" b="1" i="0" u="sng" strike="noStrike" normalizeH="0" baseline="0" dirty="0" smtClean="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latin typeface="Arial" pitchFamily="34" charset="0"/>
              <a:ea typeface="Times New Roman" pitchFamily="18"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400" b="1" i="0" u="sng"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a typeface="Times New Roman" pitchFamily="18" charset="0"/>
                <a:cs typeface="Arial" pitchFamily="34" charset="0"/>
              </a:rPr>
              <a:t>الأسئلة : </a:t>
            </a:r>
            <a:endParaRPr kumimoji="0" lang="en-US" sz="2400" b="1" i="0" u="sng"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cs typeface="Arial" pitchFamily="34" charset="0"/>
            </a:endParaRPr>
          </a:p>
          <a:p>
            <a:pPr marL="342900" lvl="0" indent="-342900">
              <a:buFont typeface="+mj-lt"/>
              <a:buAutoNum type="arabicPeriod"/>
            </a:pPr>
            <a:r>
              <a:rPr lang="ar-SA" sz="2000" dirty="0" smtClean="0"/>
              <a:t>لماذا يرتكب زوج ميمونة مثل هذه التصرفات من وجهة نظركم؟</a:t>
            </a:r>
            <a:endParaRPr lang="en-US" sz="2000" dirty="0" smtClean="0"/>
          </a:p>
          <a:p>
            <a:pPr marL="342900" lvl="0" indent="-342900">
              <a:buFont typeface="+mj-lt"/>
              <a:buAutoNum type="arabicPeriod"/>
            </a:pPr>
            <a:r>
              <a:rPr lang="ar-SA" sz="2000" dirty="0" smtClean="0"/>
              <a:t>برأيكم ما عواقب تعرض ميمونة للعنف من قبل زوجها سواء أكان على نفسها أم أطفالها؟</a:t>
            </a:r>
            <a:endParaRPr lang="en-US" sz="2000" dirty="0" smtClean="0"/>
          </a:p>
          <a:p>
            <a:pPr marL="342900" lvl="0" indent="-342900">
              <a:buFont typeface="+mj-lt"/>
              <a:buAutoNum type="arabicPeriod"/>
            </a:pPr>
            <a:r>
              <a:rPr lang="ar-SA" sz="2000" dirty="0" smtClean="0"/>
              <a:t>ما الحلول التي يمكن تقديمها لمثل هذه الحالة لو اطلعت أو تفاعلت معها ؟</a:t>
            </a:r>
            <a:endParaRPr lang="en-US" sz="2000" dirty="0" smtClean="0"/>
          </a:p>
        </p:txBody>
      </p:sp>
      <p:sp>
        <p:nvSpPr>
          <p:cNvPr id="7" name="Rectangle 1"/>
          <p:cNvSpPr>
            <a:spLocks noChangeArrowheads="1"/>
          </p:cNvSpPr>
          <p:nvPr/>
        </p:nvSpPr>
        <p:spPr bwMode="auto">
          <a:xfrm>
            <a:off x="142999" y="1075377"/>
            <a:ext cx="2843495" cy="4585871"/>
          </a:xfrm>
          <a:prstGeom prst="rect">
            <a:avLst/>
          </a:prstGeom>
          <a:solidFill>
            <a:schemeClr val="accent4">
              <a:lumMod val="40000"/>
              <a:lumOff val="60000"/>
            </a:schemeClr>
          </a:solidFill>
          <a:ln>
            <a:headEnd/>
            <a:tailEnd/>
          </a:ln>
          <a:effectLst>
            <a:glow rad="228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ctr"/>
            <a:r>
              <a:rPr lang="ar-SA" sz="2400" b="1" spc="50" dirty="0">
                <a:ln w="11430"/>
                <a:solidFill>
                  <a:schemeClr val="tx1"/>
                </a:solidFill>
                <a:effectLst>
                  <a:outerShdw blurRad="76200" dist="50800" dir="5400000" algn="tl" rotWithShape="0">
                    <a:srgbClr val="000000">
                      <a:alpha val="65000"/>
                    </a:srgbClr>
                  </a:outerShdw>
                </a:effectLst>
                <a:latin typeface="Cambria" pitchFamily="18" charset="0"/>
              </a:rPr>
              <a:t>حالة رقم (3)</a:t>
            </a:r>
          </a:p>
          <a:p>
            <a:pPr algn="ctr"/>
            <a:r>
              <a:rPr lang="ar-SA" sz="2400" b="1" spc="50" dirty="0">
                <a:ln w="11430"/>
                <a:solidFill>
                  <a:schemeClr val="tx1"/>
                </a:solidFill>
                <a:effectLst>
                  <a:outerShdw blurRad="76200" dist="50800" dir="5400000" algn="tl" rotWithShape="0">
                    <a:srgbClr val="000000">
                      <a:alpha val="65000"/>
                    </a:srgbClr>
                  </a:outerShdw>
                </a:effectLst>
                <a:latin typeface="Cambria" pitchFamily="18" charset="0"/>
              </a:rPr>
              <a:t>قصة الطبيبة </a:t>
            </a:r>
            <a:r>
              <a:rPr lang="ar-SA" sz="2400" b="1" spc="50" dirty="0" smtClean="0">
                <a:ln w="11430"/>
                <a:solidFill>
                  <a:schemeClr val="tx1"/>
                </a:solidFill>
                <a:effectLst>
                  <a:outerShdw blurRad="76200" dist="50800" dir="5400000" algn="tl" rotWithShape="0">
                    <a:srgbClr val="000000">
                      <a:alpha val="65000"/>
                    </a:srgbClr>
                  </a:outerShdw>
                </a:effectLst>
                <a:latin typeface="Cambria" pitchFamily="18" charset="0"/>
              </a:rPr>
              <a:t>خالدة</a:t>
            </a:r>
            <a:endParaRPr kumimoji="0" lang="ar-SA" sz="2400" b="1" i="0" u="sng" strike="noStrike" normalizeH="0" baseline="0" dirty="0" smtClean="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latin typeface="Arial" pitchFamily="34" charset="0"/>
              <a:ea typeface="Times New Roman" pitchFamily="18"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400" b="1" i="0" u="sng"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a typeface="Times New Roman" pitchFamily="18" charset="0"/>
                <a:cs typeface="Arial" pitchFamily="34" charset="0"/>
              </a:rPr>
              <a:t>الأسئلة : </a:t>
            </a:r>
            <a:endParaRPr kumimoji="0" lang="en-US" sz="2400" b="1" i="0" u="sng"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cs typeface="Arial" pitchFamily="34" charset="0"/>
            </a:endParaRPr>
          </a:p>
          <a:p>
            <a:pPr marL="342900" lvl="0" indent="-342900" algn="just">
              <a:buFont typeface="+mj-lt"/>
              <a:buAutoNum type="arabicPeriod"/>
            </a:pPr>
            <a:r>
              <a:rPr lang="ar-SA" sz="2000" dirty="0" smtClean="0"/>
              <a:t>لماذا يرتكب زوج خالدة مثل هذه التصرفات من وجهة نظركم؟</a:t>
            </a:r>
            <a:endParaRPr lang="en-US" sz="2000" dirty="0" smtClean="0"/>
          </a:p>
          <a:p>
            <a:pPr marL="342900" lvl="0" indent="-342900" algn="just">
              <a:buFont typeface="+mj-lt"/>
              <a:buAutoNum type="arabicPeriod"/>
            </a:pPr>
            <a:r>
              <a:rPr lang="ar-SA" sz="2000" dirty="0" smtClean="0"/>
              <a:t>ما الذي يدفع خالدة إلى البقاء في مثل هذه العلاقة مع زوجها؟</a:t>
            </a:r>
            <a:endParaRPr lang="en-US" sz="2000" dirty="0" smtClean="0"/>
          </a:p>
          <a:p>
            <a:pPr marL="342900" lvl="0" indent="-342900" algn="just">
              <a:buFont typeface="+mj-lt"/>
              <a:buAutoNum type="arabicPeriod"/>
            </a:pPr>
            <a:r>
              <a:rPr lang="ar-SA" sz="2000" dirty="0" smtClean="0"/>
              <a:t>ما الأمور التي قد يتعرض لها الطفل الصغير جراء وجوده في هذه البيئة الأسرية المشحونة بالعنف ؟ وما الحلول المقترحة من قبلكم؟  </a:t>
            </a:r>
            <a:endParaRPr lang="en-US" sz="2000" dirty="0" smtClean="0"/>
          </a:p>
        </p:txBody>
      </p:sp>
      <p:sp>
        <p:nvSpPr>
          <p:cNvPr id="8" name="مستطيل 7"/>
          <p:cNvSpPr/>
          <p:nvPr/>
        </p:nvSpPr>
        <p:spPr>
          <a:xfrm>
            <a:off x="2051720" y="168012"/>
            <a:ext cx="5644494" cy="523220"/>
          </a:xfrm>
          <a:prstGeom prst="rect">
            <a:avLst/>
          </a:prstGeom>
          <a:solidFill>
            <a:schemeClr val="accent5"/>
          </a:solidFill>
          <a:ln>
            <a:headEnd/>
            <a:tailEn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anchor="ctr" anchorCtr="0" compatLnSpc="1">
            <a:prstTxWarp prst="textNoShape">
              <a:avLst/>
            </a:prstTxWarp>
            <a:spAutoFit/>
          </a:bodyPr>
          <a:lstStyle/>
          <a:p>
            <a:pPr algn="justLow" fontAlgn="base">
              <a:spcBef>
                <a:spcPct val="0"/>
              </a:spcBef>
              <a:spcAft>
                <a:spcPct val="0"/>
              </a:spcAft>
            </a:pPr>
            <a:r>
              <a:rPr lang="ar-SA" sz="2800" b="1" dirty="0">
                <a:solidFill>
                  <a:schemeClr val="tx1"/>
                </a:solidFill>
                <a:latin typeface="Arial" pitchFamily="34" charset="0"/>
                <a:ea typeface="Times New Roman" pitchFamily="18" charset="0"/>
              </a:rPr>
              <a:t>اسم النشاط </a:t>
            </a:r>
            <a:r>
              <a:rPr lang="ar-SA" sz="2800" b="1" dirty="0" smtClean="0">
                <a:solidFill>
                  <a:schemeClr val="tx1"/>
                </a:solidFill>
                <a:latin typeface="Arial" pitchFamily="34" charset="0"/>
                <a:ea typeface="Times New Roman" pitchFamily="18" charset="0"/>
              </a:rPr>
              <a:t>2/ 2/ 1 :  مصيدة </a:t>
            </a:r>
            <a:r>
              <a:rPr lang="ar-SA" sz="2800" b="1" dirty="0">
                <a:solidFill>
                  <a:schemeClr val="tx1"/>
                </a:solidFill>
                <a:latin typeface="Arial" pitchFamily="34" charset="0"/>
                <a:ea typeface="Times New Roman" pitchFamily="18" charset="0"/>
              </a:rPr>
              <a:t>التفكير الخاطئ </a:t>
            </a:r>
          </a:p>
        </p:txBody>
      </p:sp>
      <p:sp>
        <p:nvSpPr>
          <p:cNvPr id="9" name="Rectangle 1"/>
          <p:cNvSpPr>
            <a:spLocks noChangeArrowheads="1"/>
          </p:cNvSpPr>
          <p:nvPr/>
        </p:nvSpPr>
        <p:spPr bwMode="auto">
          <a:xfrm>
            <a:off x="6228184" y="5376572"/>
            <a:ext cx="2727006" cy="1323439"/>
          </a:xfrm>
          <a:prstGeom prst="rect">
            <a:avLst/>
          </a:prstGeom>
          <a:solidFill>
            <a:srgbClr val="FFFF00"/>
          </a:solidFill>
          <a:ln>
            <a:solidFill>
              <a:schemeClr val="tx1"/>
            </a:solidFill>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ar-SA" sz="2000" b="1" dirty="0">
                <a:solidFill>
                  <a:schemeClr val="tx1"/>
                </a:solidFill>
                <a:latin typeface="Arial" pitchFamily="34" charset="0"/>
                <a:ea typeface="Times New Roman" pitchFamily="18" charset="0"/>
              </a:rPr>
              <a:t>مدة النشاط : </a:t>
            </a:r>
            <a:r>
              <a:rPr lang="ar-SA" sz="2000" b="1" dirty="0" smtClean="0">
                <a:solidFill>
                  <a:schemeClr val="tx1"/>
                </a:solidFill>
                <a:latin typeface="Arial" pitchFamily="34" charset="0"/>
                <a:ea typeface="Times New Roman" pitchFamily="18" charset="0"/>
              </a:rPr>
              <a:t>20دقيقة </a:t>
            </a:r>
            <a:endParaRPr lang="en-US" sz="2000" b="1" dirty="0">
              <a:solidFill>
                <a:schemeClr val="tx1"/>
              </a:solidFill>
              <a:latin typeface="Arial" pitchFamily="34" charset="0"/>
              <a:ea typeface="Times New Roman" pitchFamily="18" charset="0"/>
            </a:endParaRPr>
          </a:p>
          <a:p>
            <a:pPr algn="justLow" fontAlgn="base">
              <a:spcBef>
                <a:spcPct val="0"/>
              </a:spcBef>
              <a:spcAft>
                <a:spcPct val="0"/>
              </a:spcAft>
            </a:pPr>
            <a:r>
              <a:rPr lang="ar-SA" sz="2000" b="1" dirty="0">
                <a:solidFill>
                  <a:schemeClr val="tx1"/>
                </a:solidFill>
                <a:latin typeface="Arial" pitchFamily="34" charset="0"/>
                <a:ea typeface="Times New Roman" pitchFamily="18" charset="0"/>
              </a:rPr>
              <a:t>طريقة التدريب : </a:t>
            </a:r>
            <a:r>
              <a:rPr lang="ar-SA" sz="2000" b="1" dirty="0" smtClean="0">
                <a:solidFill>
                  <a:schemeClr val="tx1"/>
                </a:solidFill>
                <a:latin typeface="Arial" pitchFamily="34" charset="0"/>
                <a:ea typeface="Times New Roman" pitchFamily="18" charset="0"/>
              </a:rPr>
              <a:t>3 مجموعات</a:t>
            </a:r>
            <a:endParaRPr lang="en-US" sz="2000" b="1" dirty="0">
              <a:solidFill>
                <a:schemeClr val="tx1"/>
              </a:solidFill>
              <a:latin typeface="Arial" pitchFamily="34" charset="0"/>
              <a:ea typeface="Times New Roman" pitchFamily="18" charset="0"/>
            </a:endParaRPr>
          </a:p>
          <a:p>
            <a:pPr algn="justLow" fontAlgn="base">
              <a:spcBef>
                <a:spcPct val="0"/>
              </a:spcBef>
              <a:spcAft>
                <a:spcPct val="0"/>
              </a:spcAft>
            </a:pPr>
            <a:r>
              <a:rPr lang="ar-SA" sz="2000" b="1" dirty="0">
                <a:solidFill>
                  <a:schemeClr val="tx1"/>
                </a:solidFill>
                <a:latin typeface="Arial" pitchFamily="34" charset="0"/>
                <a:ea typeface="Times New Roman" pitchFamily="18" charset="0"/>
              </a:rPr>
              <a:t>-دراسة </a:t>
            </a:r>
            <a:r>
              <a:rPr lang="ar-SA" sz="2000" b="1" dirty="0" smtClean="0">
                <a:solidFill>
                  <a:schemeClr val="tx1"/>
                </a:solidFill>
                <a:latin typeface="Arial" pitchFamily="34" charset="0"/>
                <a:ea typeface="Times New Roman" pitchFamily="18" charset="0"/>
              </a:rPr>
              <a:t>الحالة.  </a:t>
            </a:r>
            <a:endParaRPr lang="en-US" sz="2000" b="1" dirty="0">
              <a:solidFill>
                <a:schemeClr val="tx1"/>
              </a:solidFill>
              <a:latin typeface="Arial" pitchFamily="34" charset="0"/>
              <a:ea typeface="Times New Roman" pitchFamily="18" charset="0"/>
            </a:endParaRPr>
          </a:p>
          <a:p>
            <a:pPr algn="justLow" fontAlgn="base">
              <a:spcBef>
                <a:spcPct val="0"/>
              </a:spcBef>
              <a:spcAft>
                <a:spcPct val="0"/>
              </a:spcAft>
            </a:pPr>
            <a:r>
              <a:rPr lang="ar-SA" sz="2000" b="1" dirty="0">
                <a:solidFill>
                  <a:schemeClr val="tx1"/>
                </a:solidFill>
                <a:latin typeface="Arial" pitchFamily="34" charset="0"/>
                <a:ea typeface="Times New Roman" pitchFamily="18" charset="0"/>
              </a:rPr>
              <a:t>-</a:t>
            </a:r>
            <a:r>
              <a:rPr lang="ar-SA" sz="2000" b="1" dirty="0" smtClean="0">
                <a:solidFill>
                  <a:schemeClr val="tx1"/>
                </a:solidFill>
                <a:latin typeface="Arial" pitchFamily="34" charset="0"/>
                <a:ea typeface="Times New Roman" pitchFamily="18" charset="0"/>
              </a:rPr>
              <a:t>المناقشة. </a:t>
            </a:r>
            <a:endParaRPr lang="ar-SA" sz="2000" b="1" dirty="0">
              <a:solidFill>
                <a:schemeClr val="tx1"/>
              </a:solidFill>
              <a:latin typeface="Arial" pitchFamily="34" charset="0"/>
              <a:ea typeface="Times New Roman" pitchFamily="18" charset="0"/>
            </a:endParaRPr>
          </a:p>
        </p:txBody>
      </p:sp>
      <p:sp>
        <p:nvSpPr>
          <p:cNvPr id="10" name="شكل بيضاوي 9"/>
          <p:cNvSpPr/>
          <p:nvPr/>
        </p:nvSpPr>
        <p:spPr>
          <a:xfrm>
            <a:off x="683568" y="5981521"/>
            <a:ext cx="1944216" cy="6480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dirty="0" smtClean="0">
                <a:solidFill>
                  <a:schemeClr val="tx1"/>
                </a:solidFill>
              </a:rPr>
              <a:t>17،،16، 18  </a:t>
            </a:r>
          </a:p>
          <a:p>
            <a:pPr algn="ctr"/>
            <a:r>
              <a:rPr lang="ar-SA" dirty="0" smtClean="0">
                <a:solidFill>
                  <a:schemeClr val="tx1"/>
                </a:solidFill>
              </a:rPr>
              <a:t>ص</a:t>
            </a:r>
            <a:endParaRPr lang="ar-SA" dirty="0">
              <a:solidFill>
                <a:schemeClr val="tx1"/>
              </a:solidFill>
            </a:endParaRPr>
          </a:p>
        </p:txBody>
      </p:sp>
    </p:spTree>
    <p:extLst>
      <p:ext uri="{BB962C8B-B14F-4D97-AF65-F5344CB8AC3E}">
        <p14:creationId xmlns:p14="http://schemas.microsoft.com/office/powerpoint/2010/main" val="147050206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499611" y="2636912"/>
            <a:ext cx="8064896" cy="2123658"/>
          </a:xfrm>
          <a:prstGeom prst="rect">
            <a:avLst/>
          </a:prstGeom>
          <a:solidFill>
            <a:schemeClr val="accent5">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ar-SA" sz="4400" b="1" cap="none" spc="50" dirty="0" smtClean="0">
              <a:ln w="57150"/>
              <a:solidFill>
                <a:schemeClr val="tx1"/>
              </a:solidFill>
              <a:effectLst>
                <a:outerShdw blurRad="76200" dist="50800" dir="5400000" algn="tl" rotWithShape="0">
                  <a:srgbClr val="000000">
                    <a:alpha val="65000"/>
                  </a:srgbClr>
                </a:outerShdw>
              </a:effectLst>
            </a:endParaRPr>
          </a:p>
          <a:p>
            <a:pPr algn="ctr"/>
            <a:r>
              <a:rPr lang="ar-SA" sz="4400" b="1" cap="none" spc="50" dirty="0" smtClean="0">
                <a:ln w="57150"/>
                <a:solidFill>
                  <a:schemeClr val="tx1"/>
                </a:solidFill>
                <a:effectLst>
                  <a:outerShdw blurRad="76200" dist="50800" dir="5400000" algn="tl" rotWithShape="0">
                    <a:srgbClr val="000000">
                      <a:alpha val="65000"/>
                    </a:srgbClr>
                  </a:outerShdw>
                </a:effectLst>
              </a:rPr>
              <a:t>دائرة العنف داخل الاسرة</a:t>
            </a:r>
          </a:p>
          <a:p>
            <a:pPr algn="ctr"/>
            <a:endParaRPr lang="ar-SA" sz="4400" b="1" cap="none" spc="50" dirty="0">
              <a:ln w="5715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5735106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810000" y="3733800"/>
            <a:ext cx="1676400" cy="1513022"/>
          </a:xfrm>
          <a:prstGeom prst="rect">
            <a:avLst/>
          </a:prstGeom>
          <a:noFill/>
          <a:ln w="9525">
            <a:noFill/>
            <a:miter lim="800000"/>
            <a:headEnd/>
            <a:tailEnd/>
          </a:ln>
          <a:effectLst/>
        </p:spPr>
      </p:pic>
      <p:graphicFrame>
        <p:nvGraphicFramePr>
          <p:cNvPr id="5" name="رسم تخطيطي 4"/>
          <p:cNvGraphicFramePr/>
          <p:nvPr>
            <p:extLst>
              <p:ext uri="{D42A27DB-BD31-4B8C-83A1-F6EECF244321}">
                <p14:modId xmlns:p14="http://schemas.microsoft.com/office/powerpoint/2010/main" val="958685491"/>
              </p:ext>
            </p:extLst>
          </p:nvPr>
        </p:nvGraphicFramePr>
        <p:xfrm>
          <a:off x="755576" y="2726115"/>
          <a:ext cx="6324600" cy="3528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مستطيل 2"/>
          <p:cNvSpPr/>
          <p:nvPr/>
        </p:nvSpPr>
        <p:spPr>
          <a:xfrm>
            <a:off x="975792" y="548680"/>
            <a:ext cx="7344816" cy="19389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cap="none" spc="50" dirty="0" smtClean="0">
                <a:ln w="11430"/>
                <a:effectLst>
                  <a:outerShdw blurRad="76200" dist="50800" dir="5400000" algn="tl" rotWithShape="0">
                    <a:srgbClr val="000000">
                      <a:alpha val="65000"/>
                    </a:srgbClr>
                  </a:outerShdw>
                </a:effectLst>
              </a:rPr>
              <a:t>هناك دائرة من العنف التي تقع بين </a:t>
            </a:r>
            <a:r>
              <a:rPr lang="ar-SA" sz="4000" b="1" spc="50" dirty="0">
                <a:ln w="11430"/>
                <a:effectLst>
                  <a:outerShdw blurRad="76200" dist="50800" dir="5400000" algn="tl" rotWithShape="0">
                    <a:srgbClr val="000000">
                      <a:alpha val="65000"/>
                    </a:srgbClr>
                  </a:outerShdw>
                </a:effectLst>
              </a:rPr>
              <a:t>الزوجين </a:t>
            </a:r>
            <a:r>
              <a:rPr lang="ar-SA" sz="4000" b="1" spc="50" dirty="0" smtClean="0">
                <a:ln w="11430"/>
                <a:effectLst>
                  <a:outerShdw blurRad="76200" dist="50800" dir="5400000" algn="tl" rotWithShape="0">
                    <a:srgbClr val="000000">
                      <a:alpha val="65000"/>
                    </a:srgbClr>
                  </a:outerShdw>
                </a:effectLst>
              </a:rPr>
              <a:t>ضمن إطار </a:t>
            </a:r>
            <a:r>
              <a:rPr lang="ar-SA" sz="4000" b="1" spc="50" dirty="0">
                <a:ln w="11430"/>
                <a:effectLst>
                  <a:outerShdw blurRad="76200" dist="50800" dir="5400000" algn="tl" rotWithShape="0">
                    <a:srgbClr val="000000">
                      <a:alpha val="65000"/>
                    </a:srgbClr>
                  </a:outerShdw>
                </a:effectLst>
              </a:rPr>
              <a:t>الأسرة </a:t>
            </a:r>
            <a:r>
              <a:rPr lang="ar-SA" sz="4000" b="1" spc="50" dirty="0" smtClean="0">
                <a:ln w="11430"/>
                <a:effectLst>
                  <a:outerShdw blurRad="76200" dist="50800" dir="5400000" algn="tl" rotWithShape="0">
                    <a:srgbClr val="000000">
                      <a:alpha val="65000"/>
                    </a:srgbClr>
                  </a:outerShdw>
                </a:effectLst>
              </a:rPr>
              <a:t>الواحدة </a:t>
            </a:r>
          </a:p>
          <a:p>
            <a:pPr algn="ctr"/>
            <a:r>
              <a:rPr lang="ar-SA" sz="4000" b="1" spc="50" dirty="0" smtClean="0">
                <a:ln w="11430"/>
                <a:solidFill>
                  <a:srgbClr val="FF0000"/>
                </a:solidFill>
                <a:effectLst>
                  <a:outerShdw blurRad="76200" dist="50800" dir="5400000" algn="tl" rotWithShape="0">
                    <a:srgbClr val="000000">
                      <a:alpha val="65000"/>
                    </a:srgbClr>
                  </a:outerShdw>
                </a:effectLst>
              </a:rPr>
              <a:t>س: ماهي وكيف تحدث </a:t>
            </a:r>
            <a:r>
              <a:rPr lang="ar-SA" sz="4000" b="1" cap="none" spc="50" dirty="0" smtClean="0">
                <a:ln w="11430"/>
                <a:solidFill>
                  <a:srgbClr val="FF0000"/>
                </a:solidFill>
                <a:effectLst>
                  <a:outerShdw blurRad="76200" dist="50800" dir="5400000" algn="tl" rotWithShape="0">
                    <a:srgbClr val="000000">
                      <a:alpha val="65000"/>
                    </a:srgbClr>
                  </a:outerShdw>
                </a:effectLst>
              </a:rPr>
              <a:t>؟</a:t>
            </a:r>
            <a:endParaRPr lang="ar-SA" sz="4800" b="1" cap="none" spc="50" dirty="0">
              <a:ln w="11430"/>
              <a:solidFill>
                <a:srgbClr val="FF0000"/>
              </a:solidFill>
              <a:effectLst>
                <a:outerShdw blurRad="76200" dist="50800" dir="5400000" algn="tl" rotWithShape="0">
                  <a:srgbClr val="000000">
                    <a:alpha val="65000"/>
                  </a:srgbClr>
                </a:outerShdw>
              </a:effectLst>
            </a:endParaRPr>
          </a:p>
        </p:txBody>
      </p:sp>
      <p:sp>
        <p:nvSpPr>
          <p:cNvPr id="7" name="عنصر نائب لرقم الشريحة 6"/>
          <p:cNvSpPr>
            <a:spLocks noGrp="1"/>
          </p:cNvSpPr>
          <p:nvPr>
            <p:ph type="sldNum" sz="quarter" idx="12"/>
          </p:nvPr>
        </p:nvSpPr>
        <p:spPr/>
        <p:txBody>
          <a:bodyPr/>
          <a:lstStyle/>
          <a:p>
            <a:fld id="{EA02323C-08E9-480C-90B1-6248B35BB7D4}" type="slidenum">
              <a:rPr lang="ar-SA" smtClean="0"/>
              <a:pPr/>
              <a:t>94</a:t>
            </a:fld>
            <a:endParaRPr lang="ar-SA" dirty="0"/>
          </a:p>
        </p:txBody>
      </p:sp>
      <p:sp>
        <p:nvSpPr>
          <p:cNvPr id="6" name="Rectangle 1"/>
          <p:cNvSpPr>
            <a:spLocks noChangeArrowheads="1"/>
          </p:cNvSpPr>
          <p:nvPr/>
        </p:nvSpPr>
        <p:spPr bwMode="auto">
          <a:xfrm>
            <a:off x="6228184" y="5530460"/>
            <a:ext cx="2727006" cy="1015663"/>
          </a:xfrm>
          <a:prstGeom prst="rect">
            <a:avLst/>
          </a:prstGeom>
          <a:solidFill>
            <a:srgbClr val="FFFF00"/>
          </a:solidFill>
          <a:ln>
            <a:solidFill>
              <a:schemeClr val="tx1"/>
            </a:solidFill>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ar-SA" sz="2000" b="1" dirty="0">
                <a:solidFill>
                  <a:schemeClr val="tx1"/>
                </a:solidFill>
                <a:latin typeface="Arial" pitchFamily="34" charset="0"/>
                <a:ea typeface="Times New Roman" pitchFamily="18" charset="0"/>
              </a:rPr>
              <a:t>مدة النشاط : </a:t>
            </a:r>
            <a:r>
              <a:rPr lang="ar-SA" sz="2000" b="1" dirty="0" smtClean="0">
                <a:solidFill>
                  <a:schemeClr val="tx1"/>
                </a:solidFill>
                <a:latin typeface="Arial" pitchFamily="34" charset="0"/>
                <a:ea typeface="Times New Roman" pitchFamily="18" charset="0"/>
              </a:rPr>
              <a:t>5دقائق </a:t>
            </a:r>
            <a:endParaRPr lang="en-US" sz="2000" b="1" dirty="0">
              <a:solidFill>
                <a:schemeClr val="tx1"/>
              </a:solidFill>
              <a:latin typeface="Arial" pitchFamily="34" charset="0"/>
              <a:ea typeface="Times New Roman" pitchFamily="18" charset="0"/>
            </a:endParaRPr>
          </a:p>
          <a:p>
            <a:pPr algn="justLow" fontAlgn="base">
              <a:spcBef>
                <a:spcPct val="0"/>
              </a:spcBef>
              <a:spcAft>
                <a:spcPct val="0"/>
              </a:spcAft>
            </a:pPr>
            <a:r>
              <a:rPr lang="ar-SA" sz="2000" b="1" dirty="0">
                <a:solidFill>
                  <a:schemeClr val="tx1"/>
                </a:solidFill>
                <a:latin typeface="Arial" pitchFamily="34" charset="0"/>
                <a:ea typeface="Times New Roman" pitchFamily="18" charset="0"/>
              </a:rPr>
              <a:t>طريقة التدريب : </a:t>
            </a:r>
            <a:endParaRPr lang="en-US" sz="2000" b="1" dirty="0">
              <a:solidFill>
                <a:schemeClr val="tx1"/>
              </a:solidFill>
              <a:latin typeface="Arial" pitchFamily="34" charset="0"/>
              <a:ea typeface="Times New Roman" pitchFamily="18" charset="0"/>
            </a:endParaRPr>
          </a:p>
          <a:p>
            <a:pPr algn="justLow" fontAlgn="base">
              <a:spcBef>
                <a:spcPct val="0"/>
              </a:spcBef>
              <a:spcAft>
                <a:spcPct val="0"/>
              </a:spcAft>
            </a:pPr>
            <a:r>
              <a:rPr lang="ar-SA" sz="2000" b="1" dirty="0" smtClean="0">
                <a:solidFill>
                  <a:schemeClr val="tx1"/>
                </a:solidFill>
                <a:latin typeface="Arial" pitchFamily="34" charset="0"/>
                <a:ea typeface="Times New Roman" pitchFamily="18" charset="0"/>
              </a:rPr>
              <a:t>عصف ذهني فردي</a:t>
            </a:r>
            <a:endParaRPr lang="ar-SA" sz="2000" b="1" dirty="0">
              <a:solidFill>
                <a:schemeClr val="tx1"/>
              </a:solidFill>
              <a:latin typeface="Arial" pitchFamily="34" charset="0"/>
              <a:ea typeface="Times New Roman" pitchFamily="18" charset="0"/>
            </a:endParaRPr>
          </a:p>
        </p:txBody>
      </p:sp>
    </p:spTree>
    <p:extLst>
      <p:ext uri="{BB962C8B-B14F-4D97-AF65-F5344CB8AC3E}">
        <p14:creationId xmlns:p14="http://schemas.microsoft.com/office/powerpoint/2010/main" val="42714334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صر نائب لرقم الشريحة 5"/>
          <p:cNvSpPr>
            <a:spLocks noGrp="1"/>
          </p:cNvSpPr>
          <p:nvPr>
            <p:ph type="sldNum" sz="quarter" idx="12"/>
          </p:nvPr>
        </p:nvSpPr>
        <p:spPr/>
        <p:txBody>
          <a:bodyPr/>
          <a:lstStyle/>
          <a:p>
            <a:fld id="{EA02323C-08E9-480C-90B1-6248B35BB7D4}" type="slidenum">
              <a:rPr lang="ar-SA" smtClean="0"/>
              <a:pPr/>
              <a:t>95</a:t>
            </a:fld>
            <a:endParaRPr lang="ar-SA" dirty="0"/>
          </a:p>
        </p:txBody>
      </p:sp>
      <p:sp>
        <p:nvSpPr>
          <p:cNvPr id="2" name="مستطيل 1"/>
          <p:cNvSpPr/>
          <p:nvPr/>
        </p:nvSpPr>
        <p:spPr>
          <a:xfrm>
            <a:off x="740229" y="35711"/>
            <a:ext cx="7620000" cy="584775"/>
          </a:xfrm>
          <a:prstGeom prst="rect">
            <a:avLst/>
          </a:prstGeom>
        </p:spPr>
        <p:txBody>
          <a:bodyPr wrap="square">
            <a:spAutoFit/>
          </a:bodyPr>
          <a:lstStyle/>
          <a:p>
            <a:r>
              <a:rPr lang="ar-SA" sz="3200" b="1" dirty="0" smtClean="0">
                <a:solidFill>
                  <a:schemeClr val="accent3"/>
                </a:solidFill>
                <a:effectLst>
                  <a:outerShdw blurRad="38100" dist="38100" dir="2700000" algn="tl">
                    <a:srgbClr val="000000">
                      <a:alpha val="43137"/>
                    </a:srgbClr>
                  </a:outerShdw>
                </a:effectLst>
                <a:latin typeface="Traditional Arabic" pitchFamily="18" charset="-78"/>
                <a:cs typeface="Traditional Arabic" pitchFamily="18" charset="-78"/>
              </a:rPr>
              <a:t>(المراحل </a:t>
            </a:r>
            <a:r>
              <a:rPr lang="ar-SA" sz="3200" b="1" dirty="0">
                <a:solidFill>
                  <a:schemeClr val="accent3"/>
                </a:solidFill>
                <a:effectLst>
                  <a:outerShdw blurRad="38100" dist="38100" dir="2700000" algn="tl">
                    <a:srgbClr val="000000">
                      <a:alpha val="43137"/>
                    </a:srgbClr>
                  </a:outerShdw>
                </a:effectLst>
                <a:latin typeface="Traditional Arabic" pitchFamily="18" charset="-78"/>
                <a:cs typeface="Traditional Arabic" pitchFamily="18" charset="-78"/>
              </a:rPr>
              <a:t>التي تتم بها دائرة العنف بين الزوجين داخل إطار </a:t>
            </a:r>
            <a:r>
              <a:rPr lang="ar-SA" sz="3200" b="1" dirty="0" smtClean="0">
                <a:solidFill>
                  <a:schemeClr val="accent3"/>
                </a:solidFill>
                <a:effectLst>
                  <a:outerShdw blurRad="38100" dist="38100" dir="2700000" algn="tl">
                    <a:srgbClr val="000000">
                      <a:alpha val="43137"/>
                    </a:srgbClr>
                  </a:outerShdw>
                </a:effectLst>
                <a:latin typeface="Traditional Arabic" pitchFamily="18" charset="-78"/>
                <a:cs typeface="Traditional Arabic" pitchFamily="18" charset="-78"/>
              </a:rPr>
              <a:t>الأسرة) </a:t>
            </a:r>
            <a:endParaRPr lang="ar-SA" sz="3200" dirty="0">
              <a:solidFill>
                <a:schemeClr val="accent3"/>
              </a:solidFill>
              <a:effectLst>
                <a:outerShdw blurRad="38100" dist="38100" dir="2700000" algn="tl">
                  <a:srgbClr val="000000">
                    <a:alpha val="43137"/>
                  </a:srgbClr>
                </a:outerShdw>
              </a:effectLst>
              <a:latin typeface="Traditional Arabic" pitchFamily="18" charset="-78"/>
              <a:cs typeface="Traditional Arabic" pitchFamily="18" charset="-78"/>
            </a:endParaRPr>
          </a:p>
        </p:txBody>
      </p:sp>
      <p:pic>
        <p:nvPicPr>
          <p:cNvPr id="5" name="صورة 4" descr="دائرة العنف"/>
          <p:cNvPicPr/>
          <p:nvPr/>
        </p:nvPicPr>
        <p:blipFill>
          <a:blip r:embed="rId2" cstate="print"/>
          <a:srcRect/>
          <a:stretch>
            <a:fillRect/>
          </a:stretch>
        </p:blipFill>
        <p:spPr bwMode="auto">
          <a:xfrm>
            <a:off x="244929" y="764704"/>
            <a:ext cx="8610600" cy="5112568"/>
          </a:xfrm>
          <a:prstGeom prst="rect">
            <a:avLst/>
          </a:prstGeom>
          <a:noFill/>
          <a:ln w="9525">
            <a:solidFill>
              <a:schemeClr val="tx1"/>
            </a:solidFill>
            <a:prstDash val="sysDot"/>
            <a:miter lim="800000"/>
            <a:headEnd/>
            <a:tailEnd/>
          </a:ln>
        </p:spPr>
      </p:pic>
      <p:sp>
        <p:nvSpPr>
          <p:cNvPr id="7" name="مستطيل مستدير الزوايا 6"/>
          <p:cNvSpPr/>
          <p:nvPr/>
        </p:nvSpPr>
        <p:spPr>
          <a:xfrm>
            <a:off x="179512" y="6021288"/>
            <a:ext cx="8856984" cy="648072"/>
          </a:xfrm>
          <a:prstGeom prst="round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1" anchor="ctr"/>
          <a:lstStyle/>
          <a:p>
            <a:pPr algn="ctr"/>
            <a:r>
              <a:rPr lang="ar-SA" dirty="0" smtClean="0"/>
              <a:t>غالباً المرأة التي تمر بمثل هذه المراحل تعاني من ضعف التوكيد الذاتي ( ضعف الشخصية ) مثلها مثل الطفل و هما بحاجة الى من يعلمها ماهي حقوقها ويدربهما كيف يتم أخذ قرار المعالجة السريعة أو المحاكمة دون تردد</a:t>
            </a:r>
            <a:endParaRPr lang="ar-SA" dirty="0"/>
          </a:p>
        </p:txBody>
      </p:sp>
    </p:spTree>
    <p:extLst>
      <p:ext uri="{BB962C8B-B14F-4D97-AF65-F5344CB8AC3E}">
        <p14:creationId xmlns:p14="http://schemas.microsoft.com/office/powerpoint/2010/main" val="36154541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ENOVO\Pictures\b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84784"/>
            <a:ext cx="6480206" cy="41933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جدول 1"/>
          <p:cNvGraphicFramePr>
            <a:graphicFrameLocks noGrp="1"/>
          </p:cNvGraphicFramePr>
          <p:nvPr>
            <p:extLst>
              <p:ext uri="{D42A27DB-BD31-4B8C-83A1-F6EECF244321}">
                <p14:modId xmlns:p14="http://schemas.microsoft.com/office/powerpoint/2010/main" val="3871836694"/>
              </p:ext>
            </p:extLst>
          </p:nvPr>
        </p:nvGraphicFramePr>
        <p:xfrm>
          <a:off x="5174878" y="5517232"/>
          <a:ext cx="2036738" cy="1102360"/>
        </p:xfrm>
        <a:graphic>
          <a:graphicData uri="http://schemas.openxmlformats.org/drawingml/2006/table">
            <a:tbl>
              <a:tblPr rtl="1" firstRow="1" bandRow="1">
                <a:tableStyleId>{F5AB1C69-6EDB-4FF4-983F-18BD219EF322}</a:tableStyleId>
              </a:tblPr>
              <a:tblGrid>
                <a:gridCol w="609600"/>
                <a:gridCol w="771302"/>
                <a:gridCol w="655836"/>
              </a:tblGrid>
              <a:tr h="370840">
                <a:tc>
                  <a:txBody>
                    <a:bodyPr/>
                    <a:lstStyle/>
                    <a:p>
                      <a:pPr algn="ctr" rtl="1"/>
                      <a:r>
                        <a:rPr lang="ar-SA" sz="1050" b="1" dirty="0" smtClean="0">
                          <a:solidFill>
                            <a:schemeClr val="tx1"/>
                          </a:solidFill>
                        </a:rPr>
                        <a:t>العاملات في الدعوة</a:t>
                      </a:r>
                      <a:endParaRPr lang="ar-SA" sz="1050" b="1" dirty="0">
                        <a:solidFill>
                          <a:schemeClr val="tx1"/>
                        </a:solidFill>
                      </a:endParaRPr>
                    </a:p>
                  </a:txBody>
                  <a:tcPr>
                    <a:solidFill>
                      <a:schemeClr val="accent5">
                        <a:lumMod val="20000"/>
                        <a:lumOff val="80000"/>
                      </a:schemeClr>
                    </a:solidFill>
                  </a:tcPr>
                </a:tc>
                <a:tc>
                  <a:txBody>
                    <a:bodyPr/>
                    <a:lstStyle/>
                    <a:p>
                      <a:pPr rtl="1"/>
                      <a:r>
                        <a:rPr lang="ar-SA" sz="1050" b="1" dirty="0" smtClean="0">
                          <a:solidFill>
                            <a:schemeClr val="tx1"/>
                          </a:solidFill>
                        </a:rPr>
                        <a:t>الأطفال</a:t>
                      </a:r>
                      <a:r>
                        <a:rPr lang="ar-SA" sz="1050" b="1" baseline="0" dirty="0" smtClean="0">
                          <a:solidFill>
                            <a:schemeClr val="tx1"/>
                          </a:solidFill>
                        </a:rPr>
                        <a:t> للذين يتعرضون للعنف</a:t>
                      </a:r>
                      <a:endParaRPr lang="ar-SA" sz="1050" b="1" dirty="0">
                        <a:solidFill>
                          <a:schemeClr val="tx1"/>
                        </a:solidFill>
                      </a:endParaRPr>
                    </a:p>
                  </a:txBody>
                  <a:tcPr>
                    <a:solidFill>
                      <a:schemeClr val="accent5">
                        <a:lumMod val="20000"/>
                        <a:lumOff val="80000"/>
                      </a:schemeClr>
                    </a:solidFill>
                  </a:tcPr>
                </a:tc>
                <a:tc>
                  <a:txBody>
                    <a:bodyPr/>
                    <a:lstStyle/>
                    <a:p>
                      <a:pPr rtl="1"/>
                      <a:r>
                        <a:rPr lang="ar-SA" sz="1050" b="1" dirty="0" smtClean="0">
                          <a:solidFill>
                            <a:schemeClr val="tx1"/>
                          </a:solidFill>
                        </a:rPr>
                        <a:t>اقل المناطق في العنف</a:t>
                      </a:r>
                      <a:r>
                        <a:rPr lang="ar-SA" sz="1050" b="1" baseline="0" dirty="0" smtClean="0">
                          <a:solidFill>
                            <a:schemeClr val="tx1"/>
                          </a:solidFill>
                        </a:rPr>
                        <a:t> الاسري </a:t>
                      </a:r>
                      <a:endParaRPr lang="ar-SA" sz="1050" b="1" dirty="0">
                        <a:solidFill>
                          <a:schemeClr val="tx1"/>
                        </a:solidFill>
                      </a:endParaRPr>
                    </a:p>
                  </a:txBody>
                  <a:tcPr>
                    <a:solidFill>
                      <a:schemeClr val="accent5">
                        <a:lumMod val="20000"/>
                        <a:lumOff val="80000"/>
                      </a:schemeClr>
                    </a:solidFill>
                  </a:tcPr>
                </a:tc>
              </a:tr>
              <a:tr h="370840">
                <a:tc>
                  <a:txBody>
                    <a:bodyPr/>
                    <a:lstStyle/>
                    <a:p>
                      <a:pPr rtl="1"/>
                      <a:r>
                        <a:rPr lang="ar-SA" sz="1100" b="1" dirty="0" smtClean="0">
                          <a:solidFill>
                            <a:schemeClr val="tx1"/>
                          </a:solidFill>
                        </a:rPr>
                        <a:t>10%</a:t>
                      </a:r>
                      <a:endParaRPr lang="ar-SA" sz="1100" b="1" dirty="0">
                        <a:solidFill>
                          <a:schemeClr val="tx1"/>
                        </a:solidFill>
                      </a:endParaRPr>
                    </a:p>
                  </a:txBody>
                  <a:tcPr>
                    <a:solidFill>
                      <a:schemeClr val="accent5">
                        <a:lumMod val="20000"/>
                        <a:lumOff val="80000"/>
                      </a:schemeClr>
                    </a:solidFill>
                  </a:tcPr>
                </a:tc>
                <a:tc>
                  <a:txBody>
                    <a:bodyPr/>
                    <a:lstStyle/>
                    <a:p>
                      <a:pPr rtl="1"/>
                      <a:r>
                        <a:rPr lang="ar-SA" sz="1100" b="1" dirty="0" smtClean="0">
                          <a:solidFill>
                            <a:schemeClr val="tx1"/>
                          </a:solidFill>
                        </a:rPr>
                        <a:t>45%</a:t>
                      </a:r>
                      <a:endParaRPr lang="ar-SA" sz="1100" b="1" dirty="0">
                        <a:solidFill>
                          <a:schemeClr val="tx1"/>
                        </a:solidFill>
                      </a:endParaRPr>
                    </a:p>
                  </a:txBody>
                  <a:tcPr>
                    <a:solidFill>
                      <a:schemeClr val="accent5">
                        <a:lumMod val="20000"/>
                        <a:lumOff val="80000"/>
                      </a:schemeClr>
                    </a:solidFill>
                  </a:tcPr>
                </a:tc>
                <a:tc>
                  <a:txBody>
                    <a:bodyPr/>
                    <a:lstStyle/>
                    <a:p>
                      <a:pPr rtl="1"/>
                      <a:r>
                        <a:rPr lang="ar-SA" sz="1100" b="1" dirty="0" smtClean="0">
                          <a:solidFill>
                            <a:schemeClr val="tx1"/>
                          </a:solidFill>
                        </a:rPr>
                        <a:t>الشمالية</a:t>
                      </a:r>
                      <a:endParaRPr lang="ar-SA" sz="1100" b="1" dirty="0">
                        <a:solidFill>
                          <a:schemeClr val="tx1"/>
                        </a:solidFill>
                      </a:endParaRPr>
                    </a:p>
                  </a:txBody>
                  <a:tcPr>
                    <a:solidFill>
                      <a:schemeClr val="accent5">
                        <a:lumMod val="20000"/>
                        <a:lumOff val="80000"/>
                      </a:schemeClr>
                    </a:solidFill>
                  </a:tcPr>
                </a:tc>
              </a:tr>
            </a:tbl>
          </a:graphicData>
        </a:graphic>
      </p:graphicFrame>
      <p:sp>
        <p:nvSpPr>
          <p:cNvPr id="3" name="مستطيل مستدير الزوايا 2"/>
          <p:cNvSpPr/>
          <p:nvPr/>
        </p:nvSpPr>
        <p:spPr>
          <a:xfrm>
            <a:off x="6297842" y="2916188"/>
            <a:ext cx="936104" cy="144016"/>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900" dirty="0" smtClean="0"/>
              <a:t>اكثر الانواع شيوعا</a:t>
            </a:r>
            <a:endParaRPr lang="ar-SA" sz="900" dirty="0"/>
          </a:p>
        </p:txBody>
      </p:sp>
      <p:sp>
        <p:nvSpPr>
          <p:cNvPr id="5" name="مستطيل مستدير الزوايا 4"/>
          <p:cNvSpPr/>
          <p:nvPr/>
        </p:nvSpPr>
        <p:spPr>
          <a:xfrm>
            <a:off x="6297842" y="2204864"/>
            <a:ext cx="936104" cy="288032"/>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900" dirty="0" smtClean="0"/>
              <a:t>اكثر منطقة ينتشر فيها العنف الاسري</a:t>
            </a:r>
            <a:endParaRPr lang="ar-SA" sz="900" dirty="0"/>
          </a:p>
        </p:txBody>
      </p:sp>
      <p:sp>
        <p:nvSpPr>
          <p:cNvPr id="6" name="مستطيل مستدير الزوايا 5"/>
          <p:cNvSpPr/>
          <p:nvPr/>
        </p:nvSpPr>
        <p:spPr>
          <a:xfrm>
            <a:off x="5292080" y="2132856"/>
            <a:ext cx="864096" cy="648072"/>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900" dirty="0" smtClean="0"/>
              <a:t>هو الاكثر بين جميع أنواع العنف</a:t>
            </a:r>
            <a:endParaRPr lang="ar-SA" sz="900" dirty="0"/>
          </a:p>
        </p:txBody>
      </p:sp>
    </p:spTree>
    <p:extLst>
      <p:ext uri="{BB962C8B-B14F-4D97-AF65-F5344CB8AC3E}">
        <p14:creationId xmlns:p14="http://schemas.microsoft.com/office/powerpoint/2010/main" val="56401608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im36.gulfup.com/raroZ.jpg"/>
          <p:cNvPicPr>
            <a:picLocks noChangeAspect="1" noChangeArrowheads="1"/>
          </p:cNvPicPr>
          <p:nvPr/>
        </p:nvPicPr>
        <p:blipFill>
          <a:blip r:embed="rId2"/>
          <a:srcRect/>
          <a:stretch>
            <a:fillRect/>
          </a:stretch>
        </p:blipFill>
        <p:spPr bwMode="auto">
          <a:xfrm>
            <a:off x="2771800" y="1268760"/>
            <a:ext cx="4158224" cy="4499045"/>
          </a:xfrm>
          <a:prstGeom prst="rect">
            <a:avLst/>
          </a:prstGeom>
          <a:noFill/>
        </p:spPr>
      </p:pic>
    </p:spTree>
    <p:extLst>
      <p:ext uri="{BB962C8B-B14F-4D97-AF65-F5344CB8AC3E}">
        <p14:creationId xmlns:p14="http://schemas.microsoft.com/office/powerpoint/2010/main" val="89489221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p:txBody>
          <a:bodyPr/>
          <a:lstStyle/>
          <a:p>
            <a:fld id="{EA02323C-08E9-480C-90B1-6248B35BB7D4}" type="slidenum">
              <a:rPr lang="ar-SA" smtClean="0"/>
              <a:pPr/>
              <a:t>98</a:t>
            </a:fld>
            <a:endParaRPr lang="ar-SA" dirty="0"/>
          </a:p>
        </p:txBody>
      </p:sp>
      <p:sp>
        <p:nvSpPr>
          <p:cNvPr id="8" name="مستطيل 7"/>
          <p:cNvSpPr/>
          <p:nvPr/>
        </p:nvSpPr>
        <p:spPr>
          <a:xfrm>
            <a:off x="499611" y="2636912"/>
            <a:ext cx="8064896" cy="1446550"/>
          </a:xfrm>
          <a:prstGeom prst="rect">
            <a:avLst/>
          </a:prstGeom>
          <a:solidFill>
            <a:schemeClr val="accent5">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fontAlgn="base">
              <a:spcBef>
                <a:spcPct val="0"/>
              </a:spcBef>
              <a:spcAft>
                <a:spcPct val="0"/>
              </a:spcAft>
            </a:pPr>
            <a:r>
              <a:rPr lang="ar-SA" sz="4400" b="1" dirty="0" smtClean="0">
                <a:ln/>
                <a:solidFill>
                  <a:schemeClr val="tx1"/>
                </a:solidFill>
                <a:latin typeface="Traditional Arabic" pitchFamily="18" charset="-78"/>
                <a:cs typeface="Traditional Arabic" pitchFamily="18" charset="-78"/>
              </a:rPr>
              <a:t>مهارات </a:t>
            </a:r>
            <a:r>
              <a:rPr lang="ar-SA" sz="4400" b="1" dirty="0">
                <a:ln/>
                <a:solidFill>
                  <a:schemeClr val="tx1"/>
                </a:solidFill>
                <a:latin typeface="Traditional Arabic" pitchFamily="18" charset="-78"/>
                <a:cs typeface="Traditional Arabic" pitchFamily="18" charset="-78"/>
              </a:rPr>
              <a:t>عامة في عملية الكشف عن الإساءة </a:t>
            </a:r>
            <a:r>
              <a:rPr lang="ar-SA" sz="4400" b="1" dirty="0" smtClean="0">
                <a:ln/>
                <a:solidFill>
                  <a:schemeClr val="tx1"/>
                </a:solidFill>
                <a:latin typeface="Traditional Arabic" pitchFamily="18" charset="-78"/>
                <a:cs typeface="Traditional Arabic" pitchFamily="18" charset="-78"/>
              </a:rPr>
              <a:t>والإهمال</a:t>
            </a:r>
            <a:endParaRPr lang="en-US" sz="4400" b="1" dirty="0">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57700419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p:txBody>
          <a:bodyPr/>
          <a:lstStyle/>
          <a:p>
            <a:fld id="{EA02323C-08E9-480C-90B1-6248B35BB7D4}" type="slidenum">
              <a:rPr lang="ar-SA" smtClean="0"/>
              <a:pPr/>
              <a:t>99</a:t>
            </a:fld>
            <a:endParaRPr lang="ar-SA" dirty="0"/>
          </a:p>
        </p:txBody>
      </p:sp>
      <p:sp>
        <p:nvSpPr>
          <p:cNvPr id="5" name="مستطيل 4"/>
          <p:cNvSpPr/>
          <p:nvPr/>
        </p:nvSpPr>
        <p:spPr>
          <a:xfrm>
            <a:off x="2699792" y="620688"/>
            <a:ext cx="5797244" cy="769441"/>
          </a:xfrm>
          <a:prstGeom prst="rect">
            <a:avLst/>
          </a:prstGeom>
          <a:solidFill>
            <a:schemeClr val="accent5"/>
          </a:solidFill>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ar-SA" sz="4400" b="1" dirty="0" smtClean="0">
                <a:solidFill>
                  <a:schemeClr val="tx1"/>
                </a:solidFill>
              </a:rPr>
              <a:t>نشاط 2/ 2/ 3: ما هذا؟</a:t>
            </a:r>
          </a:p>
        </p:txBody>
      </p:sp>
      <p:sp>
        <p:nvSpPr>
          <p:cNvPr id="29697" name="Rectangle 1"/>
          <p:cNvSpPr>
            <a:spLocks noChangeArrowheads="1"/>
          </p:cNvSpPr>
          <p:nvPr/>
        </p:nvSpPr>
        <p:spPr bwMode="auto">
          <a:xfrm>
            <a:off x="5940152" y="5072074"/>
            <a:ext cx="2953920" cy="1323439"/>
          </a:xfrm>
          <a:prstGeom prst="rect">
            <a:avLst/>
          </a:prstGeom>
          <a:solidFill>
            <a:srgbClr val="FFFF00"/>
          </a:solidFill>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lgn="ctr">
              <a:buFont typeface="Arial" pitchFamily="34" charset="0"/>
              <a:buChar char="•"/>
            </a:pPr>
            <a:r>
              <a:rPr lang="ar-SA" sz="2000" b="1" dirty="0">
                <a:solidFill>
                  <a:schemeClr val="tx1"/>
                </a:solidFill>
              </a:rPr>
              <a:t>مدة النشاط : </a:t>
            </a:r>
            <a:r>
              <a:rPr lang="ar-SA" sz="2000" b="1" dirty="0" smtClean="0">
                <a:solidFill>
                  <a:schemeClr val="tx1"/>
                </a:solidFill>
              </a:rPr>
              <a:t> 10 دقيقة</a:t>
            </a:r>
            <a:endParaRPr lang="en-US" sz="2000" b="1" dirty="0">
              <a:solidFill>
                <a:schemeClr val="tx1"/>
              </a:solidFill>
            </a:endParaRPr>
          </a:p>
          <a:p>
            <a:pPr marL="285750" indent="-285750" algn="ctr">
              <a:buFont typeface="Arial" pitchFamily="34" charset="0"/>
              <a:buChar char="•"/>
            </a:pPr>
            <a:r>
              <a:rPr lang="ar-SA" sz="2000" b="1" dirty="0">
                <a:solidFill>
                  <a:schemeClr val="tx1"/>
                </a:solidFill>
              </a:rPr>
              <a:t>طريقة التدريب : </a:t>
            </a:r>
            <a:endParaRPr lang="en-US" sz="2000" b="1" dirty="0">
              <a:solidFill>
                <a:schemeClr val="tx1"/>
              </a:solidFill>
            </a:endParaRPr>
          </a:p>
          <a:p>
            <a:pPr algn="ctr"/>
            <a:r>
              <a:rPr lang="ar-SA" sz="2000" b="1" dirty="0">
                <a:solidFill>
                  <a:schemeClr val="tx1"/>
                </a:solidFill>
              </a:rPr>
              <a:t>-عرض </a:t>
            </a:r>
            <a:r>
              <a:rPr lang="ar-SA" sz="2000" b="1" dirty="0" smtClean="0">
                <a:solidFill>
                  <a:schemeClr val="tx1"/>
                </a:solidFill>
              </a:rPr>
              <a:t>بور </a:t>
            </a:r>
            <a:r>
              <a:rPr lang="ar-SA" sz="2000" b="1" dirty="0">
                <a:solidFill>
                  <a:schemeClr val="tx1"/>
                </a:solidFill>
              </a:rPr>
              <a:t>بوينت</a:t>
            </a:r>
            <a:endParaRPr lang="en-US" sz="2000" b="1" dirty="0">
              <a:solidFill>
                <a:schemeClr val="tx1"/>
              </a:solidFill>
            </a:endParaRPr>
          </a:p>
          <a:p>
            <a:pPr algn="ctr"/>
            <a:r>
              <a:rPr lang="ar-SA" sz="2000" b="1" dirty="0">
                <a:solidFill>
                  <a:schemeClr val="tx1"/>
                </a:solidFill>
              </a:rPr>
              <a:t>- عصف ذهني ونقاش</a:t>
            </a:r>
            <a:r>
              <a:rPr lang="ar-SA" sz="2000" b="1" dirty="0">
                <a:solidFill>
                  <a:schemeClr val="bg1"/>
                </a:solidFill>
              </a:rPr>
              <a:t> </a:t>
            </a:r>
          </a:p>
        </p:txBody>
      </p:sp>
      <p:pic>
        <p:nvPicPr>
          <p:cNvPr id="29698" name="Picture 2"/>
          <p:cNvPicPr>
            <a:picLocks noChangeAspect="1" noChangeArrowheads="1"/>
          </p:cNvPicPr>
          <p:nvPr/>
        </p:nvPicPr>
        <p:blipFill>
          <a:blip r:embed="rId2" cstate="print"/>
          <a:srcRect/>
          <a:stretch>
            <a:fillRect/>
          </a:stretch>
        </p:blipFill>
        <p:spPr bwMode="auto">
          <a:xfrm>
            <a:off x="0" y="2399746"/>
            <a:ext cx="3071802" cy="3653431"/>
          </a:xfrm>
          <a:prstGeom prst="rect">
            <a:avLst/>
          </a:prstGeom>
          <a:noFill/>
          <a:ln w="9525">
            <a:noFill/>
            <a:miter lim="800000"/>
            <a:headEnd/>
            <a:tailEnd/>
          </a:ln>
          <a:effectLst/>
        </p:spPr>
      </p:pic>
      <p:sp>
        <p:nvSpPr>
          <p:cNvPr id="7" name="مستطيل 6"/>
          <p:cNvSpPr/>
          <p:nvPr/>
        </p:nvSpPr>
        <p:spPr>
          <a:xfrm>
            <a:off x="2871662" y="1750583"/>
            <a:ext cx="5628045" cy="707886"/>
          </a:xfrm>
          <a:prstGeom prst="rect">
            <a:avLst/>
          </a:prstGeom>
          <a:ln w="19050">
            <a:solidFill>
              <a:schemeClr val="tx1"/>
            </a:solidFill>
          </a:ln>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lvl="0" algn="ctr" rtl="0" eaLnBrk="0" fontAlgn="base" hangingPunct="0">
              <a:spcBef>
                <a:spcPct val="0"/>
              </a:spcBef>
              <a:spcAft>
                <a:spcPct val="0"/>
              </a:spcAft>
            </a:pPr>
            <a:r>
              <a:rPr lang="ar-SA" sz="4000" b="1" cap="none" spc="0" dirty="0" smtClean="0">
                <a:ln/>
                <a:effectLst/>
                <a:latin typeface="Traditional Arabic" pitchFamily="18" charset="-78"/>
                <a:cs typeface="Traditional Arabic" pitchFamily="18" charset="-78"/>
              </a:rPr>
              <a:t>المشاهدة المنتبهة</a:t>
            </a:r>
            <a:endParaRPr lang="ar-SA" sz="4000" b="1" cap="none" spc="0" dirty="0">
              <a:ln/>
              <a:effectLst/>
            </a:endParaRPr>
          </a:p>
        </p:txBody>
      </p:sp>
      <p:sp>
        <p:nvSpPr>
          <p:cNvPr id="8" name="مستطيل 7"/>
          <p:cNvSpPr/>
          <p:nvPr/>
        </p:nvSpPr>
        <p:spPr>
          <a:xfrm>
            <a:off x="3205850" y="3284984"/>
            <a:ext cx="5532097" cy="1323439"/>
          </a:xfrm>
          <a:prstGeom prst="rect">
            <a:avLst/>
          </a:prstGeom>
          <a:solidFill>
            <a:schemeClr val="accent3">
              <a:lumMod val="40000"/>
              <a:lumOff val="60000"/>
            </a:schemeClr>
          </a:solidFill>
          <a:ln w="28575">
            <a:solidFill>
              <a:schemeClr val="tx1"/>
            </a:solidFill>
          </a:ln>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lvl="0" algn="ctr" rtl="0" eaLnBrk="0" fontAlgn="base" hangingPunct="0">
              <a:spcBef>
                <a:spcPct val="0"/>
              </a:spcBef>
              <a:spcAft>
                <a:spcPct val="0"/>
              </a:spcAft>
            </a:pPr>
            <a:r>
              <a:rPr lang="ar-SA" sz="4000" b="1" cap="none" spc="0" dirty="0" smtClean="0">
                <a:ln/>
                <a:effectLst/>
                <a:latin typeface="Traditional Arabic" pitchFamily="18" charset="-78"/>
                <a:cs typeface="Traditional Arabic" pitchFamily="18" charset="-78"/>
              </a:rPr>
              <a:t>س: ماذا نعني بالمشاهدة المنتبهة وغير </a:t>
            </a:r>
            <a:r>
              <a:rPr lang="en-US" sz="4000" b="1" cap="none" spc="0" dirty="0" smtClean="0">
                <a:ln/>
                <a:effectLst/>
                <a:latin typeface="Traditional Arabic" pitchFamily="18" charset="-78"/>
                <a:cs typeface="Traditional Arabic" pitchFamily="18" charset="-78"/>
              </a:rPr>
              <a:t>         ?</a:t>
            </a:r>
            <a:r>
              <a:rPr lang="ar-SA" sz="4000" b="1" cap="none" spc="0" dirty="0" smtClean="0">
                <a:ln/>
                <a:effectLst/>
                <a:latin typeface="Traditional Arabic" pitchFamily="18" charset="-78"/>
                <a:cs typeface="Traditional Arabic" pitchFamily="18" charset="-78"/>
              </a:rPr>
              <a:t>المنتبهة</a:t>
            </a:r>
            <a:endParaRPr lang="ar-SA" sz="4000" b="1" cap="none" spc="0" dirty="0">
              <a:ln/>
              <a:effectLst/>
            </a:endParaRPr>
          </a:p>
        </p:txBody>
      </p:sp>
    </p:spTree>
    <p:extLst>
      <p:ext uri="{BB962C8B-B14F-4D97-AF65-F5344CB8AC3E}">
        <p14:creationId xmlns:p14="http://schemas.microsoft.com/office/powerpoint/2010/main" val="3028681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15346</TotalTime>
  <Words>15459</Words>
  <Application>Microsoft Office PowerPoint</Application>
  <PresentationFormat>عرض على الشاشة (3:4)‏</PresentationFormat>
  <Paragraphs>2018</Paragraphs>
  <Slides>190</Slides>
  <Notes>17</Notes>
  <HiddenSlides>0</HiddenSlides>
  <MMClips>0</MMClips>
  <ScaleCrop>false</ScaleCrop>
  <HeadingPairs>
    <vt:vector size="4" baseType="variant">
      <vt:variant>
        <vt:lpstr>نسق</vt:lpstr>
      </vt:variant>
      <vt:variant>
        <vt:i4>1</vt:i4>
      </vt:variant>
      <vt:variant>
        <vt:lpstr>عناوين الشرائح</vt:lpstr>
      </vt:variant>
      <vt:variant>
        <vt:i4>190</vt:i4>
      </vt:variant>
    </vt:vector>
  </HeadingPairs>
  <TitlesOfParts>
    <vt:vector size="191" baseType="lpstr">
      <vt:lpstr>سمة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عناصر البحث في  المقابلة</vt:lpstr>
      <vt:lpstr>عناصر البحث في  المقابلة</vt:lpstr>
      <vt:lpstr>عناصر البحث في  المقابلة</vt:lpstr>
      <vt:lpstr>عناصر البحث في  المقابلة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Your Organization Name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hind.tamarie</dc:creator>
  <cp:lastModifiedBy>LENOVO</cp:lastModifiedBy>
  <cp:revision>1109</cp:revision>
  <cp:lastPrinted>2015-05-24T02:22:40Z</cp:lastPrinted>
  <dcterms:created xsi:type="dcterms:W3CDTF">2011-02-13T05:58:44Z</dcterms:created>
  <dcterms:modified xsi:type="dcterms:W3CDTF">2015-05-25T02:24:27Z</dcterms:modified>
</cp:coreProperties>
</file>