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71" r:id="rId2"/>
    <p:sldId id="297" r:id="rId3"/>
    <p:sldId id="296" r:id="rId4"/>
    <p:sldId id="288" r:id="rId5"/>
    <p:sldId id="289" r:id="rId6"/>
    <p:sldId id="290" r:id="rId7"/>
    <p:sldId id="291" r:id="rId8"/>
    <p:sldId id="280" r:id="rId9"/>
    <p:sldId id="284" r:id="rId10"/>
    <p:sldId id="28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CF152C-11F1-4960-9D95-01E56492564F}" type="datetimeFigureOut">
              <a:rPr lang="en-US" smtClean="0"/>
              <a:pPr/>
              <a:t>12/27/2018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824C2E-DFD5-4237-9513-678EC786B718}" type="slidenum">
              <a:rPr lang="en-US" smtClean="0"/>
              <a:pPr/>
              <a:t>‹#›</a:t>
            </a:fld>
            <a:endParaRPr lang="en-US"/>
          </a:p>
        </p:txBody>
      </p:sp>
    </p:spTree>
    <p:extLst>
      <p:ext uri="{BB962C8B-B14F-4D97-AF65-F5344CB8AC3E}">
        <p14:creationId xmlns:p14="http://schemas.microsoft.com/office/powerpoint/2010/main" val="2624431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12/27/2018</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12/27/2018</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12/27/2018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12/27/2018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12/27/2018</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12/27/2018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fld id="{1D8BD707-D9CF-40AE-B4C6-C98DA3205C09}" type="datetimeFigureOut">
              <a:rPr lang="en-US" smtClean="0"/>
              <a:pPr/>
              <a:t>12/27/2018</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12/27/2018</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12/27/2018</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image" Target="../media/image3.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4.png"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4.png"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4.png"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4.png" /><Relationship Id="rId1" Type="http://schemas.openxmlformats.org/officeDocument/2006/relationships/slideLayout" Target="../slideLayouts/slideLayout7.xml" /><Relationship Id="rId5" Type="http://schemas.openxmlformats.org/officeDocument/2006/relationships/hyperlink" Target="http://bcs.wiley.com/he-bcs/Books?action=index&amp;itemId=0470665939&amp;bcsId=5860" TargetMode="External" /><Relationship Id="rId4" Type="http://schemas.openxmlformats.org/officeDocument/2006/relationships/hyperlink" Target="http://eu.wiley.com/WileyCDA/WileyTitle/productCd-EHEP001905.html" TargetMode="External" /></Relationships>
</file>

<file path=ppt/slides/_rels/slide6.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4.png"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4.png" /><Relationship Id="rId1" Type="http://schemas.openxmlformats.org/officeDocument/2006/relationships/slideLayout" Target="../slideLayouts/slideLayout7.xml" /><Relationship Id="rId4" Type="http://schemas.openxmlformats.org/officeDocument/2006/relationships/image" Target="../media/image5.png"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www.uoh.edu.sa/Colleges/Prep-Year/PublishingImages/logo-sourse.png"/>
          <p:cNvPicPr/>
          <p:nvPr/>
        </p:nvPicPr>
        <p:blipFill>
          <a:blip r:embed="rId2" cstate="print"/>
          <a:srcRect/>
          <a:stretch>
            <a:fillRect/>
          </a:stretch>
        </p:blipFill>
        <p:spPr bwMode="auto">
          <a:xfrm>
            <a:off x="7734300" y="378105"/>
            <a:ext cx="1028700" cy="1222095"/>
          </a:xfrm>
          <a:prstGeom prst="rect">
            <a:avLst/>
          </a:prstGeom>
          <a:noFill/>
          <a:ln w="9525">
            <a:noFill/>
            <a:miter lim="800000"/>
            <a:headEnd/>
            <a:tailEnd/>
          </a:ln>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04800"/>
            <a:ext cx="925162" cy="1167855"/>
          </a:xfrm>
          <a:prstGeom prst="rect">
            <a:avLst/>
          </a:prstGeom>
        </p:spPr>
      </p:pic>
      <p:sp>
        <p:nvSpPr>
          <p:cNvPr id="6" name="Rectangle 5"/>
          <p:cNvSpPr/>
          <p:nvPr/>
        </p:nvSpPr>
        <p:spPr>
          <a:xfrm>
            <a:off x="424458" y="1629871"/>
            <a:ext cx="8493992" cy="4647426"/>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5600" b="1" dirty="0">
                <a:ln w="11430"/>
                <a:solidFill>
                  <a:schemeClr val="bg1"/>
                </a:solidFill>
                <a:effectLst>
                  <a:outerShdw blurRad="80000" dist="40000" dir="5040000" algn="tl">
                    <a:srgbClr val="000000">
                      <a:alpha val="30000"/>
                    </a:srgbClr>
                  </a:outerShdw>
                </a:effectLst>
              </a:rPr>
              <a:t>University of Hail</a:t>
            </a:r>
          </a:p>
          <a:p>
            <a:pPr algn="ctr"/>
            <a:r>
              <a:rPr lang="en-US" sz="5600" b="1" dirty="0">
                <a:ln w="11430"/>
                <a:solidFill>
                  <a:schemeClr val="bg1"/>
                </a:solidFill>
                <a:effectLst>
                  <a:outerShdw blurRad="80000" dist="40000" dir="5040000" algn="tl">
                    <a:srgbClr val="000000">
                      <a:alpha val="30000"/>
                    </a:srgbClr>
                  </a:outerShdw>
                </a:effectLst>
              </a:rPr>
              <a:t>Preparatory Year College</a:t>
            </a:r>
          </a:p>
          <a:p>
            <a:pPr algn="ctr"/>
            <a:endParaRPr lang="en-US" sz="2000" b="1" dirty="0">
              <a:ln w="11430"/>
              <a:solidFill>
                <a:schemeClr val="bg1"/>
              </a:solidFill>
              <a:effectLst>
                <a:outerShdw blurRad="80000" dist="40000" dir="5040000" algn="tl">
                  <a:srgbClr val="000000">
                    <a:alpha val="30000"/>
                  </a:srgbClr>
                </a:outerShdw>
              </a:effectLst>
            </a:endParaRPr>
          </a:p>
          <a:p>
            <a:pPr algn="ctr"/>
            <a:r>
              <a:rPr lang="en-US" altLang="en-US" sz="4800" b="1" dirty="0">
                <a:solidFill>
                  <a:schemeClr val="bg1"/>
                </a:solidFill>
                <a:latin typeface="Times New Roman" pitchFamily="18" charset="0"/>
                <a:cs typeface="Times New Roman" pitchFamily="18" charset="0"/>
              </a:rPr>
              <a:t>Basic Science Department </a:t>
            </a:r>
            <a:endParaRPr lang="en-US" sz="4800" b="1" dirty="0">
              <a:ln w="11430"/>
              <a:solidFill>
                <a:schemeClr val="bg1"/>
              </a:solidFill>
              <a:effectLst>
                <a:outerShdw blurRad="80000" dist="40000" dir="5040000" algn="tl">
                  <a:srgbClr val="000000">
                    <a:alpha val="30000"/>
                  </a:srgbClr>
                </a:outerShdw>
              </a:effectLst>
            </a:endParaRPr>
          </a:p>
          <a:p>
            <a:pPr algn="ctr"/>
            <a:r>
              <a:rPr lang="en-US" sz="4800" b="1" dirty="0">
                <a:ln w="11430"/>
                <a:solidFill>
                  <a:schemeClr val="bg1"/>
                </a:solidFill>
                <a:effectLst>
                  <a:outerShdw blurRad="80000" dist="40000" dir="5040000" algn="tl">
                    <a:srgbClr val="000000">
                      <a:alpha val="30000"/>
                    </a:srgbClr>
                  </a:outerShdw>
                </a:effectLst>
              </a:rPr>
              <a:t>Medical Physics</a:t>
            </a:r>
          </a:p>
          <a:p>
            <a:pPr algn="ctr"/>
            <a:r>
              <a:rPr lang="en-US" sz="4800" b="1" dirty="0">
                <a:ln w="11430"/>
                <a:solidFill>
                  <a:schemeClr val="bg1"/>
                </a:solidFill>
                <a:effectLst>
                  <a:outerShdw blurRad="80000" dist="40000" dir="5040000" algn="tl">
                    <a:srgbClr val="000000">
                      <a:alpha val="30000"/>
                    </a:srgbClr>
                  </a:outerShdw>
                </a:effectLst>
              </a:rPr>
              <a:t>PHYS121</a:t>
            </a:r>
          </a:p>
          <a:p>
            <a:pPr algn="ctr"/>
            <a:endParaRPr lang="en-US" sz="2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extLst>
      <p:ext uri="{BB962C8B-B14F-4D97-AF65-F5344CB8AC3E}">
        <p14:creationId xmlns:p14="http://schemas.microsoft.com/office/powerpoint/2010/main" val="3525090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4" descr="sunrise"/>
          <p:cNvPicPr>
            <a:picLocks noChangeAspect="1" noChangeArrowheads="1"/>
          </p:cNvPicPr>
          <p:nvPr/>
        </p:nvPicPr>
        <p:blipFill>
          <a:blip r:embed="rId2">
            <a:extLst>
              <a:ext uri="{28A0092B-C50C-407E-A947-70E740481C1C}">
                <a14:useLocalDpi xmlns:a14="http://schemas.microsoft.com/office/drawing/2010/main" val="0"/>
              </a:ext>
            </a:extLst>
          </a:blip>
          <a:srcRect r="8003" b="-2710"/>
          <a:stretch>
            <a:fillRect/>
          </a:stretch>
        </p:blipFill>
        <p:spPr bwMode="auto">
          <a:xfrm>
            <a:off x="-180975" y="0"/>
            <a:ext cx="9505950" cy="710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1" name="Text Box 5"/>
          <p:cNvSpPr txBox="1">
            <a:spLocks noChangeArrowheads="1"/>
          </p:cNvSpPr>
          <p:nvPr/>
        </p:nvSpPr>
        <p:spPr bwMode="auto">
          <a:xfrm>
            <a:off x="755650" y="700088"/>
            <a:ext cx="5400675" cy="143351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spcBef>
                <a:spcPct val="50000"/>
              </a:spcBef>
            </a:pPr>
            <a:r>
              <a:rPr lang="en-US" sz="8800" i="1">
                <a:solidFill>
                  <a:srgbClr val="FFFFFF"/>
                </a:solidFill>
                <a:cs typeface="Times New Roman" pitchFamily="18" charset="0"/>
              </a:rPr>
              <a:t>Thank You</a:t>
            </a:r>
          </a:p>
        </p:txBody>
      </p:sp>
      <p:sp>
        <p:nvSpPr>
          <p:cNvPr id="50182" name="Text Box 6"/>
          <p:cNvSpPr txBox="1">
            <a:spLocks noChangeArrowheads="1"/>
          </p:cNvSpPr>
          <p:nvPr/>
        </p:nvSpPr>
        <p:spPr bwMode="auto">
          <a:xfrm>
            <a:off x="762000" y="3276600"/>
            <a:ext cx="8101013" cy="144655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a:spcBef>
                <a:spcPct val="50000"/>
              </a:spcBef>
            </a:pPr>
            <a:r>
              <a:rPr lang="en-US" sz="8800" i="1" dirty="0">
                <a:solidFill>
                  <a:srgbClr val="FFFFFF"/>
                </a:solidFill>
                <a:cs typeface="Times New Roman" pitchFamily="18" charset="0"/>
              </a:rPr>
              <a:t>Any Questions?</a:t>
            </a:r>
          </a:p>
        </p:txBody>
      </p:sp>
    </p:spTree>
    <p:extLst>
      <p:ext uri="{BB962C8B-B14F-4D97-AF65-F5344CB8AC3E}">
        <p14:creationId xmlns:p14="http://schemas.microsoft.com/office/powerpoint/2010/main" val="425437045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500"/>
                                        <p:tgtEl>
                                          <p:spTgt spid="50181"/>
                                        </p:tgtEl>
                                      </p:cBhvr>
                                    </p:animEffect>
                                    <p:set>
                                      <p:cBhvr>
                                        <p:cTn id="7" dur="1" fill="hold">
                                          <p:stCondLst>
                                            <p:cond delay="499"/>
                                          </p:stCondLst>
                                        </p:cTn>
                                        <p:tgtEl>
                                          <p:spTgt spid="50181"/>
                                        </p:tgtEl>
                                        <p:attrNameLst>
                                          <p:attrName>style.visibility</p:attrName>
                                        </p:attrNameLst>
                                      </p:cBhvr>
                                      <p:to>
                                        <p:strVal val="hidden"/>
                                      </p:to>
                                    </p:set>
                                  </p:childTnLst>
                                </p:cTn>
                              </p:par>
                              <p:par>
                                <p:cTn id="8" presetID="23" presetClass="entr" presetSubtype="16" fill="hold" grpId="0" nodeType="withEffect">
                                  <p:stCondLst>
                                    <p:cond delay="0"/>
                                  </p:stCondLst>
                                  <p:childTnLst>
                                    <p:set>
                                      <p:cBhvr>
                                        <p:cTn id="9" dur="1" fill="hold">
                                          <p:stCondLst>
                                            <p:cond delay="0"/>
                                          </p:stCondLst>
                                        </p:cTn>
                                        <p:tgtEl>
                                          <p:spTgt spid="50182"/>
                                        </p:tgtEl>
                                        <p:attrNameLst>
                                          <p:attrName>style.visibility</p:attrName>
                                        </p:attrNameLst>
                                      </p:cBhvr>
                                      <p:to>
                                        <p:strVal val="visible"/>
                                      </p:to>
                                    </p:set>
                                    <p:anim calcmode="lin" valueType="num">
                                      <p:cBhvr>
                                        <p:cTn id="10" dur="500" fill="hold"/>
                                        <p:tgtEl>
                                          <p:spTgt spid="50182"/>
                                        </p:tgtEl>
                                        <p:attrNameLst>
                                          <p:attrName>ppt_w</p:attrName>
                                        </p:attrNameLst>
                                      </p:cBhvr>
                                      <p:tavLst>
                                        <p:tav tm="0">
                                          <p:val>
                                            <p:fltVal val="0"/>
                                          </p:val>
                                        </p:tav>
                                        <p:tav tm="100000">
                                          <p:val>
                                            <p:strVal val="#ppt_w"/>
                                          </p:val>
                                        </p:tav>
                                      </p:tavLst>
                                    </p:anim>
                                    <p:anim calcmode="lin" valueType="num">
                                      <p:cBhvr>
                                        <p:cTn id="11" dur="500" fill="hold"/>
                                        <p:tgtEl>
                                          <p:spTgt spid="5018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1" grpId="0"/>
      <p:bldP spid="5018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04800"/>
            <a:ext cx="925162" cy="1167855"/>
          </a:xfrm>
          <a:prstGeom prst="rect">
            <a:avLst/>
          </a:prstGeom>
        </p:spPr>
      </p:pic>
      <p:pic>
        <p:nvPicPr>
          <p:cNvPr id="3" name="Picture 2" descr="http://www.uoh.edu.sa/Colleges/Prep-Year/PublishingImages/logo-sourse.png"/>
          <p:cNvPicPr/>
          <p:nvPr/>
        </p:nvPicPr>
        <p:blipFill>
          <a:blip r:embed="rId3" cstate="print"/>
          <a:srcRect/>
          <a:stretch>
            <a:fillRect/>
          </a:stretch>
        </p:blipFill>
        <p:spPr bwMode="auto">
          <a:xfrm>
            <a:off x="7734300" y="378105"/>
            <a:ext cx="1028700" cy="1222095"/>
          </a:xfrm>
          <a:prstGeom prst="rect">
            <a:avLst/>
          </a:prstGeom>
          <a:noFill/>
          <a:ln w="9525">
            <a:noFill/>
            <a:miter lim="800000"/>
            <a:headEnd/>
            <a:tailEnd/>
          </a:ln>
        </p:spPr>
      </p:pic>
      <p:sp>
        <p:nvSpPr>
          <p:cNvPr id="4" name="Rectangle 3"/>
          <p:cNvSpPr/>
          <p:nvPr/>
        </p:nvSpPr>
        <p:spPr>
          <a:xfrm>
            <a:off x="63800" y="1219200"/>
            <a:ext cx="9041578" cy="341632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endParaRPr lang="en-US" sz="2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r>
              <a:rPr lang="en-US" sz="3600" b="1" dirty="0">
                <a:ln w="11430"/>
                <a:solidFill>
                  <a:schemeClr val="bg1"/>
                </a:solidFill>
                <a:effectLst>
                  <a:outerShdw blurRad="80000" dist="40000" dir="5040000" algn="tl">
                    <a:srgbClr val="000000">
                      <a:alpha val="30000"/>
                    </a:srgbClr>
                  </a:outerShdw>
                </a:effectLst>
              </a:rPr>
              <a:t>Introduction to</a:t>
            </a:r>
          </a:p>
          <a:p>
            <a:pPr algn="ctr"/>
            <a:r>
              <a:rPr lang="en-US" sz="6000" b="1" dirty="0">
                <a:ln w="11430"/>
                <a:solidFill>
                  <a:schemeClr val="bg1"/>
                </a:solidFill>
                <a:effectLst>
                  <a:outerShdw blurRad="80000" dist="40000" dir="5040000" algn="tl">
                    <a:srgbClr val="000000">
                      <a:alpha val="30000"/>
                    </a:srgbClr>
                  </a:outerShdw>
                </a:effectLst>
              </a:rPr>
              <a:t>Biological Physics</a:t>
            </a:r>
          </a:p>
          <a:p>
            <a:pPr algn="r"/>
            <a:r>
              <a:rPr lang="en-US" sz="3600" b="1" dirty="0">
                <a:ln w="11430"/>
                <a:solidFill>
                  <a:schemeClr val="bg1"/>
                </a:solidFill>
                <a:effectLst>
                  <a:outerShdw blurRad="80000" dist="40000" dir="5040000" algn="tl">
                    <a:srgbClr val="000000">
                      <a:alpha val="30000"/>
                    </a:srgbClr>
                  </a:outerShdw>
                </a:effectLst>
              </a:rPr>
              <a:t>For The Health Life Science</a:t>
            </a:r>
          </a:p>
          <a:p>
            <a:pPr algn="ctr"/>
            <a:endParaRPr lang="en-US" sz="3200" b="1" dirty="0">
              <a:ln w="11430"/>
              <a:solidFill>
                <a:schemeClr val="bg1"/>
              </a:solidFill>
              <a:effectLst>
                <a:outerShdw blurRad="80000" dist="40000" dir="5040000" algn="tl">
                  <a:srgbClr val="000000">
                    <a:alpha val="30000"/>
                  </a:srgbClr>
                </a:outerShdw>
              </a:effectLst>
            </a:endParaRPr>
          </a:p>
          <a:p>
            <a:pPr algn="ctr"/>
            <a:r>
              <a:rPr lang="en-US" sz="3200" b="1" dirty="0">
                <a:ln w="11430"/>
                <a:solidFill>
                  <a:schemeClr val="bg1"/>
                </a:solidFill>
                <a:effectLst>
                  <a:outerShdw blurRad="80000" dist="40000" dir="5040000" algn="tl">
                    <a:srgbClr val="000000">
                      <a:alpha val="30000"/>
                    </a:srgbClr>
                  </a:outerShdw>
                </a:effectLst>
              </a:rPr>
              <a:t>Kirsten Franklin and others</a:t>
            </a:r>
          </a:p>
        </p:txBody>
      </p:sp>
    </p:spTree>
    <p:extLst>
      <p:ext uri="{BB962C8B-B14F-4D97-AF65-F5344CB8AC3E}">
        <p14:creationId xmlns:p14="http://schemas.microsoft.com/office/powerpoint/2010/main" val="1362012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04800"/>
            <a:ext cx="925162" cy="1167855"/>
          </a:xfrm>
          <a:prstGeom prst="rect">
            <a:avLst/>
          </a:prstGeom>
        </p:spPr>
      </p:pic>
      <p:pic>
        <p:nvPicPr>
          <p:cNvPr id="3" name="Picture 2" descr="http://www.uoh.edu.sa/Colleges/Prep-Year/PublishingImages/logo-sourse.png"/>
          <p:cNvPicPr/>
          <p:nvPr/>
        </p:nvPicPr>
        <p:blipFill>
          <a:blip r:embed="rId3" cstate="print"/>
          <a:srcRect/>
          <a:stretch>
            <a:fillRect/>
          </a:stretch>
        </p:blipFill>
        <p:spPr bwMode="auto">
          <a:xfrm>
            <a:off x="7734300" y="378105"/>
            <a:ext cx="1028700" cy="1222095"/>
          </a:xfrm>
          <a:prstGeom prst="rect">
            <a:avLst/>
          </a:prstGeom>
          <a:noFill/>
          <a:ln w="9525">
            <a:noFill/>
            <a:miter lim="800000"/>
            <a:headEnd/>
            <a:tailEnd/>
          </a:ln>
        </p:spPr>
      </p:pic>
      <p:sp>
        <p:nvSpPr>
          <p:cNvPr id="4" name="Rectangle 3"/>
          <p:cNvSpPr/>
          <p:nvPr/>
        </p:nvSpPr>
        <p:spPr>
          <a:xfrm>
            <a:off x="2175383" y="804486"/>
            <a:ext cx="4909357" cy="1200329"/>
          </a:xfrm>
          <a:prstGeom prst="rect">
            <a:avLst/>
          </a:prstGeom>
        </p:spPr>
        <p:txBody>
          <a:bodyPr wrap="none">
            <a:spAutoFit/>
          </a:bodyPr>
          <a:lstStyle/>
          <a:p>
            <a:pPr algn="ctr"/>
            <a:r>
              <a:rPr lang="en-US" sz="7200" b="1" dirty="0">
                <a:ln w="11430"/>
                <a:solidFill>
                  <a:schemeClr val="bg1"/>
                </a:solidFill>
                <a:effectLst>
                  <a:outerShdw blurRad="80000" dist="40000" dir="5040000" algn="tl">
                    <a:srgbClr val="000000">
                      <a:alpha val="30000"/>
                    </a:srgbClr>
                  </a:outerShdw>
                </a:effectLst>
              </a:rPr>
              <a:t>Team work</a:t>
            </a:r>
          </a:p>
        </p:txBody>
      </p:sp>
      <p:sp>
        <p:nvSpPr>
          <p:cNvPr id="5" name="Rectangle 4"/>
          <p:cNvSpPr/>
          <p:nvPr/>
        </p:nvSpPr>
        <p:spPr>
          <a:xfrm>
            <a:off x="304800" y="2407146"/>
            <a:ext cx="4627934" cy="3046988"/>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endParaRPr lang="en-US" sz="1200" b="1" dirty="0">
              <a:ln w="11430"/>
              <a:solidFill>
                <a:srgbClr val="FFFF00"/>
              </a:solidFill>
              <a:effectLst>
                <a:outerShdw blurRad="80000" dist="40000" dir="5040000" algn="tl">
                  <a:srgbClr val="000000">
                    <a:alpha val="30000"/>
                  </a:srgbClr>
                </a:outerShdw>
              </a:effectLst>
            </a:endParaRPr>
          </a:p>
          <a:p>
            <a:pPr algn="ctr"/>
            <a:r>
              <a:rPr lang="en-US" sz="3200" b="1" u="sng" dirty="0">
                <a:ln w="11430"/>
                <a:solidFill>
                  <a:srgbClr val="FFFF00"/>
                </a:solidFill>
                <a:effectLst>
                  <a:outerShdw blurRad="80000" dist="40000" dir="5040000" algn="tl">
                    <a:srgbClr val="000000">
                      <a:alpha val="30000"/>
                    </a:srgbClr>
                  </a:outerShdw>
                </a:effectLst>
              </a:rPr>
              <a:t>Male Branch</a:t>
            </a:r>
          </a:p>
          <a:p>
            <a:pPr algn="ctr"/>
            <a:r>
              <a:rPr lang="en-US" sz="3200" b="1" dirty="0">
                <a:ln w="11430"/>
                <a:solidFill>
                  <a:srgbClr val="FFFF00"/>
                </a:solidFill>
                <a:effectLst>
                  <a:outerShdw blurRad="80000" dist="40000" dir="5040000" algn="tl">
                    <a:srgbClr val="000000">
                      <a:alpha val="30000"/>
                    </a:srgbClr>
                  </a:outerShdw>
                </a:effectLst>
              </a:rPr>
              <a:t>Dr. Mahmoud AlElaimi</a:t>
            </a:r>
          </a:p>
          <a:p>
            <a:pPr algn="ctr"/>
            <a:r>
              <a:rPr lang="en-US" sz="2000" b="1" dirty="0">
                <a:ln w="11430"/>
                <a:solidFill>
                  <a:srgbClr val="FFFF00"/>
                </a:solidFill>
                <a:effectLst>
                  <a:outerShdw blurRad="80000" dist="40000" dir="5040000" algn="tl">
                    <a:srgbClr val="000000">
                      <a:alpha val="30000"/>
                    </a:srgbClr>
                  </a:outerShdw>
                </a:effectLst>
              </a:rPr>
              <a:t>(Coordinator)</a:t>
            </a:r>
            <a:endParaRPr lang="en-US" sz="3200" b="1" dirty="0">
              <a:ln w="11430"/>
              <a:solidFill>
                <a:srgbClr val="FFFF00"/>
              </a:solidFill>
              <a:effectLst>
                <a:outerShdw blurRad="80000" dist="40000" dir="5040000" algn="tl">
                  <a:srgbClr val="000000">
                    <a:alpha val="30000"/>
                  </a:srgbClr>
                </a:outerShdw>
              </a:effectLst>
            </a:endParaRPr>
          </a:p>
          <a:p>
            <a:pPr algn="ctr"/>
            <a:r>
              <a:rPr lang="en-US" sz="3200" b="1" dirty="0">
                <a:ln w="11430"/>
                <a:solidFill>
                  <a:srgbClr val="FFFF00"/>
                </a:solidFill>
                <a:effectLst>
                  <a:outerShdw blurRad="80000" dist="40000" dir="5040000" algn="tl">
                    <a:srgbClr val="000000">
                      <a:alpha val="30000"/>
                    </a:srgbClr>
                  </a:outerShdw>
                </a:effectLst>
              </a:rPr>
              <a:t>Dr. Ahmed Abu-</a:t>
            </a:r>
            <a:r>
              <a:rPr lang="en-US" sz="3200" b="1" dirty="0" err="1">
                <a:ln w="11430"/>
                <a:solidFill>
                  <a:srgbClr val="FFFF00"/>
                </a:solidFill>
                <a:effectLst>
                  <a:outerShdw blurRad="80000" dist="40000" dir="5040000" algn="tl">
                    <a:srgbClr val="000000">
                      <a:alpha val="30000"/>
                    </a:srgbClr>
                  </a:outerShdw>
                </a:effectLst>
              </a:rPr>
              <a:t>Taleb</a:t>
            </a:r>
            <a:r>
              <a:rPr lang="en-US" sz="3200" b="1" dirty="0">
                <a:ln w="11430"/>
                <a:solidFill>
                  <a:srgbClr val="FFFF00"/>
                </a:solidFill>
                <a:effectLst>
                  <a:outerShdw blurRad="80000" dist="40000" dir="5040000" algn="tl">
                    <a:srgbClr val="000000">
                      <a:alpha val="30000"/>
                    </a:srgbClr>
                  </a:outerShdw>
                </a:effectLst>
              </a:rPr>
              <a:t> </a:t>
            </a:r>
          </a:p>
          <a:p>
            <a:pPr algn="ctr"/>
            <a:r>
              <a:rPr lang="en-US" sz="3200" b="1" dirty="0">
                <a:ln w="11430"/>
                <a:solidFill>
                  <a:srgbClr val="FFFF00"/>
                </a:solidFill>
                <a:effectLst>
                  <a:outerShdw blurRad="80000" dist="40000" dir="5040000" algn="tl">
                    <a:srgbClr val="000000">
                      <a:alpha val="30000"/>
                    </a:srgbClr>
                  </a:outerShdw>
                </a:effectLst>
              </a:rPr>
              <a:t>Dr. Islam </a:t>
            </a:r>
            <a:r>
              <a:rPr lang="en-US" sz="3200" b="1" dirty="0" err="1">
                <a:ln w="11430"/>
                <a:solidFill>
                  <a:srgbClr val="FFFF00"/>
                </a:solidFill>
                <a:effectLst>
                  <a:outerShdw blurRad="80000" dist="40000" dir="5040000" algn="tl">
                    <a:srgbClr val="000000">
                      <a:alpha val="30000"/>
                    </a:srgbClr>
                  </a:outerShdw>
                </a:effectLst>
              </a:rPr>
              <a:t>Gamal</a:t>
            </a:r>
            <a:r>
              <a:rPr lang="en-US" sz="3200" b="1" dirty="0">
                <a:ln w="11430"/>
                <a:solidFill>
                  <a:srgbClr val="FFFF00"/>
                </a:solidFill>
                <a:effectLst>
                  <a:outerShdw blurRad="80000" dist="40000" dir="5040000" algn="tl">
                    <a:srgbClr val="000000">
                      <a:alpha val="30000"/>
                    </a:srgbClr>
                  </a:outerShdw>
                </a:effectLst>
              </a:rPr>
              <a:t> </a:t>
            </a:r>
          </a:p>
          <a:p>
            <a:pPr algn="ctr"/>
            <a:r>
              <a:rPr lang="en-US" sz="3200" b="1" dirty="0">
                <a:ln w="11430"/>
                <a:solidFill>
                  <a:srgbClr val="FFFF00"/>
                </a:solidFill>
                <a:effectLst>
                  <a:outerShdw blurRad="80000" dist="40000" dir="5040000" algn="tl">
                    <a:srgbClr val="000000">
                      <a:alpha val="30000"/>
                    </a:srgbClr>
                  </a:outerShdw>
                </a:effectLst>
              </a:rPr>
              <a:t>Dr. Ramadan </a:t>
            </a:r>
            <a:r>
              <a:rPr lang="en-US" sz="3200" b="1" dirty="0" err="1">
                <a:ln w="11430"/>
                <a:solidFill>
                  <a:srgbClr val="FFFF00"/>
                </a:solidFill>
                <a:effectLst>
                  <a:outerShdw blurRad="80000" dist="40000" dir="5040000" algn="tl">
                    <a:srgbClr val="000000">
                      <a:alpha val="30000"/>
                    </a:srgbClr>
                  </a:outerShdw>
                </a:effectLst>
              </a:rPr>
              <a:t>Helmy</a:t>
            </a:r>
            <a:endParaRPr lang="en-US" sz="3200" b="1" dirty="0">
              <a:ln w="11430"/>
              <a:solidFill>
                <a:srgbClr val="FFFF00"/>
              </a:solidFill>
              <a:effectLst>
                <a:outerShdw blurRad="80000" dist="40000" dir="5040000" algn="tl">
                  <a:srgbClr val="000000">
                    <a:alpha val="30000"/>
                  </a:srgbClr>
                </a:outerShdw>
              </a:effectLst>
            </a:endParaRPr>
          </a:p>
        </p:txBody>
      </p:sp>
      <p:sp>
        <p:nvSpPr>
          <p:cNvPr id="6" name="Rectangle 5"/>
          <p:cNvSpPr/>
          <p:nvPr/>
        </p:nvSpPr>
        <p:spPr>
          <a:xfrm>
            <a:off x="5128376" y="2401431"/>
            <a:ext cx="3710824" cy="2123658"/>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endParaRPr lang="en-US" sz="1200" b="1" dirty="0">
              <a:ln w="11430"/>
              <a:solidFill>
                <a:srgbClr val="FFFF00"/>
              </a:solidFill>
              <a:effectLst>
                <a:outerShdw blurRad="80000" dist="40000" dir="5040000" algn="tl">
                  <a:srgbClr val="000000">
                    <a:alpha val="30000"/>
                  </a:srgbClr>
                </a:outerShdw>
              </a:effectLst>
            </a:endParaRPr>
          </a:p>
          <a:p>
            <a:pPr algn="ctr"/>
            <a:r>
              <a:rPr lang="en-US" sz="3200" b="1" u="sng" dirty="0">
                <a:ln w="11430"/>
                <a:solidFill>
                  <a:srgbClr val="FFFF00"/>
                </a:solidFill>
                <a:effectLst>
                  <a:outerShdw blurRad="80000" dist="40000" dir="5040000" algn="tl">
                    <a:srgbClr val="000000">
                      <a:alpha val="30000"/>
                    </a:srgbClr>
                  </a:outerShdw>
                </a:effectLst>
              </a:rPr>
              <a:t>Female Branch</a:t>
            </a:r>
          </a:p>
          <a:p>
            <a:pPr algn="ctr"/>
            <a:r>
              <a:rPr lang="en-US" sz="3200" b="1" dirty="0">
                <a:ln w="11430"/>
                <a:solidFill>
                  <a:srgbClr val="FFFF00"/>
                </a:solidFill>
                <a:effectLst>
                  <a:outerShdw blurRad="80000" dist="40000" dir="5040000" algn="tl">
                    <a:srgbClr val="000000">
                      <a:alpha val="30000"/>
                    </a:srgbClr>
                  </a:outerShdw>
                </a:effectLst>
              </a:rPr>
              <a:t>Dr. </a:t>
            </a:r>
            <a:r>
              <a:rPr lang="en-US" sz="3200" b="1" dirty="0" err="1">
                <a:ln w="11430"/>
                <a:solidFill>
                  <a:srgbClr val="FFFF00"/>
                </a:solidFill>
                <a:effectLst>
                  <a:outerShdw blurRad="80000" dist="40000" dir="5040000" algn="tl">
                    <a:srgbClr val="000000">
                      <a:alpha val="30000"/>
                    </a:srgbClr>
                  </a:outerShdw>
                </a:effectLst>
              </a:rPr>
              <a:t>Hanan</a:t>
            </a:r>
            <a:r>
              <a:rPr lang="en-US" sz="3200" b="1" dirty="0">
                <a:ln w="11430"/>
                <a:solidFill>
                  <a:srgbClr val="FFFF00"/>
                </a:solidFill>
                <a:effectLst>
                  <a:outerShdw blurRad="80000" dist="40000" dir="5040000" algn="tl">
                    <a:srgbClr val="000000">
                      <a:alpha val="30000"/>
                    </a:srgbClr>
                  </a:outerShdw>
                </a:effectLst>
              </a:rPr>
              <a:t> </a:t>
            </a:r>
            <a:r>
              <a:rPr lang="en-US" sz="3200" b="1" dirty="0" err="1">
                <a:ln w="11430"/>
                <a:solidFill>
                  <a:srgbClr val="FFFF00"/>
                </a:solidFill>
                <a:effectLst>
                  <a:outerShdw blurRad="80000" dist="40000" dir="5040000" algn="tl">
                    <a:srgbClr val="000000">
                      <a:alpha val="30000"/>
                    </a:srgbClr>
                  </a:outerShdw>
                </a:effectLst>
              </a:rPr>
              <a:t>Ragab</a:t>
            </a:r>
            <a:endParaRPr lang="en-US" sz="3200" b="1" dirty="0">
              <a:ln w="11430"/>
              <a:solidFill>
                <a:srgbClr val="FFFF00"/>
              </a:solidFill>
              <a:effectLst>
                <a:outerShdw blurRad="80000" dist="40000" dir="5040000" algn="tl">
                  <a:srgbClr val="000000">
                    <a:alpha val="30000"/>
                  </a:srgbClr>
                </a:outerShdw>
              </a:effectLst>
            </a:endParaRPr>
          </a:p>
          <a:p>
            <a:pPr algn="ctr"/>
            <a:r>
              <a:rPr lang="en-US" sz="2000" b="1" dirty="0">
                <a:ln w="11430"/>
                <a:solidFill>
                  <a:srgbClr val="FFFF00"/>
                </a:solidFill>
                <a:effectLst>
                  <a:outerShdw blurRad="80000" dist="40000" dir="5040000" algn="tl">
                    <a:srgbClr val="000000">
                      <a:alpha val="30000"/>
                    </a:srgbClr>
                  </a:outerShdw>
                </a:effectLst>
              </a:rPr>
              <a:t>(Coordinator)</a:t>
            </a:r>
            <a:endParaRPr lang="en-US" sz="3200" b="1" dirty="0">
              <a:ln w="11430"/>
              <a:solidFill>
                <a:srgbClr val="FFFF00"/>
              </a:solidFill>
              <a:effectLst>
                <a:outerShdw blurRad="80000" dist="40000" dir="5040000" algn="tl">
                  <a:srgbClr val="000000">
                    <a:alpha val="30000"/>
                  </a:srgbClr>
                </a:outerShdw>
              </a:effectLst>
            </a:endParaRPr>
          </a:p>
          <a:p>
            <a:pPr algn="ctr"/>
            <a:r>
              <a:rPr lang="en-US" sz="3200" b="1" dirty="0">
                <a:ln w="11430"/>
                <a:solidFill>
                  <a:srgbClr val="FFFF00"/>
                </a:solidFill>
                <a:effectLst>
                  <a:outerShdw blurRad="80000" dist="40000" dir="5040000" algn="tl">
                    <a:srgbClr val="000000">
                      <a:alpha val="30000"/>
                    </a:srgbClr>
                  </a:outerShdw>
                </a:effectLst>
              </a:rPr>
              <a:t>Dr. </a:t>
            </a:r>
            <a:r>
              <a:rPr lang="en-US" sz="3200" b="1" dirty="0" err="1">
                <a:ln w="11430"/>
                <a:solidFill>
                  <a:srgbClr val="FFFF00"/>
                </a:solidFill>
                <a:effectLst>
                  <a:outerShdw blurRad="80000" dist="40000" dir="5040000" algn="tl">
                    <a:srgbClr val="000000">
                      <a:alpha val="30000"/>
                    </a:srgbClr>
                  </a:outerShdw>
                </a:effectLst>
              </a:rPr>
              <a:t>Ghazala</a:t>
            </a:r>
            <a:r>
              <a:rPr lang="en-US" sz="3200" b="1" dirty="0">
                <a:ln w="11430"/>
                <a:solidFill>
                  <a:srgbClr val="FFFF00"/>
                </a:solidFill>
                <a:effectLst>
                  <a:outerShdw blurRad="80000" dist="40000" dir="5040000" algn="tl">
                    <a:srgbClr val="000000">
                      <a:alpha val="30000"/>
                    </a:srgbClr>
                  </a:outerShdw>
                </a:effectLst>
              </a:rPr>
              <a:t> </a:t>
            </a:r>
            <a:r>
              <a:rPr lang="en-US" sz="3200" b="1" dirty="0" err="1">
                <a:ln w="11430"/>
                <a:solidFill>
                  <a:srgbClr val="FFFF00"/>
                </a:solidFill>
                <a:effectLst>
                  <a:outerShdw blurRad="80000" dist="40000" dir="5040000" algn="tl">
                    <a:srgbClr val="000000">
                      <a:alpha val="30000"/>
                    </a:srgbClr>
                  </a:outerShdw>
                </a:effectLst>
              </a:rPr>
              <a:t>Yunus</a:t>
            </a:r>
            <a:endParaRPr lang="en-US" sz="3200" b="1" dirty="0">
              <a:ln w="11430"/>
              <a:solidFill>
                <a:srgbClr val="FFFF00"/>
              </a:solidFill>
              <a:effectLst>
                <a:outerShdw blurRad="80000" dist="40000" dir="5040000" algn="tl">
                  <a:srgbClr val="000000">
                    <a:alpha val="30000"/>
                  </a:srgbClr>
                </a:outerShdw>
              </a:effectLst>
            </a:endParaRPr>
          </a:p>
        </p:txBody>
      </p:sp>
    </p:spTree>
    <p:extLst>
      <p:ext uri="{BB962C8B-B14F-4D97-AF65-F5344CB8AC3E}">
        <p14:creationId xmlns:p14="http://schemas.microsoft.com/office/powerpoint/2010/main" val="2752006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04800"/>
            <a:ext cx="925162" cy="1167855"/>
          </a:xfrm>
          <a:prstGeom prst="rect">
            <a:avLst/>
          </a:prstGeom>
        </p:spPr>
      </p:pic>
      <p:pic>
        <p:nvPicPr>
          <p:cNvPr id="3" name="Picture 2" descr="http://www.uoh.edu.sa/Colleges/Prep-Year/PublishingImages/logo-sourse.png"/>
          <p:cNvPicPr/>
          <p:nvPr/>
        </p:nvPicPr>
        <p:blipFill>
          <a:blip r:embed="rId3" cstate="print"/>
          <a:srcRect/>
          <a:stretch>
            <a:fillRect/>
          </a:stretch>
        </p:blipFill>
        <p:spPr bwMode="auto">
          <a:xfrm>
            <a:off x="7734300" y="378105"/>
            <a:ext cx="1028700" cy="1222095"/>
          </a:xfrm>
          <a:prstGeom prst="rect">
            <a:avLst/>
          </a:prstGeom>
          <a:noFill/>
          <a:ln w="9525">
            <a:noFill/>
            <a:miter lim="800000"/>
            <a:headEnd/>
            <a:tailEnd/>
          </a:ln>
        </p:spPr>
      </p:pic>
      <p:sp>
        <p:nvSpPr>
          <p:cNvPr id="4" name="Title 1"/>
          <p:cNvSpPr txBox="1">
            <a:spLocks/>
          </p:cNvSpPr>
          <p:nvPr/>
        </p:nvSpPr>
        <p:spPr>
          <a:xfrm>
            <a:off x="1599156" y="297992"/>
            <a:ext cx="6009038" cy="1039812"/>
          </a:xfrm>
          <a:prstGeom prst="rect">
            <a:avLst/>
          </a:prstGeom>
          <a:ln w="6350" cap="rnd">
            <a:noFill/>
          </a:ln>
        </p:spPr>
        <p:txBody>
          <a:bodyPr vert="horz" anchor="b" anchorCtr="0">
            <a:noAutofit/>
          </a:bodyPr>
          <a:lstStyle>
            <a:lvl1pPr algn="ctr" rtl="0" eaLnBrk="1" latinLnBrk="0" hangingPunct="1">
              <a:spcBef>
                <a:spcPct val="0"/>
              </a:spcBef>
              <a:buNone/>
              <a:defRPr kumimoji="0" lang="en-US" sz="4800" b="0" kern="1200" spc="-100" baseline="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latin typeface="+mj-lt"/>
                <a:ea typeface="+mj-ea"/>
                <a:cs typeface="+mj-cs"/>
              </a:defRPr>
            </a:lvl1pPr>
          </a:lstStyle>
          <a:p>
            <a:pPr>
              <a:defRPr/>
            </a:pPr>
            <a:r>
              <a:rPr lang="en-US" b="1" dirty="0">
                <a:solidFill>
                  <a:srgbClr val="FF0000"/>
                </a:solidFill>
                <a:latin typeface="Impact" pitchFamily="34" charset="0"/>
                <a:cs typeface="Times New Roman" pitchFamily="18" charset="0"/>
              </a:rPr>
              <a:t>What is the Physics?</a:t>
            </a:r>
          </a:p>
        </p:txBody>
      </p:sp>
      <p:sp>
        <p:nvSpPr>
          <p:cNvPr id="5" name="Rectangle 4"/>
          <p:cNvSpPr/>
          <p:nvPr/>
        </p:nvSpPr>
        <p:spPr>
          <a:xfrm>
            <a:off x="298375" y="1472655"/>
            <a:ext cx="8610600" cy="5016758"/>
          </a:xfrm>
          <a:prstGeom prst="rect">
            <a:avLst/>
          </a:prstGeom>
        </p:spPr>
        <p:txBody>
          <a:bodyPr wrap="square">
            <a:spAutoFit/>
          </a:bodyPr>
          <a:lstStyle/>
          <a:p>
            <a:pPr algn="just"/>
            <a:r>
              <a:rPr lang="en-US" altLang="en-US" sz="3200" b="1" dirty="0">
                <a:latin typeface="Times New Roman" pitchFamily="18" charset="0"/>
                <a:cs typeface="Times New Roman" pitchFamily="18" charset="0"/>
              </a:rPr>
              <a:t>Physics</a:t>
            </a:r>
            <a:r>
              <a:rPr lang="en-US" altLang="en-US" sz="3200" dirty="0">
                <a:latin typeface="Times New Roman" pitchFamily="18" charset="0"/>
                <a:cs typeface="Times New Roman" pitchFamily="18" charset="0"/>
              </a:rPr>
              <a:t> is the science concerned with the discovery and understanding of the laws and principles which govern the physical universe. Physics deals with the elementary constituents of the universe and their interactions. Therefore, it is a foundational science, upon which stands “</a:t>
            </a:r>
            <a:r>
              <a:rPr lang="en-US" altLang="en-US" sz="3200" u="sng" dirty="0">
                <a:latin typeface="Times New Roman" pitchFamily="18" charset="0"/>
                <a:cs typeface="Times New Roman" pitchFamily="18" charset="0"/>
              </a:rPr>
              <a:t>the central science</a:t>
            </a:r>
            <a:r>
              <a:rPr lang="en-US" altLang="en-US" sz="3200" dirty="0">
                <a:latin typeface="Times New Roman" pitchFamily="18" charset="0"/>
                <a:cs typeface="Times New Roman" pitchFamily="18" charset="0"/>
              </a:rPr>
              <a:t>” of </a:t>
            </a:r>
            <a:r>
              <a:rPr lang="en-US" altLang="en-US" sz="3200" b="1" dirty="0">
                <a:latin typeface="Times New Roman" pitchFamily="18" charset="0"/>
                <a:cs typeface="Times New Roman" pitchFamily="18" charset="0"/>
              </a:rPr>
              <a:t>Chemistry</a:t>
            </a:r>
            <a:r>
              <a:rPr lang="en-US" altLang="en-US" sz="3200" dirty="0">
                <a:latin typeface="Times New Roman" pitchFamily="18" charset="0"/>
                <a:cs typeface="Times New Roman" pitchFamily="18" charset="0"/>
              </a:rPr>
              <a:t>, and the </a:t>
            </a:r>
            <a:r>
              <a:rPr lang="en-US" altLang="en-US" sz="3200" b="1" dirty="0">
                <a:latin typeface="Times New Roman" pitchFamily="18" charset="0"/>
                <a:cs typeface="Times New Roman" pitchFamily="18" charset="0"/>
              </a:rPr>
              <a:t>Earth Sciences, Biological Sciences </a:t>
            </a:r>
            <a:r>
              <a:rPr lang="en-US" altLang="en-US" sz="3200" dirty="0">
                <a:latin typeface="Times New Roman" pitchFamily="18" charset="0"/>
                <a:cs typeface="Times New Roman" pitchFamily="18" charset="0"/>
              </a:rPr>
              <a:t>and</a:t>
            </a:r>
            <a:r>
              <a:rPr lang="en-US" altLang="en-US" sz="3200" b="1" dirty="0">
                <a:latin typeface="Times New Roman" pitchFamily="18" charset="0"/>
                <a:cs typeface="Times New Roman" pitchFamily="18" charset="0"/>
              </a:rPr>
              <a:t> Social Sciences</a:t>
            </a:r>
            <a:r>
              <a:rPr lang="en-US" altLang="en-US" sz="3200" dirty="0">
                <a:latin typeface="Times New Roman" pitchFamily="18" charset="0"/>
                <a:cs typeface="Times New Roman" pitchFamily="18" charset="0"/>
              </a:rPr>
              <a:t>. Discoveries in basic physics have important ramifications for all of science.</a:t>
            </a:r>
          </a:p>
        </p:txBody>
      </p:sp>
    </p:spTree>
    <p:extLst>
      <p:ext uri="{BB962C8B-B14F-4D97-AF65-F5344CB8AC3E}">
        <p14:creationId xmlns:p14="http://schemas.microsoft.com/office/powerpoint/2010/main" val="2117330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04800"/>
            <a:ext cx="925162" cy="1167855"/>
          </a:xfrm>
          <a:prstGeom prst="rect">
            <a:avLst/>
          </a:prstGeom>
        </p:spPr>
      </p:pic>
      <p:pic>
        <p:nvPicPr>
          <p:cNvPr id="3" name="Picture 2" descr="http://www.uoh.edu.sa/Colleges/Prep-Year/PublishingImages/logo-sourse.png"/>
          <p:cNvPicPr/>
          <p:nvPr/>
        </p:nvPicPr>
        <p:blipFill>
          <a:blip r:embed="rId3" cstate="print"/>
          <a:srcRect/>
          <a:stretch>
            <a:fillRect/>
          </a:stretch>
        </p:blipFill>
        <p:spPr bwMode="auto">
          <a:xfrm>
            <a:off x="7734300" y="378105"/>
            <a:ext cx="1028700" cy="1222095"/>
          </a:xfrm>
          <a:prstGeom prst="rect">
            <a:avLst/>
          </a:prstGeom>
          <a:noFill/>
          <a:ln w="9525">
            <a:noFill/>
            <a:miter lim="800000"/>
            <a:headEnd/>
            <a:tailEnd/>
          </a:ln>
        </p:spPr>
      </p:pic>
      <p:sp>
        <p:nvSpPr>
          <p:cNvPr id="4" name="Rectangle 3"/>
          <p:cNvSpPr/>
          <p:nvPr/>
        </p:nvSpPr>
        <p:spPr>
          <a:xfrm>
            <a:off x="2535502" y="519395"/>
            <a:ext cx="4027064" cy="584775"/>
          </a:xfrm>
          <a:prstGeom prst="rect">
            <a:avLst/>
          </a:prstGeom>
        </p:spPr>
        <p:txBody>
          <a:bodyPr wrap="none">
            <a:spAutoFit/>
          </a:bodyPr>
          <a:lstStyle/>
          <a:p>
            <a:pPr algn="ctr"/>
            <a:r>
              <a:rPr lang="en-US" sz="3200" b="1" dirty="0">
                <a:solidFill>
                  <a:srgbClr val="002060"/>
                </a:solidFill>
              </a:rPr>
              <a:t>Course Information</a:t>
            </a:r>
            <a:endParaRPr lang="en-US" sz="3200" dirty="0">
              <a:solidFill>
                <a:srgbClr val="002060"/>
              </a:solidFill>
            </a:endParaRPr>
          </a:p>
        </p:txBody>
      </p:sp>
      <p:sp>
        <p:nvSpPr>
          <p:cNvPr id="5" name="Rectangle 4"/>
          <p:cNvSpPr/>
          <p:nvPr/>
        </p:nvSpPr>
        <p:spPr>
          <a:xfrm>
            <a:off x="228600" y="1555470"/>
            <a:ext cx="8915400" cy="4924425"/>
          </a:xfrm>
          <a:prstGeom prst="rect">
            <a:avLst/>
          </a:prstGeom>
        </p:spPr>
        <p:txBody>
          <a:bodyPr wrap="square">
            <a:spAutoFit/>
          </a:bodyPr>
          <a:lstStyle/>
          <a:p>
            <a:r>
              <a:rPr lang="en-US" sz="2800" b="1" dirty="0">
                <a:solidFill>
                  <a:schemeClr val="bg1"/>
                </a:solidFill>
              </a:rPr>
              <a:t>Course Name:		Medical Physics</a:t>
            </a:r>
            <a:endParaRPr lang="en-US" sz="2800" dirty="0">
              <a:solidFill>
                <a:schemeClr val="bg1"/>
              </a:solidFill>
            </a:endParaRPr>
          </a:p>
          <a:p>
            <a:r>
              <a:rPr lang="en-US" sz="2800" b="1" dirty="0">
                <a:solidFill>
                  <a:schemeClr val="bg1"/>
                </a:solidFill>
              </a:rPr>
              <a:t>Course Code:		PHYS-121</a:t>
            </a:r>
            <a:endParaRPr lang="en-US" sz="2800" dirty="0">
              <a:solidFill>
                <a:schemeClr val="bg1"/>
              </a:solidFill>
            </a:endParaRPr>
          </a:p>
          <a:p>
            <a:r>
              <a:rPr lang="en-US" sz="2800" b="1" dirty="0">
                <a:solidFill>
                  <a:schemeClr val="bg1"/>
                </a:solidFill>
              </a:rPr>
              <a:t>Credit Hours: 		3</a:t>
            </a:r>
            <a:endParaRPr lang="en-US" sz="2800" dirty="0">
              <a:solidFill>
                <a:schemeClr val="bg1"/>
              </a:solidFill>
            </a:endParaRPr>
          </a:p>
          <a:p>
            <a:r>
              <a:rPr lang="en-US" sz="2800" b="1" dirty="0">
                <a:solidFill>
                  <a:schemeClr val="bg1"/>
                </a:solidFill>
              </a:rPr>
              <a:t>Contact Hours: 	           4</a:t>
            </a:r>
            <a:endParaRPr lang="en-US" sz="2800" dirty="0">
              <a:solidFill>
                <a:schemeClr val="bg1"/>
              </a:solidFill>
            </a:endParaRPr>
          </a:p>
          <a:p>
            <a:r>
              <a:rPr lang="en-US" sz="2800" b="1" dirty="0">
                <a:solidFill>
                  <a:schemeClr val="bg1"/>
                </a:solidFill>
              </a:rPr>
              <a:t>Text Book Name: 	</a:t>
            </a:r>
            <a:r>
              <a:rPr lang="en-US" sz="2800" b="1" i="1" dirty="0">
                <a:solidFill>
                  <a:schemeClr val="bg1"/>
                </a:solidFill>
              </a:rPr>
              <a:t>Introduction to Biological Physics for the Health and Life Sciences.</a:t>
            </a:r>
            <a:endParaRPr lang="en-US" sz="2800" dirty="0">
              <a:solidFill>
                <a:schemeClr val="bg1"/>
              </a:solidFill>
            </a:endParaRPr>
          </a:p>
          <a:p>
            <a:r>
              <a:rPr lang="en-US" sz="2800" b="1" dirty="0">
                <a:solidFill>
                  <a:schemeClr val="bg1"/>
                </a:solidFill>
              </a:rPr>
              <a:t>Text Book Edition:	1</a:t>
            </a:r>
            <a:r>
              <a:rPr lang="en-US" sz="2800" b="1" baseline="30000" dirty="0">
                <a:solidFill>
                  <a:schemeClr val="bg1"/>
                </a:solidFill>
              </a:rPr>
              <a:t>st</a:t>
            </a:r>
            <a:r>
              <a:rPr lang="en-US" sz="2800" b="1" dirty="0">
                <a:solidFill>
                  <a:schemeClr val="bg1"/>
                </a:solidFill>
              </a:rPr>
              <a:t> Edition, 2010</a:t>
            </a:r>
            <a:endParaRPr lang="en-US" sz="2800" dirty="0">
              <a:solidFill>
                <a:schemeClr val="bg1"/>
              </a:solidFill>
            </a:endParaRPr>
          </a:p>
          <a:p>
            <a:r>
              <a:rPr lang="en-US" sz="2800" b="1" dirty="0">
                <a:solidFill>
                  <a:schemeClr val="bg1"/>
                </a:solidFill>
              </a:rPr>
              <a:t>Text Book Author(s): 	Kirsten Franklin and others</a:t>
            </a:r>
            <a:endParaRPr lang="en-US" sz="2800" dirty="0">
              <a:solidFill>
                <a:schemeClr val="bg1"/>
              </a:solidFill>
            </a:endParaRPr>
          </a:p>
          <a:p>
            <a:endParaRPr lang="en-US" b="1" dirty="0">
              <a:solidFill>
                <a:schemeClr val="bg1"/>
              </a:solidFill>
            </a:endParaRPr>
          </a:p>
          <a:p>
            <a:r>
              <a:rPr lang="en-US" b="1" dirty="0">
                <a:solidFill>
                  <a:schemeClr val="bg1"/>
                </a:solidFill>
              </a:rPr>
              <a:t>Web set:	</a:t>
            </a:r>
            <a:r>
              <a:rPr lang="en-US" b="1" u="sng" dirty="0">
                <a:solidFill>
                  <a:srgbClr val="002060"/>
                </a:solidFill>
                <a:hlinkClick r:id="rId4"/>
              </a:rPr>
              <a:t>http</a:t>
            </a:r>
            <a:r>
              <a:rPr lang="en-US" u="sng" dirty="0">
                <a:solidFill>
                  <a:srgbClr val="002060"/>
                </a:solidFill>
                <a:hlinkClick r:id="rId4"/>
              </a:rPr>
              <a:t>://</a:t>
            </a:r>
            <a:r>
              <a:rPr lang="en-US" b="1" u="sng" dirty="0">
                <a:solidFill>
                  <a:srgbClr val="002060"/>
                </a:solidFill>
                <a:hlinkClick r:id="rId4"/>
              </a:rPr>
              <a:t>eu.wiley.com/WileyCDA/WileyTitle/productCd-EHEP001905.html</a:t>
            </a:r>
            <a:endParaRPr lang="en-US" dirty="0">
              <a:solidFill>
                <a:srgbClr val="002060"/>
              </a:solidFill>
            </a:endParaRPr>
          </a:p>
          <a:p>
            <a:endParaRPr lang="en-US" b="1" dirty="0">
              <a:solidFill>
                <a:srgbClr val="002060"/>
              </a:solidFill>
              <a:hlinkClick r:id="rId5"/>
            </a:endParaRPr>
          </a:p>
          <a:p>
            <a:r>
              <a:rPr lang="en-US" b="1" u="sng" dirty="0">
                <a:solidFill>
                  <a:srgbClr val="002060"/>
                </a:solidFill>
                <a:hlinkClick r:id="rId5"/>
              </a:rPr>
              <a:t>http://bcs.wiley.com/he-bcs/Books?action=index&amp;itemId=0470665939&amp;bcsId=5860</a:t>
            </a:r>
            <a:endParaRPr lang="en-US" dirty="0">
              <a:solidFill>
                <a:srgbClr val="002060"/>
              </a:solidFill>
            </a:endParaRPr>
          </a:p>
        </p:txBody>
      </p:sp>
    </p:spTree>
    <p:extLst>
      <p:ext uri="{BB962C8B-B14F-4D97-AF65-F5344CB8AC3E}">
        <p14:creationId xmlns:p14="http://schemas.microsoft.com/office/powerpoint/2010/main" val="4277025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04800"/>
            <a:ext cx="925162" cy="1167855"/>
          </a:xfrm>
          <a:prstGeom prst="rect">
            <a:avLst/>
          </a:prstGeom>
        </p:spPr>
      </p:pic>
      <p:pic>
        <p:nvPicPr>
          <p:cNvPr id="3" name="Picture 2" descr="http://www.uoh.edu.sa/Colleges/Prep-Year/PublishingImages/logo-sourse.png"/>
          <p:cNvPicPr/>
          <p:nvPr/>
        </p:nvPicPr>
        <p:blipFill>
          <a:blip r:embed="rId3" cstate="print"/>
          <a:srcRect/>
          <a:stretch>
            <a:fillRect/>
          </a:stretch>
        </p:blipFill>
        <p:spPr bwMode="auto">
          <a:xfrm>
            <a:off x="7734300" y="378105"/>
            <a:ext cx="1028700" cy="1222095"/>
          </a:xfrm>
          <a:prstGeom prst="rect">
            <a:avLst/>
          </a:prstGeom>
          <a:noFill/>
          <a:ln w="9525">
            <a:noFill/>
            <a:miter lim="800000"/>
            <a:headEnd/>
            <a:tailEnd/>
          </a:ln>
        </p:spPr>
      </p:pic>
      <p:sp>
        <p:nvSpPr>
          <p:cNvPr id="4" name="Rectangle 3"/>
          <p:cNvSpPr/>
          <p:nvPr/>
        </p:nvSpPr>
        <p:spPr>
          <a:xfrm>
            <a:off x="2606749" y="594861"/>
            <a:ext cx="3930500" cy="584775"/>
          </a:xfrm>
          <a:prstGeom prst="rect">
            <a:avLst/>
          </a:prstGeom>
        </p:spPr>
        <p:txBody>
          <a:bodyPr wrap="none">
            <a:spAutoFit/>
          </a:bodyPr>
          <a:lstStyle/>
          <a:p>
            <a:pPr algn="ctr">
              <a:defRPr/>
            </a:pPr>
            <a:r>
              <a:rPr lang="en-US" sz="3200" b="1" dirty="0">
                <a:solidFill>
                  <a:schemeClr val="dk1"/>
                </a:solidFill>
              </a:rPr>
              <a:t>Course Description</a:t>
            </a:r>
          </a:p>
        </p:txBody>
      </p:sp>
      <p:sp>
        <p:nvSpPr>
          <p:cNvPr id="5" name="Rectangle 4"/>
          <p:cNvSpPr/>
          <p:nvPr/>
        </p:nvSpPr>
        <p:spPr>
          <a:xfrm>
            <a:off x="-31808" y="1358523"/>
            <a:ext cx="9144000" cy="5262979"/>
          </a:xfrm>
          <a:prstGeom prst="rect">
            <a:avLst/>
          </a:prstGeom>
        </p:spPr>
        <p:txBody>
          <a:bodyPr wrap="square">
            <a:spAutoFit/>
          </a:bodyPr>
          <a:lstStyle/>
          <a:p>
            <a:r>
              <a:rPr lang="en-US" sz="2400" i="1" dirty="0">
                <a:solidFill>
                  <a:schemeClr val="dk1"/>
                </a:solidFill>
              </a:rPr>
              <a:t>The objective of this course is learning of biological physics for the first year undergraduate students in the health sciences with little background in mathematics and physics.</a:t>
            </a:r>
          </a:p>
          <a:p>
            <a:pPr rtl="1"/>
            <a:r>
              <a:rPr lang="en-US" sz="2400" i="1" dirty="0">
                <a:solidFill>
                  <a:schemeClr val="dk1"/>
                </a:solidFill>
              </a:rPr>
              <a:t>General Objectives:</a:t>
            </a:r>
          </a:p>
          <a:p>
            <a:pPr marL="285750" lvl="0" indent="-285750">
              <a:buFont typeface="Arial" pitchFamily="34" charset="0"/>
              <a:buChar char="•"/>
            </a:pPr>
            <a:r>
              <a:rPr lang="en-US" sz="2400" i="1" dirty="0">
                <a:solidFill>
                  <a:schemeClr val="dk1"/>
                </a:solidFill>
              </a:rPr>
              <a:t>Knew the fundamental units and basic principles of medical physics.</a:t>
            </a:r>
          </a:p>
          <a:p>
            <a:pPr marL="285750" lvl="0" indent="-285750">
              <a:buFont typeface="Arial" pitchFamily="34" charset="0"/>
              <a:buChar char="•"/>
            </a:pPr>
            <a:r>
              <a:rPr lang="en-US" sz="2400" i="1" dirty="0">
                <a:solidFill>
                  <a:schemeClr val="dk1"/>
                </a:solidFill>
              </a:rPr>
              <a:t>Be aware of some apparatus and techniques used in  medical physics </a:t>
            </a:r>
          </a:p>
          <a:p>
            <a:pPr marL="285750" lvl="0" indent="-285750">
              <a:buFont typeface="Arial" pitchFamily="34" charset="0"/>
              <a:buChar char="•"/>
            </a:pPr>
            <a:r>
              <a:rPr lang="en-US" sz="2400" i="1" dirty="0">
                <a:solidFill>
                  <a:schemeClr val="dk1"/>
                </a:solidFill>
              </a:rPr>
              <a:t>Be capable of understanding main facts and generalizations of familiar phenomena in the human body.</a:t>
            </a:r>
          </a:p>
          <a:p>
            <a:pPr marL="285750" lvl="0" indent="-285750">
              <a:buFont typeface="Arial" pitchFamily="34" charset="0"/>
              <a:buChar char="•"/>
            </a:pPr>
            <a:r>
              <a:rPr lang="en-US" sz="2400" i="1" dirty="0">
                <a:solidFill>
                  <a:schemeClr val="dk1"/>
                </a:solidFill>
              </a:rPr>
              <a:t>Be able to understand and interpret information presented in tables, graphs and mathematical equations. </a:t>
            </a:r>
          </a:p>
          <a:p>
            <a:pPr marL="285750" lvl="0" indent="-285750">
              <a:buFont typeface="Arial" pitchFamily="34" charset="0"/>
              <a:buChar char="•"/>
            </a:pPr>
            <a:r>
              <a:rPr lang="en-US" sz="2400" i="1" dirty="0">
                <a:solidFill>
                  <a:schemeClr val="dk1"/>
                </a:solidFill>
              </a:rPr>
              <a:t>Be able to analysis the results at practical work in the form of complete, understandable and objective reports.</a:t>
            </a:r>
          </a:p>
        </p:txBody>
      </p:sp>
    </p:spTree>
    <p:extLst>
      <p:ext uri="{BB962C8B-B14F-4D97-AF65-F5344CB8AC3E}">
        <p14:creationId xmlns:p14="http://schemas.microsoft.com/office/powerpoint/2010/main" val="4277025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04800"/>
            <a:ext cx="925162" cy="1167855"/>
          </a:xfrm>
          <a:prstGeom prst="rect">
            <a:avLst/>
          </a:prstGeom>
        </p:spPr>
      </p:pic>
      <p:pic>
        <p:nvPicPr>
          <p:cNvPr id="3" name="Picture 2" descr="http://www.uoh.edu.sa/Colleges/Prep-Year/PublishingImages/logo-sourse.png"/>
          <p:cNvPicPr/>
          <p:nvPr/>
        </p:nvPicPr>
        <p:blipFill>
          <a:blip r:embed="rId3" cstate="print"/>
          <a:srcRect/>
          <a:stretch>
            <a:fillRect/>
          </a:stretch>
        </p:blipFill>
        <p:spPr bwMode="auto">
          <a:xfrm>
            <a:off x="7734300" y="378105"/>
            <a:ext cx="1028700" cy="1222095"/>
          </a:xfrm>
          <a:prstGeom prst="rect">
            <a:avLst/>
          </a:prstGeom>
          <a:noFill/>
          <a:ln w="9525">
            <a:noFill/>
            <a:miter lim="800000"/>
            <a:headEnd/>
            <a:tailEnd/>
          </a:ln>
        </p:spPr>
      </p:pic>
      <p:sp>
        <p:nvSpPr>
          <p:cNvPr id="4" name="Rectangle 3"/>
          <p:cNvSpPr/>
          <p:nvPr/>
        </p:nvSpPr>
        <p:spPr>
          <a:xfrm>
            <a:off x="3124200" y="428302"/>
            <a:ext cx="2971800" cy="769441"/>
          </a:xfrm>
          <a:prstGeom prst="rect">
            <a:avLst/>
          </a:prstGeom>
        </p:spPr>
        <p:txBody>
          <a:bodyPr wrap="square">
            <a:spAutoFit/>
          </a:bodyPr>
          <a:lstStyle/>
          <a:p>
            <a:pPr algn="ctr">
              <a:defRPr/>
            </a:pPr>
            <a:r>
              <a:rPr lang="en-US" sz="4400" dirty="0">
                <a:solidFill>
                  <a:schemeClr val="bg1"/>
                </a:solidFill>
              </a:rPr>
              <a:t>Evaluation</a:t>
            </a:r>
          </a:p>
        </p:txBody>
      </p:sp>
      <p:sp>
        <p:nvSpPr>
          <p:cNvPr id="5" name="Rectangle 4"/>
          <p:cNvSpPr/>
          <p:nvPr/>
        </p:nvSpPr>
        <p:spPr>
          <a:xfrm>
            <a:off x="2819400" y="1485181"/>
            <a:ext cx="3740768" cy="646331"/>
          </a:xfrm>
          <a:prstGeom prst="rect">
            <a:avLst/>
          </a:prstGeom>
        </p:spPr>
        <p:txBody>
          <a:bodyPr wrap="none">
            <a:spAutoFit/>
          </a:bodyPr>
          <a:lstStyle/>
          <a:p>
            <a:r>
              <a:rPr lang="en-US" sz="3600" dirty="0">
                <a:solidFill>
                  <a:schemeClr val="bg1"/>
                </a:solidFill>
                <a:sym typeface="Wingdings 2"/>
              </a:rPr>
              <a:t>Total degree = 100</a:t>
            </a:r>
            <a:endParaRPr lang="en-US" sz="3600" dirty="0"/>
          </a:p>
        </p:txBody>
      </p:sp>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2362201"/>
            <a:ext cx="8534399" cy="421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7025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67417937"/>
              </p:ext>
            </p:extLst>
          </p:nvPr>
        </p:nvGraphicFramePr>
        <p:xfrm>
          <a:off x="0" y="2"/>
          <a:ext cx="9144000" cy="6377148"/>
        </p:xfrm>
        <a:graphic>
          <a:graphicData uri="http://schemas.openxmlformats.org/drawingml/2006/table">
            <a:tbl>
              <a:tblPr firstRow="1" firstCol="1" bandRow="1">
                <a:tableStyleId>{5C22544A-7EE6-4342-B048-85BDC9FD1C3A}</a:tableStyleId>
              </a:tblPr>
              <a:tblGrid>
                <a:gridCol w="95911">
                  <a:extLst>
                    <a:ext uri="{9D8B030D-6E8A-4147-A177-3AD203B41FA5}">
                      <a16:colId xmlns:a16="http://schemas.microsoft.com/office/drawing/2014/main" val="20000"/>
                    </a:ext>
                  </a:extLst>
                </a:gridCol>
                <a:gridCol w="437489">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949035">
                  <a:extLst>
                    <a:ext uri="{9D8B030D-6E8A-4147-A177-3AD203B41FA5}">
                      <a16:colId xmlns:a16="http://schemas.microsoft.com/office/drawing/2014/main" val="20003"/>
                    </a:ext>
                  </a:extLst>
                </a:gridCol>
                <a:gridCol w="1051965">
                  <a:extLst>
                    <a:ext uri="{9D8B030D-6E8A-4147-A177-3AD203B41FA5}">
                      <a16:colId xmlns:a16="http://schemas.microsoft.com/office/drawing/2014/main" val="20004"/>
                    </a:ext>
                  </a:extLst>
                </a:gridCol>
              </a:tblGrid>
              <a:tr h="89091">
                <a:tc gridSpan="2">
                  <a:txBody>
                    <a:bodyPr/>
                    <a:lstStyle/>
                    <a:p>
                      <a:pPr marL="0" marR="0" algn="l" rtl="1">
                        <a:spcBef>
                          <a:spcPts val="0"/>
                        </a:spcBef>
                        <a:spcAft>
                          <a:spcPts val="0"/>
                        </a:spcAft>
                      </a:pPr>
                      <a:r>
                        <a:rPr lang="en-US" sz="1600" dirty="0" err="1">
                          <a:effectLst/>
                        </a:rPr>
                        <a:t>Wk</a:t>
                      </a:r>
                      <a:r>
                        <a:rPr lang="en-US" sz="1600" dirty="0">
                          <a:effectLst/>
                        </a:rPr>
                        <a:t> #</a:t>
                      </a:r>
                      <a:endParaRPr lang="en-US" sz="1600" dirty="0">
                        <a:effectLst/>
                        <a:latin typeface="Times New Roman"/>
                        <a:ea typeface="Times New Roman"/>
                      </a:endParaRPr>
                    </a:p>
                  </a:txBody>
                  <a:tcPr marL="22451" marR="22451" marT="0" marB="0" anchor="ctr"/>
                </a:tc>
                <a:tc hMerge="1">
                  <a:txBody>
                    <a:bodyPr/>
                    <a:lstStyle/>
                    <a:p>
                      <a:endParaRPr lang="en-US"/>
                    </a:p>
                  </a:txBody>
                  <a:tcPr/>
                </a:tc>
                <a:tc>
                  <a:txBody>
                    <a:bodyPr/>
                    <a:lstStyle/>
                    <a:p>
                      <a:pPr marL="0" marR="0" algn="l" rtl="1">
                        <a:spcBef>
                          <a:spcPts val="0"/>
                        </a:spcBef>
                        <a:spcAft>
                          <a:spcPts val="0"/>
                        </a:spcAft>
                      </a:pPr>
                      <a:r>
                        <a:rPr lang="en-US" sz="1600" dirty="0" err="1">
                          <a:effectLst/>
                        </a:rPr>
                        <a:t>Lec</a:t>
                      </a:r>
                      <a:r>
                        <a:rPr lang="en-US" sz="1600" dirty="0">
                          <a:effectLst/>
                        </a:rPr>
                        <a:t>. #</a:t>
                      </a:r>
                      <a:endParaRPr lang="en-US" sz="1600" dirty="0">
                        <a:effectLst/>
                        <a:latin typeface="Times New Roman"/>
                        <a:ea typeface="Times New Roman"/>
                      </a:endParaRPr>
                    </a:p>
                  </a:txBody>
                  <a:tcPr marL="22451" marR="22451" marT="0" marB="0" anchor="ctr"/>
                </a:tc>
                <a:tc>
                  <a:txBody>
                    <a:bodyPr/>
                    <a:lstStyle/>
                    <a:p>
                      <a:pPr marL="0" marR="0" algn="ctr" rtl="1">
                        <a:spcBef>
                          <a:spcPts val="0"/>
                        </a:spcBef>
                        <a:spcAft>
                          <a:spcPts val="0"/>
                        </a:spcAft>
                      </a:pPr>
                      <a:r>
                        <a:rPr lang="en-US" sz="1600" dirty="0">
                          <a:effectLst/>
                        </a:rPr>
                        <a:t>Topic</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Notice</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0"/>
                  </a:ext>
                </a:extLst>
              </a:tr>
              <a:tr h="174995">
                <a:tc rowSpan="2" gridSpan="2">
                  <a:txBody>
                    <a:bodyPr/>
                    <a:lstStyle/>
                    <a:p>
                      <a:pPr marL="0" marR="0" algn="l" rtl="1">
                        <a:spcBef>
                          <a:spcPts val="0"/>
                        </a:spcBef>
                        <a:spcAft>
                          <a:spcPts val="0"/>
                        </a:spcAft>
                      </a:pPr>
                      <a:r>
                        <a:rPr lang="en-US" sz="1600">
                          <a:effectLst/>
                        </a:rPr>
                        <a:t>1</a:t>
                      </a:r>
                      <a:endParaRPr lang="en-US" sz="1600">
                        <a:effectLst/>
                        <a:latin typeface="Times New Roman"/>
                        <a:ea typeface="Times New Roman"/>
                      </a:endParaRPr>
                    </a:p>
                  </a:txBody>
                  <a:tcPr marL="22451" marR="22451" marT="0" marB="0" anchor="ctr"/>
                </a:tc>
                <a:tc rowSpan="2" hMerge="1">
                  <a:txBody>
                    <a:bodyPr/>
                    <a:lstStyle/>
                    <a:p>
                      <a:endParaRPr lang="en-US"/>
                    </a:p>
                  </a:txBody>
                  <a:tcPr/>
                </a:tc>
                <a:tc>
                  <a:txBody>
                    <a:bodyPr/>
                    <a:lstStyle/>
                    <a:p>
                      <a:pPr marL="0" marR="0" algn="l" rtl="1">
                        <a:spcBef>
                          <a:spcPts val="0"/>
                        </a:spcBef>
                        <a:spcAft>
                          <a:spcPts val="0"/>
                        </a:spcAft>
                      </a:pPr>
                      <a:r>
                        <a:rPr lang="en-US" sz="1600" dirty="0">
                          <a:effectLst/>
                        </a:rPr>
                        <a:t>1 </a:t>
                      </a:r>
                      <a:endParaRPr lang="en-US" sz="1600" dirty="0">
                        <a:effectLst/>
                        <a:latin typeface="Times New Roman"/>
                        <a:ea typeface="Times New Roman"/>
                      </a:endParaRPr>
                    </a:p>
                  </a:txBody>
                  <a:tcPr marL="22451" marR="22451" marT="0" marB="0" anchor="ctr"/>
                </a:tc>
                <a:tc>
                  <a:txBody>
                    <a:bodyPr/>
                    <a:lstStyle/>
                    <a:p>
                      <a:pPr marL="0" marR="0" algn="ctr" rtl="1">
                        <a:spcBef>
                          <a:spcPts val="0"/>
                        </a:spcBef>
                        <a:spcAft>
                          <a:spcPts val="0"/>
                        </a:spcAft>
                      </a:pPr>
                      <a:r>
                        <a:rPr lang="en-US" sz="1600">
                          <a:effectLst/>
                        </a:rPr>
                        <a:t>Introduction about PHYS 121 &amp; course file</a:t>
                      </a:r>
                      <a:endParaRPr lang="en-US" sz="160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a:effectLst/>
                        </a:rPr>
                        <a:t> </a:t>
                      </a:r>
                      <a:endParaRPr lang="en-US" sz="1600">
                        <a:effectLst/>
                        <a:latin typeface="Times New Roman"/>
                        <a:ea typeface="Times New Roman"/>
                      </a:endParaRPr>
                    </a:p>
                  </a:txBody>
                  <a:tcPr marL="22451" marR="22451" marT="0" marB="0"/>
                </a:tc>
                <a:extLst>
                  <a:ext uri="{0D108BD9-81ED-4DB2-BD59-A6C34878D82A}">
                    <a16:rowId xmlns:a16="http://schemas.microsoft.com/office/drawing/2014/main" val="10001"/>
                  </a:ext>
                </a:extLst>
              </a:tr>
              <a:tr h="262494">
                <a:tc gridSpan="2" vMerge="1">
                  <a:txBody>
                    <a:bodyPr/>
                    <a:lstStyle/>
                    <a:p>
                      <a:endParaRPr lang="en-US"/>
                    </a:p>
                  </a:txBody>
                  <a:tcPr/>
                </a:tc>
                <a:tc hMerge="1" vMerge="1">
                  <a:txBody>
                    <a:bodyPr/>
                    <a:lstStyle/>
                    <a:p>
                      <a:endParaRPr lang="en-US"/>
                    </a:p>
                  </a:txBody>
                  <a:tcPr/>
                </a:tc>
                <a:tc>
                  <a:txBody>
                    <a:bodyPr/>
                    <a:lstStyle/>
                    <a:p>
                      <a:pPr marL="0" marR="0" algn="l" rtl="1">
                        <a:spcBef>
                          <a:spcPts val="0"/>
                        </a:spcBef>
                        <a:spcAft>
                          <a:spcPts val="0"/>
                        </a:spcAft>
                      </a:pPr>
                      <a:r>
                        <a:rPr lang="en-US" sz="1600" dirty="0">
                          <a:effectLst/>
                        </a:rPr>
                        <a:t>2</a:t>
                      </a:r>
                      <a:endParaRPr lang="en-US" sz="1600" dirty="0">
                        <a:effectLst/>
                        <a:latin typeface="Times New Roman"/>
                        <a:ea typeface="Times New Roman"/>
                      </a:endParaRPr>
                    </a:p>
                  </a:txBody>
                  <a:tcPr marL="22451" marR="22451"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effectLst/>
                        </a:rPr>
                        <a:t>I-Mechanics</a:t>
                      </a:r>
                      <a:r>
                        <a:rPr lang="en-US" sz="1600" dirty="0">
                          <a:effectLst/>
                        </a:rPr>
                        <a:t>: Introduction, Equilibrium, Torque, The principle of Moments</a:t>
                      </a:r>
                      <a:endParaRPr lang="en-US" sz="1600" dirty="0">
                        <a:effectLst/>
                        <a:latin typeface="Times New Roman"/>
                        <a:ea typeface="Times New Roman"/>
                      </a:endParaRPr>
                    </a:p>
                  </a:txBody>
                  <a:tcPr marL="22451" marR="22451" marT="0" marB="0" anchor="ctr"/>
                </a:tc>
                <a:tc>
                  <a:txBody>
                    <a:bodyPr/>
                    <a:lstStyle/>
                    <a:p>
                      <a:pPr marL="457200" marR="0" algn="l" rtl="1">
                        <a:spcBef>
                          <a:spcPts val="0"/>
                        </a:spcBef>
                        <a:spcAft>
                          <a:spcPts val="0"/>
                        </a:spcAft>
                      </a:pPr>
                      <a:r>
                        <a:rPr lang="en-US" sz="1600">
                          <a:effectLst/>
                        </a:rPr>
                        <a:t> </a:t>
                      </a:r>
                      <a:endParaRPr lang="en-US" sz="1600">
                        <a:effectLst/>
                        <a:latin typeface="Times New Roman"/>
                        <a:ea typeface="Times New Roman"/>
                      </a:endParaRPr>
                    </a:p>
                  </a:txBody>
                  <a:tcPr marL="22451" marR="22451" marT="0" marB="0"/>
                </a:tc>
                <a:extLst>
                  <a:ext uri="{0D108BD9-81ED-4DB2-BD59-A6C34878D82A}">
                    <a16:rowId xmlns:a16="http://schemas.microsoft.com/office/drawing/2014/main" val="10002"/>
                  </a:ext>
                </a:extLst>
              </a:tr>
              <a:tr h="262494">
                <a:tc rowSpan="2" gridSpan="2">
                  <a:txBody>
                    <a:bodyPr/>
                    <a:lstStyle/>
                    <a:p>
                      <a:pPr marL="0" marR="0" algn="l" rtl="1">
                        <a:spcBef>
                          <a:spcPts val="0"/>
                        </a:spcBef>
                        <a:spcAft>
                          <a:spcPts val="0"/>
                        </a:spcAft>
                      </a:pPr>
                      <a:endParaRPr lang="en-US" sz="1600" dirty="0">
                        <a:effectLst/>
                        <a:latin typeface="Times New Roman"/>
                        <a:ea typeface="Times New Roman"/>
                      </a:endParaRPr>
                    </a:p>
                    <a:p>
                      <a:pPr marL="0" marR="0" algn="l" rtl="1">
                        <a:spcBef>
                          <a:spcPts val="0"/>
                        </a:spcBef>
                        <a:spcAft>
                          <a:spcPts val="0"/>
                        </a:spcAft>
                      </a:pPr>
                      <a:r>
                        <a:rPr lang="en-US" sz="1600" dirty="0">
                          <a:effectLst/>
                          <a:latin typeface="Times New Roman"/>
                          <a:ea typeface="Times New Roman"/>
                        </a:rPr>
                        <a:t>2</a:t>
                      </a:r>
                    </a:p>
                  </a:txBody>
                  <a:tcPr marL="22451" marR="22451" marT="0" marB="0" anchor="ctr"/>
                </a:tc>
                <a:tc rowSpan="2" hMerge="1">
                  <a:txBody>
                    <a:bodyPr/>
                    <a:lstStyle/>
                    <a:p>
                      <a:endParaRPr lang="en-US"/>
                    </a:p>
                  </a:txBody>
                  <a:tcPr/>
                </a:tc>
                <a:tc>
                  <a:txBody>
                    <a:bodyPr/>
                    <a:lstStyle/>
                    <a:p>
                      <a:pPr marL="0" marR="0" algn="l" rtl="1">
                        <a:spcBef>
                          <a:spcPts val="0"/>
                        </a:spcBef>
                        <a:spcAft>
                          <a:spcPts val="0"/>
                        </a:spcAft>
                      </a:pPr>
                      <a:r>
                        <a:rPr lang="en-US" sz="1600" dirty="0">
                          <a:effectLst/>
                          <a:latin typeface="Times New Roman"/>
                          <a:ea typeface="Times New Roman"/>
                        </a:rPr>
                        <a:t>1</a:t>
                      </a:r>
                    </a:p>
                  </a:txBody>
                  <a:tcPr marL="22451" marR="22451"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effectLst/>
                        </a:rPr>
                        <a:t>I-Mechanics</a:t>
                      </a:r>
                      <a:r>
                        <a:rPr lang="en-US" sz="1600" u="none" dirty="0">
                          <a:effectLst/>
                        </a:rPr>
                        <a:t>:</a:t>
                      </a:r>
                      <a:r>
                        <a:rPr lang="en-US" sz="1600" dirty="0">
                          <a:effectLst/>
                        </a:rPr>
                        <a:t> Center of Gravity/ Center of Mass, Stability, </a:t>
                      </a:r>
                      <a:r>
                        <a:rPr lang="en-US" sz="1600" dirty="0">
                          <a:solidFill>
                            <a:schemeClr val="bg1"/>
                          </a:solidFill>
                          <a:latin typeface="+mn-lt"/>
                          <a:cs typeface="Aharoni" pitchFamily="2" charset="-79"/>
                        </a:rPr>
                        <a:t>Levers and Mechanical advantage</a:t>
                      </a:r>
                      <a:r>
                        <a:rPr lang="en-US" sz="1600" dirty="0">
                          <a:effectLst/>
                        </a:rPr>
                        <a:t>                        </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Homework</a:t>
                      </a:r>
                    </a:p>
                    <a:p>
                      <a:pPr marL="0" marR="0" indent="0" algn="l" defTabSz="914400" rtl="1" eaLnBrk="1" fontAlgn="auto" latinLnBrk="0" hangingPunct="1">
                        <a:lnSpc>
                          <a:spcPct val="100000"/>
                        </a:lnSpc>
                        <a:spcBef>
                          <a:spcPts val="0"/>
                        </a:spcBef>
                        <a:spcAft>
                          <a:spcPts val="0"/>
                        </a:spcAft>
                        <a:buClrTx/>
                        <a:buSzTx/>
                        <a:buFontTx/>
                        <a:buNone/>
                        <a:tabLst/>
                        <a:defRPr/>
                      </a:pPr>
                      <a:r>
                        <a:rPr lang="en-US" sz="1600" dirty="0">
                          <a:effectLst/>
                        </a:rPr>
                        <a:t>Quiz (1)</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3"/>
                  </a:ext>
                </a:extLst>
              </a:tr>
              <a:tr h="262494">
                <a:tc gridSpan="2" vMerge="1">
                  <a:txBody>
                    <a:bodyPr/>
                    <a:lstStyle/>
                    <a:p>
                      <a:pPr marL="0" marR="0" algn="l" rtl="1">
                        <a:spcBef>
                          <a:spcPts val="0"/>
                        </a:spcBef>
                        <a:spcAft>
                          <a:spcPts val="0"/>
                        </a:spcAft>
                      </a:pPr>
                      <a:endParaRPr lang="en-US" sz="1600" dirty="0">
                        <a:effectLst/>
                        <a:latin typeface="Times New Roman"/>
                        <a:ea typeface="Times New Roman"/>
                      </a:endParaRPr>
                    </a:p>
                  </a:txBody>
                  <a:tcPr marL="22451" marR="22451" marT="0" marB="0" anchor="ctr"/>
                </a:tc>
                <a:tc hMerge="1" vMerge="1">
                  <a:txBody>
                    <a:bodyPr/>
                    <a:lstStyle/>
                    <a:p>
                      <a:endParaRPr lang="en-US"/>
                    </a:p>
                  </a:txBody>
                  <a:tcPr/>
                </a:tc>
                <a:tc>
                  <a:txBody>
                    <a:bodyPr/>
                    <a:lstStyle/>
                    <a:p>
                      <a:pPr marL="0" marR="0" algn="l" rtl="1">
                        <a:spcBef>
                          <a:spcPts val="0"/>
                        </a:spcBef>
                        <a:spcAft>
                          <a:spcPts val="0"/>
                        </a:spcAft>
                      </a:pPr>
                      <a:r>
                        <a:rPr lang="en-US" sz="1600" dirty="0">
                          <a:effectLst/>
                          <a:latin typeface="Times New Roman"/>
                          <a:ea typeface="Times New Roman"/>
                        </a:rPr>
                        <a:t>2</a:t>
                      </a:r>
                    </a:p>
                  </a:txBody>
                  <a:tcPr marL="22451" marR="22451"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effectLst/>
                        </a:rPr>
                        <a:t>II-Mechanics</a:t>
                      </a:r>
                      <a:r>
                        <a:rPr lang="en-US" sz="1600" u="none" dirty="0">
                          <a:effectLst/>
                        </a:rPr>
                        <a:t>:</a:t>
                      </a:r>
                      <a:r>
                        <a:rPr lang="en-US" sz="1600" dirty="0">
                          <a:effectLst/>
                        </a:rPr>
                        <a:t> Introduction, Frequency, wavelength and Speed, Types of Wave,  </a:t>
                      </a:r>
                      <a:endParaRPr lang="en-US" sz="1600" dirty="0">
                        <a:effectLst/>
                        <a:latin typeface="Times New Roman"/>
                        <a:ea typeface="Times New Roman"/>
                      </a:endParaRPr>
                    </a:p>
                  </a:txBody>
                  <a:tcPr marL="22451" marR="22451" marT="0" marB="0" anchor="ct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endParaRPr lang="en-US" sz="1600" dirty="0">
                        <a:effectLst/>
                      </a:endParaRPr>
                    </a:p>
                    <a:p>
                      <a:pPr marL="0" marR="0" indent="0" algn="l" defTabSz="914400" rtl="1" eaLnBrk="1" fontAlgn="auto" latinLnBrk="0" hangingPunct="1">
                        <a:lnSpc>
                          <a:spcPct val="100000"/>
                        </a:lnSpc>
                        <a:spcBef>
                          <a:spcPts val="0"/>
                        </a:spcBef>
                        <a:spcAft>
                          <a:spcPts val="0"/>
                        </a:spcAft>
                        <a:buClrTx/>
                        <a:buSzTx/>
                        <a:buFontTx/>
                        <a:buNone/>
                        <a:tabLst/>
                        <a:defRPr/>
                      </a:pPr>
                      <a:r>
                        <a:rPr lang="en-US" sz="1600" dirty="0">
                          <a:effectLst/>
                        </a:rPr>
                        <a:t> </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4"/>
                  </a:ext>
                </a:extLst>
              </a:tr>
              <a:tr h="174995">
                <a:tc rowSpan="2" gridSpan="2">
                  <a:txBody>
                    <a:bodyPr/>
                    <a:lstStyle/>
                    <a:p>
                      <a:pPr marL="0" marR="0" algn="l" rtl="1">
                        <a:spcBef>
                          <a:spcPts val="0"/>
                        </a:spcBef>
                        <a:spcAft>
                          <a:spcPts val="0"/>
                        </a:spcAft>
                      </a:pPr>
                      <a:r>
                        <a:rPr lang="en-US" sz="1600" dirty="0">
                          <a:effectLst/>
                          <a:latin typeface="Times New Roman"/>
                          <a:ea typeface="Times New Roman"/>
                        </a:rPr>
                        <a:t>3</a:t>
                      </a:r>
                    </a:p>
                  </a:txBody>
                  <a:tcPr marL="22451" marR="22451" marT="0" marB="0" anchor="ctr"/>
                </a:tc>
                <a:tc rowSpan="2" hMerge="1">
                  <a:txBody>
                    <a:bodyPr/>
                    <a:lstStyle/>
                    <a:p>
                      <a:endParaRPr lang="en-US"/>
                    </a:p>
                  </a:txBody>
                  <a:tcPr/>
                </a:tc>
                <a:tc>
                  <a:txBody>
                    <a:bodyPr/>
                    <a:lstStyle/>
                    <a:p>
                      <a:pPr marL="0" marR="0" algn="l" rtl="1">
                        <a:spcBef>
                          <a:spcPts val="0"/>
                        </a:spcBef>
                        <a:spcAft>
                          <a:spcPts val="0"/>
                        </a:spcAft>
                      </a:pPr>
                      <a:r>
                        <a:rPr lang="en-US" sz="1600" dirty="0">
                          <a:effectLst/>
                          <a:latin typeface="Times New Roman"/>
                          <a:ea typeface="Times New Roman"/>
                        </a:rPr>
                        <a:t>1</a:t>
                      </a:r>
                    </a:p>
                  </a:txBody>
                  <a:tcPr marL="22451" marR="22451" marT="0" marB="0" anchor="ctr"/>
                </a:tc>
                <a:tc>
                  <a:txBody>
                    <a:bodyPr/>
                    <a:lstStyle/>
                    <a:p>
                      <a:pPr marL="0" marR="0" algn="l" rtl="0">
                        <a:spcBef>
                          <a:spcPts val="0"/>
                        </a:spcBef>
                        <a:spcAft>
                          <a:spcPts val="0"/>
                        </a:spcAft>
                      </a:pPr>
                      <a:r>
                        <a:rPr kumimoji="0" lang="en-US" sz="1600" b="1" kern="1200" dirty="0">
                          <a:solidFill>
                            <a:schemeClr val="dk1"/>
                          </a:solidFill>
                          <a:latin typeface="+mn-lt"/>
                          <a:ea typeface="+mn-ea"/>
                          <a:cs typeface="+mn-cs"/>
                        </a:rPr>
                        <a:t>II-Mechanics</a:t>
                      </a:r>
                      <a:r>
                        <a:rPr kumimoji="0" lang="en-US" sz="1600" b="1" kern="1200" dirty="0">
                          <a:solidFill>
                            <a:schemeClr val="dk1"/>
                          </a:solidFill>
                          <a:effectLst/>
                          <a:latin typeface="+mn-lt"/>
                          <a:ea typeface="+mn-ea"/>
                          <a:cs typeface="+mn-cs"/>
                        </a:rPr>
                        <a:t>:</a:t>
                      </a:r>
                      <a:r>
                        <a:rPr lang="en-US" sz="1600" dirty="0">
                          <a:effectLst/>
                        </a:rPr>
                        <a:t> Standing Waves,</a:t>
                      </a:r>
                      <a:r>
                        <a:rPr lang="en-US" sz="1600" baseline="0" dirty="0">
                          <a:effectLst/>
                        </a:rPr>
                        <a:t> </a:t>
                      </a:r>
                      <a:r>
                        <a:rPr lang="en-US" sz="1600" dirty="0">
                          <a:effectLst/>
                        </a:rPr>
                        <a:t>Sound Waves in Media, Ultrasound Sonography, </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a:effectLst/>
                        </a:rPr>
                        <a:t> </a:t>
                      </a:r>
                      <a:endParaRPr lang="en-US" sz="1600">
                        <a:effectLst/>
                        <a:latin typeface="Times New Roman"/>
                        <a:ea typeface="Times New Roman"/>
                      </a:endParaRPr>
                    </a:p>
                  </a:txBody>
                  <a:tcPr marL="22451" marR="22451" marT="0" marB="0"/>
                </a:tc>
                <a:extLst>
                  <a:ext uri="{0D108BD9-81ED-4DB2-BD59-A6C34878D82A}">
                    <a16:rowId xmlns:a16="http://schemas.microsoft.com/office/drawing/2014/main" val="10005"/>
                  </a:ext>
                </a:extLst>
              </a:tr>
              <a:tr h="89091">
                <a:tc gridSpan="2" vMerge="1">
                  <a:txBody>
                    <a:bodyPr/>
                    <a:lstStyle/>
                    <a:p>
                      <a:pPr marL="0" marR="0" algn="l" rtl="1">
                        <a:spcBef>
                          <a:spcPts val="0"/>
                        </a:spcBef>
                        <a:spcAft>
                          <a:spcPts val="0"/>
                        </a:spcAft>
                      </a:pPr>
                      <a:endParaRPr lang="en-US" sz="1600" dirty="0">
                        <a:effectLst/>
                        <a:latin typeface="Times New Roman"/>
                        <a:ea typeface="Times New Roman"/>
                      </a:endParaRPr>
                    </a:p>
                  </a:txBody>
                  <a:tcPr marL="22451" marR="22451" marT="0" marB="0" anchor="ctr"/>
                </a:tc>
                <a:tc hMerge="1" vMerge="1">
                  <a:txBody>
                    <a:bodyPr/>
                    <a:lstStyle/>
                    <a:p>
                      <a:endParaRPr lang="en-US"/>
                    </a:p>
                  </a:txBody>
                  <a:tcPr/>
                </a:tc>
                <a:tc>
                  <a:txBody>
                    <a:bodyPr/>
                    <a:lstStyle/>
                    <a:p>
                      <a:pPr marL="0" marR="0" algn="l" rtl="1">
                        <a:spcBef>
                          <a:spcPts val="0"/>
                        </a:spcBef>
                        <a:spcAft>
                          <a:spcPts val="0"/>
                        </a:spcAft>
                      </a:pPr>
                      <a:r>
                        <a:rPr lang="en-US" sz="1600" dirty="0">
                          <a:effectLst/>
                          <a:latin typeface="Times New Roman"/>
                          <a:ea typeface="Times New Roman"/>
                        </a:rPr>
                        <a:t>2</a:t>
                      </a:r>
                    </a:p>
                  </a:txBody>
                  <a:tcPr marL="22451" marR="22451" marT="0" marB="0" anchor="ctr"/>
                </a:tc>
                <a:tc>
                  <a:txBody>
                    <a:bodyPr/>
                    <a:lstStyle/>
                    <a:p>
                      <a:pPr marL="0" marR="0" algn="l" rtl="0">
                        <a:spcBef>
                          <a:spcPts val="0"/>
                        </a:spcBef>
                        <a:spcAft>
                          <a:spcPts val="0"/>
                        </a:spcAft>
                      </a:pPr>
                      <a:r>
                        <a:rPr kumimoji="0" lang="en-US" sz="1600" b="1" kern="1200" dirty="0">
                          <a:solidFill>
                            <a:schemeClr val="dk1"/>
                          </a:solidFill>
                          <a:latin typeface="+mn-lt"/>
                          <a:ea typeface="+mn-ea"/>
                          <a:cs typeface="+mn-cs"/>
                        </a:rPr>
                        <a:t>II-Mechanics</a:t>
                      </a:r>
                      <a:r>
                        <a:rPr kumimoji="0" lang="en-US" sz="1600" b="1" kern="1200" dirty="0">
                          <a:solidFill>
                            <a:schemeClr val="dk1"/>
                          </a:solidFill>
                          <a:effectLst/>
                          <a:latin typeface="+mn-lt"/>
                          <a:ea typeface="+mn-ea"/>
                          <a:cs typeface="+mn-cs"/>
                        </a:rPr>
                        <a:t>: </a:t>
                      </a:r>
                      <a:r>
                        <a:rPr lang="en-US" sz="1600" dirty="0">
                          <a:effectLst/>
                        </a:rPr>
                        <a:t>Pitch and Loudness, Resonance and Sound Generation,</a:t>
                      </a:r>
                      <a:endParaRPr lang="en-US" sz="1600" dirty="0">
                        <a:effectLst/>
                        <a:latin typeface="Times New Roman"/>
                        <a:ea typeface="Times New Roman"/>
                      </a:endParaRPr>
                    </a:p>
                  </a:txBody>
                  <a:tcPr marL="22451" marR="22451" marT="0" marB="0" anchor="ct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1600" dirty="0">
                          <a:effectLst/>
                        </a:rPr>
                        <a:t>Homework</a:t>
                      </a:r>
                      <a:endParaRPr lang="en-US" sz="1600" dirty="0">
                        <a:effectLst/>
                        <a:latin typeface="Times New Roman"/>
                        <a:ea typeface="Times New Roman"/>
                      </a:endParaRPr>
                    </a:p>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6"/>
                  </a:ext>
                </a:extLst>
              </a:tr>
              <a:tr h="174995">
                <a:tc>
                  <a:txBody>
                    <a:bodyPr/>
                    <a:lstStyle/>
                    <a:p>
                      <a:pPr marL="0" marR="0" algn="l" rtl="1">
                        <a:spcBef>
                          <a:spcPts val="0"/>
                        </a:spcBef>
                        <a:spcAft>
                          <a:spcPts val="1200"/>
                        </a:spcAft>
                      </a:pPr>
                      <a:r>
                        <a:rPr lang="en-US" sz="1600">
                          <a:effectLst/>
                        </a:rPr>
                        <a:t> </a:t>
                      </a:r>
                      <a:endParaRPr lang="en-US" sz="1600">
                        <a:effectLst/>
                        <a:latin typeface="Times New Roman"/>
                        <a:ea typeface="Times New Roman"/>
                      </a:endParaRPr>
                    </a:p>
                  </a:txBody>
                  <a:tcPr marL="22451" marR="22451" marT="0" marB="0" anchor="b"/>
                </a:tc>
                <a:tc rowSpan="2">
                  <a:txBody>
                    <a:bodyPr/>
                    <a:lstStyle/>
                    <a:p>
                      <a:pPr marL="0" marR="0" algn="l" rtl="1">
                        <a:spcBef>
                          <a:spcPts val="0"/>
                        </a:spcBef>
                        <a:spcAft>
                          <a:spcPts val="0"/>
                        </a:spcAft>
                      </a:pPr>
                      <a:r>
                        <a:rPr lang="en-US" sz="1600" dirty="0">
                          <a:effectLst/>
                        </a:rPr>
                        <a:t>4 </a:t>
                      </a:r>
                      <a:endParaRPr lang="en-US" sz="1600" dirty="0">
                        <a:effectLst/>
                        <a:latin typeface="Times New Roman"/>
                        <a:ea typeface="Times New Roman"/>
                      </a:endParaRPr>
                    </a:p>
                  </a:txBody>
                  <a:tcPr marL="22451" marR="22451" marT="0" marB="0" anchor="b"/>
                </a:tc>
                <a:tc>
                  <a:txBody>
                    <a:bodyPr/>
                    <a:lstStyle/>
                    <a:p>
                      <a:pPr marL="0" marR="0" algn="l" rtl="1">
                        <a:spcBef>
                          <a:spcPts val="0"/>
                        </a:spcBef>
                        <a:spcAft>
                          <a:spcPts val="0"/>
                        </a:spcAft>
                      </a:pPr>
                      <a:r>
                        <a:rPr lang="en-US" sz="1600" dirty="0">
                          <a:effectLst/>
                          <a:latin typeface="Times New Roman"/>
                          <a:ea typeface="Times New Roman"/>
                        </a:rPr>
                        <a:t>1</a:t>
                      </a:r>
                    </a:p>
                  </a:txBody>
                  <a:tcPr marL="22451" marR="22451" marT="0" marB="0" anchor="ctr"/>
                </a:tc>
                <a:tc>
                  <a:txBody>
                    <a:bodyPr/>
                    <a:lstStyle/>
                    <a:p>
                      <a:pPr marL="0" marR="0" algn="l" rtl="0">
                        <a:spcBef>
                          <a:spcPts val="0"/>
                        </a:spcBef>
                        <a:spcAft>
                          <a:spcPts val="0"/>
                        </a:spcAft>
                      </a:pPr>
                      <a:r>
                        <a:rPr kumimoji="0" lang="en-US" sz="1600" b="1" kern="1200" dirty="0">
                          <a:solidFill>
                            <a:schemeClr val="dk1"/>
                          </a:solidFill>
                          <a:latin typeface="+mn-lt"/>
                          <a:ea typeface="+mn-ea"/>
                          <a:cs typeface="+mn-cs"/>
                        </a:rPr>
                        <a:t>II-Mechanics</a:t>
                      </a:r>
                      <a:r>
                        <a:rPr kumimoji="0" lang="en-US" sz="1600" b="1" kern="1200" dirty="0">
                          <a:solidFill>
                            <a:schemeClr val="dk1"/>
                          </a:solidFill>
                          <a:effectLst/>
                          <a:latin typeface="+mn-lt"/>
                          <a:ea typeface="+mn-ea"/>
                          <a:cs typeface="+mn-cs"/>
                        </a:rPr>
                        <a:t>: </a:t>
                      </a:r>
                      <a:r>
                        <a:rPr lang="en-US" sz="1600" dirty="0">
                          <a:effectLst/>
                        </a:rPr>
                        <a:t>The Doppler Effect,.</a:t>
                      </a:r>
                      <a:endParaRPr lang="en-US" sz="1600" dirty="0">
                        <a:effectLst/>
                        <a:latin typeface="Times New Roman"/>
                        <a:ea typeface="Times New Roman"/>
                      </a:endParaRPr>
                    </a:p>
                  </a:txBody>
                  <a:tcPr marL="22451" marR="22451" marT="0" marB="0" anchor="ct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1600" dirty="0">
                          <a:effectLst/>
                        </a:rPr>
                        <a:t>Quiz (2)</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7"/>
                  </a:ext>
                </a:extLst>
              </a:tr>
              <a:tr h="437490">
                <a:tc>
                  <a:txBody>
                    <a:bodyPr/>
                    <a:lstStyle/>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nchor="ctr"/>
                </a:tc>
                <a:tc vMerge="1">
                  <a:txBody>
                    <a:bodyPr/>
                    <a:lstStyle/>
                    <a:p>
                      <a:pPr marL="0" marR="0" algn="l" rtl="1">
                        <a:spcBef>
                          <a:spcPts val="0"/>
                        </a:spcBef>
                        <a:spcAft>
                          <a:spcPts val="0"/>
                        </a:spcAft>
                      </a:pP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latin typeface="Times New Roman"/>
                          <a:ea typeface="Times New Roman"/>
                        </a:rPr>
                        <a:t>2</a:t>
                      </a:r>
                    </a:p>
                  </a:txBody>
                  <a:tcPr marL="22451" marR="22451" marT="0" marB="0" anchor="ctr"/>
                </a:tc>
                <a:tc>
                  <a:txBody>
                    <a:bodyPr/>
                    <a:lstStyle/>
                    <a:p>
                      <a:pPr marL="0" marR="0" algn="l" rtl="0">
                        <a:spcBef>
                          <a:spcPts val="0"/>
                        </a:spcBef>
                        <a:spcAft>
                          <a:spcPts val="0"/>
                        </a:spcAft>
                      </a:pPr>
                      <a:r>
                        <a:rPr lang="en-US" sz="1600" b="1" dirty="0">
                          <a:effectLst/>
                        </a:rPr>
                        <a:t>III- Bulk Materials</a:t>
                      </a:r>
                      <a:r>
                        <a:rPr lang="en-US" sz="1600" dirty="0">
                          <a:effectLst/>
                        </a:rPr>
                        <a:t>: Pressure, Density, Pascal’s Principle, Measurement of Pressure,  pressure and the human body</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a:effectLst/>
                        </a:rPr>
                        <a:t> </a:t>
                      </a:r>
                      <a:endParaRPr lang="en-US" sz="1600">
                        <a:effectLst/>
                        <a:latin typeface="Times New Roman"/>
                        <a:ea typeface="Times New Roman"/>
                      </a:endParaRPr>
                    </a:p>
                  </a:txBody>
                  <a:tcPr marL="22451" marR="22451" marT="0" marB="0"/>
                </a:tc>
                <a:extLst>
                  <a:ext uri="{0D108BD9-81ED-4DB2-BD59-A6C34878D82A}">
                    <a16:rowId xmlns:a16="http://schemas.microsoft.com/office/drawing/2014/main" val="10008"/>
                  </a:ext>
                </a:extLst>
              </a:tr>
              <a:tr h="262494">
                <a:tc gridSpan="2">
                  <a:txBody>
                    <a:bodyPr/>
                    <a:lstStyle/>
                    <a:p>
                      <a:pPr marL="0" marR="0" algn="l" rtl="1">
                        <a:spcBef>
                          <a:spcPts val="0"/>
                        </a:spcBef>
                        <a:spcAft>
                          <a:spcPts val="0"/>
                        </a:spcAft>
                      </a:pPr>
                      <a:r>
                        <a:rPr lang="en-US" sz="1600">
                          <a:effectLst/>
                        </a:rPr>
                        <a:t>5</a:t>
                      </a:r>
                      <a:endParaRPr lang="en-US" sz="1600">
                        <a:effectLst/>
                        <a:latin typeface="Times New Roman"/>
                        <a:ea typeface="Times New Roman"/>
                      </a:endParaRPr>
                    </a:p>
                  </a:txBody>
                  <a:tcPr marL="22451" marR="22451" marT="0" marB="0" anchor="ctr"/>
                </a:tc>
                <a:tc hMerge="1">
                  <a:txBody>
                    <a:bodyPr/>
                    <a:lstStyle/>
                    <a:p>
                      <a:endParaRPr lang="en-US"/>
                    </a:p>
                  </a:txBody>
                  <a:tcPr/>
                </a:tc>
                <a:tc>
                  <a:txBody>
                    <a:bodyPr/>
                    <a:lstStyle/>
                    <a:p>
                      <a:pPr marL="0" marR="0" algn="l" rtl="1">
                        <a:spcBef>
                          <a:spcPts val="0"/>
                        </a:spcBef>
                        <a:spcAft>
                          <a:spcPts val="0"/>
                        </a:spcAft>
                      </a:pPr>
                      <a:r>
                        <a:rPr lang="en-US" sz="1600" dirty="0">
                          <a:effectLst/>
                          <a:latin typeface="Times New Roman"/>
                          <a:ea typeface="Times New Roman"/>
                        </a:rPr>
                        <a:t>1</a:t>
                      </a:r>
                    </a:p>
                  </a:txBody>
                  <a:tcPr marL="22451" marR="22451" marT="0" marB="0" anchor="ctr"/>
                </a:tc>
                <a:tc>
                  <a:txBody>
                    <a:bodyPr/>
                    <a:lstStyle/>
                    <a:p>
                      <a:pPr marL="0" marR="0" algn="l" rtl="0">
                        <a:spcBef>
                          <a:spcPts val="0"/>
                        </a:spcBef>
                        <a:spcAft>
                          <a:spcPts val="0"/>
                        </a:spcAft>
                      </a:pPr>
                      <a:r>
                        <a:rPr lang="en-US" sz="1600" b="1" dirty="0">
                          <a:effectLst/>
                        </a:rPr>
                        <a:t>III- Bulk Materials: </a:t>
                      </a:r>
                      <a:r>
                        <a:rPr lang="en-US" sz="1600" dirty="0">
                          <a:effectLst/>
                        </a:rPr>
                        <a:t>Surface Tension, Capillarity, Surfactants and the Lung  </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a:effectLst/>
                        </a:rPr>
                        <a:t> </a:t>
                      </a:r>
                      <a:endParaRPr lang="en-US" sz="1600">
                        <a:effectLst/>
                        <a:latin typeface="Times New Roman"/>
                        <a:ea typeface="Times New Roman"/>
                      </a:endParaRPr>
                    </a:p>
                  </a:txBody>
                  <a:tcPr marL="22451" marR="22451" marT="0" marB="0"/>
                </a:tc>
                <a:extLst>
                  <a:ext uri="{0D108BD9-81ED-4DB2-BD59-A6C34878D82A}">
                    <a16:rowId xmlns:a16="http://schemas.microsoft.com/office/drawing/2014/main" val="10009"/>
                  </a:ext>
                </a:extLst>
              </a:tr>
              <a:tr h="262494">
                <a:tc gridSpan="2">
                  <a:txBody>
                    <a:bodyPr/>
                    <a:lstStyle/>
                    <a:p>
                      <a:pPr marL="0" marR="0" algn="l" rtl="1">
                        <a:spcBef>
                          <a:spcPts val="0"/>
                        </a:spcBef>
                        <a:spcAft>
                          <a:spcPts val="0"/>
                        </a:spcAft>
                      </a:pPr>
                      <a:r>
                        <a:rPr lang="en-US" sz="1600" dirty="0">
                          <a:effectLst/>
                        </a:rPr>
                        <a:t>5 </a:t>
                      </a:r>
                      <a:endParaRPr lang="en-US" sz="1600" dirty="0">
                        <a:effectLst/>
                        <a:latin typeface="Times New Roman"/>
                        <a:ea typeface="Times New Roman"/>
                      </a:endParaRPr>
                    </a:p>
                  </a:txBody>
                  <a:tcPr marL="22451" marR="22451" marT="0" marB="0" anchor="ctr"/>
                </a:tc>
                <a:tc hMerge="1">
                  <a:txBody>
                    <a:bodyPr/>
                    <a:lstStyle/>
                    <a:p>
                      <a:endParaRPr lang="en-US"/>
                    </a:p>
                  </a:txBody>
                  <a:tcPr/>
                </a:tc>
                <a:tc>
                  <a:txBody>
                    <a:bodyPr/>
                    <a:lstStyle/>
                    <a:p>
                      <a:pPr marL="0" marR="0" algn="l" rtl="1">
                        <a:spcBef>
                          <a:spcPts val="0"/>
                        </a:spcBef>
                        <a:spcAft>
                          <a:spcPts val="0"/>
                        </a:spcAft>
                      </a:pPr>
                      <a:r>
                        <a:rPr lang="en-US" sz="1600" dirty="0">
                          <a:effectLst/>
                          <a:latin typeface="Times New Roman"/>
                          <a:ea typeface="Times New Roman"/>
                        </a:rPr>
                        <a:t>2</a:t>
                      </a:r>
                    </a:p>
                  </a:txBody>
                  <a:tcPr marL="22451" marR="22451" marT="0" marB="0" anchor="ctr"/>
                </a:tc>
                <a:tc>
                  <a:txBody>
                    <a:bodyPr/>
                    <a:lstStyle/>
                    <a:p>
                      <a:pPr marL="0" marR="0" algn="l" rtl="0">
                        <a:spcBef>
                          <a:spcPts val="0"/>
                        </a:spcBef>
                        <a:spcAft>
                          <a:spcPts val="0"/>
                        </a:spcAft>
                      </a:pPr>
                      <a:r>
                        <a:rPr lang="en-US" sz="1600" b="1" dirty="0">
                          <a:effectLst/>
                        </a:rPr>
                        <a:t>III- Bulk Materials: </a:t>
                      </a:r>
                      <a:r>
                        <a:rPr lang="en-US" sz="1600" dirty="0">
                          <a:effectLst/>
                        </a:rPr>
                        <a:t>Definitions of some key terms, The Equation of Continuity, Bernoulli Equation.</a:t>
                      </a:r>
                      <a:endParaRPr lang="en-US" sz="1600" dirty="0">
                        <a:effectLst/>
                        <a:latin typeface="Times New Roman"/>
                        <a:ea typeface="Times New Roman"/>
                      </a:endParaRPr>
                    </a:p>
                  </a:txBody>
                  <a:tcPr marL="22451" marR="22451" marT="0" marB="0" anchor="ct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1600" dirty="0">
                          <a:effectLst/>
                        </a:rPr>
                        <a:t>Homework</a:t>
                      </a:r>
                      <a:endParaRPr lang="en-US" sz="1600" dirty="0">
                        <a:effectLst/>
                        <a:latin typeface="Times New Roman"/>
                        <a:ea typeface="Times New Roman"/>
                      </a:endParaRPr>
                    </a:p>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10"/>
                  </a:ext>
                </a:extLst>
              </a:tr>
              <a:tr h="174995">
                <a:tc gridSpan="2">
                  <a:txBody>
                    <a:bodyPr/>
                    <a:lstStyle/>
                    <a:p>
                      <a:pPr marL="0" marR="0" algn="l" rtl="1">
                        <a:spcBef>
                          <a:spcPts val="0"/>
                        </a:spcBef>
                        <a:spcAft>
                          <a:spcPts val="0"/>
                        </a:spcAft>
                      </a:pPr>
                      <a:r>
                        <a:rPr lang="en-US" sz="1600" dirty="0">
                          <a:effectLst/>
                        </a:rPr>
                        <a:t>6</a:t>
                      </a:r>
                      <a:endParaRPr lang="en-US" sz="1600" dirty="0">
                        <a:effectLst/>
                        <a:latin typeface="Times New Roman"/>
                        <a:ea typeface="Times New Roman"/>
                      </a:endParaRPr>
                    </a:p>
                  </a:txBody>
                  <a:tcPr marL="22451" marR="22451" marT="0" marB="0" anchor="ctr"/>
                </a:tc>
                <a:tc hMerge="1">
                  <a:txBody>
                    <a:bodyPr/>
                    <a:lstStyle/>
                    <a:p>
                      <a:endParaRPr lang="en-US"/>
                    </a:p>
                  </a:txBody>
                  <a:tcPr/>
                </a:tc>
                <a:tc>
                  <a:txBody>
                    <a:bodyPr/>
                    <a:lstStyle/>
                    <a:p>
                      <a:pPr marL="0" marR="0" algn="l" rtl="1">
                        <a:spcBef>
                          <a:spcPts val="0"/>
                        </a:spcBef>
                        <a:spcAft>
                          <a:spcPts val="0"/>
                        </a:spcAft>
                      </a:pPr>
                      <a:r>
                        <a:rPr lang="en-US" sz="1600" dirty="0">
                          <a:effectLst/>
                          <a:latin typeface="Times New Roman"/>
                          <a:ea typeface="Times New Roman"/>
                        </a:rPr>
                        <a:t>1</a:t>
                      </a:r>
                    </a:p>
                  </a:txBody>
                  <a:tcPr marL="22451" marR="22451" marT="0" marB="0" anchor="ctr"/>
                </a:tc>
                <a:tc>
                  <a:txBody>
                    <a:bodyPr/>
                    <a:lstStyle/>
                    <a:p>
                      <a:pPr marL="0" marR="0" algn="l" rtl="0">
                        <a:spcBef>
                          <a:spcPts val="0"/>
                        </a:spcBef>
                        <a:spcAft>
                          <a:spcPts val="0"/>
                        </a:spcAft>
                      </a:pPr>
                      <a:r>
                        <a:rPr lang="en-US" sz="1600" b="1" dirty="0">
                          <a:effectLst/>
                        </a:rPr>
                        <a:t>III- Bulk Materials:</a:t>
                      </a:r>
                      <a:r>
                        <a:rPr lang="en-US" sz="1600" dirty="0">
                          <a:effectLst/>
                        </a:rPr>
                        <a:t> Viscosity (Poiseuille's Law), Turbulence</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Quiz (3)</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11"/>
                  </a:ext>
                </a:extLst>
              </a:tr>
              <a:tr h="437490">
                <a:tc rowSpan="2" gridSpan="2">
                  <a:txBody>
                    <a:bodyPr/>
                    <a:lstStyle/>
                    <a:p>
                      <a:pPr marL="0" marR="0" algn="l" rtl="1">
                        <a:spcBef>
                          <a:spcPts val="0"/>
                        </a:spcBef>
                        <a:spcAft>
                          <a:spcPts val="0"/>
                        </a:spcAft>
                      </a:pPr>
                      <a:r>
                        <a:rPr lang="en-US" sz="1600" dirty="0">
                          <a:effectLst/>
                        </a:rPr>
                        <a:t>7</a:t>
                      </a:r>
                    </a:p>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nchor="ctr"/>
                </a:tc>
                <a:tc rowSpan="2" hMerge="1">
                  <a:txBody>
                    <a:bodyPr/>
                    <a:lstStyle/>
                    <a:p>
                      <a:endParaRPr lang="en-US"/>
                    </a:p>
                  </a:txBody>
                  <a:tcPr/>
                </a:tc>
                <a:tc>
                  <a:txBody>
                    <a:bodyPr/>
                    <a:lstStyle/>
                    <a:p>
                      <a:pPr marL="0" marR="0" algn="l" rtl="1">
                        <a:spcBef>
                          <a:spcPts val="0"/>
                        </a:spcBef>
                        <a:spcAft>
                          <a:spcPts val="0"/>
                        </a:spcAft>
                      </a:pPr>
                      <a:r>
                        <a:rPr lang="en-US" sz="1600">
                          <a:effectLst/>
                        </a:rPr>
                        <a:t>1</a:t>
                      </a:r>
                      <a:endParaRPr lang="en-US" sz="1600">
                        <a:effectLst/>
                        <a:latin typeface="Times New Roman"/>
                        <a:ea typeface="Times New Roman"/>
                      </a:endParaRPr>
                    </a:p>
                  </a:txBody>
                  <a:tcPr marL="22451" marR="22451" marT="0" marB="0" anchor="ctr"/>
                </a:tc>
                <a:tc>
                  <a:txBody>
                    <a:bodyPr/>
                    <a:lstStyle/>
                    <a:p>
                      <a:pPr marL="0" marR="0" algn="l" rtl="0">
                        <a:spcBef>
                          <a:spcPts val="0"/>
                        </a:spcBef>
                        <a:spcAft>
                          <a:spcPts val="0"/>
                        </a:spcAft>
                      </a:pPr>
                      <a:r>
                        <a:rPr lang="en-US" sz="1600" b="1" dirty="0">
                          <a:effectLst/>
                        </a:rPr>
                        <a:t>IV- Electricity and DC Circuits:</a:t>
                      </a:r>
                    </a:p>
                    <a:p>
                      <a:pPr marL="0" marR="0" algn="l" rtl="0">
                        <a:spcBef>
                          <a:spcPts val="0"/>
                        </a:spcBef>
                        <a:spcAft>
                          <a:spcPts val="0"/>
                        </a:spcAft>
                      </a:pPr>
                      <a:r>
                        <a:rPr lang="en-US" sz="1600" dirty="0">
                          <a:effectLst/>
                        </a:rPr>
                        <a:t>Charge, Conductors and Insulators, Charging of Objects, </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12"/>
                  </a:ext>
                </a:extLst>
              </a:tr>
              <a:tr h="174995">
                <a:tc gridSpan="2" vMerge="1">
                  <a:txBody>
                    <a:bodyPr/>
                    <a:lstStyle/>
                    <a:p>
                      <a:endParaRPr lang="en-US"/>
                    </a:p>
                  </a:txBody>
                  <a:tcPr/>
                </a:tc>
                <a:tc hMerge="1" vMerge="1">
                  <a:txBody>
                    <a:bodyPr/>
                    <a:lstStyle/>
                    <a:p>
                      <a:endParaRPr lang="en-US"/>
                    </a:p>
                  </a:txBody>
                  <a:tcPr/>
                </a:tc>
                <a:tc>
                  <a:txBody>
                    <a:bodyPr/>
                    <a:lstStyle/>
                    <a:p>
                      <a:pPr marL="0" marR="0" algn="l" rtl="1">
                        <a:spcBef>
                          <a:spcPts val="0"/>
                        </a:spcBef>
                        <a:spcAft>
                          <a:spcPts val="0"/>
                        </a:spcAft>
                      </a:pPr>
                      <a:r>
                        <a:rPr lang="en-US" sz="1600">
                          <a:effectLst/>
                        </a:rPr>
                        <a:t>2</a:t>
                      </a:r>
                      <a:endParaRPr lang="en-US" sz="1600">
                        <a:effectLst/>
                        <a:latin typeface="Times New Roman"/>
                        <a:ea typeface="Times New Roman"/>
                      </a:endParaRPr>
                    </a:p>
                  </a:txBody>
                  <a:tcPr marL="22451" marR="22451"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effectLst/>
                        </a:rPr>
                        <a:t>IV- Electricity and DC Circuits:</a:t>
                      </a:r>
                    </a:p>
                    <a:p>
                      <a:pPr marL="0" marR="0" algn="l" rtl="0">
                        <a:spcBef>
                          <a:spcPts val="0"/>
                        </a:spcBef>
                        <a:spcAft>
                          <a:spcPts val="0"/>
                        </a:spcAft>
                      </a:pPr>
                      <a:r>
                        <a:rPr lang="en-US" sz="1600" dirty="0">
                          <a:effectLst/>
                        </a:rPr>
                        <a:t>Polarization,</a:t>
                      </a:r>
                      <a:r>
                        <a:rPr lang="en-US" sz="1600" baseline="0" dirty="0">
                          <a:effectLst/>
                        </a:rPr>
                        <a:t> </a:t>
                      </a:r>
                      <a:r>
                        <a:rPr lang="en-US" sz="1600" dirty="0">
                          <a:effectLst/>
                        </a:rPr>
                        <a:t>Electric Field, The Heart and ECG.</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a:effectLst/>
                        </a:rPr>
                        <a:t> </a:t>
                      </a:r>
                      <a:endParaRPr lang="en-US" sz="1600">
                        <a:effectLst/>
                        <a:latin typeface="Times New Roman"/>
                        <a:ea typeface="Times New Roman"/>
                      </a:endParaRPr>
                    </a:p>
                  </a:txBody>
                  <a:tcPr marL="22451" marR="22451" marT="0" marB="0"/>
                </a:tc>
                <a:extLst>
                  <a:ext uri="{0D108BD9-81ED-4DB2-BD59-A6C34878D82A}">
                    <a16:rowId xmlns:a16="http://schemas.microsoft.com/office/drawing/2014/main" val="10013"/>
                  </a:ext>
                </a:extLst>
              </a:tr>
              <a:tr h="262494">
                <a:tc rowSpan="2" gridSpan="2">
                  <a:txBody>
                    <a:bodyPr/>
                    <a:lstStyle/>
                    <a:p>
                      <a:pPr marL="0" marR="0" algn="l" rtl="1">
                        <a:spcBef>
                          <a:spcPts val="0"/>
                        </a:spcBef>
                        <a:spcAft>
                          <a:spcPts val="0"/>
                        </a:spcAft>
                      </a:pPr>
                      <a:r>
                        <a:rPr lang="en-US" sz="1600">
                          <a:effectLst/>
                        </a:rPr>
                        <a:t>8</a:t>
                      </a:r>
                      <a:endParaRPr lang="en-US" sz="1600">
                        <a:effectLst/>
                        <a:latin typeface="Times New Roman"/>
                        <a:ea typeface="Times New Roman"/>
                      </a:endParaRPr>
                    </a:p>
                  </a:txBody>
                  <a:tcPr marL="22451" marR="22451" marT="0" marB="0" anchor="ctr"/>
                </a:tc>
                <a:tc rowSpan="2" hMerge="1">
                  <a:txBody>
                    <a:bodyPr/>
                    <a:lstStyle/>
                    <a:p>
                      <a:endParaRPr lang="en-US"/>
                    </a:p>
                  </a:txBody>
                  <a:tcPr/>
                </a:tc>
                <a:tc>
                  <a:txBody>
                    <a:bodyPr/>
                    <a:lstStyle/>
                    <a:p>
                      <a:pPr marL="0" marR="0" algn="l" rtl="1">
                        <a:spcBef>
                          <a:spcPts val="0"/>
                        </a:spcBef>
                        <a:spcAft>
                          <a:spcPts val="0"/>
                        </a:spcAft>
                      </a:pPr>
                      <a:r>
                        <a:rPr lang="en-US" sz="1600">
                          <a:effectLst/>
                        </a:rPr>
                        <a:t>3</a:t>
                      </a:r>
                      <a:endParaRPr lang="en-US" sz="1600">
                        <a:effectLst/>
                        <a:latin typeface="Times New Roman"/>
                        <a:ea typeface="Times New Roman"/>
                      </a:endParaRPr>
                    </a:p>
                  </a:txBody>
                  <a:tcPr marL="22451" marR="22451"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effectLst/>
                        </a:rPr>
                        <a:t>IV- Electricity and DC Circuits:</a:t>
                      </a:r>
                    </a:p>
                    <a:p>
                      <a:pPr marL="0" marR="0" algn="l" rtl="0">
                        <a:spcBef>
                          <a:spcPts val="0"/>
                        </a:spcBef>
                        <a:spcAft>
                          <a:spcPts val="0"/>
                        </a:spcAft>
                      </a:pPr>
                      <a:r>
                        <a:rPr lang="en-US" sz="1600" dirty="0">
                          <a:effectLst/>
                        </a:rPr>
                        <a:t>The Capacitor, Electric current, Resistance and Ohm’s Law,</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a:effectLst/>
                        </a:rPr>
                        <a:t> </a:t>
                      </a:r>
                      <a:endParaRPr lang="en-US" sz="1600">
                        <a:effectLst/>
                        <a:latin typeface="Times New Roman"/>
                        <a:ea typeface="Times New Roman"/>
                      </a:endParaRPr>
                    </a:p>
                  </a:txBody>
                  <a:tcPr marL="22451" marR="22451" marT="0" marB="0"/>
                </a:tc>
                <a:extLst>
                  <a:ext uri="{0D108BD9-81ED-4DB2-BD59-A6C34878D82A}">
                    <a16:rowId xmlns:a16="http://schemas.microsoft.com/office/drawing/2014/main" val="10014"/>
                  </a:ext>
                </a:extLst>
              </a:tr>
              <a:tr h="174995">
                <a:tc gridSpan="2" vMerge="1">
                  <a:txBody>
                    <a:bodyPr/>
                    <a:lstStyle/>
                    <a:p>
                      <a:endParaRPr lang="en-US"/>
                    </a:p>
                  </a:txBody>
                  <a:tcPr/>
                </a:tc>
                <a:tc hMerge="1" vMerge="1">
                  <a:txBody>
                    <a:bodyPr/>
                    <a:lstStyle/>
                    <a:p>
                      <a:endParaRPr lang="en-US"/>
                    </a:p>
                  </a:txBody>
                  <a:tcPr/>
                </a:tc>
                <a:tc>
                  <a:txBody>
                    <a:bodyPr/>
                    <a:lstStyle/>
                    <a:p>
                      <a:pPr marL="0" marR="0" algn="l" rtl="1">
                        <a:spcBef>
                          <a:spcPts val="0"/>
                        </a:spcBef>
                        <a:spcAft>
                          <a:spcPts val="0"/>
                        </a:spcAft>
                      </a:pPr>
                      <a:r>
                        <a:rPr lang="en-US" sz="1600">
                          <a:effectLst/>
                        </a:rPr>
                        <a:t>4</a:t>
                      </a:r>
                      <a:endParaRPr lang="en-US" sz="1600">
                        <a:effectLst/>
                        <a:latin typeface="Times New Roman"/>
                        <a:ea typeface="Times New Roman"/>
                      </a:endParaRPr>
                    </a:p>
                  </a:txBody>
                  <a:tcPr marL="22451" marR="22451"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effectLst/>
                        </a:rPr>
                        <a:t>IV- Electricity and DC Circuits:</a:t>
                      </a:r>
                    </a:p>
                    <a:p>
                      <a:pPr marL="0" marR="0" algn="l" rtl="0">
                        <a:spcBef>
                          <a:spcPts val="0"/>
                        </a:spcBef>
                        <a:spcAft>
                          <a:spcPts val="0"/>
                        </a:spcAft>
                      </a:pPr>
                      <a:r>
                        <a:rPr lang="en-US" sz="1600" dirty="0">
                          <a:effectLst/>
                        </a:rPr>
                        <a:t>Electricity in Cells</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Homework</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41871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514907725"/>
              </p:ext>
            </p:extLst>
          </p:nvPr>
        </p:nvGraphicFramePr>
        <p:xfrm>
          <a:off x="0" y="381000"/>
          <a:ext cx="9144000" cy="5998097"/>
        </p:xfrm>
        <a:graphic>
          <a:graphicData uri="http://schemas.openxmlformats.org/drawingml/2006/table">
            <a:tbl>
              <a:tblPr firstRow="1" firstCol="1" bandRow="1">
                <a:tableStyleId>{5C22544A-7EE6-4342-B048-85BDC9FD1C3A}</a:tableStyleId>
              </a:tblPr>
              <a:tblGrid>
                <a:gridCol w="430060">
                  <a:extLst>
                    <a:ext uri="{9D8B030D-6E8A-4147-A177-3AD203B41FA5}">
                      <a16:colId xmlns:a16="http://schemas.microsoft.com/office/drawing/2014/main" val="20000"/>
                    </a:ext>
                  </a:extLst>
                </a:gridCol>
                <a:gridCol w="304800">
                  <a:extLst>
                    <a:ext uri="{9D8B030D-6E8A-4147-A177-3AD203B41FA5}">
                      <a16:colId xmlns:a16="http://schemas.microsoft.com/office/drawing/2014/main" val="20001"/>
                    </a:ext>
                  </a:extLst>
                </a:gridCol>
                <a:gridCol w="7357175">
                  <a:extLst>
                    <a:ext uri="{9D8B030D-6E8A-4147-A177-3AD203B41FA5}">
                      <a16:colId xmlns:a16="http://schemas.microsoft.com/office/drawing/2014/main" val="20002"/>
                    </a:ext>
                  </a:extLst>
                </a:gridCol>
                <a:gridCol w="1051965">
                  <a:extLst>
                    <a:ext uri="{9D8B030D-6E8A-4147-A177-3AD203B41FA5}">
                      <a16:colId xmlns:a16="http://schemas.microsoft.com/office/drawing/2014/main" val="20003"/>
                    </a:ext>
                  </a:extLst>
                </a:gridCol>
              </a:tblGrid>
              <a:tr h="838201">
                <a:tc rowSpan="2">
                  <a:txBody>
                    <a:bodyPr/>
                    <a:lstStyle/>
                    <a:p>
                      <a:pPr marL="0" marR="0" algn="l" rtl="1">
                        <a:spcBef>
                          <a:spcPts val="0"/>
                        </a:spcBef>
                        <a:spcAft>
                          <a:spcPts val="0"/>
                        </a:spcAft>
                      </a:pPr>
                      <a:r>
                        <a:rPr lang="en-US" sz="1600" dirty="0">
                          <a:effectLst/>
                        </a:rPr>
                        <a:t>9</a:t>
                      </a:r>
                      <a:endParaRPr lang="en-US" sz="1600" dirty="0">
                        <a:effectLst/>
                        <a:latin typeface="Times New Roman"/>
                        <a:ea typeface="Times New Roman"/>
                      </a:endParaRPr>
                    </a:p>
                  </a:txBody>
                  <a:tcPr marL="22451" marR="22451" marT="0" marB="0" anchor="ctr"/>
                </a:tc>
                <a:tc>
                  <a:txBody>
                    <a:bodyPr/>
                    <a:lstStyle/>
                    <a:p>
                      <a:r>
                        <a:rPr lang="en-US" sz="1600" dirty="0"/>
                        <a:t>5</a:t>
                      </a:r>
                    </a:p>
                  </a:txBody>
                  <a:tcPr marL="22451" marR="22451" marT="0" marB="0" anchor="ctr"/>
                </a:tc>
                <a:tc>
                  <a:txBody>
                    <a:bodyPr/>
                    <a:lstStyle/>
                    <a:p>
                      <a:pPr marL="0" marR="0" algn="ctr" rtl="1">
                        <a:spcBef>
                          <a:spcPts val="0"/>
                        </a:spcBef>
                        <a:spcAft>
                          <a:spcPts val="0"/>
                        </a:spcAft>
                      </a:pPr>
                      <a:endParaRPr lang="en-US" sz="1600" dirty="0">
                        <a:effectLst/>
                      </a:endParaRPr>
                    </a:p>
                    <a:p>
                      <a:pPr marL="0" marR="0" indent="0" algn="ctr" defTabSz="914400" rtl="1" eaLnBrk="1" fontAlgn="auto" latinLnBrk="0" hangingPunct="1">
                        <a:lnSpc>
                          <a:spcPct val="100000"/>
                        </a:lnSpc>
                        <a:spcBef>
                          <a:spcPts val="0"/>
                        </a:spcBef>
                        <a:spcAft>
                          <a:spcPts val="0"/>
                        </a:spcAft>
                        <a:buClrTx/>
                        <a:buSzTx/>
                        <a:buFontTx/>
                        <a:buNone/>
                        <a:tabLst/>
                        <a:defRPr/>
                      </a:pPr>
                      <a:r>
                        <a:rPr lang="en-US" sz="1600" dirty="0">
                          <a:effectLst/>
                        </a:rPr>
                        <a:t>Review</a:t>
                      </a:r>
                      <a:endParaRPr lang="en-US" sz="1600" dirty="0">
                        <a:effectLst/>
                        <a:latin typeface="Times New Roman"/>
                        <a:ea typeface="Times New Roman"/>
                      </a:endParaRPr>
                    </a:p>
                    <a:p>
                      <a:pPr marL="0" marR="0" algn="ctr" rtl="1">
                        <a:spcBef>
                          <a:spcPts val="0"/>
                        </a:spcBef>
                        <a:spcAft>
                          <a:spcPts val="0"/>
                        </a:spcAft>
                      </a:pPr>
                      <a:r>
                        <a:rPr lang="en-US" sz="1600" dirty="0">
                          <a:effectLst/>
                        </a:rPr>
                        <a:t>Electricity and DC Circuits</a:t>
                      </a:r>
                      <a:endParaRPr lang="en-US" sz="1600" dirty="0">
                        <a:effectLst/>
                        <a:latin typeface="Times New Roman"/>
                        <a:ea typeface="Times New Roman"/>
                      </a:endParaRPr>
                    </a:p>
                    <a:p>
                      <a:endParaRPr lang="en-US" sz="1600" dirty="0"/>
                    </a:p>
                  </a:txBody>
                  <a:tcPr marL="22451" marR="22451"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effectLst/>
                        </a:rPr>
                        <a:t>Quiz (3)</a:t>
                      </a:r>
                      <a:endParaRPr lang="en-US" sz="1600" dirty="0">
                        <a:effectLst/>
                        <a:latin typeface="Times New Roman"/>
                        <a:ea typeface="Times New Roman"/>
                      </a:endParaRPr>
                    </a:p>
                    <a:p>
                      <a:endParaRPr lang="en-US" sz="1600" dirty="0"/>
                    </a:p>
                  </a:txBody>
                  <a:tcPr marL="22451" marR="22451" marT="0" marB="0"/>
                </a:tc>
                <a:extLst>
                  <a:ext uri="{0D108BD9-81ED-4DB2-BD59-A6C34878D82A}">
                    <a16:rowId xmlns:a16="http://schemas.microsoft.com/office/drawing/2014/main" val="10000"/>
                  </a:ext>
                </a:extLst>
              </a:tr>
              <a:tr h="500420">
                <a:tc vMerge="1">
                  <a:txBody>
                    <a:bodyPr/>
                    <a:lstStyle/>
                    <a:p>
                      <a:endParaRPr lang="en-US"/>
                    </a:p>
                  </a:txBody>
                  <a:tcPr/>
                </a:tc>
                <a:tc>
                  <a:txBody>
                    <a:bodyPr/>
                    <a:lstStyle/>
                    <a:p>
                      <a:pPr marL="0" marR="0" algn="l" rtl="1">
                        <a:spcBef>
                          <a:spcPts val="0"/>
                        </a:spcBef>
                        <a:spcAft>
                          <a:spcPts val="0"/>
                        </a:spcAft>
                      </a:pPr>
                      <a:r>
                        <a:rPr lang="en-US" sz="1600" dirty="0">
                          <a:effectLst/>
                        </a:rPr>
                        <a:t>1</a:t>
                      </a:r>
                      <a:endParaRPr lang="en-US" sz="1600" dirty="0">
                        <a:effectLst/>
                        <a:latin typeface="Times New Roman"/>
                        <a:ea typeface="Times New Roman"/>
                      </a:endParaRPr>
                    </a:p>
                  </a:txBody>
                  <a:tcPr marL="22451" marR="22451" marT="0" marB="0" anchor="ctr"/>
                </a:tc>
                <a:tc>
                  <a:txBody>
                    <a:bodyPr/>
                    <a:lstStyle/>
                    <a:p>
                      <a:pPr marL="0" marR="0" algn="l" rtl="0">
                        <a:spcBef>
                          <a:spcPts val="0"/>
                        </a:spcBef>
                        <a:spcAft>
                          <a:spcPts val="0"/>
                        </a:spcAft>
                      </a:pPr>
                      <a:r>
                        <a:rPr lang="en-US" sz="1600" b="1" dirty="0">
                          <a:effectLst/>
                        </a:rPr>
                        <a:t> V- Optics: </a:t>
                      </a:r>
                      <a:r>
                        <a:rPr lang="en-US" sz="1600" dirty="0">
                          <a:effectLst/>
                        </a:rPr>
                        <a:t>Introduction, Electromagnetic Waves, Reflection,</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1"/>
                  </a:ext>
                </a:extLst>
              </a:tr>
              <a:tr h="500420">
                <a:tc>
                  <a:txBody>
                    <a:bodyPr/>
                    <a:lstStyle/>
                    <a:p>
                      <a:pPr marL="0" marR="0" algn="l" rtl="1">
                        <a:spcBef>
                          <a:spcPts val="0"/>
                        </a:spcBef>
                        <a:spcAft>
                          <a:spcPts val="0"/>
                        </a:spcAft>
                      </a:pP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latin typeface="Times New Roman"/>
                          <a:ea typeface="Times New Roman"/>
                        </a:rPr>
                        <a:t>2</a:t>
                      </a:r>
                    </a:p>
                  </a:txBody>
                  <a:tcPr marL="22451" marR="22451" marT="0" marB="0" anchor="ctr"/>
                </a:tc>
                <a:tc>
                  <a:txBody>
                    <a:bodyPr/>
                    <a:lstStyle/>
                    <a:p>
                      <a:pPr marL="0" marR="0" algn="l" rtl="0">
                        <a:spcBef>
                          <a:spcPts val="0"/>
                        </a:spcBef>
                        <a:spcAft>
                          <a:spcPts val="0"/>
                        </a:spcAft>
                      </a:pPr>
                      <a:r>
                        <a:rPr lang="en-US" sz="1600" b="1" dirty="0">
                          <a:effectLst/>
                        </a:rPr>
                        <a:t>V- Optics: </a:t>
                      </a:r>
                      <a:r>
                        <a:rPr lang="en-US" sz="1600" dirty="0">
                          <a:effectLst/>
                        </a:rPr>
                        <a:t>Refraction, Dispersion, Lenses,</a:t>
                      </a:r>
                    </a:p>
                  </a:txBody>
                  <a:tcPr marL="22451" marR="22451" marT="0" marB="0" anchor="ctr"/>
                </a:tc>
                <a:tc>
                  <a:txBody>
                    <a:bodyPr/>
                    <a:lstStyle/>
                    <a:p>
                      <a:pPr marL="0" marR="0" algn="l" rtl="1">
                        <a:spcBef>
                          <a:spcPts val="0"/>
                        </a:spcBef>
                        <a:spcAft>
                          <a:spcPts val="0"/>
                        </a:spcAft>
                      </a:pP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2"/>
                  </a:ext>
                </a:extLst>
              </a:tr>
              <a:tr h="531697">
                <a:tc rowSpan="2">
                  <a:txBody>
                    <a:bodyPr/>
                    <a:lstStyle/>
                    <a:p>
                      <a:pPr marL="0" marR="0" algn="l" rtl="1">
                        <a:spcBef>
                          <a:spcPts val="0"/>
                        </a:spcBef>
                        <a:spcAft>
                          <a:spcPts val="0"/>
                        </a:spcAft>
                      </a:pPr>
                      <a:r>
                        <a:rPr lang="en-US" sz="1600" dirty="0">
                          <a:effectLst/>
                        </a:rPr>
                        <a:t> </a:t>
                      </a:r>
                    </a:p>
                    <a:p>
                      <a:pPr marL="0" marR="0" algn="l" rtl="1">
                        <a:spcBef>
                          <a:spcPts val="0"/>
                        </a:spcBef>
                        <a:spcAft>
                          <a:spcPts val="0"/>
                        </a:spcAft>
                      </a:pPr>
                      <a:r>
                        <a:rPr lang="en-US" sz="1600" dirty="0">
                          <a:effectLst/>
                        </a:rPr>
                        <a:t>10</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3</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b="1" dirty="0">
                          <a:effectLst/>
                        </a:rPr>
                        <a:t>V- Optics: </a:t>
                      </a:r>
                      <a:r>
                        <a:rPr lang="en-US" sz="1600" dirty="0">
                          <a:effectLst/>
                        </a:rPr>
                        <a:t>The Parts of the Eye</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3"/>
                  </a:ext>
                </a:extLst>
              </a:tr>
              <a:tr h="269351">
                <a:tc vMerge="1">
                  <a:txBody>
                    <a:bodyPr/>
                    <a:lstStyle/>
                    <a:p>
                      <a:endParaRPr lang="en-US"/>
                    </a:p>
                  </a:txBody>
                  <a:tcPr/>
                </a:tc>
                <a:tc>
                  <a:txBody>
                    <a:bodyPr/>
                    <a:lstStyle/>
                    <a:p>
                      <a:pPr marL="0" marR="0" algn="l" rtl="1">
                        <a:spcBef>
                          <a:spcPts val="0"/>
                        </a:spcBef>
                        <a:spcAft>
                          <a:spcPts val="0"/>
                        </a:spcAft>
                      </a:pPr>
                      <a:r>
                        <a:rPr lang="en-US" sz="1600" dirty="0">
                          <a:effectLst/>
                        </a:rPr>
                        <a:t>4</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b="1" dirty="0">
                          <a:effectLst/>
                        </a:rPr>
                        <a:t>V- Optics: </a:t>
                      </a:r>
                      <a:r>
                        <a:rPr lang="en-US" sz="1600" dirty="0">
                          <a:effectLst/>
                        </a:rPr>
                        <a:t> Emmetropia, Myopia, Hypermetropia, Presbyopia, Astigmatism,</a:t>
                      </a:r>
                      <a:endParaRPr lang="en-US" sz="1600" dirty="0">
                        <a:effectLst/>
                        <a:latin typeface="Times New Roman"/>
                        <a:ea typeface="Times New Roman"/>
                      </a:endParaRPr>
                    </a:p>
                  </a:txBody>
                  <a:tcPr marL="22451" marR="22451" marT="0" marB="0" anchor="ct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1600" dirty="0">
                          <a:effectLst/>
                        </a:rPr>
                        <a:t>Homework</a:t>
                      </a:r>
                      <a:endParaRPr lang="en-US" sz="1600" dirty="0">
                        <a:effectLst/>
                        <a:latin typeface="Times New Roman"/>
                        <a:ea typeface="Times New Roman"/>
                      </a:endParaRPr>
                    </a:p>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4"/>
                  </a:ext>
                </a:extLst>
              </a:tr>
              <a:tr h="500420">
                <a:tc>
                  <a:txBody>
                    <a:bodyPr/>
                    <a:lstStyle/>
                    <a:p>
                      <a:pPr marL="0" marR="0" algn="l" rtl="1">
                        <a:spcBef>
                          <a:spcPts val="0"/>
                        </a:spcBef>
                        <a:spcAft>
                          <a:spcPts val="0"/>
                        </a:spcAft>
                      </a:pPr>
                      <a:r>
                        <a:rPr lang="en-US" sz="1600" dirty="0">
                          <a:effectLst/>
                        </a:rPr>
                        <a:t>11</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5</a:t>
                      </a:r>
                      <a:endParaRPr lang="en-US" sz="1600" dirty="0">
                        <a:effectLst/>
                        <a:latin typeface="Times New Roman"/>
                        <a:ea typeface="Times New Roman"/>
                      </a:endParaRPr>
                    </a:p>
                  </a:txBody>
                  <a:tcPr marL="22451" marR="22451" marT="0" marB="0" anchor="ctr"/>
                </a:tc>
                <a:tc>
                  <a:txBody>
                    <a:bodyPr/>
                    <a:lstStyle/>
                    <a:p>
                      <a:pPr marL="0" marR="0" algn="ctr" rtl="1">
                        <a:spcBef>
                          <a:spcPts val="0"/>
                        </a:spcBef>
                        <a:spcAft>
                          <a:spcPts val="0"/>
                        </a:spcAft>
                      </a:pPr>
                      <a:r>
                        <a:rPr lang="en-US" sz="1600" dirty="0">
                          <a:effectLst/>
                        </a:rPr>
                        <a:t>Review</a:t>
                      </a:r>
                      <a:r>
                        <a:rPr lang="en-US" sz="1600" baseline="0" dirty="0">
                          <a:effectLst/>
                        </a:rPr>
                        <a:t> </a:t>
                      </a:r>
                      <a:r>
                        <a:rPr lang="en-US" sz="1600" dirty="0">
                          <a:effectLst/>
                        </a:rPr>
                        <a:t>Optics</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Quiz (4)</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5"/>
                  </a:ext>
                </a:extLst>
              </a:tr>
              <a:tr h="750630">
                <a:tc>
                  <a:txBody>
                    <a:bodyPr/>
                    <a:lstStyle/>
                    <a:p>
                      <a:pPr marL="0" marR="0" algn="l" rtl="1">
                        <a:spcBef>
                          <a:spcPts val="0"/>
                        </a:spcBef>
                        <a:spcAft>
                          <a:spcPts val="0"/>
                        </a:spcAft>
                      </a:pPr>
                      <a:r>
                        <a:rPr lang="en-US" sz="1600">
                          <a:effectLst/>
                        </a:rPr>
                        <a:t>12</a:t>
                      </a:r>
                      <a:endParaRPr lang="en-US" sz="160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a:effectLst/>
                        </a:rPr>
                        <a:t>1</a:t>
                      </a:r>
                      <a:endParaRPr lang="en-US" sz="1600">
                        <a:effectLst/>
                        <a:latin typeface="Times New Roman"/>
                        <a:ea typeface="Times New Roman"/>
                      </a:endParaRPr>
                    </a:p>
                  </a:txBody>
                  <a:tcPr marL="22451" marR="22451" marT="0" marB="0" anchor="ctr"/>
                </a:tc>
                <a:tc>
                  <a:txBody>
                    <a:bodyPr/>
                    <a:lstStyle/>
                    <a:p>
                      <a:pPr marL="0" marR="0" algn="l" rtl="0">
                        <a:spcBef>
                          <a:spcPts val="0"/>
                        </a:spcBef>
                        <a:spcAft>
                          <a:spcPts val="0"/>
                        </a:spcAft>
                      </a:pPr>
                      <a:r>
                        <a:rPr lang="en-US" sz="1600" b="1" dirty="0">
                          <a:effectLst/>
                        </a:rPr>
                        <a:t>VI- Radiation and Health:</a:t>
                      </a:r>
                      <a:r>
                        <a:rPr lang="en-US" sz="1600" dirty="0">
                          <a:effectLst/>
                        </a:rPr>
                        <a:t> Introduction, Parts of the Atom,</a:t>
                      </a:r>
                      <a:r>
                        <a:rPr lang="en-US" sz="1600" baseline="0" dirty="0">
                          <a:effectLst/>
                        </a:rPr>
                        <a:t> </a:t>
                      </a:r>
                      <a:r>
                        <a:rPr lang="en-US" sz="1600" dirty="0">
                          <a:effectLst/>
                        </a:rPr>
                        <a:t>Nuclei and Isotopes, Energy and Mass Units, </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6"/>
                  </a:ext>
                </a:extLst>
              </a:tr>
              <a:tr h="250210">
                <a:tc>
                  <a:txBody>
                    <a:bodyPr/>
                    <a:lstStyle/>
                    <a:p>
                      <a:pPr marL="0" marR="0" algn="l" rtl="1">
                        <a:spcBef>
                          <a:spcPts val="0"/>
                        </a:spcBef>
                        <a:spcAft>
                          <a:spcPts val="0"/>
                        </a:spcAft>
                      </a:pPr>
                      <a:r>
                        <a:rPr lang="en-US" sz="1600">
                          <a:effectLst/>
                        </a:rPr>
                        <a:t>12</a:t>
                      </a:r>
                      <a:endParaRPr lang="en-US" sz="160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a:effectLst/>
                        </a:rPr>
                        <a:t>2</a:t>
                      </a:r>
                      <a:endParaRPr lang="en-US" sz="160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b="1" dirty="0">
                          <a:effectLst/>
                        </a:rPr>
                        <a:t>VI- Radiation and Health:</a:t>
                      </a:r>
                      <a:r>
                        <a:rPr lang="en-US" sz="1600" dirty="0">
                          <a:effectLst/>
                        </a:rPr>
                        <a:t> Nuclear Decay Processes, Activity and Half- Life, </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7"/>
                  </a:ext>
                </a:extLst>
              </a:tr>
              <a:tr h="250210">
                <a:tc>
                  <a:txBody>
                    <a:bodyPr/>
                    <a:lstStyle/>
                    <a:p>
                      <a:pPr marL="0" marR="0" algn="l" rtl="1">
                        <a:spcBef>
                          <a:spcPts val="0"/>
                        </a:spcBef>
                        <a:spcAft>
                          <a:spcPts val="0"/>
                        </a:spcAft>
                      </a:pPr>
                      <a:r>
                        <a:rPr lang="en-US" sz="1600">
                          <a:effectLst/>
                        </a:rPr>
                        <a:t> </a:t>
                      </a:r>
                      <a:endParaRPr lang="en-US" sz="160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a:effectLst/>
                        </a:rPr>
                        <a:t>3</a:t>
                      </a:r>
                      <a:endParaRPr lang="en-US" sz="160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b="1" dirty="0">
                          <a:effectLst/>
                        </a:rPr>
                        <a:t>VI- Radiation and Health:</a:t>
                      </a:r>
                      <a:r>
                        <a:rPr lang="en-US" sz="1600" dirty="0">
                          <a:effectLst/>
                        </a:rPr>
                        <a:t> X-ray and Gamma Radiation, Particles</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8"/>
                  </a:ext>
                </a:extLst>
              </a:tr>
              <a:tr h="500420">
                <a:tc>
                  <a:txBody>
                    <a:bodyPr/>
                    <a:lstStyle/>
                    <a:p>
                      <a:pPr marL="0" marR="0" algn="l" rtl="1">
                        <a:spcBef>
                          <a:spcPts val="0"/>
                        </a:spcBef>
                        <a:spcAft>
                          <a:spcPts val="0"/>
                        </a:spcAft>
                      </a:pPr>
                      <a:r>
                        <a:rPr lang="en-US" sz="1600">
                          <a:effectLst/>
                        </a:rPr>
                        <a:t>13</a:t>
                      </a:r>
                      <a:endParaRPr lang="en-US" sz="160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a:effectLst/>
                        </a:rPr>
                        <a:t>4</a:t>
                      </a:r>
                      <a:endParaRPr lang="en-US" sz="160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b="1" dirty="0">
                          <a:effectLst/>
                        </a:rPr>
                        <a:t>VI- Radiation and Health:</a:t>
                      </a:r>
                      <a:r>
                        <a:rPr lang="en-US" sz="1600" dirty="0">
                          <a:effectLst/>
                        </a:rPr>
                        <a:t> Mechanisms of Cell Damage, Dose and Dose Equivalent, </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Homework</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09"/>
                  </a:ext>
                </a:extLst>
              </a:tr>
              <a:tr h="500420">
                <a:tc>
                  <a:txBody>
                    <a:bodyPr/>
                    <a:lstStyle/>
                    <a:p>
                      <a:pPr marL="0" marR="0" algn="l" rtl="1">
                        <a:spcBef>
                          <a:spcPts val="0"/>
                        </a:spcBef>
                        <a:spcAft>
                          <a:spcPts val="0"/>
                        </a:spcAft>
                      </a:pPr>
                      <a:r>
                        <a:rPr lang="en-US" sz="1600">
                          <a:effectLst/>
                        </a:rPr>
                        <a:t> </a:t>
                      </a:r>
                      <a:endParaRPr lang="en-US" sz="160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5</a:t>
                      </a:r>
                      <a:endParaRPr lang="en-US" sz="1600" dirty="0">
                        <a:effectLst/>
                        <a:latin typeface="Times New Roman"/>
                        <a:ea typeface="Times New Roman"/>
                      </a:endParaRPr>
                    </a:p>
                  </a:txBody>
                  <a:tcPr marL="22451" marR="22451" marT="0" marB="0" anchor="ctr"/>
                </a:tc>
                <a:tc>
                  <a:txBody>
                    <a:bodyPr/>
                    <a:lstStyle/>
                    <a:p>
                      <a:pPr marL="0" marR="0" algn="l" rtl="0">
                        <a:spcBef>
                          <a:spcPts val="0"/>
                        </a:spcBef>
                        <a:spcAft>
                          <a:spcPts val="0"/>
                        </a:spcAft>
                      </a:pPr>
                      <a:r>
                        <a:rPr lang="en-US" sz="1600" b="1" dirty="0">
                          <a:effectLst/>
                        </a:rPr>
                        <a:t>VI- Radiation and Health:</a:t>
                      </a:r>
                      <a:r>
                        <a:rPr lang="en-US" sz="1600" dirty="0">
                          <a:effectLst/>
                        </a:rPr>
                        <a:t> Types of Effect, Medical Effects and Risk, Ultraviolet Radiation.</a:t>
                      </a:r>
                      <a:r>
                        <a:rPr lang="en-US" sz="1600" b="1" dirty="0">
                          <a:effectLst/>
                        </a:rPr>
                        <a:t> </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Quiz (5)</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10"/>
                  </a:ext>
                </a:extLst>
              </a:tr>
              <a:tr h="250210">
                <a:tc>
                  <a:txBody>
                    <a:bodyPr/>
                    <a:lstStyle/>
                    <a:p>
                      <a:pPr marL="0" marR="0" algn="l" rtl="1">
                        <a:spcBef>
                          <a:spcPts val="0"/>
                        </a:spcBef>
                        <a:spcAft>
                          <a:spcPts val="0"/>
                        </a:spcAft>
                      </a:pPr>
                      <a:r>
                        <a:rPr lang="en-US" sz="1600">
                          <a:effectLst/>
                        </a:rPr>
                        <a:t>14</a:t>
                      </a:r>
                      <a:endParaRPr lang="en-US" sz="160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1-2</a:t>
                      </a:r>
                      <a:endParaRPr lang="en-US" sz="1600" dirty="0">
                        <a:effectLst/>
                        <a:latin typeface="Times New Roman"/>
                        <a:ea typeface="Times New Roman"/>
                      </a:endParaRPr>
                    </a:p>
                  </a:txBody>
                  <a:tcPr marL="22451" marR="22451" marT="0" marB="0" anchor="ctr"/>
                </a:tc>
                <a:tc>
                  <a:txBody>
                    <a:bodyPr/>
                    <a:lstStyle/>
                    <a:p>
                      <a:pPr marL="0" marR="0" algn="ctr" rtl="0">
                        <a:spcBef>
                          <a:spcPts val="0"/>
                        </a:spcBef>
                        <a:spcAft>
                          <a:spcPts val="0"/>
                        </a:spcAft>
                      </a:pPr>
                      <a:r>
                        <a:rPr lang="en-US" sz="1600" dirty="0">
                          <a:effectLst/>
                        </a:rPr>
                        <a:t>Review the course</a:t>
                      </a:r>
                      <a:endParaRPr lang="en-US" sz="1600" dirty="0">
                        <a:effectLst/>
                        <a:latin typeface="Times New Roman"/>
                        <a:ea typeface="Times New Roman"/>
                      </a:endParaRPr>
                    </a:p>
                  </a:txBody>
                  <a:tcPr marL="22451" marR="22451" marT="0" marB="0" anchor="ctr"/>
                </a:tc>
                <a:tc>
                  <a:txBody>
                    <a:bodyPr/>
                    <a:lstStyle/>
                    <a:p>
                      <a:pPr marL="0" marR="0" algn="l" rtl="1">
                        <a:spcBef>
                          <a:spcPts val="0"/>
                        </a:spcBef>
                        <a:spcAft>
                          <a:spcPts val="0"/>
                        </a:spcAft>
                      </a:pPr>
                      <a:r>
                        <a:rPr lang="en-US" sz="1600" dirty="0">
                          <a:effectLst/>
                        </a:rPr>
                        <a:t> </a:t>
                      </a:r>
                      <a:endParaRPr lang="en-US" sz="1600" dirty="0">
                        <a:effectLst/>
                        <a:latin typeface="Times New Roman"/>
                        <a:ea typeface="Times New Roman"/>
                      </a:endParaRPr>
                    </a:p>
                  </a:txBody>
                  <a:tcPr marL="22451" marR="22451" marT="0" marB="0"/>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12438142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image" Target="../media/image1.jpeg" /></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4620</TotalTime>
  <Words>670</Words>
  <Application>Microsoft Office PowerPoint</Application>
  <PresentationFormat>عرض على الشاشة (4:3)</PresentationFormat>
  <Paragraphs>170</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Paper</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Thamer</dc:creator>
  <cp:lastModifiedBy>Dr_Ahmed AbuTaleb</cp:lastModifiedBy>
  <cp:revision>56</cp:revision>
  <dcterms:created xsi:type="dcterms:W3CDTF">2006-08-16T00:00:00Z</dcterms:created>
  <dcterms:modified xsi:type="dcterms:W3CDTF">2018-12-27T16:26:04Z</dcterms:modified>
</cp:coreProperties>
</file>