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97" r:id="rId5"/>
    <p:sldId id="298" r:id="rId6"/>
    <p:sldId id="299" r:id="rId7"/>
    <p:sldId id="301" r:id="rId8"/>
    <p:sldId id="300" r:id="rId9"/>
    <p:sldId id="259" r:id="rId10"/>
    <p:sldId id="260" r:id="rId11"/>
    <p:sldId id="302" r:id="rId12"/>
    <p:sldId id="310" r:id="rId13"/>
    <p:sldId id="303" r:id="rId14"/>
    <p:sldId id="304" r:id="rId15"/>
    <p:sldId id="305" r:id="rId16"/>
    <p:sldId id="306" r:id="rId17"/>
    <p:sldId id="307" r:id="rId18"/>
    <p:sldId id="308" r:id="rId19"/>
    <p:sldId id="312" r:id="rId20"/>
    <p:sldId id="313" r:id="rId21"/>
    <p:sldId id="314" r:id="rId2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18C"/>
    <a:srgbClr val="00A6A2"/>
    <a:srgbClr val="89FFC4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نمط متوسط 4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نمط متوسط 3 - تميي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نمط متوسط 1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DB423B-A00A-4132-8EAC-4409D5D7F789}" type="doc">
      <dgm:prSet loTypeId="urn:microsoft.com/office/officeart/2005/8/layout/radial5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47673934-2C9E-4FB3-A98A-3395B674EFB2}">
      <dgm:prSet phldrT="[نص]" custT="1"/>
      <dgm:spPr>
        <a:xfrm>
          <a:off x="2248841" y="1920699"/>
          <a:ext cx="1218972" cy="1218972"/>
        </a:xfrm>
        <a:prstGeom prst="ellipse">
          <a:avLst/>
        </a:prstGeom>
        <a:solidFill>
          <a:srgbClr val="C0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 rtl="1"/>
          <a:r>
            <a:rPr lang="ar-SA" sz="2400" b="1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القيم </a:t>
          </a:r>
        </a:p>
        <a:p>
          <a:pPr algn="ctr" rtl="1"/>
          <a:r>
            <a:rPr lang="ar-SA" sz="2400" b="1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الحاكمة</a:t>
          </a:r>
        </a:p>
      </dgm:t>
    </dgm:pt>
    <dgm:pt modelId="{90917492-640C-44B1-BA14-1E41BCB640C3}" type="parTrans" cxnId="{30639791-CCA0-4A5D-9076-C0DD68451DF1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6472A54E-94EB-4224-ABE6-2242AB42DD29}" type="sibTrans" cxnId="{30639791-CCA0-4A5D-9076-C0DD68451DF1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14508916-3A2C-45F4-86C0-9F536AC46D68}">
      <dgm:prSet phldrT="[نص]" custT="1"/>
      <dgm:spPr>
        <a:xfrm>
          <a:off x="1174144" y="0"/>
          <a:ext cx="3342092" cy="1218972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 rtl="1"/>
          <a:r>
            <a:rPr lang="ar-SA" sz="1800" b="1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</a:t>
          </a:r>
          <a:endParaRPr lang="ar-SA" sz="1800" b="1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C10773A5-66F6-484D-9D93-F130D992976C}" type="parTrans" cxnId="{86F1AD03-0D68-4C14-A519-932405B8EB39}">
      <dgm:prSet custT="1"/>
      <dgm:spPr>
        <a:xfrm rot="21576487">
          <a:off x="2665864" y="1373142"/>
          <a:ext cx="371932" cy="414450"/>
        </a:xfrm>
        <a:prstGeom prst="downArrow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gm:spPr>
      <dgm:t>
        <a:bodyPr/>
        <a:lstStyle/>
        <a:p>
          <a:pPr algn="ctr" rtl="1"/>
          <a:endParaRPr lang="ar-SA" sz="1600" b="1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4569A8FE-F69C-4C79-AD02-52FB1E39F0F4}" type="sibTrans" cxnId="{86F1AD03-0D68-4C14-A519-932405B8EB39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1A131ABE-70D1-4472-9F78-2AD9DDF454EC}">
      <dgm:prSet phldrT="[نص]" custT="1"/>
      <dgm:spPr>
        <a:xfrm>
          <a:off x="3680247" y="1003764"/>
          <a:ext cx="2091902" cy="1218972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 rtl="1"/>
          <a:r>
            <a:rPr lang="ar-SA" sz="1800" b="1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</a:t>
          </a:r>
          <a:endParaRPr lang="ar-SA" sz="1800" b="1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F361CB9F-E954-4AEA-B776-F3940839E851}" type="parTrans" cxnId="{755EB407-03FD-4B89-A10C-2370DA6FF7D5}">
      <dgm:prSet custT="1"/>
      <dgm:spPr>
        <a:xfrm rot="19782843">
          <a:off x="3504294" y="1930379"/>
          <a:ext cx="307503" cy="414450"/>
        </a:xfrm>
        <a:prstGeom prst="rightArrow">
          <a:avLst/>
        </a:prstGeom>
        <a:solidFill>
          <a:srgbClr val="ED7D31">
            <a:hueOff val="-291073"/>
            <a:satOff val="-16786"/>
            <a:lumOff val="1726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gm:spPr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B722B6C2-6AB4-4C11-9B0E-E07C81C8ACA6}" type="sibTrans" cxnId="{755EB407-03FD-4B89-A10C-2370DA6FF7D5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AC91D777-2705-43F1-972F-2B25D7A91597}">
      <dgm:prSet phldrT="[نص]" custT="1"/>
      <dgm:spPr>
        <a:xfrm>
          <a:off x="3961574" y="3387162"/>
          <a:ext cx="1810575" cy="1218972"/>
        </a:xfrm>
        <a:prstGeom prst="ellipse">
          <a:avLst/>
        </a:prstGeom>
        <a:solidFill>
          <a:schemeClr val="tx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 rtl="1"/>
          <a:r>
            <a:rPr lang="ar-SA" sz="1800" b="1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</a:t>
          </a:r>
        </a:p>
      </dgm:t>
    </dgm:pt>
    <dgm:pt modelId="{DFA9559B-4F65-4E91-8A0B-E52467B3C6F6}" type="parTrans" cxnId="{53E8BE01-58C3-4D3A-A44B-8649E0BD81D0}">
      <dgm:prSet custT="1"/>
      <dgm:spPr>
        <a:xfrm rot="2168027">
          <a:off x="3492177" y="3001972"/>
          <a:ext cx="592310" cy="414450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582145"/>
            <a:satOff val="-33571"/>
            <a:lumOff val="3451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gm:spPr>
      <dgm:t>
        <a:bodyPr/>
        <a:lstStyle/>
        <a:p>
          <a:pPr algn="ctr" rtl="1"/>
          <a:endParaRPr lang="ar-SA" sz="1600" b="1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BDDEFAD5-69B2-40BA-B856-7BAB2D84CB97}" type="sibTrans" cxnId="{53E8BE01-58C3-4D3A-A44B-8649E0BD81D0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809FADEC-FEFE-4542-8B0B-1799A1D630D7}">
      <dgm:prSet phldrT="[نص]" custT="1"/>
      <dgm:spPr>
        <a:xfrm>
          <a:off x="0" y="1022142"/>
          <a:ext cx="1928365" cy="1218972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 rtl="1"/>
          <a:r>
            <a:rPr lang="ar-SA" sz="1800" b="1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...........</a:t>
          </a:r>
        </a:p>
      </dgm:t>
    </dgm:pt>
    <dgm:pt modelId="{E87ED923-8CD6-4FC4-BC19-EDF61E2BB634}" type="parTrans" cxnId="{C3380A24-59CD-4CDA-9B58-8796E3B20788}">
      <dgm:prSet custT="1"/>
      <dgm:spPr>
        <a:xfrm rot="12322742">
          <a:off x="1862234" y="1930057"/>
          <a:ext cx="335720" cy="414450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1455363"/>
            <a:satOff val="-83928"/>
            <a:lumOff val="8628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gm:spPr>
      <dgm:t>
        <a:bodyPr/>
        <a:lstStyle/>
        <a:p>
          <a:pPr algn="ctr" rtl="1"/>
          <a:endParaRPr lang="ar-SA" sz="1600" b="1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FAA04877-E3E3-4FF5-B3A0-08891264ACDF}" type="sibTrans" cxnId="{C3380A24-59CD-4CDA-9B58-8796E3B20788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C7C55C39-10E9-4014-B5CE-1BD9237B1A5B}">
      <dgm:prSet phldrT="[نص]"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55ED5506-7D18-4675-9F0E-98E59F8CF7BC}" type="parTrans" cxnId="{8D62A221-107E-4A07-8830-6A95FDE5B2E2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D79E64CB-DF93-4063-90AC-AA3F6F35B202}" type="sibTrans" cxnId="{8D62A221-107E-4A07-8830-6A95FDE5B2E2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8EFDC231-B79E-4C7A-B6C3-11B5C8372D4F}">
      <dgm:prSet phldrT="[نص]"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91763347-7C09-4770-819B-C25152FF8CE6}" type="parTrans" cxnId="{9A99AFD5-AF5F-47D0-A4AC-0691E33F725E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9B1DE79B-1743-4B68-9414-FE8D16EC7286}" type="sibTrans" cxnId="{9A99AFD5-AF5F-47D0-A4AC-0691E33F725E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9FF03DE7-887A-4AB7-9200-0EF1EDC7B816}">
      <dgm:prSet custT="1"/>
      <dgm:spPr>
        <a:xfrm>
          <a:off x="1915198" y="3417797"/>
          <a:ext cx="1802591" cy="1218972"/>
        </a:xfrm>
        <a:prstGeom prst="ellipse">
          <a:avLst/>
        </a:prstGeom>
        <a:solidFill>
          <a:schemeClr val="accent4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 rtl="1"/>
          <a:r>
            <a:rPr lang="ar-SA" sz="1800" b="1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..........</a:t>
          </a:r>
          <a:endParaRPr lang="ar-SA" sz="1800" b="1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15906B5B-F5E5-431D-8BFD-9444957DC1D2}" type="parTrans" cxnId="{48ABFEF8-1C2C-4A80-95BD-9D15F6630202}">
      <dgm:prSet custT="1"/>
      <dgm:spPr>
        <a:xfrm rot="5496036">
          <a:off x="2763705" y="3067267"/>
          <a:ext cx="147648" cy="414450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873218"/>
            <a:satOff val="-50357"/>
            <a:lumOff val="5177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gm:spPr>
      <dgm:t>
        <a:bodyPr/>
        <a:lstStyle/>
        <a:p>
          <a:pPr algn="ctr" rtl="1"/>
          <a:endParaRPr lang="ar-SA" sz="1600" b="1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30805333-8A08-487F-A161-8E2C93827D5F}" type="sibTrans" cxnId="{48ABFEF8-1C2C-4A80-95BD-9D15F6630202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F2EEBC75-45CB-4E5D-83BC-E560C2210571}">
      <dgm:prSet custT="1"/>
      <dgm:spPr>
        <a:xfrm>
          <a:off x="0" y="3391801"/>
          <a:ext cx="1731915" cy="1218972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 rtl="1"/>
          <a:r>
            <a:rPr lang="ar-SA" sz="1800" b="1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............</a:t>
          </a:r>
          <a:endParaRPr lang="ar-SA" sz="1800" b="1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CA9276A1-F968-40E9-B2CB-1B7A3F76211A}" type="parTrans" cxnId="{8891DDDC-E8E0-4562-A2E3-7385A28B92F2}">
      <dgm:prSet custT="1"/>
      <dgm:spPr>
        <a:xfrm rot="8613542">
          <a:off x="1631325" y="3008925"/>
          <a:ext cx="595947" cy="414450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1164290"/>
            <a:satOff val="-67142"/>
            <a:lumOff val="6902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gm:spPr>
      <dgm:t>
        <a:bodyPr/>
        <a:lstStyle/>
        <a:p>
          <a:pPr algn="ctr" rtl="1"/>
          <a:endParaRPr lang="ar-SA" sz="1600" b="1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gm:t>
    </dgm:pt>
    <dgm:pt modelId="{87D1A294-5709-4146-AA75-7EF3C136882C}" type="sibTrans" cxnId="{8891DDDC-E8E0-4562-A2E3-7385A28B92F2}">
      <dgm:prSet/>
      <dgm:spPr/>
      <dgm:t>
        <a:bodyPr/>
        <a:lstStyle/>
        <a:p>
          <a:pPr algn="ctr" rtl="1"/>
          <a:endParaRPr lang="ar-SA" sz="1800" b="1">
            <a:solidFill>
              <a:sysClr val="windowText" lastClr="000000"/>
            </a:solidFill>
          </a:endParaRPr>
        </a:p>
      </dgm:t>
    </dgm:pt>
    <dgm:pt modelId="{D14086EA-04A3-42BF-9165-30ACE8768079}" type="pres">
      <dgm:prSet presAssocID="{F3DB423B-A00A-4132-8EAC-4409D5D7F78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B814FEF-89C0-40D5-877E-2F078C0FE816}" type="pres">
      <dgm:prSet presAssocID="{47673934-2C9E-4FB3-A98A-3395B674EFB2}" presName="centerShape" presStyleLbl="node0" presStyleIdx="0" presStyleCnt="1" custLinFactNeighborX="385" custLinFactNeighborY="6207"/>
      <dgm:spPr/>
    </dgm:pt>
    <dgm:pt modelId="{CA15925F-C136-48CE-9425-199B0EDCF263}" type="pres">
      <dgm:prSet presAssocID="{C10773A5-66F6-484D-9D93-F130D992976C}" presName="parTrans" presStyleLbl="sibTrans2D1" presStyleIdx="0" presStyleCnt="6" custAng="5400000"/>
      <dgm:spPr>
        <a:prstGeom prst="downArrow">
          <a:avLst/>
        </a:prstGeom>
      </dgm:spPr>
    </dgm:pt>
    <dgm:pt modelId="{79B2310F-FFF1-41F6-9013-263053AE7E03}" type="pres">
      <dgm:prSet presAssocID="{C10773A5-66F6-484D-9D93-F130D992976C}" presName="connectorText" presStyleLbl="sibTrans2D1" presStyleIdx="0" presStyleCnt="6"/>
      <dgm:spPr/>
    </dgm:pt>
    <dgm:pt modelId="{90C9EF70-366D-4F93-9568-5B903626194D}" type="pres">
      <dgm:prSet presAssocID="{14508916-3A2C-45F4-86C0-9F536AC46D68}" presName="node" presStyleLbl="node1" presStyleIdx="0" presStyleCnt="6" custScaleX="182684" custRadScaleRad="131957">
        <dgm:presLayoutVars>
          <dgm:bulletEnabled val="1"/>
        </dgm:presLayoutVars>
      </dgm:prSet>
      <dgm:spPr/>
    </dgm:pt>
    <dgm:pt modelId="{05F414F4-2A17-4834-8194-6754741C76E5}" type="pres">
      <dgm:prSet presAssocID="{F361CB9F-E954-4AEA-B776-F3940839E851}" presName="parTrans" presStyleLbl="sibTrans2D1" presStyleIdx="1" presStyleCnt="6" custAng="21351624"/>
      <dgm:spPr>
        <a:prstGeom prst="rightArrow">
          <a:avLst/>
        </a:prstGeom>
      </dgm:spPr>
    </dgm:pt>
    <dgm:pt modelId="{9A9A9536-E81D-40E0-BA8E-3E30CA174C01}" type="pres">
      <dgm:prSet presAssocID="{F361CB9F-E954-4AEA-B776-F3940839E851}" presName="connectorText" presStyleLbl="sibTrans2D1" presStyleIdx="1" presStyleCnt="6"/>
      <dgm:spPr/>
    </dgm:pt>
    <dgm:pt modelId="{3174C9C1-33F1-459D-BA7E-D4BEFE7D8AFF}" type="pres">
      <dgm:prSet presAssocID="{1A131ABE-70D1-4472-9F78-2AD9DDF454EC}" presName="node" presStyleLbl="node1" presStyleIdx="1" presStyleCnt="6" custScaleX="171612" custRadScaleRad="147789" custRadScaleInc="45869">
        <dgm:presLayoutVars>
          <dgm:bulletEnabled val="1"/>
        </dgm:presLayoutVars>
      </dgm:prSet>
      <dgm:spPr/>
    </dgm:pt>
    <dgm:pt modelId="{8BFCB42C-894D-4A4B-BB3A-B3CA7B77D947}" type="pres">
      <dgm:prSet presAssocID="{DFA9559B-4F65-4E91-8A0B-E52467B3C6F6}" presName="parTrans" presStyleLbl="sibTrans2D1" presStyleIdx="2" presStyleCnt="6"/>
      <dgm:spPr/>
    </dgm:pt>
    <dgm:pt modelId="{4B233092-2F34-4632-ADB3-E1F6A5E7FA52}" type="pres">
      <dgm:prSet presAssocID="{DFA9559B-4F65-4E91-8A0B-E52467B3C6F6}" presName="connectorText" presStyleLbl="sibTrans2D1" presStyleIdx="2" presStyleCnt="6"/>
      <dgm:spPr/>
    </dgm:pt>
    <dgm:pt modelId="{ED8999BE-20CA-4C53-8039-F096F0A766A7}" type="pres">
      <dgm:prSet presAssocID="{AC91D777-2705-43F1-972F-2B25D7A91597}" presName="node" presStyleLbl="node1" presStyleIdx="2" presStyleCnt="6" custScaleX="148533" custRadScaleRad="171471" custRadScaleInc="14426">
        <dgm:presLayoutVars>
          <dgm:bulletEnabled val="1"/>
        </dgm:presLayoutVars>
      </dgm:prSet>
      <dgm:spPr/>
    </dgm:pt>
    <dgm:pt modelId="{48B0A242-4DD4-4FE0-A18C-F1533639B333}" type="pres">
      <dgm:prSet presAssocID="{15906B5B-F5E5-431D-8BFD-9444957DC1D2}" presName="parTrans" presStyleLbl="sibTrans2D1" presStyleIdx="3" presStyleCnt="6"/>
      <dgm:spPr/>
    </dgm:pt>
    <dgm:pt modelId="{F46DD744-FD4B-4042-AA21-93ED0586E4E9}" type="pres">
      <dgm:prSet presAssocID="{15906B5B-F5E5-431D-8BFD-9444957DC1D2}" presName="connectorText" presStyleLbl="sibTrans2D1" presStyleIdx="3" presStyleCnt="6"/>
      <dgm:spPr/>
    </dgm:pt>
    <dgm:pt modelId="{3C760DCF-4094-42EF-BF63-8EEAF5E6224E}" type="pres">
      <dgm:prSet presAssocID="{9FF03DE7-887A-4AB7-9200-0EF1EDC7B816}" presName="node" presStyleLbl="node1" presStyleIdx="3" presStyleCnt="6" custScaleX="147878" custRadScaleRad="106019" custRadScaleInc="3030">
        <dgm:presLayoutVars>
          <dgm:bulletEnabled val="1"/>
        </dgm:presLayoutVars>
      </dgm:prSet>
      <dgm:spPr/>
    </dgm:pt>
    <dgm:pt modelId="{D0A7A70C-46D3-4184-8E32-C498CB6D4B43}" type="pres">
      <dgm:prSet presAssocID="{CA9276A1-F968-40E9-B2CB-1B7A3F76211A}" presName="parTrans" presStyleLbl="sibTrans2D1" presStyleIdx="4" presStyleCnt="6"/>
      <dgm:spPr/>
    </dgm:pt>
    <dgm:pt modelId="{9A43C665-82A2-4C78-B479-FEF9EA73674E}" type="pres">
      <dgm:prSet presAssocID="{CA9276A1-F968-40E9-B2CB-1B7A3F76211A}" presName="connectorText" presStyleLbl="sibTrans2D1" presStyleIdx="4" presStyleCnt="6"/>
      <dgm:spPr/>
    </dgm:pt>
    <dgm:pt modelId="{9EA1A917-1045-4843-9CCE-7933238E7080}" type="pres">
      <dgm:prSet presAssocID="{F2EEBC75-45CB-4E5D-83BC-E560C2210571}" presName="node" presStyleLbl="node1" presStyleIdx="4" presStyleCnt="6" custScaleX="142080" custRadScaleRad="175118" custRadScaleInc="-12079">
        <dgm:presLayoutVars>
          <dgm:bulletEnabled val="1"/>
        </dgm:presLayoutVars>
      </dgm:prSet>
      <dgm:spPr/>
    </dgm:pt>
    <dgm:pt modelId="{616C7230-46F3-46C4-A458-DAAEF821B86A}" type="pres">
      <dgm:prSet presAssocID="{E87ED923-8CD6-4FC4-BC19-EDF61E2BB634}" presName="parTrans" presStyleLbl="sibTrans2D1" presStyleIdx="5" presStyleCnt="6"/>
      <dgm:spPr/>
    </dgm:pt>
    <dgm:pt modelId="{07D906F5-65B3-47DC-9A1A-D1D37B5FA92E}" type="pres">
      <dgm:prSet presAssocID="{E87ED923-8CD6-4FC4-BC19-EDF61E2BB634}" presName="connectorText" presStyleLbl="sibTrans2D1" presStyleIdx="5" presStyleCnt="6"/>
      <dgm:spPr/>
    </dgm:pt>
    <dgm:pt modelId="{CFB3DE79-CCCA-4B38-B75D-3C96CEF36ABA}" type="pres">
      <dgm:prSet presAssocID="{809FADEC-FEFE-4542-8B0B-1799A1D630D7}" presName="node" presStyleLbl="node1" presStyleIdx="5" presStyleCnt="6" custScaleX="158196" custRadScaleRad="147268" custRadScaleInc="-47126">
        <dgm:presLayoutVars>
          <dgm:bulletEnabled val="1"/>
        </dgm:presLayoutVars>
      </dgm:prSet>
      <dgm:spPr/>
    </dgm:pt>
  </dgm:ptLst>
  <dgm:cxnLst>
    <dgm:cxn modelId="{53E8BE01-58C3-4D3A-A44B-8649E0BD81D0}" srcId="{47673934-2C9E-4FB3-A98A-3395B674EFB2}" destId="{AC91D777-2705-43F1-972F-2B25D7A91597}" srcOrd="2" destOrd="0" parTransId="{DFA9559B-4F65-4E91-8A0B-E52467B3C6F6}" sibTransId="{BDDEFAD5-69B2-40BA-B856-7BAB2D84CB97}"/>
    <dgm:cxn modelId="{86F1AD03-0D68-4C14-A519-932405B8EB39}" srcId="{47673934-2C9E-4FB3-A98A-3395B674EFB2}" destId="{14508916-3A2C-45F4-86C0-9F536AC46D68}" srcOrd="0" destOrd="0" parTransId="{C10773A5-66F6-484D-9D93-F130D992976C}" sibTransId="{4569A8FE-F69C-4C79-AD02-52FB1E39F0F4}"/>
    <dgm:cxn modelId="{08472706-549B-4198-A088-FBF35C9C95C0}" type="presOf" srcId="{DFA9559B-4F65-4E91-8A0B-E52467B3C6F6}" destId="{4B233092-2F34-4632-ADB3-E1F6A5E7FA52}" srcOrd="1" destOrd="0" presId="urn:microsoft.com/office/officeart/2005/8/layout/radial5"/>
    <dgm:cxn modelId="{755EB407-03FD-4B89-A10C-2370DA6FF7D5}" srcId="{47673934-2C9E-4FB3-A98A-3395B674EFB2}" destId="{1A131ABE-70D1-4472-9F78-2AD9DDF454EC}" srcOrd="1" destOrd="0" parTransId="{F361CB9F-E954-4AEA-B776-F3940839E851}" sibTransId="{B722B6C2-6AB4-4C11-9B0E-E07C81C8ACA6}"/>
    <dgm:cxn modelId="{8D62A221-107E-4A07-8830-6A95FDE5B2E2}" srcId="{F3DB423B-A00A-4132-8EAC-4409D5D7F789}" destId="{C7C55C39-10E9-4014-B5CE-1BD9237B1A5B}" srcOrd="1" destOrd="0" parTransId="{55ED5506-7D18-4675-9F0E-98E59F8CF7BC}" sibTransId="{D79E64CB-DF93-4063-90AC-AA3F6F35B202}"/>
    <dgm:cxn modelId="{C3380A24-59CD-4CDA-9B58-8796E3B20788}" srcId="{47673934-2C9E-4FB3-A98A-3395B674EFB2}" destId="{809FADEC-FEFE-4542-8B0B-1799A1D630D7}" srcOrd="5" destOrd="0" parTransId="{E87ED923-8CD6-4FC4-BC19-EDF61E2BB634}" sibTransId="{FAA04877-E3E3-4FF5-B3A0-08891264ACDF}"/>
    <dgm:cxn modelId="{66786E3F-070B-4924-BF07-2A38B3AFC233}" type="presOf" srcId="{14508916-3A2C-45F4-86C0-9F536AC46D68}" destId="{90C9EF70-366D-4F93-9568-5B903626194D}" srcOrd="0" destOrd="0" presId="urn:microsoft.com/office/officeart/2005/8/layout/radial5"/>
    <dgm:cxn modelId="{5FB30F5C-6D4B-4480-8E44-DE2395ACA9AB}" type="presOf" srcId="{C10773A5-66F6-484D-9D93-F130D992976C}" destId="{79B2310F-FFF1-41F6-9013-263053AE7E03}" srcOrd="1" destOrd="0" presId="urn:microsoft.com/office/officeart/2005/8/layout/radial5"/>
    <dgm:cxn modelId="{A47DD861-A049-4108-A840-72954582329F}" type="presOf" srcId="{F2EEBC75-45CB-4E5D-83BC-E560C2210571}" destId="{9EA1A917-1045-4843-9CCE-7933238E7080}" srcOrd="0" destOrd="0" presId="urn:microsoft.com/office/officeart/2005/8/layout/radial5"/>
    <dgm:cxn modelId="{73BB7E69-BBF6-4A26-A819-80F5DA1D1EE9}" type="presOf" srcId="{47673934-2C9E-4FB3-A98A-3395B674EFB2}" destId="{8B814FEF-89C0-40D5-877E-2F078C0FE816}" srcOrd="0" destOrd="0" presId="urn:microsoft.com/office/officeart/2005/8/layout/radial5"/>
    <dgm:cxn modelId="{F092DC6B-E72E-419A-ACA8-A1BCC6543427}" type="presOf" srcId="{F3DB423B-A00A-4132-8EAC-4409D5D7F789}" destId="{D14086EA-04A3-42BF-9165-30ACE8768079}" srcOrd="0" destOrd="0" presId="urn:microsoft.com/office/officeart/2005/8/layout/radial5"/>
    <dgm:cxn modelId="{281F3084-FE79-45FF-B26E-D95E8C14F656}" type="presOf" srcId="{CA9276A1-F968-40E9-B2CB-1B7A3F76211A}" destId="{9A43C665-82A2-4C78-B479-FEF9EA73674E}" srcOrd="1" destOrd="0" presId="urn:microsoft.com/office/officeart/2005/8/layout/radial5"/>
    <dgm:cxn modelId="{64C19E8B-7A54-423A-9312-5E825ED019C2}" type="presOf" srcId="{F361CB9F-E954-4AEA-B776-F3940839E851}" destId="{9A9A9536-E81D-40E0-BA8E-3E30CA174C01}" srcOrd="1" destOrd="0" presId="urn:microsoft.com/office/officeart/2005/8/layout/radial5"/>
    <dgm:cxn modelId="{058F2F8D-5618-4BD9-821F-3B43A9E7BC2E}" type="presOf" srcId="{F361CB9F-E954-4AEA-B776-F3940839E851}" destId="{05F414F4-2A17-4834-8194-6754741C76E5}" srcOrd="0" destOrd="0" presId="urn:microsoft.com/office/officeart/2005/8/layout/radial5"/>
    <dgm:cxn modelId="{1EEFA68E-509A-478D-8FAD-06BABE637438}" type="presOf" srcId="{DFA9559B-4F65-4E91-8A0B-E52467B3C6F6}" destId="{8BFCB42C-894D-4A4B-BB3A-B3CA7B77D947}" srcOrd="0" destOrd="0" presId="urn:microsoft.com/office/officeart/2005/8/layout/radial5"/>
    <dgm:cxn modelId="{23B85590-836D-4331-BFF8-394345E8F573}" type="presOf" srcId="{15906B5B-F5E5-431D-8BFD-9444957DC1D2}" destId="{F46DD744-FD4B-4042-AA21-93ED0586E4E9}" srcOrd="1" destOrd="0" presId="urn:microsoft.com/office/officeart/2005/8/layout/radial5"/>
    <dgm:cxn modelId="{30639791-CCA0-4A5D-9076-C0DD68451DF1}" srcId="{F3DB423B-A00A-4132-8EAC-4409D5D7F789}" destId="{47673934-2C9E-4FB3-A98A-3395B674EFB2}" srcOrd="0" destOrd="0" parTransId="{90917492-640C-44B1-BA14-1E41BCB640C3}" sibTransId="{6472A54E-94EB-4224-ABE6-2242AB42DD29}"/>
    <dgm:cxn modelId="{FE4AAD93-D768-4FBA-811E-5FE879FA230B}" type="presOf" srcId="{CA9276A1-F968-40E9-B2CB-1B7A3F76211A}" destId="{D0A7A70C-46D3-4184-8E32-C498CB6D4B43}" srcOrd="0" destOrd="0" presId="urn:microsoft.com/office/officeart/2005/8/layout/radial5"/>
    <dgm:cxn modelId="{371D589C-2D0F-42D3-BDA4-0357F9F98890}" type="presOf" srcId="{1A131ABE-70D1-4472-9F78-2AD9DDF454EC}" destId="{3174C9C1-33F1-459D-BA7E-D4BEFE7D8AFF}" srcOrd="0" destOrd="0" presId="urn:microsoft.com/office/officeart/2005/8/layout/radial5"/>
    <dgm:cxn modelId="{F2F3FDB0-3EBF-49B6-91E0-66F04F9B44F1}" type="presOf" srcId="{AC91D777-2705-43F1-972F-2B25D7A91597}" destId="{ED8999BE-20CA-4C53-8039-F096F0A766A7}" srcOrd="0" destOrd="0" presId="urn:microsoft.com/office/officeart/2005/8/layout/radial5"/>
    <dgm:cxn modelId="{50CE9BB5-D781-4672-8F0A-F10F72AA2507}" type="presOf" srcId="{E87ED923-8CD6-4FC4-BC19-EDF61E2BB634}" destId="{07D906F5-65B3-47DC-9A1A-D1D37B5FA92E}" srcOrd="1" destOrd="0" presId="urn:microsoft.com/office/officeart/2005/8/layout/radial5"/>
    <dgm:cxn modelId="{A9444EB9-8131-4444-84DE-18874F5273F0}" type="presOf" srcId="{E87ED923-8CD6-4FC4-BC19-EDF61E2BB634}" destId="{616C7230-46F3-46C4-A458-DAAEF821B86A}" srcOrd="0" destOrd="0" presId="urn:microsoft.com/office/officeart/2005/8/layout/radial5"/>
    <dgm:cxn modelId="{9A99AFD5-AF5F-47D0-A4AC-0691E33F725E}" srcId="{F3DB423B-A00A-4132-8EAC-4409D5D7F789}" destId="{8EFDC231-B79E-4C7A-B6C3-11B5C8372D4F}" srcOrd="2" destOrd="0" parTransId="{91763347-7C09-4770-819B-C25152FF8CE6}" sibTransId="{9B1DE79B-1743-4B68-9414-FE8D16EC7286}"/>
    <dgm:cxn modelId="{8891DDDC-E8E0-4562-A2E3-7385A28B92F2}" srcId="{47673934-2C9E-4FB3-A98A-3395B674EFB2}" destId="{F2EEBC75-45CB-4E5D-83BC-E560C2210571}" srcOrd="4" destOrd="0" parTransId="{CA9276A1-F968-40E9-B2CB-1B7A3F76211A}" sibTransId="{87D1A294-5709-4146-AA75-7EF3C136882C}"/>
    <dgm:cxn modelId="{AD78E7E4-E9C1-4246-83AA-67AC5AB33271}" type="presOf" srcId="{809FADEC-FEFE-4542-8B0B-1799A1D630D7}" destId="{CFB3DE79-CCCA-4B38-B75D-3C96CEF36ABA}" srcOrd="0" destOrd="0" presId="urn:microsoft.com/office/officeart/2005/8/layout/radial5"/>
    <dgm:cxn modelId="{DC0A9AED-A926-4EF6-81D7-141544E94F88}" type="presOf" srcId="{15906B5B-F5E5-431D-8BFD-9444957DC1D2}" destId="{48B0A242-4DD4-4FE0-A18C-F1533639B333}" srcOrd="0" destOrd="0" presId="urn:microsoft.com/office/officeart/2005/8/layout/radial5"/>
    <dgm:cxn modelId="{48ABFEF8-1C2C-4A80-95BD-9D15F6630202}" srcId="{47673934-2C9E-4FB3-A98A-3395B674EFB2}" destId="{9FF03DE7-887A-4AB7-9200-0EF1EDC7B816}" srcOrd="3" destOrd="0" parTransId="{15906B5B-F5E5-431D-8BFD-9444957DC1D2}" sibTransId="{30805333-8A08-487F-A161-8E2C93827D5F}"/>
    <dgm:cxn modelId="{812863FC-E3C7-469B-91A3-2B7D746C7751}" type="presOf" srcId="{C10773A5-66F6-484D-9D93-F130D992976C}" destId="{CA15925F-C136-48CE-9425-199B0EDCF263}" srcOrd="0" destOrd="0" presId="urn:microsoft.com/office/officeart/2005/8/layout/radial5"/>
    <dgm:cxn modelId="{6D0792FC-237E-4F42-A96E-677954EECEE1}" type="presOf" srcId="{9FF03DE7-887A-4AB7-9200-0EF1EDC7B816}" destId="{3C760DCF-4094-42EF-BF63-8EEAF5E6224E}" srcOrd="0" destOrd="0" presId="urn:microsoft.com/office/officeart/2005/8/layout/radial5"/>
    <dgm:cxn modelId="{200DEFD4-E758-4FCA-9DB1-E28B53401395}" type="presParOf" srcId="{D14086EA-04A3-42BF-9165-30ACE8768079}" destId="{8B814FEF-89C0-40D5-877E-2F078C0FE816}" srcOrd="0" destOrd="0" presId="urn:microsoft.com/office/officeart/2005/8/layout/radial5"/>
    <dgm:cxn modelId="{57D2A0B1-0576-4857-9A03-8D120AA3F94C}" type="presParOf" srcId="{D14086EA-04A3-42BF-9165-30ACE8768079}" destId="{CA15925F-C136-48CE-9425-199B0EDCF263}" srcOrd="1" destOrd="0" presId="urn:microsoft.com/office/officeart/2005/8/layout/radial5"/>
    <dgm:cxn modelId="{3529E91C-0B80-420C-A82F-A6A827B36B91}" type="presParOf" srcId="{CA15925F-C136-48CE-9425-199B0EDCF263}" destId="{79B2310F-FFF1-41F6-9013-263053AE7E03}" srcOrd="0" destOrd="0" presId="urn:microsoft.com/office/officeart/2005/8/layout/radial5"/>
    <dgm:cxn modelId="{56602544-6445-4797-AE80-20A9FFC1C4F2}" type="presParOf" srcId="{D14086EA-04A3-42BF-9165-30ACE8768079}" destId="{90C9EF70-366D-4F93-9568-5B903626194D}" srcOrd="2" destOrd="0" presId="urn:microsoft.com/office/officeart/2005/8/layout/radial5"/>
    <dgm:cxn modelId="{08797521-04BF-4551-824E-56502DD088D4}" type="presParOf" srcId="{D14086EA-04A3-42BF-9165-30ACE8768079}" destId="{05F414F4-2A17-4834-8194-6754741C76E5}" srcOrd="3" destOrd="0" presId="urn:microsoft.com/office/officeart/2005/8/layout/radial5"/>
    <dgm:cxn modelId="{62DC8F56-04F3-4E3D-88D4-6F196B36EE5E}" type="presParOf" srcId="{05F414F4-2A17-4834-8194-6754741C76E5}" destId="{9A9A9536-E81D-40E0-BA8E-3E30CA174C01}" srcOrd="0" destOrd="0" presId="urn:microsoft.com/office/officeart/2005/8/layout/radial5"/>
    <dgm:cxn modelId="{B4BC1C8F-B790-4079-8982-0F2CCBD1321B}" type="presParOf" srcId="{D14086EA-04A3-42BF-9165-30ACE8768079}" destId="{3174C9C1-33F1-459D-BA7E-D4BEFE7D8AFF}" srcOrd="4" destOrd="0" presId="urn:microsoft.com/office/officeart/2005/8/layout/radial5"/>
    <dgm:cxn modelId="{E45AA014-F319-4897-92A1-5451BAFBB1BE}" type="presParOf" srcId="{D14086EA-04A3-42BF-9165-30ACE8768079}" destId="{8BFCB42C-894D-4A4B-BB3A-B3CA7B77D947}" srcOrd="5" destOrd="0" presId="urn:microsoft.com/office/officeart/2005/8/layout/radial5"/>
    <dgm:cxn modelId="{E8D17E6A-2859-4E28-A824-021D60424E2B}" type="presParOf" srcId="{8BFCB42C-894D-4A4B-BB3A-B3CA7B77D947}" destId="{4B233092-2F34-4632-ADB3-E1F6A5E7FA52}" srcOrd="0" destOrd="0" presId="urn:microsoft.com/office/officeart/2005/8/layout/radial5"/>
    <dgm:cxn modelId="{C422B82E-2033-40C4-B539-CDCF95978C7C}" type="presParOf" srcId="{D14086EA-04A3-42BF-9165-30ACE8768079}" destId="{ED8999BE-20CA-4C53-8039-F096F0A766A7}" srcOrd="6" destOrd="0" presId="urn:microsoft.com/office/officeart/2005/8/layout/radial5"/>
    <dgm:cxn modelId="{DA645C12-63FB-4B4F-A160-B3CDF4495AA1}" type="presParOf" srcId="{D14086EA-04A3-42BF-9165-30ACE8768079}" destId="{48B0A242-4DD4-4FE0-A18C-F1533639B333}" srcOrd="7" destOrd="0" presId="urn:microsoft.com/office/officeart/2005/8/layout/radial5"/>
    <dgm:cxn modelId="{E0377415-CE9A-4E6B-A25A-2368DF3B14E4}" type="presParOf" srcId="{48B0A242-4DD4-4FE0-A18C-F1533639B333}" destId="{F46DD744-FD4B-4042-AA21-93ED0586E4E9}" srcOrd="0" destOrd="0" presId="urn:microsoft.com/office/officeart/2005/8/layout/radial5"/>
    <dgm:cxn modelId="{79A27E7B-8F34-4860-AB3C-445DDFC69A5D}" type="presParOf" srcId="{D14086EA-04A3-42BF-9165-30ACE8768079}" destId="{3C760DCF-4094-42EF-BF63-8EEAF5E6224E}" srcOrd="8" destOrd="0" presId="urn:microsoft.com/office/officeart/2005/8/layout/radial5"/>
    <dgm:cxn modelId="{E8DCAF45-2AD3-4B22-B308-F73944457C62}" type="presParOf" srcId="{D14086EA-04A3-42BF-9165-30ACE8768079}" destId="{D0A7A70C-46D3-4184-8E32-C498CB6D4B43}" srcOrd="9" destOrd="0" presId="urn:microsoft.com/office/officeart/2005/8/layout/radial5"/>
    <dgm:cxn modelId="{C40BCB3D-FEBF-41DC-8F8F-FF048223F677}" type="presParOf" srcId="{D0A7A70C-46D3-4184-8E32-C498CB6D4B43}" destId="{9A43C665-82A2-4C78-B479-FEF9EA73674E}" srcOrd="0" destOrd="0" presId="urn:microsoft.com/office/officeart/2005/8/layout/radial5"/>
    <dgm:cxn modelId="{BF88727E-475F-4F20-8EEF-798B7E89CD6C}" type="presParOf" srcId="{D14086EA-04A3-42BF-9165-30ACE8768079}" destId="{9EA1A917-1045-4843-9CCE-7933238E7080}" srcOrd="10" destOrd="0" presId="urn:microsoft.com/office/officeart/2005/8/layout/radial5"/>
    <dgm:cxn modelId="{8699782E-D2E8-4BC8-BDE0-669424A5B7C4}" type="presParOf" srcId="{D14086EA-04A3-42BF-9165-30ACE8768079}" destId="{616C7230-46F3-46C4-A458-DAAEF821B86A}" srcOrd="11" destOrd="0" presId="urn:microsoft.com/office/officeart/2005/8/layout/radial5"/>
    <dgm:cxn modelId="{737A8031-0AE7-416D-B88A-AE58EED75505}" type="presParOf" srcId="{616C7230-46F3-46C4-A458-DAAEF821B86A}" destId="{07D906F5-65B3-47DC-9A1A-D1D37B5FA92E}" srcOrd="0" destOrd="0" presId="urn:microsoft.com/office/officeart/2005/8/layout/radial5"/>
    <dgm:cxn modelId="{C9C75AC9-6D8B-4730-A9E0-60A5D171FA29}" type="presParOf" srcId="{D14086EA-04A3-42BF-9165-30ACE8768079}" destId="{CFB3DE79-CCCA-4B38-B75D-3C96CEF36ABA}" srcOrd="12" destOrd="0" presId="urn:microsoft.com/office/officeart/2005/8/layout/radial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14FEF-89C0-40D5-877E-2F078C0FE816}">
      <dsp:nvSpPr>
        <dsp:cNvPr id="0" name=""/>
        <dsp:cNvSpPr/>
      </dsp:nvSpPr>
      <dsp:spPr>
        <a:xfrm>
          <a:off x="5085067" y="2320125"/>
          <a:ext cx="1472251" cy="1472251"/>
        </a:xfrm>
        <a:prstGeom prst="ellipse">
          <a:avLst/>
        </a:prstGeom>
        <a:solidFill>
          <a:srgbClr val="C0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القيم </a:t>
          </a:r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الحاكمة</a:t>
          </a:r>
        </a:p>
      </dsp:txBody>
      <dsp:txXfrm>
        <a:off x="5300673" y="2535731"/>
        <a:ext cx="1041039" cy="1041039"/>
      </dsp:txXfrm>
    </dsp:sp>
    <dsp:sp modelId="{CA15925F-C136-48CE-9425-199B0EDCF263}">
      <dsp:nvSpPr>
        <dsp:cNvPr id="0" name=""/>
        <dsp:cNvSpPr/>
      </dsp:nvSpPr>
      <dsp:spPr>
        <a:xfrm rot="21576482">
          <a:off x="5588646" y="1658630"/>
          <a:ext cx="449395" cy="500565"/>
        </a:xfrm>
        <a:prstGeom prst="downArrow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 rot="10800000">
        <a:off x="5700611" y="1658631"/>
        <a:ext cx="224697" cy="388216"/>
      </dsp:txXfrm>
    </dsp:sp>
    <dsp:sp modelId="{90C9EF70-366D-4F93-9568-5B903626194D}">
      <dsp:nvSpPr>
        <dsp:cNvPr id="0" name=""/>
        <dsp:cNvSpPr/>
      </dsp:nvSpPr>
      <dsp:spPr>
        <a:xfrm>
          <a:off x="4460536" y="0"/>
          <a:ext cx="2689567" cy="147225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kern="120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</a:t>
          </a:r>
          <a:endParaRPr lang="ar-SA" sz="18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>
        <a:off x="4854414" y="215606"/>
        <a:ext cx="1901811" cy="1041039"/>
      </dsp:txXfrm>
    </dsp:sp>
    <dsp:sp modelId="{05F414F4-2A17-4834-8194-6754741C76E5}">
      <dsp:nvSpPr>
        <dsp:cNvPr id="0" name=""/>
        <dsp:cNvSpPr/>
      </dsp:nvSpPr>
      <dsp:spPr>
        <a:xfrm rot="20100735">
          <a:off x="6743529" y="2329053"/>
          <a:ext cx="659965" cy="500565"/>
        </a:xfrm>
        <a:prstGeom prst="rightArrow">
          <a:avLst/>
        </a:prstGeom>
        <a:solidFill>
          <a:srgbClr val="ED7D31">
            <a:hueOff val="-291073"/>
            <a:satOff val="-16786"/>
            <a:lumOff val="1726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400" b="1" kern="120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>
        <a:off x="6749386" y="2480625"/>
        <a:ext cx="534824" cy="250283"/>
      </dsp:txXfrm>
    </dsp:sp>
    <dsp:sp modelId="{3174C9C1-33F1-459D-BA7E-D4BEFE7D8AFF}">
      <dsp:nvSpPr>
        <dsp:cNvPr id="0" name=""/>
        <dsp:cNvSpPr/>
      </dsp:nvSpPr>
      <dsp:spPr>
        <a:xfrm>
          <a:off x="7467006" y="1212267"/>
          <a:ext cx="2526559" cy="147225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kern="120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</a:t>
          </a:r>
          <a:endParaRPr lang="ar-SA" sz="18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>
        <a:off x="7837012" y="1427873"/>
        <a:ext cx="1786547" cy="1041039"/>
      </dsp:txXfrm>
    </dsp:sp>
    <dsp:sp modelId="{8BFCB42C-894D-4A4B-BB3A-B3CA7B77D947}">
      <dsp:nvSpPr>
        <dsp:cNvPr id="0" name=""/>
        <dsp:cNvSpPr/>
      </dsp:nvSpPr>
      <dsp:spPr>
        <a:xfrm rot="1853912">
          <a:off x="6709052" y="3606095"/>
          <a:ext cx="898266" cy="500565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582145"/>
            <a:satOff val="-33571"/>
            <a:lumOff val="3451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>
        <a:off x="6719708" y="3667651"/>
        <a:ext cx="748097" cy="300339"/>
      </dsp:txXfrm>
    </dsp:sp>
    <dsp:sp modelId="{ED8999BE-20CA-4C53-8039-F096F0A766A7}">
      <dsp:nvSpPr>
        <dsp:cNvPr id="0" name=""/>
        <dsp:cNvSpPr/>
      </dsp:nvSpPr>
      <dsp:spPr>
        <a:xfrm>
          <a:off x="7630969" y="4057533"/>
          <a:ext cx="2186778" cy="1472251"/>
        </a:xfrm>
        <a:prstGeom prst="ellipse">
          <a:avLst/>
        </a:prstGeom>
        <a:solidFill>
          <a:schemeClr val="tx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kern="1200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</a:t>
          </a:r>
        </a:p>
      </dsp:txBody>
      <dsp:txXfrm>
        <a:off x="7951215" y="4273139"/>
        <a:ext cx="1546286" cy="1041039"/>
      </dsp:txXfrm>
    </dsp:sp>
    <dsp:sp modelId="{48B0A242-4DD4-4FE0-A18C-F1533639B333}">
      <dsp:nvSpPr>
        <dsp:cNvPr id="0" name=""/>
        <dsp:cNvSpPr/>
      </dsp:nvSpPr>
      <dsp:spPr>
        <a:xfrm rot="5496062">
          <a:off x="5706859" y="3705004"/>
          <a:ext cx="178409" cy="500565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873218"/>
            <a:satOff val="-50357"/>
            <a:lumOff val="5177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 rot="10800000">
        <a:off x="5734368" y="3778366"/>
        <a:ext cx="124886" cy="300339"/>
      </dsp:txXfrm>
    </dsp:sp>
    <dsp:sp modelId="{3C760DCF-4094-42EF-BF63-8EEAF5E6224E}">
      <dsp:nvSpPr>
        <dsp:cNvPr id="0" name=""/>
        <dsp:cNvSpPr/>
      </dsp:nvSpPr>
      <dsp:spPr>
        <a:xfrm>
          <a:off x="4682081" y="4128448"/>
          <a:ext cx="2177135" cy="1472251"/>
        </a:xfrm>
        <a:prstGeom prst="ellipse">
          <a:avLst/>
        </a:prstGeom>
        <a:solidFill>
          <a:schemeClr val="accent4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kern="120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..........</a:t>
          </a:r>
          <a:endParaRPr lang="ar-SA" sz="18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>
        <a:off x="5000915" y="4344054"/>
        <a:ext cx="1539467" cy="1041039"/>
      </dsp:txXfrm>
    </dsp:sp>
    <dsp:sp modelId="{D0A7A70C-46D3-4184-8E32-C498CB6D4B43}">
      <dsp:nvSpPr>
        <dsp:cNvPr id="0" name=""/>
        <dsp:cNvSpPr/>
      </dsp:nvSpPr>
      <dsp:spPr>
        <a:xfrm rot="9001377">
          <a:off x="3937675" y="3614448"/>
          <a:ext cx="963787" cy="500565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1164290"/>
            <a:satOff val="-67142"/>
            <a:lumOff val="6902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 rot="10800000">
        <a:off x="4077800" y="3677045"/>
        <a:ext cx="813618" cy="300339"/>
      </dsp:txXfrm>
    </dsp:sp>
    <dsp:sp modelId="{9EA1A917-1045-4843-9CCE-7933238E7080}">
      <dsp:nvSpPr>
        <dsp:cNvPr id="0" name=""/>
        <dsp:cNvSpPr/>
      </dsp:nvSpPr>
      <dsp:spPr>
        <a:xfrm>
          <a:off x="1753519" y="4063141"/>
          <a:ext cx="2091774" cy="147225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kern="120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............</a:t>
          </a:r>
          <a:endParaRPr lang="ar-SA" sz="18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>
        <a:off x="2059852" y="4278747"/>
        <a:ext cx="1479108" cy="1041039"/>
      </dsp:txXfrm>
    </dsp:sp>
    <dsp:sp modelId="{616C7230-46F3-46C4-A458-DAAEF821B86A}">
      <dsp:nvSpPr>
        <dsp:cNvPr id="0" name=""/>
        <dsp:cNvSpPr/>
      </dsp:nvSpPr>
      <dsp:spPr>
        <a:xfrm rot="12017563">
          <a:off x="4178677" y="2328212"/>
          <a:ext cx="700936" cy="500565"/>
        </a:xfrm>
        <a:prstGeom prst="rightArrow">
          <a:avLst>
            <a:gd name="adj1" fmla="val 60000"/>
            <a:gd name="adj2" fmla="val 50000"/>
          </a:avLst>
        </a:prstGeom>
        <a:solidFill>
          <a:srgbClr val="ED7D31">
            <a:hueOff val="-1455363"/>
            <a:satOff val="-83928"/>
            <a:lumOff val="8628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1600" b="1" kern="1200">
            <a:solidFill>
              <a:sysClr val="windowText" lastClr="000000"/>
            </a:solidFill>
            <a:latin typeface="Calibri" panose="020F0502020204030204"/>
            <a:ea typeface="+mn-ea"/>
            <a:cs typeface="Arial" panose="020B0604020202020204" pitchFamily="34" charset="0"/>
          </a:endParaRPr>
        </a:p>
      </dsp:txBody>
      <dsp:txXfrm rot="10800000">
        <a:off x="4324186" y="2454366"/>
        <a:ext cx="550767" cy="300339"/>
      </dsp:txXfrm>
    </dsp:sp>
    <dsp:sp modelId="{CFB3DE79-CCCA-4B38-B75D-3C96CEF36ABA}">
      <dsp:nvSpPr>
        <dsp:cNvPr id="0" name=""/>
        <dsp:cNvSpPr/>
      </dsp:nvSpPr>
      <dsp:spPr>
        <a:xfrm>
          <a:off x="1720621" y="1234472"/>
          <a:ext cx="2329042" cy="1472251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kern="1200" dirty="0">
              <a:solidFill>
                <a:schemeClr val="bg1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...........</a:t>
          </a:r>
        </a:p>
      </dsp:txBody>
      <dsp:txXfrm>
        <a:off x="2061701" y="1450078"/>
        <a:ext cx="1646882" cy="1041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046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243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373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435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259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121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676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721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6281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520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706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221BA-25FA-4919-9FCA-0BB353D6AE06}" type="datetimeFigureOut">
              <a:rPr lang="ar-SA" smtClean="0"/>
              <a:t>21/02/43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432E9-1475-4F56-BF22-ED307DE28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421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9157447" y="416859"/>
            <a:ext cx="27432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>
                <a:latin typeface="ae_AlMohanad" panose="02060603050605020204" pitchFamily="18" charset="-78"/>
                <a:cs typeface="ae_AlMohanad" panose="02060603050605020204" pitchFamily="18" charset="-78"/>
              </a:rPr>
              <a:t>المملكة العربية السعودية</a:t>
            </a:r>
          </a:p>
          <a:p>
            <a:pPr algn="ctr"/>
            <a:r>
              <a:rPr lang="ar-SA" sz="1600" b="1" dirty="0">
                <a:latin typeface="ae_AlMohanad" panose="02060603050605020204" pitchFamily="18" charset="-78"/>
                <a:cs typeface="ae_AlMohanad" panose="02060603050605020204" pitchFamily="18" charset="-78"/>
              </a:rPr>
              <a:t>وزارة التعليم</a:t>
            </a:r>
          </a:p>
          <a:p>
            <a:pPr algn="ctr"/>
            <a:r>
              <a:rPr lang="ar-SA" sz="1600" b="1" dirty="0">
                <a:latin typeface="ae_AlMohanad" panose="02060603050605020204" pitchFamily="18" charset="-78"/>
                <a:cs typeface="ae_AlMohanad" panose="02060603050605020204" pitchFamily="18" charset="-78"/>
              </a:rPr>
              <a:t>الادارة العامة للتعليم بمنطقة ....</a:t>
            </a:r>
          </a:p>
          <a:p>
            <a:pPr algn="ctr"/>
            <a:r>
              <a:rPr lang="ar-SA" sz="1600" b="1" dirty="0">
                <a:latin typeface="ae_AlMohanad" panose="02060603050605020204" pitchFamily="18" charset="-78"/>
                <a:cs typeface="ae_AlMohanad" panose="02060603050605020204" pitchFamily="18" charset="-78"/>
              </a:rPr>
              <a:t>مكتب التعليم بـ....</a:t>
            </a:r>
          </a:p>
          <a:p>
            <a:pPr algn="ctr"/>
            <a:r>
              <a:rPr lang="ar-SA" sz="1600" b="1" dirty="0">
                <a:latin typeface="ae_AlMohanad" panose="02060603050605020204" pitchFamily="18" charset="-78"/>
                <a:cs typeface="ae_AlMohanad" panose="02060603050605020204" pitchFamily="18" charset="-78"/>
              </a:rPr>
              <a:t>المدرسة .........</a:t>
            </a:r>
            <a:endParaRPr lang="ar-SA" b="1" dirty="0">
              <a:latin typeface="ae_AlMohanad" panose="02060603050605020204" pitchFamily="18" charset="-78"/>
              <a:cs typeface="ae_AlMohanad" panose="02060603050605020204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000062" y="523511"/>
            <a:ext cx="2191870" cy="12640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7" name="مربع نص 6"/>
          <p:cNvSpPr txBox="1"/>
          <p:nvPr/>
        </p:nvSpPr>
        <p:spPr>
          <a:xfrm>
            <a:off x="880302" y="611805"/>
            <a:ext cx="1862898" cy="117573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8" name="مربع نص 7"/>
          <p:cNvSpPr txBox="1"/>
          <p:nvPr/>
        </p:nvSpPr>
        <p:spPr>
          <a:xfrm>
            <a:off x="2964351" y="2408697"/>
            <a:ext cx="626329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accent1">
                    <a:lumMod val="50000"/>
                  </a:schemeClr>
                </a:solidFill>
                <a:latin typeface="Andalus" panose="02020603050405020304" pitchFamily="18" charset="-78"/>
                <a:ea typeface="Yu Gothic Light" panose="020B0300000000000000" pitchFamily="34" charset="-128"/>
                <a:cs typeface="Andalus" panose="02020603050405020304" pitchFamily="18" charset="-78"/>
              </a:rPr>
              <a:t>الخطة التشغيلية </a:t>
            </a:r>
          </a:p>
          <a:p>
            <a:pPr algn="ctr"/>
            <a:r>
              <a:rPr lang="ar-SA" sz="4000" b="1" dirty="0">
                <a:solidFill>
                  <a:schemeClr val="accent1">
                    <a:lumMod val="50000"/>
                  </a:schemeClr>
                </a:solidFill>
                <a:latin typeface="Andalus" panose="02020603050405020304" pitchFamily="18" charset="-78"/>
                <a:ea typeface="Yu Gothic Light" panose="020B0300000000000000" pitchFamily="34" charset="-128"/>
                <a:cs typeface="Andalus" panose="02020603050405020304" pitchFamily="18" charset="-78"/>
              </a:rPr>
              <a:t>للعام الدراسي 1442هـ/ 1443هـ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Andalus" panose="02020603050405020304" pitchFamily="18" charset="-78"/>
              <a:ea typeface="Yu Gothic Light" panose="020B0300000000000000" pitchFamily="34" charset="-128"/>
              <a:cs typeface="Andalus" panose="02020603050405020304" pitchFamily="18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7503459" y="4599518"/>
            <a:ext cx="35903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3200" b="1" dirty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فريق </a:t>
            </a:r>
            <a:r>
              <a:rPr lang="ar-SA" sz="3200" b="1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التخطيط بالمدرسة  </a:t>
            </a:r>
            <a:endParaRPr lang="ar-SA" sz="3200" b="1" dirty="0">
              <a:solidFill>
                <a:srgbClr val="C0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948018" y="4599518"/>
            <a:ext cx="3590364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3200" b="1" dirty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مديرة المدرسة </a:t>
            </a:r>
          </a:p>
          <a:p>
            <a:pPr lvl="0" algn="ctr"/>
            <a:r>
              <a:rPr lang="ar-SA" sz="3200" b="1" dirty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..............................</a:t>
            </a:r>
            <a:endParaRPr lang="ar-SA" sz="3200" dirty="0">
              <a:solidFill>
                <a:srgbClr val="C0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7116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8127151"/>
              </p:ext>
            </p:extLst>
          </p:nvPr>
        </p:nvGraphicFramePr>
        <p:xfrm>
          <a:off x="127001" y="406400"/>
          <a:ext cx="11709400" cy="5600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643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96D2A834-7540-44F2-B209-A998FDFDD625}"/>
              </a:ext>
            </a:extLst>
          </p:cNvPr>
          <p:cNvSpPr/>
          <p:nvPr/>
        </p:nvSpPr>
        <p:spPr>
          <a:xfrm>
            <a:off x="9747248" y="2073910"/>
            <a:ext cx="2298700" cy="172974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تشخيص واقع المدرسة</a:t>
            </a: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B1449CD8-1E3B-4560-AD19-DDD516D4A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191780"/>
              </p:ext>
            </p:extLst>
          </p:nvPr>
        </p:nvGraphicFramePr>
        <p:xfrm>
          <a:off x="1079496" y="622300"/>
          <a:ext cx="8667752" cy="341376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571499">
                  <a:extLst>
                    <a:ext uri="{9D8B030D-6E8A-4147-A177-3AD203B41FA5}">
                      <a16:colId xmlns:a16="http://schemas.microsoft.com/office/drawing/2014/main" val="2536605363"/>
                    </a:ext>
                  </a:extLst>
                </a:gridCol>
                <a:gridCol w="3762377">
                  <a:extLst>
                    <a:ext uri="{9D8B030D-6E8A-4147-A177-3AD203B41FA5}">
                      <a16:colId xmlns:a16="http://schemas.microsoft.com/office/drawing/2014/main" val="3869150426"/>
                    </a:ext>
                  </a:extLst>
                </a:gridCol>
                <a:gridCol w="644523">
                  <a:extLst>
                    <a:ext uri="{9D8B030D-6E8A-4147-A177-3AD203B41FA5}">
                      <a16:colId xmlns:a16="http://schemas.microsoft.com/office/drawing/2014/main" val="1697959743"/>
                    </a:ext>
                  </a:extLst>
                </a:gridCol>
                <a:gridCol w="3689353">
                  <a:extLst>
                    <a:ext uri="{9D8B030D-6E8A-4147-A177-3AD203B41FA5}">
                      <a16:colId xmlns:a16="http://schemas.microsoft.com/office/drawing/2014/main" val="4159665772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البيئة الداخلية</a:t>
                      </a:r>
                    </a:p>
                  </a:txBody>
                  <a:tcPr vert="vert27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نقاط القوة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البيئة الخارجية</a:t>
                      </a:r>
                    </a:p>
                  </a:txBody>
                  <a:tcPr vert="vert27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الفرص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97679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ar-SA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1-   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2-  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3-   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4-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ar-SA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1-  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2-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3- 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4-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3584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نقاط الضعف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التهديدات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791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ar-SA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1-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2-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3-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4-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ar-SA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1-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2-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3- </a:t>
                      </a:r>
                    </a:p>
                    <a:p>
                      <a:pPr algn="r" rtl="1"/>
                      <a:r>
                        <a:rPr lang="ar-SA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4-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257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327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: زوايا قطرية مستديرة 2">
            <a:extLst>
              <a:ext uri="{FF2B5EF4-FFF2-40B4-BE49-F238E27FC236}">
                <a16:creationId xmlns:a16="http://schemas.microsoft.com/office/drawing/2014/main" id="{E7A4E924-36F6-4D55-9294-CAB3C5E0F60B}"/>
              </a:ext>
            </a:extLst>
          </p:cNvPr>
          <p:cNvSpPr/>
          <p:nvPr/>
        </p:nvSpPr>
        <p:spPr>
          <a:xfrm>
            <a:off x="2990848" y="749300"/>
            <a:ext cx="6210300" cy="825500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C00000"/>
                </a:solidFill>
              </a:rPr>
              <a:t>قاعدة البيانات الكمية والنوعية </a:t>
            </a: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38C2629B-5BBA-4256-A0D2-4995A792BA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248481"/>
              </p:ext>
            </p:extLst>
          </p:nvPr>
        </p:nvGraphicFramePr>
        <p:xfrm>
          <a:off x="622300" y="2190825"/>
          <a:ext cx="11074398" cy="259588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5537199">
                  <a:extLst>
                    <a:ext uri="{9D8B030D-6E8A-4147-A177-3AD203B41FA5}">
                      <a16:colId xmlns:a16="http://schemas.microsoft.com/office/drawing/2014/main" val="3830801728"/>
                    </a:ext>
                  </a:extLst>
                </a:gridCol>
                <a:gridCol w="5537199">
                  <a:extLst>
                    <a:ext uri="{9D8B030D-6E8A-4147-A177-3AD203B41FA5}">
                      <a16:colId xmlns:a16="http://schemas.microsoft.com/office/drawing/2014/main" val="777945236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القاعدة الكمية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القاعدة النوعية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1526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8234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949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0623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1531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537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946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96D2A834-7540-44F2-B209-A998FDFDD625}"/>
              </a:ext>
            </a:extLst>
          </p:cNvPr>
          <p:cNvSpPr/>
          <p:nvPr/>
        </p:nvSpPr>
        <p:spPr>
          <a:xfrm>
            <a:off x="9550399" y="2034689"/>
            <a:ext cx="2298700" cy="17297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مصادر الخطة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15D1E3C-FFE6-4960-8D84-BD5AAE0167F8}"/>
              </a:ext>
            </a:extLst>
          </p:cNvPr>
          <p:cNvSpPr txBox="1"/>
          <p:nvPr/>
        </p:nvSpPr>
        <p:spPr>
          <a:xfrm>
            <a:off x="904461" y="914400"/>
            <a:ext cx="8521700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2800" b="1" dirty="0"/>
              <a:t>1-    </a:t>
            </a:r>
          </a:p>
          <a:p>
            <a:r>
              <a:rPr lang="ar-SA" sz="2800" b="1" dirty="0"/>
              <a:t>2-   </a:t>
            </a:r>
          </a:p>
          <a:p>
            <a:r>
              <a:rPr lang="ar-SA" sz="2800" b="1" dirty="0"/>
              <a:t>3- </a:t>
            </a:r>
          </a:p>
          <a:p>
            <a:r>
              <a:rPr lang="ar-SA" sz="2800" b="1" dirty="0"/>
              <a:t>4- </a:t>
            </a:r>
          </a:p>
          <a:p>
            <a:r>
              <a:rPr lang="ar-SA" sz="2800" b="1" dirty="0"/>
              <a:t>5- </a:t>
            </a:r>
          </a:p>
          <a:p>
            <a:r>
              <a:rPr lang="ar-SA" sz="2800" b="1" dirty="0"/>
              <a:t>6- </a:t>
            </a:r>
          </a:p>
          <a:p>
            <a:r>
              <a:rPr lang="ar-SA" sz="2800" b="1" dirty="0"/>
              <a:t>7- </a:t>
            </a:r>
          </a:p>
          <a:p>
            <a:r>
              <a:rPr lang="ar-SA" sz="2800" b="1" dirty="0"/>
              <a:t>8- </a:t>
            </a:r>
          </a:p>
          <a:p>
            <a:r>
              <a:rPr lang="ar-SA" sz="2800" b="1" dirty="0"/>
              <a:t>9- </a:t>
            </a:r>
          </a:p>
        </p:txBody>
      </p:sp>
    </p:spTree>
    <p:extLst>
      <p:ext uri="{BB962C8B-B14F-4D97-AF65-F5344CB8AC3E}">
        <p14:creationId xmlns:p14="http://schemas.microsoft.com/office/powerpoint/2010/main" val="2315978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96D2A834-7540-44F2-B209-A998FDFDD625}"/>
              </a:ext>
            </a:extLst>
          </p:cNvPr>
          <p:cNvSpPr/>
          <p:nvPr/>
        </p:nvSpPr>
        <p:spPr>
          <a:xfrm>
            <a:off x="9550399" y="2034689"/>
            <a:ext cx="2298700" cy="17297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المجالات الرئيسية</a:t>
            </a:r>
          </a:p>
          <a:p>
            <a:pPr algn="ctr"/>
            <a:r>
              <a:rPr lang="ar-SA" sz="2800" b="1" dirty="0">
                <a:solidFill>
                  <a:srgbClr val="C00000"/>
                </a:solidFill>
              </a:rPr>
              <a:t>للخطة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15D1E3C-FFE6-4960-8D84-BD5AAE0167F8}"/>
              </a:ext>
            </a:extLst>
          </p:cNvPr>
          <p:cNvSpPr txBox="1"/>
          <p:nvPr/>
        </p:nvSpPr>
        <p:spPr>
          <a:xfrm>
            <a:off x="844826" y="914400"/>
            <a:ext cx="8521700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2800" b="1" dirty="0"/>
              <a:t>1-    </a:t>
            </a:r>
          </a:p>
          <a:p>
            <a:r>
              <a:rPr lang="ar-SA" sz="2800" b="1" dirty="0"/>
              <a:t>2-   </a:t>
            </a:r>
          </a:p>
          <a:p>
            <a:r>
              <a:rPr lang="ar-SA" sz="2800" b="1" dirty="0"/>
              <a:t>3- </a:t>
            </a:r>
          </a:p>
          <a:p>
            <a:r>
              <a:rPr lang="ar-SA" sz="2800" b="1" dirty="0"/>
              <a:t>4- </a:t>
            </a:r>
          </a:p>
          <a:p>
            <a:r>
              <a:rPr lang="ar-SA" sz="2800" b="1" dirty="0"/>
              <a:t>5- </a:t>
            </a:r>
          </a:p>
          <a:p>
            <a:r>
              <a:rPr lang="ar-SA" sz="2800" b="1" dirty="0"/>
              <a:t>6- </a:t>
            </a:r>
          </a:p>
          <a:p>
            <a:r>
              <a:rPr lang="ar-SA" sz="2800" b="1" dirty="0"/>
              <a:t>7- </a:t>
            </a:r>
          </a:p>
          <a:p>
            <a:r>
              <a:rPr lang="ar-SA" sz="2800" b="1" dirty="0"/>
              <a:t>8- </a:t>
            </a:r>
          </a:p>
          <a:p>
            <a:r>
              <a:rPr lang="ar-SA" sz="2800" b="1" dirty="0"/>
              <a:t>9- </a:t>
            </a:r>
          </a:p>
        </p:txBody>
      </p:sp>
    </p:spTree>
    <p:extLst>
      <p:ext uri="{BB962C8B-B14F-4D97-AF65-F5344CB8AC3E}">
        <p14:creationId xmlns:p14="http://schemas.microsoft.com/office/powerpoint/2010/main" val="347431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سهم: لليسار 4">
            <a:extLst>
              <a:ext uri="{FF2B5EF4-FFF2-40B4-BE49-F238E27FC236}">
                <a16:creationId xmlns:a16="http://schemas.microsoft.com/office/drawing/2014/main" id="{1CEE2EFA-8D73-4633-9247-F343CFA63547}"/>
              </a:ext>
            </a:extLst>
          </p:cNvPr>
          <p:cNvSpPr/>
          <p:nvPr/>
        </p:nvSpPr>
        <p:spPr>
          <a:xfrm>
            <a:off x="4109278" y="208905"/>
            <a:ext cx="3454400" cy="889000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الأهداف العامة والتفصيلية للخطة</a:t>
            </a: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0EB9C8CE-1CEF-4D0A-B1B8-BBC241048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038178"/>
              </p:ext>
            </p:extLst>
          </p:nvPr>
        </p:nvGraphicFramePr>
        <p:xfrm>
          <a:off x="596899" y="1172135"/>
          <a:ext cx="10852979" cy="402336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920230">
                  <a:extLst>
                    <a:ext uri="{9D8B030D-6E8A-4147-A177-3AD203B41FA5}">
                      <a16:colId xmlns:a16="http://schemas.microsoft.com/office/drawing/2014/main" val="2005900554"/>
                    </a:ext>
                  </a:extLst>
                </a:gridCol>
                <a:gridCol w="4433649">
                  <a:extLst>
                    <a:ext uri="{9D8B030D-6E8A-4147-A177-3AD203B41FA5}">
                      <a16:colId xmlns:a16="http://schemas.microsoft.com/office/drawing/2014/main" val="3803368974"/>
                    </a:ext>
                  </a:extLst>
                </a:gridCol>
                <a:gridCol w="2749550">
                  <a:extLst>
                    <a:ext uri="{9D8B030D-6E8A-4147-A177-3AD203B41FA5}">
                      <a16:colId xmlns:a16="http://schemas.microsoft.com/office/drawing/2014/main" val="2925755886"/>
                    </a:ext>
                  </a:extLst>
                </a:gridCol>
                <a:gridCol w="2749550">
                  <a:extLst>
                    <a:ext uri="{9D8B030D-6E8A-4147-A177-3AD203B41FA5}">
                      <a16:colId xmlns:a16="http://schemas.microsoft.com/office/drawing/2014/main" val="3077515186"/>
                    </a:ext>
                  </a:extLst>
                </a:gridCol>
              </a:tblGrid>
              <a:tr h="357192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الرقم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الهدف العام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رقم الهدف التفصيلي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الهدف التفصيلي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107808"/>
                  </a:ext>
                </a:extLst>
              </a:tr>
              <a:tr h="90671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1/  1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1 / 2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1 /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628989"/>
                  </a:ext>
                </a:extLst>
              </a:tr>
              <a:tr h="90671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2 / 1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2 / 2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2 /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065907"/>
                  </a:ext>
                </a:extLst>
              </a:tr>
              <a:tr h="90671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3 / 1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3 / 2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3 /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861339"/>
                  </a:ext>
                </a:extLst>
              </a:tr>
              <a:tr h="90671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4 / 1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4 / 2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</a:rPr>
                        <a:t>4 /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52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594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84C456B1-C1A2-487C-9572-9C0E2B71AA64}"/>
              </a:ext>
            </a:extLst>
          </p:cNvPr>
          <p:cNvSpPr/>
          <p:nvPr/>
        </p:nvSpPr>
        <p:spPr>
          <a:xfrm>
            <a:off x="4356099" y="181194"/>
            <a:ext cx="3479800" cy="5715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b="1" dirty="0">
                <a:solidFill>
                  <a:schemeClr val="tx1"/>
                </a:solidFill>
              </a:rPr>
              <a:t>برامج ومشروعات الخطة</a:t>
            </a: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51CB3D5-27C0-4B7F-B53F-C62ADB016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330896"/>
              </p:ext>
            </p:extLst>
          </p:nvPr>
        </p:nvGraphicFramePr>
        <p:xfrm>
          <a:off x="339722" y="875180"/>
          <a:ext cx="11512554" cy="4404787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355936069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3999980959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4016516439"/>
                    </a:ext>
                  </a:extLst>
                </a:gridCol>
                <a:gridCol w="957792">
                  <a:extLst>
                    <a:ext uri="{9D8B030D-6E8A-4147-A177-3AD203B41FA5}">
                      <a16:colId xmlns:a16="http://schemas.microsoft.com/office/drawing/2014/main" val="446736232"/>
                    </a:ext>
                  </a:extLst>
                </a:gridCol>
                <a:gridCol w="805392">
                  <a:extLst>
                    <a:ext uri="{9D8B030D-6E8A-4147-A177-3AD203B41FA5}">
                      <a16:colId xmlns:a16="http://schemas.microsoft.com/office/drawing/2014/main" val="4087357920"/>
                    </a:ext>
                  </a:extLst>
                </a:gridCol>
                <a:gridCol w="805392">
                  <a:extLst>
                    <a:ext uri="{9D8B030D-6E8A-4147-A177-3AD203B41FA5}">
                      <a16:colId xmlns:a16="http://schemas.microsoft.com/office/drawing/2014/main" val="1435161986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680406966"/>
                    </a:ext>
                  </a:extLst>
                </a:gridCol>
                <a:gridCol w="836085">
                  <a:extLst>
                    <a:ext uri="{9D8B030D-6E8A-4147-A177-3AD203B41FA5}">
                      <a16:colId xmlns:a16="http://schemas.microsoft.com/office/drawing/2014/main" val="2688290319"/>
                    </a:ext>
                  </a:extLst>
                </a:gridCol>
                <a:gridCol w="957792">
                  <a:extLst>
                    <a:ext uri="{9D8B030D-6E8A-4147-A177-3AD203B41FA5}">
                      <a16:colId xmlns:a16="http://schemas.microsoft.com/office/drawing/2014/main" val="2677584477"/>
                    </a:ext>
                  </a:extLst>
                </a:gridCol>
                <a:gridCol w="957792">
                  <a:extLst>
                    <a:ext uri="{9D8B030D-6E8A-4147-A177-3AD203B41FA5}">
                      <a16:colId xmlns:a16="http://schemas.microsoft.com/office/drawing/2014/main" val="2519084314"/>
                    </a:ext>
                  </a:extLst>
                </a:gridCol>
                <a:gridCol w="957792">
                  <a:extLst>
                    <a:ext uri="{9D8B030D-6E8A-4147-A177-3AD203B41FA5}">
                      <a16:colId xmlns:a16="http://schemas.microsoft.com/office/drawing/2014/main" val="3134334780"/>
                    </a:ext>
                  </a:extLst>
                </a:gridCol>
                <a:gridCol w="957792">
                  <a:extLst>
                    <a:ext uri="{9D8B030D-6E8A-4147-A177-3AD203B41FA5}">
                      <a16:colId xmlns:a16="http://schemas.microsoft.com/office/drawing/2014/main" val="3227860262"/>
                    </a:ext>
                  </a:extLst>
                </a:gridCol>
              </a:tblGrid>
              <a:tr h="520506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الهدف العام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3728109"/>
                  </a:ext>
                </a:extLst>
              </a:tr>
              <a:tr h="432695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الهدف التفصيلي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155672"/>
                  </a:ext>
                </a:extLst>
              </a:tr>
              <a:tr h="1224447"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البرنامج/ المشروع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زمن التنفيذ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أسلوب التنفيذ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الفئة المستهدفة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متطلبات التنفيذ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التكلفة المادية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مسؤول التنفيذ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الدعم الخارجي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مؤشر تحقق الهدف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284337"/>
                  </a:ext>
                </a:extLst>
              </a:tr>
              <a:tr h="489779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ف</a:t>
                      </a:r>
                    </a:p>
                  </a:txBody>
                  <a:tcPr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س</a:t>
                      </a:r>
                    </a:p>
                  </a:txBody>
                  <a:tcPr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الفئة</a:t>
                      </a:r>
                    </a:p>
                  </a:txBody>
                  <a:tcPr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العدد</a:t>
                      </a:r>
                    </a:p>
                  </a:txBody>
                  <a:tcPr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رئيس</a:t>
                      </a:r>
                    </a:p>
                  </a:txBody>
                  <a:tcPr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مساند</a:t>
                      </a:r>
                    </a:p>
                  </a:txBody>
                  <a:tcPr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560710"/>
                  </a:ext>
                </a:extLst>
              </a:tr>
              <a:tr h="857113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مثال للتعبئة فقط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برنامج تدريبي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المعلمين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30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معمل العلوم</a:t>
                      </a:r>
                    </a:p>
                    <a:p>
                      <a:pPr algn="ctr" rtl="1"/>
                      <a:r>
                        <a:rPr lang="ar-SA" dirty="0"/>
                        <a:t>بروجكتور</a:t>
                      </a:r>
                    </a:p>
                    <a:p>
                      <a:pPr algn="ctr" rtl="1"/>
                      <a:r>
                        <a:rPr lang="ar-SA" dirty="0"/>
                        <a:t>وشاشة عرض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500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 </a:t>
                      </a:r>
                    </a:p>
                    <a:p>
                      <a:pPr algn="ctr" rtl="1"/>
                      <a:r>
                        <a:rPr lang="ar-SA" dirty="0"/>
                        <a:t>وكيل الشؤون التعليمية/</a:t>
                      </a:r>
                    </a:p>
                    <a:p>
                      <a:pPr algn="ctr" rtl="1"/>
                      <a:r>
                        <a:rPr lang="ar-SA" dirty="0"/>
                        <a:t>أحمد محمد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محضر المختبر/</a:t>
                      </a:r>
                    </a:p>
                    <a:p>
                      <a:pPr algn="ctr" rtl="1"/>
                      <a:r>
                        <a:rPr lang="ar-SA" dirty="0"/>
                        <a:t>خالد محمد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رئيس قسم العلوم بالإشراف التربوي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165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51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84C456B1-C1A2-487C-9572-9C0E2B71AA64}"/>
              </a:ext>
            </a:extLst>
          </p:cNvPr>
          <p:cNvSpPr/>
          <p:nvPr/>
        </p:nvSpPr>
        <p:spPr>
          <a:xfrm>
            <a:off x="3765549" y="233282"/>
            <a:ext cx="4660899" cy="5715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15000"/>
              </a:lnSpc>
            </a:pPr>
            <a:r>
              <a:rPr lang="ar-SA" sz="2000" b="1" dirty="0">
                <a:solidFill>
                  <a:schemeClr val="bg1"/>
                </a:solidFill>
              </a:rPr>
              <a:t>المخطط الزمني للبرامج والمشروعات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B34CD84D-1F4D-4CEE-BFA5-7C7933EF8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402695"/>
              </p:ext>
            </p:extLst>
          </p:nvPr>
        </p:nvGraphicFramePr>
        <p:xfrm>
          <a:off x="298444" y="872066"/>
          <a:ext cx="11595111" cy="4271436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1687879">
                  <a:extLst>
                    <a:ext uri="{9D8B030D-6E8A-4147-A177-3AD203B41FA5}">
                      <a16:colId xmlns:a16="http://schemas.microsoft.com/office/drawing/2014/main" val="3983187095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715460229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989708049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00517311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909043299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1036421325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456070412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382662411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1965707506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504805569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3663297388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433438713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3266096181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886662115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1842519339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235257336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98856158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4266838341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093896716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488571211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3186709492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4205630275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369957358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605458704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4155401127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4083708164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637796562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4097007471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1200933382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295539010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155745920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899638263"/>
                    </a:ext>
                  </a:extLst>
                </a:gridCol>
                <a:gridCol w="309601">
                  <a:extLst>
                    <a:ext uri="{9D8B030D-6E8A-4147-A177-3AD203B41FA5}">
                      <a16:colId xmlns:a16="http://schemas.microsoft.com/office/drawing/2014/main" val="2820311208"/>
                    </a:ext>
                  </a:extLst>
                </a:gridCol>
              </a:tblGrid>
              <a:tr h="71190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rgbClr val="C00000"/>
                          </a:solidFill>
                        </a:rPr>
                        <a:t>البرنامج او المشروع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محرم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صفر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ربيع الاول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ربيع الثاني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جماد الاول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جماد الثاني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رجب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rgbClr val="C00000"/>
                          </a:solidFill>
                        </a:rPr>
                        <a:t>شعبان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89357"/>
                  </a:ext>
                </a:extLst>
              </a:tr>
              <a:tr h="711906"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dk1"/>
                          </a:solidFill>
                        </a:rPr>
                        <a:t>1</a:t>
                      </a:r>
                      <a:endParaRPr lang="ar-S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dk1"/>
                          </a:solidFill>
                        </a:rPr>
                        <a:t>2</a:t>
                      </a:r>
                      <a:endParaRPr lang="ar-S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dk1"/>
                          </a:solidFill>
                        </a:rPr>
                        <a:t>3</a:t>
                      </a:r>
                      <a:endParaRPr lang="ar-S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dk1"/>
                          </a:solidFill>
                        </a:rPr>
                        <a:t>4</a:t>
                      </a:r>
                      <a:endParaRPr lang="ar-S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9166100"/>
                  </a:ext>
                </a:extLst>
              </a:tr>
              <a:tr h="71190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0850307"/>
                  </a:ext>
                </a:extLst>
              </a:tr>
              <a:tr h="711906"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8622490"/>
                  </a:ext>
                </a:extLst>
              </a:tr>
              <a:tr h="711906"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818752"/>
                  </a:ext>
                </a:extLst>
              </a:tr>
              <a:tr h="711906"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8341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167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سهم: لليسار واليمين 2">
            <a:extLst>
              <a:ext uri="{FF2B5EF4-FFF2-40B4-BE49-F238E27FC236}">
                <a16:creationId xmlns:a16="http://schemas.microsoft.com/office/drawing/2014/main" id="{1E285539-1CE8-4E83-BB1D-786C25031934}"/>
              </a:ext>
            </a:extLst>
          </p:cNvPr>
          <p:cNvSpPr/>
          <p:nvPr/>
        </p:nvSpPr>
        <p:spPr>
          <a:xfrm>
            <a:off x="4591050" y="222526"/>
            <a:ext cx="3009900" cy="812800"/>
          </a:xfrm>
          <a:prstGeom prst="leftRightArrow">
            <a:avLst/>
          </a:prstGeom>
          <a:solidFill>
            <a:srgbClr val="0F91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bg1"/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نموذج متابعة التنفيذ </a:t>
            </a: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2984F339-B1F1-4C79-A379-DD28FD852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96454"/>
              </p:ext>
            </p:extLst>
          </p:nvPr>
        </p:nvGraphicFramePr>
        <p:xfrm>
          <a:off x="185579" y="2355660"/>
          <a:ext cx="11820842" cy="19354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48042">
                  <a:extLst>
                    <a:ext uri="{9D8B030D-6E8A-4147-A177-3AD203B41FA5}">
                      <a16:colId xmlns:a16="http://schemas.microsoft.com/office/drawing/2014/main" val="883282708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185091384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1615536030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63221233"/>
                    </a:ext>
                  </a:extLst>
                </a:gridCol>
                <a:gridCol w="727785">
                  <a:extLst>
                    <a:ext uri="{9D8B030D-6E8A-4147-A177-3AD203B41FA5}">
                      <a16:colId xmlns:a16="http://schemas.microsoft.com/office/drawing/2014/main" val="3589626804"/>
                    </a:ext>
                  </a:extLst>
                </a:gridCol>
                <a:gridCol w="851237">
                  <a:extLst>
                    <a:ext uri="{9D8B030D-6E8A-4147-A177-3AD203B41FA5}">
                      <a16:colId xmlns:a16="http://schemas.microsoft.com/office/drawing/2014/main" val="3126175471"/>
                    </a:ext>
                  </a:extLst>
                </a:gridCol>
                <a:gridCol w="979506">
                  <a:extLst>
                    <a:ext uri="{9D8B030D-6E8A-4147-A177-3AD203B41FA5}">
                      <a16:colId xmlns:a16="http://schemas.microsoft.com/office/drawing/2014/main" val="304553096"/>
                    </a:ext>
                  </a:extLst>
                </a:gridCol>
                <a:gridCol w="1353072">
                  <a:extLst>
                    <a:ext uri="{9D8B030D-6E8A-4147-A177-3AD203B41FA5}">
                      <a16:colId xmlns:a16="http://schemas.microsoft.com/office/drawing/2014/main" val="4242984166"/>
                    </a:ext>
                  </a:extLst>
                </a:gridCol>
                <a:gridCol w="863599">
                  <a:extLst>
                    <a:ext uri="{9D8B030D-6E8A-4147-A177-3AD203B41FA5}">
                      <a16:colId xmlns:a16="http://schemas.microsoft.com/office/drawing/2014/main" val="1032717084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881840757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3923853761"/>
                    </a:ext>
                  </a:extLst>
                </a:gridCol>
                <a:gridCol w="1079501">
                  <a:extLst>
                    <a:ext uri="{9D8B030D-6E8A-4147-A177-3AD203B41FA5}">
                      <a16:colId xmlns:a16="http://schemas.microsoft.com/office/drawing/2014/main" val="35131751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البرنامج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عدد مراحل التنفيذ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مسؤول التنفيذ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التوقيع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تحقق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لم بتحقق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نسبة المتحقق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تم في الوقت المحدد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2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تأخر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في التنفيذ</a:t>
                      </a:r>
                    </a:p>
                    <a:p>
                      <a:pPr algn="ctr" rtl="1"/>
                      <a:endParaRPr lang="ar-SA" sz="1200" b="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أسباب عدم التنفيذ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مسؤول المتابعة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التوقيع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867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5799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519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1188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939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سهم: لليسار واليمين 2">
            <a:extLst>
              <a:ext uri="{FF2B5EF4-FFF2-40B4-BE49-F238E27FC236}">
                <a16:creationId xmlns:a16="http://schemas.microsoft.com/office/drawing/2014/main" id="{1E285539-1CE8-4E83-BB1D-786C25031934}"/>
              </a:ext>
            </a:extLst>
          </p:cNvPr>
          <p:cNvSpPr/>
          <p:nvPr/>
        </p:nvSpPr>
        <p:spPr>
          <a:xfrm>
            <a:off x="4591050" y="461065"/>
            <a:ext cx="3009900" cy="812800"/>
          </a:xfrm>
          <a:prstGeom prst="leftRightArrow">
            <a:avLst/>
          </a:prstGeom>
          <a:solidFill>
            <a:srgbClr val="0F91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نموذج المساءلة</a:t>
            </a: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2984F339-B1F1-4C79-A379-DD28FD852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324126"/>
              </p:ext>
            </p:extLst>
          </p:nvPr>
        </p:nvGraphicFramePr>
        <p:xfrm>
          <a:off x="635001" y="1363692"/>
          <a:ext cx="11252198" cy="22496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58825">
                  <a:extLst>
                    <a:ext uri="{9D8B030D-6E8A-4147-A177-3AD203B41FA5}">
                      <a16:colId xmlns:a16="http://schemas.microsoft.com/office/drawing/2014/main" val="883282708"/>
                    </a:ext>
                  </a:extLst>
                </a:gridCol>
                <a:gridCol w="1195811">
                  <a:extLst>
                    <a:ext uri="{9D8B030D-6E8A-4147-A177-3AD203B41FA5}">
                      <a16:colId xmlns:a16="http://schemas.microsoft.com/office/drawing/2014/main" val="4185091384"/>
                    </a:ext>
                  </a:extLst>
                </a:gridCol>
                <a:gridCol w="1195811">
                  <a:extLst>
                    <a:ext uri="{9D8B030D-6E8A-4147-A177-3AD203B41FA5}">
                      <a16:colId xmlns:a16="http://schemas.microsoft.com/office/drawing/2014/main" val="1615536030"/>
                    </a:ext>
                  </a:extLst>
                </a:gridCol>
                <a:gridCol w="1195811">
                  <a:extLst>
                    <a:ext uri="{9D8B030D-6E8A-4147-A177-3AD203B41FA5}">
                      <a16:colId xmlns:a16="http://schemas.microsoft.com/office/drawing/2014/main" val="3063221233"/>
                    </a:ext>
                  </a:extLst>
                </a:gridCol>
                <a:gridCol w="1195811">
                  <a:extLst>
                    <a:ext uri="{9D8B030D-6E8A-4147-A177-3AD203B41FA5}">
                      <a16:colId xmlns:a16="http://schemas.microsoft.com/office/drawing/2014/main" val="3589626804"/>
                    </a:ext>
                  </a:extLst>
                </a:gridCol>
                <a:gridCol w="1095775">
                  <a:extLst>
                    <a:ext uri="{9D8B030D-6E8A-4147-A177-3AD203B41FA5}">
                      <a16:colId xmlns:a16="http://schemas.microsoft.com/office/drawing/2014/main" val="3126175471"/>
                    </a:ext>
                  </a:extLst>
                </a:gridCol>
                <a:gridCol w="1260892">
                  <a:extLst>
                    <a:ext uri="{9D8B030D-6E8A-4147-A177-3AD203B41FA5}">
                      <a16:colId xmlns:a16="http://schemas.microsoft.com/office/drawing/2014/main" val="304553096"/>
                    </a:ext>
                  </a:extLst>
                </a:gridCol>
                <a:gridCol w="1741774">
                  <a:extLst>
                    <a:ext uri="{9D8B030D-6E8A-4147-A177-3AD203B41FA5}">
                      <a16:colId xmlns:a16="http://schemas.microsoft.com/office/drawing/2014/main" val="4242984166"/>
                    </a:ext>
                  </a:extLst>
                </a:gridCol>
                <a:gridCol w="1111688">
                  <a:extLst>
                    <a:ext uri="{9D8B030D-6E8A-4147-A177-3AD203B41FA5}">
                      <a16:colId xmlns:a16="http://schemas.microsoft.com/office/drawing/2014/main" val="1032717084"/>
                    </a:ext>
                  </a:extLst>
                </a:gridCol>
              </a:tblGrid>
              <a:tr h="563728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البرنامج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طريقة المساءلة وتاريخها 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مسؤول التنفيذ</a:t>
                      </a:r>
                      <a:endParaRPr lang="ar-SA" sz="18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التوقيع</a:t>
                      </a:r>
                      <a:endParaRPr lang="ar-SA" sz="18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مسؤول المساءلة</a:t>
                      </a:r>
                      <a:endParaRPr lang="ar-SA" sz="18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kern="1200" noProof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التوقيع</a:t>
                      </a:r>
                      <a:endParaRPr lang="ar-SA" sz="18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867223"/>
                  </a:ext>
                </a:extLst>
              </a:tr>
              <a:tr h="334947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شفهي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كتابي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528014"/>
                  </a:ext>
                </a:extLst>
              </a:tr>
              <a:tr h="334947"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اليوم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التاريخ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اليوم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التاريخ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5799648"/>
                  </a:ext>
                </a:extLst>
              </a:tr>
              <a:tr h="477181"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519423"/>
                  </a:ext>
                </a:extLst>
              </a:tr>
              <a:tr h="477181"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1188765"/>
                  </a:ext>
                </a:extLst>
              </a:tr>
            </a:tbl>
          </a:graphicData>
        </a:graphic>
      </p:graphicFrame>
      <p:sp>
        <p:nvSpPr>
          <p:cNvPr id="4" name="مربع نص 3">
            <a:extLst>
              <a:ext uri="{FF2B5EF4-FFF2-40B4-BE49-F238E27FC236}">
                <a16:creationId xmlns:a16="http://schemas.microsoft.com/office/drawing/2014/main" id="{C02FACA7-E8AB-4F6A-9612-9FE3ABE4BFAE}"/>
              </a:ext>
            </a:extLst>
          </p:cNvPr>
          <p:cNvSpPr txBox="1"/>
          <p:nvPr/>
        </p:nvSpPr>
        <p:spPr>
          <a:xfrm>
            <a:off x="415064" y="4659916"/>
            <a:ext cx="45977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مسؤول النموذج</a:t>
            </a:r>
          </a:p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الاسم.............</a:t>
            </a:r>
          </a:p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التوقيع...........</a:t>
            </a:r>
          </a:p>
        </p:txBody>
      </p:sp>
    </p:spTree>
    <p:extLst>
      <p:ext uri="{BB962C8B-B14F-4D97-AF65-F5344CB8AC3E}">
        <p14:creationId xmlns:p14="http://schemas.microsoft.com/office/powerpoint/2010/main" val="421118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674100" y="2459504"/>
            <a:ext cx="2273299" cy="19389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endParaRPr lang="ar-SA" sz="3600" b="1" dirty="0">
              <a:solidFill>
                <a:srgbClr val="FF0000"/>
              </a:solidFill>
              <a:effectLst/>
              <a:latin typeface="Angsana New"/>
              <a:ea typeface="Times New Roman" panose="02020603050405020304" pitchFamily="18" charset="0"/>
              <a:cs typeface="Old Antic Bold" panose="02010400000000000000" pitchFamily="2" charset="-78"/>
            </a:endParaRPr>
          </a:p>
          <a:p>
            <a:pPr algn="ctr"/>
            <a:r>
              <a:rPr lang="ar-SA" sz="3600" b="1" dirty="0">
                <a:solidFill>
                  <a:srgbClr val="FF0000"/>
                </a:solidFill>
                <a:effectLst/>
                <a:latin typeface="Angsana New"/>
                <a:ea typeface="Times New Roman" panose="02020603050405020304" pitchFamily="18" charset="0"/>
                <a:cs typeface="Old Antic Bold" panose="02010400000000000000" pitchFamily="2" charset="-78"/>
              </a:rPr>
              <a:t>الفهرس</a:t>
            </a:r>
          </a:p>
          <a:p>
            <a:pPr algn="ctr"/>
            <a:endParaRPr lang="ar-SA" sz="3600" b="1" dirty="0">
              <a:solidFill>
                <a:srgbClr val="FF0000"/>
              </a:solidFill>
              <a:latin typeface="Angsana New"/>
              <a:ea typeface="Times New Roman" panose="02020603050405020304" pitchFamily="18" charset="0"/>
              <a:cs typeface="Old Antic Bold" panose="02010400000000000000" pitchFamily="2" charset="-78"/>
            </a:endParaRPr>
          </a:p>
          <a:p>
            <a:pPr algn="ctr"/>
            <a:endParaRPr lang="en-US" sz="1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067572"/>
              </p:ext>
            </p:extLst>
          </p:nvPr>
        </p:nvGraphicFramePr>
        <p:xfrm>
          <a:off x="1244600" y="427383"/>
          <a:ext cx="6537739" cy="5815752"/>
        </p:xfrm>
        <a:graphic>
          <a:graphicData uri="http://schemas.openxmlformats.org/drawingml/2006/table">
            <a:tbl>
              <a:tblPr rtl="1" firstRow="1" firstCol="1" bandRow="1">
                <a:tableStyleId>{E8B1032C-EA38-4F05-BA0D-38AFFFC7BED3}</a:tableStyleId>
              </a:tblPr>
              <a:tblGrid>
                <a:gridCol w="3435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2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47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</a:rPr>
                        <a:t>الموضوع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PT Bold Heading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</a:rPr>
                        <a:t>الصفحة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PT Bold Heading" panose="0201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كلمة رئيس فريق التخطيط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PT Bold Heading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algn="ctr"/>
                      <a:r>
                        <a:rPr lang="ar-SA" sz="1600" kern="1200" dirty="0">
                          <a:effectLst/>
                        </a:rPr>
                        <a:t> فريق التخطيط بالمدرسة (التكليف والعمل باللجنة)</a:t>
                      </a:r>
                      <a:endParaRPr lang="ar-SA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algn="ctr"/>
                      <a:r>
                        <a:rPr lang="ar-SA" sz="1600" kern="1200" dirty="0">
                          <a:effectLst/>
                        </a:rPr>
                        <a:t>بيانات عامة</a:t>
                      </a:r>
                      <a:endParaRPr lang="ar-SA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algn="ctr"/>
                      <a:r>
                        <a:rPr lang="ar-SA" sz="1600" kern="1200" dirty="0">
                          <a:effectLst/>
                        </a:rPr>
                        <a:t>بيانات الهيئة الإدارية</a:t>
                      </a:r>
                      <a:endParaRPr lang="ar-SA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بيانات المعلمين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الرؤية والرسالة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القيم الحاكمة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تشخيص الواقع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قاعدة البيانات الكمية والنوعية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6083486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مصادر الخطة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المجالات الرئيسية للخطة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kern="1200" noProof="0" dirty="0">
                          <a:effectLst/>
                        </a:rPr>
                        <a:t>الأهداف العامة والتفصيلية للخطة</a:t>
                      </a:r>
                      <a:endParaRPr lang="en-US" sz="16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برامج ومشروعات الخطة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المخطط الزمني لبرامج ومشروعات المدرسة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3374058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نموذج متابعة التنفيذ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337227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نموذج المساءلة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9099912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نموذج المراقبة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7632360"/>
                  </a:ext>
                </a:extLst>
              </a:tr>
              <a:tr h="305182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effectLst/>
                        </a:rPr>
                        <a:t>نموذج التقويم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259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83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سهم: لليسار واليمين 2">
            <a:extLst>
              <a:ext uri="{FF2B5EF4-FFF2-40B4-BE49-F238E27FC236}">
                <a16:creationId xmlns:a16="http://schemas.microsoft.com/office/drawing/2014/main" id="{1E285539-1CE8-4E83-BB1D-786C25031934}"/>
              </a:ext>
            </a:extLst>
          </p:cNvPr>
          <p:cNvSpPr/>
          <p:nvPr/>
        </p:nvSpPr>
        <p:spPr>
          <a:xfrm>
            <a:off x="4591050" y="669787"/>
            <a:ext cx="3009900" cy="812800"/>
          </a:xfrm>
          <a:prstGeom prst="leftRightArrow">
            <a:avLst/>
          </a:prstGeom>
          <a:solidFill>
            <a:srgbClr val="0F91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نموذج المراقبة</a:t>
            </a: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2984F339-B1F1-4C79-A379-DD28FD852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44464"/>
              </p:ext>
            </p:extLst>
          </p:nvPr>
        </p:nvGraphicFramePr>
        <p:xfrm>
          <a:off x="458028" y="2314113"/>
          <a:ext cx="11275944" cy="17931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56445">
                  <a:extLst>
                    <a:ext uri="{9D8B030D-6E8A-4147-A177-3AD203B41FA5}">
                      <a16:colId xmlns:a16="http://schemas.microsoft.com/office/drawing/2014/main" val="883282708"/>
                    </a:ext>
                  </a:extLst>
                </a:gridCol>
                <a:gridCol w="919608">
                  <a:extLst>
                    <a:ext uri="{9D8B030D-6E8A-4147-A177-3AD203B41FA5}">
                      <a16:colId xmlns:a16="http://schemas.microsoft.com/office/drawing/2014/main" val="3126175471"/>
                    </a:ext>
                  </a:extLst>
                </a:gridCol>
                <a:gridCol w="1306359">
                  <a:extLst>
                    <a:ext uri="{9D8B030D-6E8A-4147-A177-3AD203B41FA5}">
                      <a16:colId xmlns:a16="http://schemas.microsoft.com/office/drawing/2014/main" val="304553096"/>
                    </a:ext>
                  </a:extLst>
                </a:gridCol>
                <a:gridCol w="1213570">
                  <a:extLst>
                    <a:ext uri="{9D8B030D-6E8A-4147-A177-3AD203B41FA5}">
                      <a16:colId xmlns:a16="http://schemas.microsoft.com/office/drawing/2014/main" val="3070068633"/>
                    </a:ext>
                  </a:extLst>
                </a:gridCol>
                <a:gridCol w="1461750">
                  <a:extLst>
                    <a:ext uri="{9D8B030D-6E8A-4147-A177-3AD203B41FA5}">
                      <a16:colId xmlns:a16="http://schemas.microsoft.com/office/drawing/2014/main" val="1848110890"/>
                    </a:ext>
                  </a:extLst>
                </a:gridCol>
                <a:gridCol w="1461750">
                  <a:extLst>
                    <a:ext uri="{9D8B030D-6E8A-4147-A177-3AD203B41FA5}">
                      <a16:colId xmlns:a16="http://schemas.microsoft.com/office/drawing/2014/main" val="3075688040"/>
                    </a:ext>
                  </a:extLst>
                </a:gridCol>
                <a:gridCol w="1461750">
                  <a:extLst>
                    <a:ext uri="{9D8B030D-6E8A-4147-A177-3AD203B41FA5}">
                      <a16:colId xmlns:a16="http://schemas.microsoft.com/office/drawing/2014/main" val="419579048"/>
                    </a:ext>
                  </a:extLst>
                </a:gridCol>
                <a:gridCol w="1461750">
                  <a:extLst>
                    <a:ext uri="{9D8B030D-6E8A-4147-A177-3AD203B41FA5}">
                      <a16:colId xmlns:a16="http://schemas.microsoft.com/office/drawing/2014/main" val="4242984166"/>
                    </a:ext>
                  </a:extLst>
                </a:gridCol>
                <a:gridCol w="932962">
                  <a:extLst>
                    <a:ext uri="{9D8B030D-6E8A-4147-A177-3AD203B41FA5}">
                      <a16:colId xmlns:a16="http://schemas.microsoft.com/office/drawing/2014/main" val="1032717084"/>
                    </a:ext>
                  </a:extLst>
                </a:gridCol>
              </a:tblGrid>
              <a:tr h="84653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البرنامج </a:t>
                      </a:r>
                    </a:p>
                    <a:p>
                      <a:pPr algn="ctr" rtl="1"/>
                      <a:r>
                        <a:rPr lang="ar-SA" sz="14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غير المنفذ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أسلوب التنفيذ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الزمن المحدد (ولم يتم التنفيذ)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أسباب عدم التنفيذ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الإجراءات المتخذة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مسؤول التنفيذ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التوقيع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مسؤول المراقبة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200" noProof="0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التوقيع</a:t>
                      </a:r>
                      <a:endParaRPr lang="ar-SA" sz="1400" b="1" kern="1200" dirty="0">
                        <a:solidFill>
                          <a:schemeClr val="bg1"/>
                        </a:solidFill>
                        <a:latin typeface="Tajawal Medium" panose="00000600000000000000" pitchFamily="2" charset="-78"/>
                        <a:ea typeface="+mn-ea"/>
                        <a:cs typeface="Tajawal Medium" panose="00000600000000000000" pitchFamily="2" charset="-78"/>
                      </a:endParaRP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867223"/>
                  </a:ext>
                </a:extLst>
              </a:tr>
              <a:tr h="473289"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6519423"/>
                  </a:ext>
                </a:extLst>
              </a:tr>
              <a:tr h="473289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1188765"/>
                  </a:ext>
                </a:extLst>
              </a:tr>
            </a:tbl>
          </a:graphicData>
        </a:graphic>
      </p:graphicFrame>
      <p:sp>
        <p:nvSpPr>
          <p:cNvPr id="4" name="مربع نص 3">
            <a:extLst>
              <a:ext uri="{FF2B5EF4-FFF2-40B4-BE49-F238E27FC236}">
                <a16:creationId xmlns:a16="http://schemas.microsoft.com/office/drawing/2014/main" id="{ABA5B690-FB18-410D-AED0-5B22DF611EB4}"/>
              </a:ext>
            </a:extLst>
          </p:cNvPr>
          <p:cNvSpPr txBox="1"/>
          <p:nvPr/>
        </p:nvSpPr>
        <p:spPr>
          <a:xfrm>
            <a:off x="415064" y="4659916"/>
            <a:ext cx="45977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مسؤول المراقبة</a:t>
            </a:r>
          </a:p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الاسم.............</a:t>
            </a:r>
          </a:p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التوقيع...........</a:t>
            </a:r>
          </a:p>
        </p:txBody>
      </p:sp>
    </p:spTree>
    <p:extLst>
      <p:ext uri="{BB962C8B-B14F-4D97-AF65-F5344CB8AC3E}">
        <p14:creationId xmlns:p14="http://schemas.microsoft.com/office/powerpoint/2010/main" val="3428955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سهم: لليسار واليمين 2">
            <a:extLst>
              <a:ext uri="{FF2B5EF4-FFF2-40B4-BE49-F238E27FC236}">
                <a16:creationId xmlns:a16="http://schemas.microsoft.com/office/drawing/2014/main" id="{1E285539-1CE8-4E83-BB1D-786C25031934}"/>
              </a:ext>
            </a:extLst>
          </p:cNvPr>
          <p:cNvSpPr/>
          <p:nvPr/>
        </p:nvSpPr>
        <p:spPr>
          <a:xfrm>
            <a:off x="4591050" y="637978"/>
            <a:ext cx="3009900" cy="812800"/>
          </a:xfrm>
          <a:prstGeom prst="leftRightArrow">
            <a:avLst/>
          </a:prstGeom>
          <a:solidFill>
            <a:srgbClr val="0F91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نموذج التقويم</a:t>
            </a: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2984F339-B1F1-4C79-A379-DD28FD852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038929"/>
              </p:ext>
            </p:extLst>
          </p:nvPr>
        </p:nvGraphicFramePr>
        <p:xfrm>
          <a:off x="174627" y="2297482"/>
          <a:ext cx="11842746" cy="181578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454147">
                  <a:extLst>
                    <a:ext uri="{9D8B030D-6E8A-4147-A177-3AD203B41FA5}">
                      <a16:colId xmlns:a16="http://schemas.microsoft.com/office/drawing/2014/main" val="883282708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3126175471"/>
                    </a:ext>
                  </a:extLst>
                </a:gridCol>
                <a:gridCol w="948635">
                  <a:extLst>
                    <a:ext uri="{9D8B030D-6E8A-4147-A177-3AD203B41FA5}">
                      <a16:colId xmlns:a16="http://schemas.microsoft.com/office/drawing/2014/main" val="304553096"/>
                    </a:ext>
                  </a:extLst>
                </a:gridCol>
                <a:gridCol w="546652">
                  <a:extLst>
                    <a:ext uri="{9D8B030D-6E8A-4147-A177-3AD203B41FA5}">
                      <a16:colId xmlns:a16="http://schemas.microsoft.com/office/drawing/2014/main" val="3027154428"/>
                    </a:ext>
                  </a:extLst>
                </a:gridCol>
                <a:gridCol w="612913">
                  <a:extLst>
                    <a:ext uri="{9D8B030D-6E8A-4147-A177-3AD203B41FA5}">
                      <a16:colId xmlns:a16="http://schemas.microsoft.com/office/drawing/2014/main" val="4209286402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970048168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097554697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3070068633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1848110890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3075688040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419579048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4242984166"/>
                    </a:ext>
                  </a:extLst>
                </a:gridCol>
                <a:gridCol w="1816099">
                  <a:extLst>
                    <a:ext uri="{9D8B030D-6E8A-4147-A177-3AD203B41FA5}">
                      <a16:colId xmlns:a16="http://schemas.microsoft.com/office/drawing/2014/main" val="1035114385"/>
                    </a:ext>
                  </a:extLst>
                </a:gridCol>
              </a:tblGrid>
              <a:tr h="384239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الهدف العام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الهدف التفصيلي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البرنامج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المستفيد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تحقق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لم يتحقق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نسبة المتحقق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تم في الوقت المحدد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تأخر في التنفيذ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لم يتم التنفيذ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المخرجات المتحققة 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نسبة أداء مؤشر الإنجاز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519423"/>
                  </a:ext>
                </a:extLst>
              </a:tr>
              <a:tr h="477181"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عدد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bg1"/>
                          </a:solidFill>
                          <a:latin typeface="Tajawal Medium" panose="00000600000000000000" pitchFamily="2" charset="-78"/>
                          <a:cs typeface="Tajawal Medium" panose="00000600000000000000" pitchFamily="2" charset="-78"/>
                        </a:rPr>
                        <a:t>نسبة</a:t>
                      </a:r>
                    </a:p>
                  </a:txBody>
                  <a:tcPr anchor="ctr">
                    <a:solidFill>
                      <a:srgbClr val="0F918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188765"/>
                  </a:ext>
                </a:extLst>
              </a:tr>
              <a:tr h="477181"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jawal Medium" panose="00000600000000000000" pitchFamily="2" charset="-78"/>
                        <a:cs typeface="Tajawal Medium" panose="000006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3739395"/>
                  </a:ext>
                </a:extLst>
              </a:tr>
              <a:tr h="477181"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6940881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9D3F2427-33F0-46FB-9B07-B764B6E7E952}"/>
              </a:ext>
            </a:extLst>
          </p:cNvPr>
          <p:cNvSpPr txBox="1"/>
          <p:nvPr/>
        </p:nvSpPr>
        <p:spPr>
          <a:xfrm>
            <a:off x="415064" y="4659916"/>
            <a:ext cx="45977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مسؤول التقويم</a:t>
            </a:r>
          </a:p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الاسم.............</a:t>
            </a:r>
          </a:p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jawal Medium" panose="00000600000000000000" pitchFamily="2" charset="-78"/>
                <a:cs typeface="Tajawal Medium" panose="00000600000000000000" pitchFamily="2" charset="-78"/>
              </a:rPr>
              <a:t>التوقيع...........</a:t>
            </a:r>
          </a:p>
        </p:txBody>
      </p:sp>
    </p:spTree>
    <p:extLst>
      <p:ext uri="{BB962C8B-B14F-4D97-AF65-F5344CB8AC3E}">
        <p14:creationId xmlns:p14="http://schemas.microsoft.com/office/powerpoint/2010/main" val="1744092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30018" y="626220"/>
            <a:ext cx="5594350" cy="603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b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 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كلمة رئيس فريق التخطيط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صورة 5" descr="Yhj3V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952" y="589915"/>
            <a:ext cx="1293495" cy="8458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مستطيل 6"/>
          <p:cNvSpPr/>
          <p:nvPr/>
        </p:nvSpPr>
        <p:spPr>
          <a:xfrm>
            <a:off x="719138" y="1803400"/>
            <a:ext cx="11079162" cy="370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lang="ar-SA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    </a:t>
            </a:r>
          </a:p>
          <a:p>
            <a:pPr algn="l">
              <a:lnSpc>
                <a:spcPct val="115000"/>
              </a:lnSpc>
            </a:pPr>
            <a:endParaRPr lang="ar-SA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notype Koufi" pitchFamily="2" charset="-78"/>
            </a:endParaRPr>
          </a:p>
          <a:p>
            <a:pPr algn="l">
              <a:lnSpc>
                <a:spcPct val="115000"/>
              </a:lnSpc>
            </a:pPr>
            <a:endParaRPr lang="ar-SA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notype Koufi" pitchFamily="2" charset="-78"/>
            </a:endParaRPr>
          </a:p>
          <a:p>
            <a:pPr algn="l">
              <a:lnSpc>
                <a:spcPct val="115000"/>
              </a:lnSpc>
            </a:pPr>
            <a:endParaRPr lang="ar-SA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notype Koufi" pitchFamily="2" charset="-78"/>
            </a:endParaRPr>
          </a:p>
          <a:p>
            <a:pPr algn="l">
              <a:lnSpc>
                <a:spcPct val="115000"/>
              </a:lnSpc>
            </a:pPr>
            <a:endParaRPr lang="ar-SA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notype Koufi" pitchFamily="2" charset="-78"/>
            </a:endParaRPr>
          </a:p>
          <a:p>
            <a:pPr algn="l">
              <a:lnSpc>
                <a:spcPct val="115000"/>
              </a:lnSpc>
            </a:pPr>
            <a:endParaRPr lang="ar-SA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notype Koufi" pitchFamily="2" charset="-78"/>
            </a:endParaRPr>
          </a:p>
          <a:p>
            <a:pPr algn="l">
              <a:lnSpc>
                <a:spcPct val="115000"/>
              </a:lnSpc>
            </a:pPr>
            <a:endParaRPr lang="ar-SA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notype Koufi" pitchFamily="2" charset="-78"/>
            </a:endParaRPr>
          </a:p>
          <a:p>
            <a:pPr algn="l">
              <a:lnSpc>
                <a:spcPct val="115000"/>
              </a:lnSpc>
            </a:pPr>
            <a:r>
              <a:rPr lang="ar-SA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 </a:t>
            </a: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  <a:cs typeface="PT Bold Heading" panose="02010400000000000000" pitchFamily="2" charset="-78"/>
            </a:endParaRPr>
          </a:p>
          <a:p>
            <a:pPr algn="l">
              <a:lnSpc>
                <a:spcPct val="115000"/>
              </a:lnSpc>
            </a:pPr>
            <a:r>
              <a:rPr lang="ar-SA" sz="2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بقلم :</a:t>
            </a:r>
            <a:r>
              <a:rPr lang="ar-SA" sz="2000" b="1" dirty="0">
                <a:solidFill>
                  <a:srgbClr val="24458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  قائد المدرسة</a:t>
            </a:r>
          </a:p>
          <a:p>
            <a:pPr algn="l">
              <a:lnSpc>
                <a:spcPct val="115000"/>
              </a:lnSpc>
            </a:pPr>
            <a:r>
              <a:rPr lang="ar-SA" sz="2000" b="1" dirty="0">
                <a:solidFill>
                  <a:srgbClr val="24458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رئيس فريق التخطيط</a:t>
            </a:r>
          </a:p>
          <a:p>
            <a:pPr algn="l">
              <a:lnSpc>
                <a:spcPct val="115000"/>
              </a:lnSpc>
            </a:pPr>
            <a:r>
              <a:rPr lang="ar-SA" sz="2000" b="1" dirty="0">
                <a:solidFill>
                  <a:srgbClr val="24458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......................................</a:t>
            </a:r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11AF05E6-327B-4225-9B32-D95B2916FFFB}"/>
              </a:ext>
            </a:extLst>
          </p:cNvPr>
          <p:cNvSpPr txBox="1"/>
          <p:nvPr/>
        </p:nvSpPr>
        <p:spPr>
          <a:xfrm>
            <a:off x="473811" y="1599565"/>
            <a:ext cx="11079162" cy="25520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4929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223500" y="1961719"/>
            <a:ext cx="1739902" cy="19107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b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 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فريق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 التخطيط 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بالمدرسة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17719FC2-7312-42D8-8E4B-534F6EE4B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07996"/>
              </p:ext>
            </p:extLst>
          </p:nvPr>
        </p:nvGraphicFramePr>
        <p:xfrm>
          <a:off x="228599" y="298174"/>
          <a:ext cx="9720471" cy="5179258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2430118">
                  <a:extLst>
                    <a:ext uri="{9D8B030D-6E8A-4147-A177-3AD203B41FA5}">
                      <a16:colId xmlns:a16="http://schemas.microsoft.com/office/drawing/2014/main" val="3553766245"/>
                    </a:ext>
                  </a:extLst>
                </a:gridCol>
                <a:gridCol w="3373149">
                  <a:extLst>
                    <a:ext uri="{9D8B030D-6E8A-4147-A177-3AD203B41FA5}">
                      <a16:colId xmlns:a16="http://schemas.microsoft.com/office/drawing/2014/main" val="2045262838"/>
                    </a:ext>
                  </a:extLst>
                </a:gridCol>
                <a:gridCol w="2335635">
                  <a:extLst>
                    <a:ext uri="{9D8B030D-6E8A-4147-A177-3AD203B41FA5}">
                      <a16:colId xmlns:a16="http://schemas.microsoft.com/office/drawing/2014/main" val="2908578608"/>
                    </a:ext>
                  </a:extLst>
                </a:gridCol>
                <a:gridCol w="1581569">
                  <a:extLst>
                    <a:ext uri="{9D8B030D-6E8A-4147-A177-3AD203B41FA5}">
                      <a16:colId xmlns:a16="http://schemas.microsoft.com/office/drawing/2014/main" val="1143419859"/>
                    </a:ext>
                  </a:extLst>
                </a:gridCol>
              </a:tblGrid>
              <a:tr h="369947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solidFill>
                            <a:srgbClr val="C00000"/>
                          </a:solidFill>
                        </a:rPr>
                        <a:t>الاسم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solidFill>
                            <a:srgbClr val="C00000"/>
                          </a:solidFill>
                        </a:rPr>
                        <a:t>العمل الأساسي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solidFill>
                            <a:srgbClr val="C00000"/>
                          </a:solidFill>
                        </a:rPr>
                        <a:t>العمل بالفريق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solidFill>
                            <a:srgbClr val="C00000"/>
                          </a:solidFill>
                        </a:rPr>
                        <a:t>المهام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999924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قائد المدرسة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رئيس الفريق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110314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وكيل المدرسة للشؤون التعليمية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نائب للرئيس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114880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وكيل المدرسة للشؤون المدرسية</a:t>
                      </a:r>
                      <a:endParaRPr kumimoji="0" lang="ar-SA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 ومقرر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605752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وكيل المدرسة لشؤون الطلاب</a:t>
                      </a:r>
                      <a:endParaRPr kumimoji="0" lang="ar-SA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238702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المرشد الطلابي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403375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رائد النشاط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388986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أمين مركز مصادر التعلم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460466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معلم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774965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معلم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813162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معلم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424323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معلم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840042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معلم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199958"/>
                  </a:ext>
                </a:extLst>
              </a:tr>
              <a:tr h="369947"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معلم التربية الخاصة (حال وجوده)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عضو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689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17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05349" y="406489"/>
            <a:ext cx="2586829" cy="5576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b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 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بيانات عامة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144FF42E-E271-4966-B26E-F594ECFE2A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665259"/>
              </p:ext>
            </p:extLst>
          </p:nvPr>
        </p:nvGraphicFramePr>
        <p:xfrm>
          <a:off x="203200" y="1126066"/>
          <a:ext cx="11495157" cy="3977640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1529061">
                  <a:extLst>
                    <a:ext uri="{9D8B030D-6E8A-4147-A177-3AD203B41FA5}">
                      <a16:colId xmlns:a16="http://schemas.microsoft.com/office/drawing/2014/main" val="3769496108"/>
                    </a:ext>
                  </a:extLst>
                </a:gridCol>
                <a:gridCol w="1625033">
                  <a:extLst>
                    <a:ext uri="{9D8B030D-6E8A-4147-A177-3AD203B41FA5}">
                      <a16:colId xmlns:a16="http://schemas.microsoft.com/office/drawing/2014/main" val="760684351"/>
                    </a:ext>
                  </a:extLst>
                </a:gridCol>
                <a:gridCol w="1625033">
                  <a:extLst>
                    <a:ext uri="{9D8B030D-6E8A-4147-A177-3AD203B41FA5}">
                      <a16:colId xmlns:a16="http://schemas.microsoft.com/office/drawing/2014/main" val="1566710636"/>
                    </a:ext>
                  </a:extLst>
                </a:gridCol>
                <a:gridCol w="1625033">
                  <a:extLst>
                    <a:ext uri="{9D8B030D-6E8A-4147-A177-3AD203B41FA5}">
                      <a16:colId xmlns:a16="http://schemas.microsoft.com/office/drawing/2014/main" val="1296510139"/>
                    </a:ext>
                  </a:extLst>
                </a:gridCol>
                <a:gridCol w="1625033">
                  <a:extLst>
                    <a:ext uri="{9D8B030D-6E8A-4147-A177-3AD203B41FA5}">
                      <a16:colId xmlns:a16="http://schemas.microsoft.com/office/drawing/2014/main" val="239985375"/>
                    </a:ext>
                  </a:extLst>
                </a:gridCol>
                <a:gridCol w="1625033">
                  <a:extLst>
                    <a:ext uri="{9D8B030D-6E8A-4147-A177-3AD203B41FA5}">
                      <a16:colId xmlns:a16="http://schemas.microsoft.com/office/drawing/2014/main" val="1623566515"/>
                    </a:ext>
                  </a:extLst>
                </a:gridCol>
                <a:gridCol w="1840931">
                  <a:extLst>
                    <a:ext uri="{9D8B030D-6E8A-4147-A177-3AD203B41FA5}">
                      <a16:colId xmlns:a16="http://schemas.microsoft.com/office/drawing/2014/main" val="852566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اسم المدرسة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الرقم الاحصائي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المرحلة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تاريخ التأسيس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موقع المدرسة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الهاتف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البريد الالكتروني الرسمي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448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800" b="1" kern="120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800" b="1" kern="120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800" b="1" kern="120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02924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ar-SA" sz="200" kern="12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ملاك المدرسة من</a:t>
                      </a:r>
                      <a:endParaRPr lang="ar-SA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الوكلاء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المرشدين الطلابيين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المعلمين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الإداريين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المستخدمين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الحراس والمراسلين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7996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459564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ctr" rtl="1"/>
                      <a:r>
                        <a:rPr lang="ar-SA" sz="2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مرافق المدرسة</a:t>
                      </a:r>
                      <a:endParaRPr lang="ar-SA" sz="20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غرف ادارية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غرف معلمين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ارشاد طلابي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نشاط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مصادر تعلم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معامل حاسب آلي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3156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3686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مصلى 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معامل لغة انجليزية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أمن وسلامة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مستودع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أرشيف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معمل علوم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315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62951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تربية فنية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ارشاد صحي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دورات المياه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غرفة حارس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مقصف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تربية بدنية </a:t>
                      </a:r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2332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947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256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802585" y="468306"/>
            <a:ext cx="2586829" cy="5576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b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 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الفصول والطلاب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390684D8-C155-44DA-8D67-ADFDE4B4F9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162228"/>
              </p:ext>
            </p:extLst>
          </p:nvPr>
        </p:nvGraphicFramePr>
        <p:xfrm>
          <a:off x="215899" y="1365324"/>
          <a:ext cx="11578430" cy="3149862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1072339">
                  <a:extLst>
                    <a:ext uri="{9D8B030D-6E8A-4147-A177-3AD203B41FA5}">
                      <a16:colId xmlns:a16="http://schemas.microsoft.com/office/drawing/2014/main" val="294686401"/>
                    </a:ext>
                  </a:extLst>
                </a:gridCol>
                <a:gridCol w="571731">
                  <a:extLst>
                    <a:ext uri="{9D8B030D-6E8A-4147-A177-3AD203B41FA5}">
                      <a16:colId xmlns:a16="http://schemas.microsoft.com/office/drawing/2014/main" val="334236534"/>
                    </a:ext>
                  </a:extLst>
                </a:gridCol>
                <a:gridCol w="571731">
                  <a:extLst>
                    <a:ext uri="{9D8B030D-6E8A-4147-A177-3AD203B41FA5}">
                      <a16:colId xmlns:a16="http://schemas.microsoft.com/office/drawing/2014/main" val="2096707352"/>
                    </a:ext>
                  </a:extLst>
                </a:gridCol>
                <a:gridCol w="571731">
                  <a:extLst>
                    <a:ext uri="{9D8B030D-6E8A-4147-A177-3AD203B41FA5}">
                      <a16:colId xmlns:a16="http://schemas.microsoft.com/office/drawing/2014/main" val="4180459593"/>
                    </a:ext>
                  </a:extLst>
                </a:gridCol>
                <a:gridCol w="571731">
                  <a:extLst>
                    <a:ext uri="{9D8B030D-6E8A-4147-A177-3AD203B41FA5}">
                      <a16:colId xmlns:a16="http://schemas.microsoft.com/office/drawing/2014/main" val="3841012630"/>
                    </a:ext>
                  </a:extLst>
                </a:gridCol>
                <a:gridCol w="571731">
                  <a:extLst>
                    <a:ext uri="{9D8B030D-6E8A-4147-A177-3AD203B41FA5}">
                      <a16:colId xmlns:a16="http://schemas.microsoft.com/office/drawing/2014/main" val="453079824"/>
                    </a:ext>
                  </a:extLst>
                </a:gridCol>
                <a:gridCol w="571731">
                  <a:extLst>
                    <a:ext uri="{9D8B030D-6E8A-4147-A177-3AD203B41FA5}">
                      <a16:colId xmlns:a16="http://schemas.microsoft.com/office/drawing/2014/main" val="782653255"/>
                    </a:ext>
                  </a:extLst>
                </a:gridCol>
                <a:gridCol w="643246">
                  <a:extLst>
                    <a:ext uri="{9D8B030D-6E8A-4147-A177-3AD203B41FA5}">
                      <a16:colId xmlns:a16="http://schemas.microsoft.com/office/drawing/2014/main" val="3854347874"/>
                    </a:ext>
                  </a:extLst>
                </a:gridCol>
                <a:gridCol w="643246">
                  <a:extLst>
                    <a:ext uri="{9D8B030D-6E8A-4147-A177-3AD203B41FA5}">
                      <a16:colId xmlns:a16="http://schemas.microsoft.com/office/drawing/2014/main" val="1855370085"/>
                    </a:ext>
                  </a:extLst>
                </a:gridCol>
                <a:gridCol w="643246">
                  <a:extLst>
                    <a:ext uri="{9D8B030D-6E8A-4147-A177-3AD203B41FA5}">
                      <a16:colId xmlns:a16="http://schemas.microsoft.com/office/drawing/2014/main" val="1222769173"/>
                    </a:ext>
                  </a:extLst>
                </a:gridCol>
                <a:gridCol w="615395">
                  <a:extLst>
                    <a:ext uri="{9D8B030D-6E8A-4147-A177-3AD203B41FA5}">
                      <a16:colId xmlns:a16="http://schemas.microsoft.com/office/drawing/2014/main" val="129047398"/>
                    </a:ext>
                  </a:extLst>
                </a:gridCol>
                <a:gridCol w="615395">
                  <a:extLst>
                    <a:ext uri="{9D8B030D-6E8A-4147-A177-3AD203B41FA5}">
                      <a16:colId xmlns:a16="http://schemas.microsoft.com/office/drawing/2014/main" val="1558193277"/>
                    </a:ext>
                  </a:extLst>
                </a:gridCol>
                <a:gridCol w="615395">
                  <a:extLst>
                    <a:ext uri="{9D8B030D-6E8A-4147-A177-3AD203B41FA5}">
                      <a16:colId xmlns:a16="http://schemas.microsoft.com/office/drawing/2014/main" val="1183479340"/>
                    </a:ext>
                  </a:extLst>
                </a:gridCol>
                <a:gridCol w="615395">
                  <a:extLst>
                    <a:ext uri="{9D8B030D-6E8A-4147-A177-3AD203B41FA5}">
                      <a16:colId xmlns:a16="http://schemas.microsoft.com/office/drawing/2014/main" val="2737508646"/>
                    </a:ext>
                  </a:extLst>
                </a:gridCol>
                <a:gridCol w="615395">
                  <a:extLst>
                    <a:ext uri="{9D8B030D-6E8A-4147-A177-3AD203B41FA5}">
                      <a16:colId xmlns:a16="http://schemas.microsoft.com/office/drawing/2014/main" val="4118963812"/>
                    </a:ext>
                  </a:extLst>
                </a:gridCol>
                <a:gridCol w="615395">
                  <a:extLst>
                    <a:ext uri="{9D8B030D-6E8A-4147-A177-3AD203B41FA5}">
                      <a16:colId xmlns:a16="http://schemas.microsoft.com/office/drawing/2014/main" val="2454747183"/>
                    </a:ext>
                  </a:extLst>
                </a:gridCol>
                <a:gridCol w="615395">
                  <a:extLst>
                    <a:ext uri="{9D8B030D-6E8A-4147-A177-3AD203B41FA5}">
                      <a16:colId xmlns:a16="http://schemas.microsoft.com/office/drawing/2014/main" val="3705920194"/>
                    </a:ext>
                  </a:extLst>
                </a:gridCol>
                <a:gridCol w="838202">
                  <a:extLst>
                    <a:ext uri="{9D8B030D-6E8A-4147-A177-3AD203B41FA5}">
                      <a16:colId xmlns:a16="http://schemas.microsoft.com/office/drawing/2014/main" val="372494499"/>
                    </a:ext>
                  </a:extLst>
                </a:gridCol>
              </a:tblGrid>
              <a:tr h="836594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المرحلة</a:t>
                      </a: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الابتدائية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المتوسطة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الثانوية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الإجمالي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1834627"/>
                  </a:ext>
                </a:extLst>
              </a:tr>
              <a:tr h="836594"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742895"/>
                  </a:ext>
                </a:extLst>
              </a:tr>
              <a:tr h="60638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عدد الفصول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7373299"/>
                  </a:ext>
                </a:extLst>
              </a:tr>
              <a:tr h="836594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عدد </a:t>
                      </a:r>
                    </a:p>
                    <a:p>
                      <a:pPr algn="ctr" rtl="1"/>
                      <a:r>
                        <a:rPr lang="ar-SA" dirty="0"/>
                        <a:t>الطلاب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3387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87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845771" y="417533"/>
            <a:ext cx="2336801" cy="945030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b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بيانات منسوبي المدرسة   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  </a:t>
            </a:r>
            <a:r>
              <a:rPr lang="ar-SA" altLang="ar-SA" sz="2000" b="1" dirty="0">
                <a:solidFill>
                  <a:schemeClr val="bg1"/>
                </a:solidFill>
                <a:latin typeface="ae_AlHor" charset="0"/>
                <a:cs typeface="AL-Mateen" charset="-78"/>
              </a:rPr>
              <a:t>أولا: الهيئة الإدارية </a:t>
            </a:r>
            <a:endParaRPr kumimoji="0" lang="ar-SA" altLang="ar-SA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FCD7F94A-93EC-49EE-974C-BD0150417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953460"/>
              </p:ext>
            </p:extLst>
          </p:nvPr>
        </p:nvGraphicFramePr>
        <p:xfrm>
          <a:off x="469897" y="1673860"/>
          <a:ext cx="11324432" cy="323596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374350">
                  <a:extLst>
                    <a:ext uri="{9D8B030D-6E8A-4147-A177-3AD203B41FA5}">
                      <a16:colId xmlns:a16="http://schemas.microsoft.com/office/drawing/2014/main" val="211311495"/>
                    </a:ext>
                  </a:extLst>
                </a:gridCol>
                <a:gridCol w="2456758">
                  <a:extLst>
                    <a:ext uri="{9D8B030D-6E8A-4147-A177-3AD203B41FA5}">
                      <a16:colId xmlns:a16="http://schemas.microsoft.com/office/drawing/2014/main" val="835737229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3850934378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1735340885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437476586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3762391006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2322901655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2086446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الاسم رباعيا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العمل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تاريخ المباشرة بداية الخدمة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تاريخ المباشرة 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في المدرسة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المؤهل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التخصص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رقم الجوال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51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قائد المدرسة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649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وكيل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215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وكيل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080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وكيل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63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مساعد إداري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901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552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549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26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927599" y="357898"/>
            <a:ext cx="2336801" cy="945030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b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بيانات منسوبي المدرسة   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e_AlHor" charset="0"/>
                <a:ea typeface="Arial" panose="020B0604020202020204" pitchFamily="34" charset="0"/>
                <a:cs typeface="AL-Mateen" charset="-78"/>
              </a:rPr>
              <a:t>  </a:t>
            </a:r>
            <a:r>
              <a:rPr lang="ar-SA" altLang="ar-SA" sz="2000" b="1" dirty="0">
                <a:solidFill>
                  <a:schemeClr val="bg1"/>
                </a:solidFill>
                <a:latin typeface="ae_AlHor" charset="0"/>
                <a:cs typeface="AL-Mateen" charset="-78"/>
              </a:rPr>
              <a:t>ثانيا: الهيئة الفنية</a:t>
            </a:r>
            <a:endParaRPr kumimoji="0" lang="ar-SA" altLang="ar-SA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FCD7F94A-93EC-49EE-974C-BD0150417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381894"/>
              </p:ext>
            </p:extLst>
          </p:nvPr>
        </p:nvGraphicFramePr>
        <p:xfrm>
          <a:off x="469897" y="1483360"/>
          <a:ext cx="11324432" cy="360680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374350">
                  <a:extLst>
                    <a:ext uri="{9D8B030D-6E8A-4147-A177-3AD203B41FA5}">
                      <a16:colId xmlns:a16="http://schemas.microsoft.com/office/drawing/2014/main" val="211311495"/>
                    </a:ext>
                  </a:extLst>
                </a:gridCol>
                <a:gridCol w="2456758">
                  <a:extLst>
                    <a:ext uri="{9D8B030D-6E8A-4147-A177-3AD203B41FA5}">
                      <a16:colId xmlns:a16="http://schemas.microsoft.com/office/drawing/2014/main" val="835737229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3850934378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3487556590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1735340885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437476586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3762391006"/>
                    </a:ext>
                  </a:extLst>
                </a:gridCol>
                <a:gridCol w="1415554">
                  <a:extLst>
                    <a:ext uri="{9D8B030D-6E8A-4147-A177-3AD203B41FA5}">
                      <a16:colId xmlns:a16="http://schemas.microsoft.com/office/drawing/2014/main" val="23229016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الاسم رباعيا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المؤهل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التخصص العلمي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تاريخ المباشرة بداية الخدمة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تاريخ المباشرة 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في المدرسة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الصفوف التي يدرسها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الجوال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51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649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215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080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63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901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552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549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096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46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762500" y="468313"/>
            <a:ext cx="3517900" cy="76358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FF"/>
              </a:gs>
              <a:gs pos="100000">
                <a:srgbClr val="DEE3EE"/>
              </a:gs>
            </a:gsLst>
            <a:lin ang="5400000" scaled="1"/>
          </a:gradFill>
          <a:ln w="12700">
            <a:solidFill>
              <a:srgbClr val="CED5E5"/>
            </a:solidFill>
            <a:miter lim="800000"/>
            <a:headEnd/>
            <a:tailEnd/>
          </a:ln>
          <a:effectLst>
            <a:outerShdw dist="28398" dir="3806097" algn="ctr" rotWithShape="0">
              <a:srgbClr val="41547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500" b="0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Monotype Koufi" pitchFamily="2" charset="-78"/>
              </a:rPr>
              <a:t>الرؤية</a:t>
            </a:r>
            <a:endParaRPr kumimoji="0" lang="ar-SA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صورة 5" descr="28999056-3d-рендеринг-делового-человека-писать-на-бумаге-3d-белые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468312" y="468313"/>
            <a:ext cx="1476375" cy="16040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مربع نص 6"/>
          <p:cNvSpPr txBox="1"/>
          <p:nvPr/>
        </p:nvSpPr>
        <p:spPr>
          <a:xfrm>
            <a:off x="2146300" y="1662303"/>
            <a:ext cx="9499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......................................</a:t>
            </a: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4762500" y="2783355"/>
            <a:ext cx="3517900" cy="73454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FF"/>
              </a:gs>
              <a:gs pos="100000">
                <a:srgbClr val="DEE3EE"/>
              </a:gs>
            </a:gsLst>
            <a:lin ang="5400000" scaled="1"/>
          </a:gradFill>
          <a:ln w="12700">
            <a:solidFill>
              <a:srgbClr val="CED5E5"/>
            </a:solidFill>
            <a:miter lim="800000"/>
            <a:headEnd/>
            <a:tailEnd/>
          </a:ln>
          <a:effectLst>
            <a:outerShdw dist="28398" dir="3806097" algn="ctr" rotWithShape="0">
              <a:srgbClr val="41547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ar-SA" altLang="ar-SA" sz="2500" b="0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Monotype Koufi" pitchFamily="2" charset="-78"/>
              </a:rPr>
              <a:t>الرسالة</a:t>
            </a:r>
            <a:endParaRPr kumimoji="0" lang="ar-SA" altLang="ar-SA" sz="18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1944687" y="4203700"/>
            <a:ext cx="93583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0082005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677</Words>
  <Application>Microsoft Office PowerPoint</Application>
  <PresentationFormat>شاشة عريضة</PresentationFormat>
  <Paragraphs>390</Paragraphs>
  <Slides>21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32" baseType="lpstr">
      <vt:lpstr>ae_AlHor</vt:lpstr>
      <vt:lpstr>ae_AlMohanad</vt:lpstr>
      <vt:lpstr>Andalus</vt:lpstr>
      <vt:lpstr>Angsana New</vt:lpstr>
      <vt:lpstr>Arabic Typesetting</vt:lpstr>
      <vt:lpstr>Arial</vt:lpstr>
      <vt:lpstr>Calibri</vt:lpstr>
      <vt:lpstr>Calibri Light</vt:lpstr>
      <vt:lpstr>Tajawal Medium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مسفر ال عوض</dc:creator>
  <cp:lastModifiedBy>نوال بنت ال بالحارث</cp:lastModifiedBy>
  <cp:revision>107</cp:revision>
  <cp:lastPrinted>2017-11-28T14:10:21Z</cp:lastPrinted>
  <dcterms:created xsi:type="dcterms:W3CDTF">2017-11-25T10:21:58Z</dcterms:created>
  <dcterms:modified xsi:type="dcterms:W3CDTF">2021-09-28T09:02:04Z</dcterms:modified>
</cp:coreProperties>
</file>