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48" r:id="rId1"/>
  </p:sldMasterIdLst>
  <p:sldIdLst>
    <p:sldId id="256" r:id="rId2"/>
    <p:sldId id="257" r:id="rId3"/>
    <p:sldId id="258" r:id="rId4"/>
    <p:sldId id="297" r:id="rId5"/>
    <p:sldId id="298" r:id="rId6"/>
    <p:sldId id="299" r:id="rId7"/>
    <p:sldId id="301" r:id="rId8"/>
    <p:sldId id="300" r:id="rId9"/>
    <p:sldId id="259" r:id="rId10"/>
    <p:sldId id="260" r:id="rId11"/>
    <p:sldId id="302" r:id="rId12"/>
    <p:sldId id="310" r:id="rId13"/>
    <p:sldId id="303" r:id="rId14"/>
    <p:sldId id="304" r:id="rId15"/>
    <p:sldId id="305" r:id="rId16"/>
    <p:sldId id="306" r:id="rId17"/>
    <p:sldId id="307" r:id="rId18"/>
    <p:sldId id="308" r:id="rId19"/>
    <p:sldId id="312" r:id="rId20"/>
    <p:sldId id="313" r:id="rId21"/>
    <p:sldId id="314" r:id="rId22"/>
  </p:sldIdLst>
  <p:sldSz cx="12192000" cy="6858000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F918C"/>
    <a:srgbClr val="00A6A2"/>
    <a:srgbClr val="89FFC4"/>
    <a:srgbClr val="99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FD0F851-EC5A-4D38-B0AD-8093EC10F338}" styleName="نمط فاتح 1 - تمييز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9CF1AB2-1976-4502-BF36-3FF5EA218861}" styleName="نمط متوسط 4 - تمييز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نمط فاتح 1 - تمييز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نمط فاتح 2 - تمييز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DBED569-4797-4DF1-A0F4-6AAB3CD982D8}" styleName="نمط فاتح 3 - تمييز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نمط متوسط 2 - تمييز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نمط متوسط 2 - تمييز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النمط المتوسط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0A15C55-8517-42AA-B614-E9B94910E393}" styleName="نمط متوسط 2 - تمييز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7DF18680-E054-41AD-8BC1-D1AEF772440D}" styleName="نمط متوسط 2 - تمييز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نمط متوسط 2 - تمييز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نمط متوسط 3 - تمييز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E8B1032C-EA38-4F05-BA0D-38AFFFC7BED3}" styleName="نمط فاتح 3 - تمييز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6D9F66E-5EB9-4882-86FB-DCBF35E3C3E4}" styleName="نمط متوسط 4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10A1B5D5-9B99-4C35-A422-299274C87663}" styleName="نمط متوسط 1 - تميي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940675A-B579-460E-94D1-54222C63F5DA}" styleName="بلا نمط، شبكة جدول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نمط فاتح 1 - تمييز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83987" autoAdjust="0"/>
    <p:restoredTop sz="94660"/>
  </p:normalViewPr>
  <p:slideViewPr>
    <p:cSldViewPr snapToGrid="0">
      <p:cViewPr varScale="1">
        <p:scale>
          <a:sx n="64" d="100"/>
          <a:sy n="64" d="100"/>
        </p:scale>
        <p:origin x="64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3DB423B-A00A-4132-8EAC-4409D5D7F789}" type="doc">
      <dgm:prSet loTypeId="urn:microsoft.com/office/officeart/2005/8/layout/radial5" loCatId="relationship" qsTypeId="urn:microsoft.com/office/officeart/2005/8/quickstyle/3d2" qsCatId="3D" csTypeId="urn:microsoft.com/office/officeart/2005/8/colors/colorful2" csCatId="colorful" phldr="1"/>
      <dgm:spPr/>
      <dgm:t>
        <a:bodyPr/>
        <a:lstStyle/>
        <a:p>
          <a:pPr rtl="1"/>
          <a:endParaRPr lang="ar-SA"/>
        </a:p>
      </dgm:t>
    </dgm:pt>
    <dgm:pt modelId="{47673934-2C9E-4FB3-A98A-3395B674EFB2}">
      <dgm:prSet phldrT="[نص]" custT="1"/>
      <dgm:spPr>
        <a:xfrm>
          <a:off x="2248841" y="1920699"/>
          <a:ext cx="1218972" cy="1218972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2400" b="1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القيم </a:t>
          </a:r>
        </a:p>
        <a:p>
          <a:pPr algn="ctr" rtl="1"/>
          <a:r>
            <a:rPr lang="ar-SA" sz="2400" b="1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الحاكمة</a:t>
          </a:r>
        </a:p>
      </dgm:t>
    </dgm:pt>
    <dgm:pt modelId="{90917492-640C-44B1-BA14-1E41BCB640C3}" type="parTrans" cxnId="{30639791-CCA0-4A5D-9076-C0DD68451DF1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6472A54E-94EB-4224-ABE6-2242AB42DD29}" type="sibTrans" cxnId="{30639791-CCA0-4A5D-9076-C0DD68451DF1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14508916-3A2C-45F4-86C0-9F536AC46D68}">
      <dgm:prSet phldrT="[نص]" custT="1"/>
      <dgm:spPr>
        <a:xfrm>
          <a:off x="1174144" y="0"/>
          <a:ext cx="3342092" cy="1218972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1800" b="1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</a:t>
          </a:r>
          <a:endParaRPr lang="ar-SA" sz="1800" b="1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C10773A5-66F6-484D-9D93-F130D992976C}" type="parTrans" cxnId="{86F1AD03-0D68-4C14-A519-932405B8EB39}">
      <dgm:prSet custT="1"/>
      <dgm:spPr>
        <a:xfrm rot="21576487">
          <a:off x="2665864" y="1373142"/>
          <a:ext cx="371932" cy="414450"/>
        </a:xfrm>
        <a:prstGeom prst="downArrow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algn="ctr" rtl="1"/>
          <a:endParaRPr lang="ar-SA" sz="1600" b="1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4569A8FE-F69C-4C79-AD02-52FB1E39F0F4}" type="sibTrans" cxnId="{86F1AD03-0D68-4C14-A519-932405B8EB39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1A131ABE-70D1-4472-9F78-2AD9DDF454EC}">
      <dgm:prSet phldrT="[نص]" custT="1"/>
      <dgm:spPr>
        <a:xfrm>
          <a:off x="3680247" y="1003764"/>
          <a:ext cx="2091902" cy="1218972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1800" b="1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</a:t>
          </a:r>
          <a:endParaRPr lang="ar-SA" sz="1800" b="1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F361CB9F-E954-4AEA-B776-F3940839E851}" type="parTrans" cxnId="{755EB407-03FD-4B89-A10C-2370DA6FF7D5}">
      <dgm:prSet custT="1"/>
      <dgm:spPr>
        <a:xfrm rot="19782843">
          <a:off x="3504294" y="1930379"/>
          <a:ext cx="307503" cy="414450"/>
        </a:xfrm>
        <a:prstGeom prst="rightArrow">
          <a:avLst/>
        </a:prstGeom>
        <a:solidFill>
          <a:srgbClr val="ED7D31">
            <a:hueOff val="-291073"/>
            <a:satOff val="-16786"/>
            <a:lumOff val="1726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algn="ctr" rtl="1"/>
          <a:endParaRPr lang="ar-SA" sz="1400" b="1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B722B6C2-6AB4-4C11-9B0E-E07C81C8ACA6}" type="sibTrans" cxnId="{755EB407-03FD-4B89-A10C-2370DA6FF7D5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AC91D777-2705-43F1-972F-2B25D7A91597}">
      <dgm:prSet phldrT="[نص]" custT="1"/>
      <dgm:spPr>
        <a:xfrm>
          <a:off x="3961574" y="3387162"/>
          <a:ext cx="1810575" cy="1218972"/>
        </a:xfrm>
        <a:prstGeom prst="ellipse">
          <a:avLst/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1800" b="1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</a:t>
          </a:r>
        </a:p>
      </dgm:t>
    </dgm:pt>
    <dgm:pt modelId="{DFA9559B-4F65-4E91-8A0B-E52467B3C6F6}" type="parTrans" cxnId="{53E8BE01-58C3-4D3A-A44B-8649E0BD81D0}">
      <dgm:prSet custT="1"/>
      <dgm:spPr>
        <a:xfrm rot="2168027">
          <a:off x="3492177" y="3001972"/>
          <a:ext cx="592310" cy="414450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582145"/>
            <a:satOff val="-33571"/>
            <a:lumOff val="3451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algn="ctr" rtl="1"/>
          <a:endParaRPr lang="ar-SA" sz="1600" b="1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BDDEFAD5-69B2-40BA-B856-7BAB2D84CB97}" type="sibTrans" cxnId="{53E8BE01-58C3-4D3A-A44B-8649E0BD81D0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809FADEC-FEFE-4542-8B0B-1799A1D630D7}">
      <dgm:prSet phldrT="[نص]" custT="1"/>
      <dgm:spPr>
        <a:xfrm>
          <a:off x="0" y="1022142"/>
          <a:ext cx="1928365" cy="1218972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1800" b="1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...........</a:t>
          </a:r>
        </a:p>
      </dgm:t>
    </dgm:pt>
    <dgm:pt modelId="{E87ED923-8CD6-4FC4-BC19-EDF61E2BB634}" type="parTrans" cxnId="{C3380A24-59CD-4CDA-9B58-8796E3B20788}">
      <dgm:prSet custT="1"/>
      <dgm:spPr>
        <a:xfrm rot="12322742">
          <a:off x="1862234" y="1930057"/>
          <a:ext cx="335720" cy="414450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1455363"/>
            <a:satOff val="-83928"/>
            <a:lumOff val="8628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algn="ctr" rtl="1"/>
          <a:endParaRPr lang="ar-SA" sz="1600" b="1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FAA04877-E3E3-4FF5-B3A0-08891264ACDF}" type="sibTrans" cxnId="{C3380A24-59CD-4CDA-9B58-8796E3B20788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C7C55C39-10E9-4014-B5CE-1BD9237B1A5B}">
      <dgm:prSet phldrT="[نص]"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55ED5506-7D18-4675-9F0E-98E59F8CF7BC}" type="parTrans" cxnId="{8D62A221-107E-4A07-8830-6A95FDE5B2E2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D79E64CB-DF93-4063-90AC-AA3F6F35B202}" type="sibTrans" cxnId="{8D62A221-107E-4A07-8830-6A95FDE5B2E2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8EFDC231-B79E-4C7A-B6C3-11B5C8372D4F}">
      <dgm:prSet phldrT="[نص]"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91763347-7C09-4770-819B-C25152FF8CE6}" type="parTrans" cxnId="{9A99AFD5-AF5F-47D0-A4AC-0691E33F725E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9B1DE79B-1743-4B68-9414-FE8D16EC7286}" type="sibTrans" cxnId="{9A99AFD5-AF5F-47D0-A4AC-0691E33F725E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9FF03DE7-887A-4AB7-9200-0EF1EDC7B816}">
      <dgm:prSet custT="1"/>
      <dgm:spPr>
        <a:xfrm>
          <a:off x="1915198" y="3417797"/>
          <a:ext cx="1802591" cy="1218972"/>
        </a:xfrm>
        <a:prstGeom prst="ellipse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1800" b="1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..........</a:t>
          </a:r>
          <a:endParaRPr lang="ar-SA" sz="1800" b="1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15906B5B-F5E5-431D-8BFD-9444957DC1D2}" type="parTrans" cxnId="{48ABFEF8-1C2C-4A80-95BD-9D15F6630202}">
      <dgm:prSet custT="1"/>
      <dgm:spPr>
        <a:xfrm rot="5496036">
          <a:off x="2763705" y="3067267"/>
          <a:ext cx="147648" cy="414450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873218"/>
            <a:satOff val="-50357"/>
            <a:lumOff val="5177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algn="ctr" rtl="1"/>
          <a:endParaRPr lang="ar-SA" sz="1600" b="1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30805333-8A08-487F-A161-8E2C93827D5F}" type="sibTrans" cxnId="{48ABFEF8-1C2C-4A80-95BD-9D15F6630202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F2EEBC75-45CB-4E5D-83BC-E560C2210571}">
      <dgm:prSet custT="1"/>
      <dgm:spPr>
        <a:xfrm>
          <a:off x="0" y="3391801"/>
          <a:ext cx="1731915" cy="1218972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gm:spPr>
      <dgm:t>
        <a:bodyPr/>
        <a:lstStyle/>
        <a:p>
          <a:pPr algn="ctr" rtl="1"/>
          <a:r>
            <a:rPr lang="ar-SA" sz="1800" b="1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............</a:t>
          </a:r>
          <a:endParaRPr lang="ar-SA" sz="1800" b="1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CA9276A1-F968-40E9-B2CB-1B7A3F76211A}" type="parTrans" cxnId="{8891DDDC-E8E0-4562-A2E3-7385A28B92F2}">
      <dgm:prSet custT="1"/>
      <dgm:spPr>
        <a:xfrm rot="8613542">
          <a:off x="1631325" y="3008925"/>
          <a:ext cx="595947" cy="414450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1164290"/>
            <a:satOff val="-67142"/>
            <a:lumOff val="6902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gm:spPr>
      <dgm:t>
        <a:bodyPr/>
        <a:lstStyle/>
        <a:p>
          <a:pPr algn="ctr" rtl="1"/>
          <a:endParaRPr lang="ar-SA" sz="1600" b="1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gm:t>
    </dgm:pt>
    <dgm:pt modelId="{87D1A294-5709-4146-AA75-7EF3C136882C}" type="sibTrans" cxnId="{8891DDDC-E8E0-4562-A2E3-7385A28B92F2}">
      <dgm:prSet/>
      <dgm:spPr/>
      <dgm:t>
        <a:bodyPr/>
        <a:lstStyle/>
        <a:p>
          <a:pPr algn="ctr" rtl="1"/>
          <a:endParaRPr lang="ar-SA" sz="1800" b="1">
            <a:solidFill>
              <a:sysClr val="windowText" lastClr="000000"/>
            </a:solidFill>
          </a:endParaRPr>
        </a:p>
      </dgm:t>
    </dgm:pt>
    <dgm:pt modelId="{D14086EA-04A3-42BF-9165-30ACE8768079}" type="pres">
      <dgm:prSet presAssocID="{F3DB423B-A00A-4132-8EAC-4409D5D7F789}" presName="Name0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8B814FEF-89C0-40D5-877E-2F078C0FE816}" type="pres">
      <dgm:prSet presAssocID="{47673934-2C9E-4FB3-A98A-3395B674EFB2}" presName="centerShape" presStyleLbl="node0" presStyleIdx="0" presStyleCnt="1" custLinFactNeighborX="385" custLinFactNeighborY="6207"/>
      <dgm:spPr/>
    </dgm:pt>
    <dgm:pt modelId="{CA15925F-C136-48CE-9425-199B0EDCF263}" type="pres">
      <dgm:prSet presAssocID="{C10773A5-66F6-484D-9D93-F130D992976C}" presName="parTrans" presStyleLbl="sibTrans2D1" presStyleIdx="0" presStyleCnt="6" custAng="5400000"/>
      <dgm:spPr>
        <a:prstGeom prst="downArrow">
          <a:avLst/>
        </a:prstGeom>
      </dgm:spPr>
    </dgm:pt>
    <dgm:pt modelId="{79B2310F-FFF1-41F6-9013-263053AE7E03}" type="pres">
      <dgm:prSet presAssocID="{C10773A5-66F6-484D-9D93-F130D992976C}" presName="connectorText" presStyleLbl="sibTrans2D1" presStyleIdx="0" presStyleCnt="6"/>
      <dgm:spPr/>
    </dgm:pt>
    <dgm:pt modelId="{90C9EF70-366D-4F93-9568-5B903626194D}" type="pres">
      <dgm:prSet presAssocID="{14508916-3A2C-45F4-86C0-9F536AC46D68}" presName="node" presStyleLbl="node1" presStyleIdx="0" presStyleCnt="6" custScaleX="182684" custRadScaleRad="131957">
        <dgm:presLayoutVars>
          <dgm:bulletEnabled val="1"/>
        </dgm:presLayoutVars>
      </dgm:prSet>
      <dgm:spPr/>
    </dgm:pt>
    <dgm:pt modelId="{05F414F4-2A17-4834-8194-6754741C76E5}" type="pres">
      <dgm:prSet presAssocID="{F361CB9F-E954-4AEA-B776-F3940839E851}" presName="parTrans" presStyleLbl="sibTrans2D1" presStyleIdx="1" presStyleCnt="6" custAng="21351624"/>
      <dgm:spPr>
        <a:prstGeom prst="rightArrow">
          <a:avLst/>
        </a:prstGeom>
      </dgm:spPr>
    </dgm:pt>
    <dgm:pt modelId="{9A9A9536-E81D-40E0-BA8E-3E30CA174C01}" type="pres">
      <dgm:prSet presAssocID="{F361CB9F-E954-4AEA-B776-F3940839E851}" presName="connectorText" presStyleLbl="sibTrans2D1" presStyleIdx="1" presStyleCnt="6"/>
      <dgm:spPr/>
    </dgm:pt>
    <dgm:pt modelId="{3174C9C1-33F1-459D-BA7E-D4BEFE7D8AFF}" type="pres">
      <dgm:prSet presAssocID="{1A131ABE-70D1-4472-9F78-2AD9DDF454EC}" presName="node" presStyleLbl="node1" presStyleIdx="1" presStyleCnt="6" custScaleX="171612" custRadScaleRad="147789" custRadScaleInc="45869">
        <dgm:presLayoutVars>
          <dgm:bulletEnabled val="1"/>
        </dgm:presLayoutVars>
      </dgm:prSet>
      <dgm:spPr/>
    </dgm:pt>
    <dgm:pt modelId="{8BFCB42C-894D-4A4B-BB3A-B3CA7B77D947}" type="pres">
      <dgm:prSet presAssocID="{DFA9559B-4F65-4E91-8A0B-E52467B3C6F6}" presName="parTrans" presStyleLbl="sibTrans2D1" presStyleIdx="2" presStyleCnt="6"/>
      <dgm:spPr/>
    </dgm:pt>
    <dgm:pt modelId="{4B233092-2F34-4632-ADB3-E1F6A5E7FA52}" type="pres">
      <dgm:prSet presAssocID="{DFA9559B-4F65-4E91-8A0B-E52467B3C6F6}" presName="connectorText" presStyleLbl="sibTrans2D1" presStyleIdx="2" presStyleCnt="6"/>
      <dgm:spPr/>
    </dgm:pt>
    <dgm:pt modelId="{ED8999BE-20CA-4C53-8039-F096F0A766A7}" type="pres">
      <dgm:prSet presAssocID="{AC91D777-2705-43F1-972F-2B25D7A91597}" presName="node" presStyleLbl="node1" presStyleIdx="2" presStyleCnt="6" custScaleX="148533" custRadScaleRad="171471" custRadScaleInc="14426">
        <dgm:presLayoutVars>
          <dgm:bulletEnabled val="1"/>
        </dgm:presLayoutVars>
      </dgm:prSet>
      <dgm:spPr/>
    </dgm:pt>
    <dgm:pt modelId="{48B0A242-4DD4-4FE0-A18C-F1533639B333}" type="pres">
      <dgm:prSet presAssocID="{15906B5B-F5E5-431D-8BFD-9444957DC1D2}" presName="parTrans" presStyleLbl="sibTrans2D1" presStyleIdx="3" presStyleCnt="6"/>
      <dgm:spPr/>
    </dgm:pt>
    <dgm:pt modelId="{F46DD744-FD4B-4042-AA21-93ED0586E4E9}" type="pres">
      <dgm:prSet presAssocID="{15906B5B-F5E5-431D-8BFD-9444957DC1D2}" presName="connectorText" presStyleLbl="sibTrans2D1" presStyleIdx="3" presStyleCnt="6"/>
      <dgm:spPr/>
    </dgm:pt>
    <dgm:pt modelId="{3C760DCF-4094-42EF-BF63-8EEAF5E6224E}" type="pres">
      <dgm:prSet presAssocID="{9FF03DE7-887A-4AB7-9200-0EF1EDC7B816}" presName="node" presStyleLbl="node1" presStyleIdx="3" presStyleCnt="6" custScaleX="147878" custRadScaleRad="106019" custRadScaleInc="3030">
        <dgm:presLayoutVars>
          <dgm:bulletEnabled val="1"/>
        </dgm:presLayoutVars>
      </dgm:prSet>
      <dgm:spPr/>
    </dgm:pt>
    <dgm:pt modelId="{D0A7A70C-46D3-4184-8E32-C498CB6D4B43}" type="pres">
      <dgm:prSet presAssocID="{CA9276A1-F968-40E9-B2CB-1B7A3F76211A}" presName="parTrans" presStyleLbl="sibTrans2D1" presStyleIdx="4" presStyleCnt="6"/>
      <dgm:spPr/>
    </dgm:pt>
    <dgm:pt modelId="{9A43C665-82A2-4C78-B479-FEF9EA73674E}" type="pres">
      <dgm:prSet presAssocID="{CA9276A1-F968-40E9-B2CB-1B7A3F76211A}" presName="connectorText" presStyleLbl="sibTrans2D1" presStyleIdx="4" presStyleCnt="6"/>
      <dgm:spPr/>
    </dgm:pt>
    <dgm:pt modelId="{9EA1A917-1045-4843-9CCE-7933238E7080}" type="pres">
      <dgm:prSet presAssocID="{F2EEBC75-45CB-4E5D-83BC-E560C2210571}" presName="node" presStyleLbl="node1" presStyleIdx="4" presStyleCnt="6" custScaleX="142080" custRadScaleRad="175118" custRadScaleInc="-12079">
        <dgm:presLayoutVars>
          <dgm:bulletEnabled val="1"/>
        </dgm:presLayoutVars>
      </dgm:prSet>
      <dgm:spPr/>
    </dgm:pt>
    <dgm:pt modelId="{616C7230-46F3-46C4-A458-DAAEF821B86A}" type="pres">
      <dgm:prSet presAssocID="{E87ED923-8CD6-4FC4-BC19-EDF61E2BB634}" presName="parTrans" presStyleLbl="sibTrans2D1" presStyleIdx="5" presStyleCnt="6"/>
      <dgm:spPr/>
    </dgm:pt>
    <dgm:pt modelId="{07D906F5-65B3-47DC-9A1A-D1D37B5FA92E}" type="pres">
      <dgm:prSet presAssocID="{E87ED923-8CD6-4FC4-BC19-EDF61E2BB634}" presName="connectorText" presStyleLbl="sibTrans2D1" presStyleIdx="5" presStyleCnt="6"/>
      <dgm:spPr/>
    </dgm:pt>
    <dgm:pt modelId="{CFB3DE79-CCCA-4B38-B75D-3C96CEF36ABA}" type="pres">
      <dgm:prSet presAssocID="{809FADEC-FEFE-4542-8B0B-1799A1D630D7}" presName="node" presStyleLbl="node1" presStyleIdx="5" presStyleCnt="6" custScaleX="158196" custRadScaleRad="147268" custRadScaleInc="-47126">
        <dgm:presLayoutVars>
          <dgm:bulletEnabled val="1"/>
        </dgm:presLayoutVars>
      </dgm:prSet>
      <dgm:spPr/>
    </dgm:pt>
  </dgm:ptLst>
  <dgm:cxnLst>
    <dgm:cxn modelId="{53E8BE01-58C3-4D3A-A44B-8649E0BD81D0}" srcId="{47673934-2C9E-4FB3-A98A-3395B674EFB2}" destId="{AC91D777-2705-43F1-972F-2B25D7A91597}" srcOrd="2" destOrd="0" parTransId="{DFA9559B-4F65-4E91-8A0B-E52467B3C6F6}" sibTransId="{BDDEFAD5-69B2-40BA-B856-7BAB2D84CB97}"/>
    <dgm:cxn modelId="{86F1AD03-0D68-4C14-A519-932405B8EB39}" srcId="{47673934-2C9E-4FB3-A98A-3395B674EFB2}" destId="{14508916-3A2C-45F4-86C0-9F536AC46D68}" srcOrd="0" destOrd="0" parTransId="{C10773A5-66F6-484D-9D93-F130D992976C}" sibTransId="{4569A8FE-F69C-4C79-AD02-52FB1E39F0F4}"/>
    <dgm:cxn modelId="{08472706-549B-4198-A088-FBF35C9C95C0}" type="presOf" srcId="{DFA9559B-4F65-4E91-8A0B-E52467B3C6F6}" destId="{4B233092-2F34-4632-ADB3-E1F6A5E7FA52}" srcOrd="1" destOrd="0" presId="urn:microsoft.com/office/officeart/2005/8/layout/radial5"/>
    <dgm:cxn modelId="{755EB407-03FD-4B89-A10C-2370DA6FF7D5}" srcId="{47673934-2C9E-4FB3-A98A-3395B674EFB2}" destId="{1A131ABE-70D1-4472-9F78-2AD9DDF454EC}" srcOrd="1" destOrd="0" parTransId="{F361CB9F-E954-4AEA-B776-F3940839E851}" sibTransId="{B722B6C2-6AB4-4C11-9B0E-E07C81C8ACA6}"/>
    <dgm:cxn modelId="{8D62A221-107E-4A07-8830-6A95FDE5B2E2}" srcId="{F3DB423B-A00A-4132-8EAC-4409D5D7F789}" destId="{C7C55C39-10E9-4014-B5CE-1BD9237B1A5B}" srcOrd="1" destOrd="0" parTransId="{55ED5506-7D18-4675-9F0E-98E59F8CF7BC}" sibTransId="{D79E64CB-DF93-4063-90AC-AA3F6F35B202}"/>
    <dgm:cxn modelId="{C3380A24-59CD-4CDA-9B58-8796E3B20788}" srcId="{47673934-2C9E-4FB3-A98A-3395B674EFB2}" destId="{809FADEC-FEFE-4542-8B0B-1799A1D630D7}" srcOrd="5" destOrd="0" parTransId="{E87ED923-8CD6-4FC4-BC19-EDF61E2BB634}" sibTransId="{FAA04877-E3E3-4FF5-B3A0-08891264ACDF}"/>
    <dgm:cxn modelId="{66786E3F-070B-4924-BF07-2A38B3AFC233}" type="presOf" srcId="{14508916-3A2C-45F4-86C0-9F536AC46D68}" destId="{90C9EF70-366D-4F93-9568-5B903626194D}" srcOrd="0" destOrd="0" presId="urn:microsoft.com/office/officeart/2005/8/layout/radial5"/>
    <dgm:cxn modelId="{5FB30F5C-6D4B-4480-8E44-DE2395ACA9AB}" type="presOf" srcId="{C10773A5-66F6-484D-9D93-F130D992976C}" destId="{79B2310F-FFF1-41F6-9013-263053AE7E03}" srcOrd="1" destOrd="0" presId="urn:microsoft.com/office/officeart/2005/8/layout/radial5"/>
    <dgm:cxn modelId="{A47DD861-A049-4108-A840-72954582329F}" type="presOf" srcId="{F2EEBC75-45CB-4E5D-83BC-E560C2210571}" destId="{9EA1A917-1045-4843-9CCE-7933238E7080}" srcOrd="0" destOrd="0" presId="urn:microsoft.com/office/officeart/2005/8/layout/radial5"/>
    <dgm:cxn modelId="{73BB7E69-BBF6-4A26-A819-80F5DA1D1EE9}" type="presOf" srcId="{47673934-2C9E-4FB3-A98A-3395B674EFB2}" destId="{8B814FEF-89C0-40D5-877E-2F078C0FE816}" srcOrd="0" destOrd="0" presId="urn:microsoft.com/office/officeart/2005/8/layout/radial5"/>
    <dgm:cxn modelId="{F092DC6B-E72E-419A-ACA8-A1BCC6543427}" type="presOf" srcId="{F3DB423B-A00A-4132-8EAC-4409D5D7F789}" destId="{D14086EA-04A3-42BF-9165-30ACE8768079}" srcOrd="0" destOrd="0" presId="urn:microsoft.com/office/officeart/2005/8/layout/radial5"/>
    <dgm:cxn modelId="{281F3084-FE79-45FF-B26E-D95E8C14F656}" type="presOf" srcId="{CA9276A1-F968-40E9-B2CB-1B7A3F76211A}" destId="{9A43C665-82A2-4C78-B479-FEF9EA73674E}" srcOrd="1" destOrd="0" presId="urn:microsoft.com/office/officeart/2005/8/layout/radial5"/>
    <dgm:cxn modelId="{64C19E8B-7A54-423A-9312-5E825ED019C2}" type="presOf" srcId="{F361CB9F-E954-4AEA-B776-F3940839E851}" destId="{9A9A9536-E81D-40E0-BA8E-3E30CA174C01}" srcOrd="1" destOrd="0" presId="urn:microsoft.com/office/officeart/2005/8/layout/radial5"/>
    <dgm:cxn modelId="{058F2F8D-5618-4BD9-821F-3B43A9E7BC2E}" type="presOf" srcId="{F361CB9F-E954-4AEA-B776-F3940839E851}" destId="{05F414F4-2A17-4834-8194-6754741C76E5}" srcOrd="0" destOrd="0" presId="urn:microsoft.com/office/officeart/2005/8/layout/radial5"/>
    <dgm:cxn modelId="{1EEFA68E-509A-478D-8FAD-06BABE637438}" type="presOf" srcId="{DFA9559B-4F65-4E91-8A0B-E52467B3C6F6}" destId="{8BFCB42C-894D-4A4B-BB3A-B3CA7B77D947}" srcOrd="0" destOrd="0" presId="urn:microsoft.com/office/officeart/2005/8/layout/radial5"/>
    <dgm:cxn modelId="{23B85590-836D-4331-BFF8-394345E8F573}" type="presOf" srcId="{15906B5B-F5E5-431D-8BFD-9444957DC1D2}" destId="{F46DD744-FD4B-4042-AA21-93ED0586E4E9}" srcOrd="1" destOrd="0" presId="urn:microsoft.com/office/officeart/2005/8/layout/radial5"/>
    <dgm:cxn modelId="{30639791-CCA0-4A5D-9076-C0DD68451DF1}" srcId="{F3DB423B-A00A-4132-8EAC-4409D5D7F789}" destId="{47673934-2C9E-4FB3-A98A-3395B674EFB2}" srcOrd="0" destOrd="0" parTransId="{90917492-640C-44B1-BA14-1E41BCB640C3}" sibTransId="{6472A54E-94EB-4224-ABE6-2242AB42DD29}"/>
    <dgm:cxn modelId="{FE4AAD93-D768-4FBA-811E-5FE879FA230B}" type="presOf" srcId="{CA9276A1-F968-40E9-B2CB-1B7A3F76211A}" destId="{D0A7A70C-46D3-4184-8E32-C498CB6D4B43}" srcOrd="0" destOrd="0" presId="urn:microsoft.com/office/officeart/2005/8/layout/radial5"/>
    <dgm:cxn modelId="{371D589C-2D0F-42D3-BDA4-0357F9F98890}" type="presOf" srcId="{1A131ABE-70D1-4472-9F78-2AD9DDF454EC}" destId="{3174C9C1-33F1-459D-BA7E-D4BEFE7D8AFF}" srcOrd="0" destOrd="0" presId="urn:microsoft.com/office/officeart/2005/8/layout/radial5"/>
    <dgm:cxn modelId="{F2F3FDB0-3EBF-49B6-91E0-66F04F9B44F1}" type="presOf" srcId="{AC91D777-2705-43F1-972F-2B25D7A91597}" destId="{ED8999BE-20CA-4C53-8039-F096F0A766A7}" srcOrd="0" destOrd="0" presId="urn:microsoft.com/office/officeart/2005/8/layout/radial5"/>
    <dgm:cxn modelId="{50CE9BB5-D781-4672-8F0A-F10F72AA2507}" type="presOf" srcId="{E87ED923-8CD6-4FC4-BC19-EDF61E2BB634}" destId="{07D906F5-65B3-47DC-9A1A-D1D37B5FA92E}" srcOrd="1" destOrd="0" presId="urn:microsoft.com/office/officeart/2005/8/layout/radial5"/>
    <dgm:cxn modelId="{A9444EB9-8131-4444-84DE-18874F5273F0}" type="presOf" srcId="{E87ED923-8CD6-4FC4-BC19-EDF61E2BB634}" destId="{616C7230-46F3-46C4-A458-DAAEF821B86A}" srcOrd="0" destOrd="0" presId="urn:microsoft.com/office/officeart/2005/8/layout/radial5"/>
    <dgm:cxn modelId="{9A99AFD5-AF5F-47D0-A4AC-0691E33F725E}" srcId="{F3DB423B-A00A-4132-8EAC-4409D5D7F789}" destId="{8EFDC231-B79E-4C7A-B6C3-11B5C8372D4F}" srcOrd="2" destOrd="0" parTransId="{91763347-7C09-4770-819B-C25152FF8CE6}" sibTransId="{9B1DE79B-1743-4B68-9414-FE8D16EC7286}"/>
    <dgm:cxn modelId="{8891DDDC-E8E0-4562-A2E3-7385A28B92F2}" srcId="{47673934-2C9E-4FB3-A98A-3395B674EFB2}" destId="{F2EEBC75-45CB-4E5D-83BC-E560C2210571}" srcOrd="4" destOrd="0" parTransId="{CA9276A1-F968-40E9-B2CB-1B7A3F76211A}" sibTransId="{87D1A294-5709-4146-AA75-7EF3C136882C}"/>
    <dgm:cxn modelId="{AD78E7E4-E9C1-4246-83AA-67AC5AB33271}" type="presOf" srcId="{809FADEC-FEFE-4542-8B0B-1799A1D630D7}" destId="{CFB3DE79-CCCA-4B38-B75D-3C96CEF36ABA}" srcOrd="0" destOrd="0" presId="urn:microsoft.com/office/officeart/2005/8/layout/radial5"/>
    <dgm:cxn modelId="{DC0A9AED-A926-4EF6-81D7-141544E94F88}" type="presOf" srcId="{15906B5B-F5E5-431D-8BFD-9444957DC1D2}" destId="{48B0A242-4DD4-4FE0-A18C-F1533639B333}" srcOrd="0" destOrd="0" presId="urn:microsoft.com/office/officeart/2005/8/layout/radial5"/>
    <dgm:cxn modelId="{48ABFEF8-1C2C-4A80-95BD-9D15F6630202}" srcId="{47673934-2C9E-4FB3-A98A-3395B674EFB2}" destId="{9FF03DE7-887A-4AB7-9200-0EF1EDC7B816}" srcOrd="3" destOrd="0" parTransId="{15906B5B-F5E5-431D-8BFD-9444957DC1D2}" sibTransId="{30805333-8A08-487F-A161-8E2C93827D5F}"/>
    <dgm:cxn modelId="{812863FC-E3C7-469B-91A3-2B7D746C7751}" type="presOf" srcId="{C10773A5-66F6-484D-9D93-F130D992976C}" destId="{CA15925F-C136-48CE-9425-199B0EDCF263}" srcOrd="0" destOrd="0" presId="urn:microsoft.com/office/officeart/2005/8/layout/radial5"/>
    <dgm:cxn modelId="{6D0792FC-237E-4F42-A96E-677954EECEE1}" type="presOf" srcId="{9FF03DE7-887A-4AB7-9200-0EF1EDC7B816}" destId="{3C760DCF-4094-42EF-BF63-8EEAF5E6224E}" srcOrd="0" destOrd="0" presId="urn:microsoft.com/office/officeart/2005/8/layout/radial5"/>
    <dgm:cxn modelId="{200DEFD4-E758-4FCA-9DB1-E28B53401395}" type="presParOf" srcId="{D14086EA-04A3-42BF-9165-30ACE8768079}" destId="{8B814FEF-89C0-40D5-877E-2F078C0FE816}" srcOrd="0" destOrd="0" presId="urn:microsoft.com/office/officeart/2005/8/layout/radial5"/>
    <dgm:cxn modelId="{57D2A0B1-0576-4857-9A03-8D120AA3F94C}" type="presParOf" srcId="{D14086EA-04A3-42BF-9165-30ACE8768079}" destId="{CA15925F-C136-48CE-9425-199B0EDCF263}" srcOrd="1" destOrd="0" presId="urn:microsoft.com/office/officeart/2005/8/layout/radial5"/>
    <dgm:cxn modelId="{3529E91C-0B80-420C-A82F-A6A827B36B91}" type="presParOf" srcId="{CA15925F-C136-48CE-9425-199B0EDCF263}" destId="{79B2310F-FFF1-41F6-9013-263053AE7E03}" srcOrd="0" destOrd="0" presId="urn:microsoft.com/office/officeart/2005/8/layout/radial5"/>
    <dgm:cxn modelId="{56602544-6445-4797-AE80-20A9FFC1C4F2}" type="presParOf" srcId="{D14086EA-04A3-42BF-9165-30ACE8768079}" destId="{90C9EF70-366D-4F93-9568-5B903626194D}" srcOrd="2" destOrd="0" presId="urn:microsoft.com/office/officeart/2005/8/layout/radial5"/>
    <dgm:cxn modelId="{08797521-04BF-4551-824E-56502DD088D4}" type="presParOf" srcId="{D14086EA-04A3-42BF-9165-30ACE8768079}" destId="{05F414F4-2A17-4834-8194-6754741C76E5}" srcOrd="3" destOrd="0" presId="urn:microsoft.com/office/officeart/2005/8/layout/radial5"/>
    <dgm:cxn modelId="{62DC8F56-04F3-4E3D-88D4-6F196B36EE5E}" type="presParOf" srcId="{05F414F4-2A17-4834-8194-6754741C76E5}" destId="{9A9A9536-E81D-40E0-BA8E-3E30CA174C01}" srcOrd="0" destOrd="0" presId="urn:microsoft.com/office/officeart/2005/8/layout/radial5"/>
    <dgm:cxn modelId="{B4BC1C8F-B790-4079-8982-0F2CCBD1321B}" type="presParOf" srcId="{D14086EA-04A3-42BF-9165-30ACE8768079}" destId="{3174C9C1-33F1-459D-BA7E-D4BEFE7D8AFF}" srcOrd="4" destOrd="0" presId="urn:microsoft.com/office/officeart/2005/8/layout/radial5"/>
    <dgm:cxn modelId="{E45AA014-F319-4897-92A1-5451BAFBB1BE}" type="presParOf" srcId="{D14086EA-04A3-42BF-9165-30ACE8768079}" destId="{8BFCB42C-894D-4A4B-BB3A-B3CA7B77D947}" srcOrd="5" destOrd="0" presId="urn:microsoft.com/office/officeart/2005/8/layout/radial5"/>
    <dgm:cxn modelId="{E8D17E6A-2859-4E28-A824-021D60424E2B}" type="presParOf" srcId="{8BFCB42C-894D-4A4B-BB3A-B3CA7B77D947}" destId="{4B233092-2F34-4632-ADB3-E1F6A5E7FA52}" srcOrd="0" destOrd="0" presId="urn:microsoft.com/office/officeart/2005/8/layout/radial5"/>
    <dgm:cxn modelId="{C422B82E-2033-40C4-B539-CDCF95978C7C}" type="presParOf" srcId="{D14086EA-04A3-42BF-9165-30ACE8768079}" destId="{ED8999BE-20CA-4C53-8039-F096F0A766A7}" srcOrd="6" destOrd="0" presId="urn:microsoft.com/office/officeart/2005/8/layout/radial5"/>
    <dgm:cxn modelId="{DA645C12-63FB-4B4F-A160-B3CDF4495AA1}" type="presParOf" srcId="{D14086EA-04A3-42BF-9165-30ACE8768079}" destId="{48B0A242-4DD4-4FE0-A18C-F1533639B333}" srcOrd="7" destOrd="0" presId="urn:microsoft.com/office/officeart/2005/8/layout/radial5"/>
    <dgm:cxn modelId="{E0377415-CE9A-4E6B-A25A-2368DF3B14E4}" type="presParOf" srcId="{48B0A242-4DD4-4FE0-A18C-F1533639B333}" destId="{F46DD744-FD4B-4042-AA21-93ED0586E4E9}" srcOrd="0" destOrd="0" presId="urn:microsoft.com/office/officeart/2005/8/layout/radial5"/>
    <dgm:cxn modelId="{79A27E7B-8F34-4860-AB3C-445DDFC69A5D}" type="presParOf" srcId="{D14086EA-04A3-42BF-9165-30ACE8768079}" destId="{3C760DCF-4094-42EF-BF63-8EEAF5E6224E}" srcOrd="8" destOrd="0" presId="urn:microsoft.com/office/officeart/2005/8/layout/radial5"/>
    <dgm:cxn modelId="{E8DCAF45-2AD3-4B22-B308-F73944457C62}" type="presParOf" srcId="{D14086EA-04A3-42BF-9165-30ACE8768079}" destId="{D0A7A70C-46D3-4184-8E32-C498CB6D4B43}" srcOrd="9" destOrd="0" presId="urn:microsoft.com/office/officeart/2005/8/layout/radial5"/>
    <dgm:cxn modelId="{C40BCB3D-FEBF-41DC-8F8F-FF048223F677}" type="presParOf" srcId="{D0A7A70C-46D3-4184-8E32-C498CB6D4B43}" destId="{9A43C665-82A2-4C78-B479-FEF9EA73674E}" srcOrd="0" destOrd="0" presId="urn:microsoft.com/office/officeart/2005/8/layout/radial5"/>
    <dgm:cxn modelId="{BF88727E-475F-4F20-8EEF-798B7E89CD6C}" type="presParOf" srcId="{D14086EA-04A3-42BF-9165-30ACE8768079}" destId="{9EA1A917-1045-4843-9CCE-7933238E7080}" srcOrd="10" destOrd="0" presId="urn:microsoft.com/office/officeart/2005/8/layout/radial5"/>
    <dgm:cxn modelId="{8699782E-D2E8-4BC8-BDE0-669424A5B7C4}" type="presParOf" srcId="{D14086EA-04A3-42BF-9165-30ACE8768079}" destId="{616C7230-46F3-46C4-A458-DAAEF821B86A}" srcOrd="11" destOrd="0" presId="urn:microsoft.com/office/officeart/2005/8/layout/radial5"/>
    <dgm:cxn modelId="{737A8031-0AE7-416D-B88A-AE58EED75505}" type="presParOf" srcId="{616C7230-46F3-46C4-A458-DAAEF821B86A}" destId="{07D906F5-65B3-47DC-9A1A-D1D37B5FA92E}" srcOrd="0" destOrd="0" presId="urn:microsoft.com/office/officeart/2005/8/layout/radial5"/>
    <dgm:cxn modelId="{C9C75AC9-6D8B-4730-A9E0-60A5D171FA29}" type="presParOf" srcId="{D14086EA-04A3-42BF-9165-30ACE8768079}" destId="{CFB3DE79-CCCA-4B38-B75D-3C96CEF36ABA}" srcOrd="12" destOrd="0" presId="urn:microsoft.com/office/officeart/2005/8/layout/radial5"/>
  </dgm:cxnLst>
  <dgm:bg>
    <a:noFill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B814FEF-89C0-40D5-877E-2F078C0FE816}">
      <dsp:nvSpPr>
        <dsp:cNvPr id="0" name=""/>
        <dsp:cNvSpPr/>
      </dsp:nvSpPr>
      <dsp:spPr>
        <a:xfrm>
          <a:off x="5085067" y="2320125"/>
          <a:ext cx="1472251" cy="1472251"/>
        </a:xfrm>
        <a:prstGeom prst="ellipse">
          <a:avLst/>
        </a:prstGeom>
        <a:solidFill>
          <a:srgbClr val="C00000"/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القيم </a:t>
          </a:r>
        </a:p>
        <a:p>
          <a:pPr marL="0" lvl="0" indent="0" algn="ctr" defTabSz="10668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2400" b="1" kern="1200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الحاكمة</a:t>
          </a:r>
        </a:p>
      </dsp:txBody>
      <dsp:txXfrm>
        <a:off x="5300673" y="2535731"/>
        <a:ext cx="1041039" cy="1041039"/>
      </dsp:txXfrm>
    </dsp:sp>
    <dsp:sp modelId="{CA15925F-C136-48CE-9425-199B0EDCF263}">
      <dsp:nvSpPr>
        <dsp:cNvPr id="0" name=""/>
        <dsp:cNvSpPr/>
      </dsp:nvSpPr>
      <dsp:spPr>
        <a:xfrm rot="21576482">
          <a:off x="5588646" y="1658630"/>
          <a:ext cx="449395" cy="500565"/>
        </a:xfrm>
        <a:prstGeom prst="downArrow">
          <a:avLst/>
        </a:prstGeo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b="1" kern="120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 rot="10800000">
        <a:off x="5700611" y="1658631"/>
        <a:ext cx="224697" cy="388216"/>
      </dsp:txXfrm>
    </dsp:sp>
    <dsp:sp modelId="{90C9EF70-366D-4F93-9568-5B903626194D}">
      <dsp:nvSpPr>
        <dsp:cNvPr id="0" name=""/>
        <dsp:cNvSpPr/>
      </dsp:nvSpPr>
      <dsp:spPr>
        <a:xfrm>
          <a:off x="4460536" y="0"/>
          <a:ext cx="2689567" cy="147225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</a:t>
          </a:r>
          <a:endParaRPr lang="ar-SA" sz="18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4854414" y="215606"/>
        <a:ext cx="1901811" cy="1041039"/>
      </dsp:txXfrm>
    </dsp:sp>
    <dsp:sp modelId="{05F414F4-2A17-4834-8194-6754741C76E5}">
      <dsp:nvSpPr>
        <dsp:cNvPr id="0" name=""/>
        <dsp:cNvSpPr/>
      </dsp:nvSpPr>
      <dsp:spPr>
        <a:xfrm rot="20100735">
          <a:off x="6743529" y="2329053"/>
          <a:ext cx="659965" cy="500565"/>
        </a:xfrm>
        <a:prstGeom prst="rightArrow">
          <a:avLst/>
        </a:prstGeom>
        <a:solidFill>
          <a:srgbClr val="ED7D31">
            <a:hueOff val="-291073"/>
            <a:satOff val="-16786"/>
            <a:lumOff val="1726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400" b="1" kern="120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6749386" y="2480625"/>
        <a:ext cx="534824" cy="250283"/>
      </dsp:txXfrm>
    </dsp:sp>
    <dsp:sp modelId="{3174C9C1-33F1-459D-BA7E-D4BEFE7D8AFF}">
      <dsp:nvSpPr>
        <dsp:cNvPr id="0" name=""/>
        <dsp:cNvSpPr/>
      </dsp:nvSpPr>
      <dsp:spPr>
        <a:xfrm>
          <a:off x="7467006" y="1212267"/>
          <a:ext cx="2526559" cy="1472251"/>
        </a:xfrm>
        <a:prstGeom prst="ellipse">
          <a:avLst/>
        </a:prstGeom>
        <a:solidFill>
          <a:schemeClr val="accent6">
            <a:lumMod val="20000"/>
            <a:lumOff val="8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</a:t>
          </a:r>
          <a:endParaRPr lang="ar-SA" sz="18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7837012" y="1427873"/>
        <a:ext cx="1786547" cy="1041039"/>
      </dsp:txXfrm>
    </dsp:sp>
    <dsp:sp modelId="{8BFCB42C-894D-4A4B-BB3A-B3CA7B77D947}">
      <dsp:nvSpPr>
        <dsp:cNvPr id="0" name=""/>
        <dsp:cNvSpPr/>
      </dsp:nvSpPr>
      <dsp:spPr>
        <a:xfrm rot="1853912">
          <a:off x="6709052" y="3606095"/>
          <a:ext cx="898266" cy="500565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582145"/>
            <a:satOff val="-33571"/>
            <a:lumOff val="3451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b="1" kern="120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6719708" y="3667651"/>
        <a:ext cx="748097" cy="300339"/>
      </dsp:txXfrm>
    </dsp:sp>
    <dsp:sp modelId="{ED8999BE-20CA-4C53-8039-F096F0A766A7}">
      <dsp:nvSpPr>
        <dsp:cNvPr id="0" name=""/>
        <dsp:cNvSpPr/>
      </dsp:nvSpPr>
      <dsp:spPr>
        <a:xfrm>
          <a:off x="7630969" y="4057533"/>
          <a:ext cx="2186778" cy="1472251"/>
        </a:xfrm>
        <a:prstGeom prst="ellipse">
          <a:avLst/>
        </a:prstGeom>
        <a:solidFill>
          <a:schemeClr val="tx2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</a:t>
          </a:r>
        </a:p>
      </dsp:txBody>
      <dsp:txXfrm>
        <a:off x="7951215" y="4273139"/>
        <a:ext cx="1546286" cy="1041039"/>
      </dsp:txXfrm>
    </dsp:sp>
    <dsp:sp modelId="{48B0A242-4DD4-4FE0-A18C-F1533639B333}">
      <dsp:nvSpPr>
        <dsp:cNvPr id="0" name=""/>
        <dsp:cNvSpPr/>
      </dsp:nvSpPr>
      <dsp:spPr>
        <a:xfrm rot="5496062">
          <a:off x="5706859" y="3705004"/>
          <a:ext cx="178409" cy="500565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873218"/>
            <a:satOff val="-50357"/>
            <a:lumOff val="5177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b="1" kern="120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 rot="10800000">
        <a:off x="5734368" y="3778366"/>
        <a:ext cx="124886" cy="300339"/>
      </dsp:txXfrm>
    </dsp:sp>
    <dsp:sp modelId="{3C760DCF-4094-42EF-BF63-8EEAF5E6224E}">
      <dsp:nvSpPr>
        <dsp:cNvPr id="0" name=""/>
        <dsp:cNvSpPr/>
      </dsp:nvSpPr>
      <dsp:spPr>
        <a:xfrm>
          <a:off x="4682081" y="4128448"/>
          <a:ext cx="2177135" cy="1472251"/>
        </a:xfrm>
        <a:prstGeom prst="ellipse">
          <a:avLst/>
        </a:prstGeom>
        <a:solidFill>
          <a:schemeClr val="accent4">
            <a:lumMod val="5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..........</a:t>
          </a:r>
          <a:endParaRPr lang="ar-SA" sz="18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5000915" y="4344054"/>
        <a:ext cx="1539467" cy="1041039"/>
      </dsp:txXfrm>
    </dsp:sp>
    <dsp:sp modelId="{D0A7A70C-46D3-4184-8E32-C498CB6D4B43}">
      <dsp:nvSpPr>
        <dsp:cNvPr id="0" name=""/>
        <dsp:cNvSpPr/>
      </dsp:nvSpPr>
      <dsp:spPr>
        <a:xfrm rot="9001377">
          <a:off x="3937675" y="3614448"/>
          <a:ext cx="963787" cy="500565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1164290"/>
            <a:satOff val="-67142"/>
            <a:lumOff val="6902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b="1" kern="120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 rot="10800000">
        <a:off x="4077800" y="3677045"/>
        <a:ext cx="813618" cy="300339"/>
      </dsp:txXfrm>
    </dsp:sp>
    <dsp:sp modelId="{9EA1A917-1045-4843-9CCE-7933238E7080}">
      <dsp:nvSpPr>
        <dsp:cNvPr id="0" name=""/>
        <dsp:cNvSpPr/>
      </dsp:nvSpPr>
      <dsp:spPr>
        <a:xfrm>
          <a:off x="1753519" y="4063141"/>
          <a:ext cx="2091774" cy="147225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>
              <a:solidFill>
                <a:sysClr val="windowText" lastClr="000000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............</a:t>
          </a:r>
          <a:endParaRPr lang="ar-SA" sz="1800" b="1" kern="1200" dirty="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>
        <a:off x="2059852" y="4278747"/>
        <a:ext cx="1479108" cy="1041039"/>
      </dsp:txXfrm>
    </dsp:sp>
    <dsp:sp modelId="{616C7230-46F3-46C4-A458-DAAEF821B86A}">
      <dsp:nvSpPr>
        <dsp:cNvPr id="0" name=""/>
        <dsp:cNvSpPr/>
      </dsp:nvSpPr>
      <dsp:spPr>
        <a:xfrm rot="12017563">
          <a:off x="4178677" y="2328212"/>
          <a:ext cx="700936" cy="500565"/>
        </a:xfrm>
        <a:prstGeom prst="rightArrow">
          <a:avLst>
            <a:gd name="adj1" fmla="val 60000"/>
            <a:gd name="adj2" fmla="val 50000"/>
          </a:avLst>
        </a:prstGeom>
        <a:solidFill>
          <a:srgbClr val="ED7D31">
            <a:hueOff val="-1455363"/>
            <a:satOff val="-83928"/>
            <a:lumOff val="8628"/>
            <a:alphaOff val="0"/>
          </a:srgb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-70000" extrusionH="63500" prstMaterial="matte">
          <a:bevelT w="25400" h="6350" prst="relaxedInset"/>
          <a:contourClr>
            <a:sysClr val="window" lastClr="FFFFFF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7112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ar-SA" sz="1600" b="1" kern="1200">
            <a:solidFill>
              <a:sysClr val="windowText" lastClr="000000"/>
            </a:solidFill>
            <a:latin typeface="Calibri" panose="020F0502020204030204"/>
            <a:ea typeface="+mn-ea"/>
            <a:cs typeface="Arial" panose="020B0604020202020204" pitchFamily="34" charset="0"/>
          </a:endParaRPr>
        </a:p>
      </dsp:txBody>
      <dsp:txXfrm rot="10800000">
        <a:off x="4324186" y="2454366"/>
        <a:ext cx="550767" cy="300339"/>
      </dsp:txXfrm>
    </dsp:sp>
    <dsp:sp modelId="{CFB3DE79-CCCA-4B38-B75D-3C96CEF36ABA}">
      <dsp:nvSpPr>
        <dsp:cNvPr id="0" name=""/>
        <dsp:cNvSpPr/>
      </dsp:nvSpPr>
      <dsp:spPr>
        <a:xfrm>
          <a:off x="1720621" y="1234472"/>
          <a:ext cx="2329042" cy="1472251"/>
        </a:xfrm>
        <a:prstGeom prst="ellipse">
          <a:avLst/>
        </a:prstGeom>
        <a:solidFill>
          <a:schemeClr val="accent6">
            <a:lumMod val="7500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marL="0" lvl="0" indent="0" algn="ctr" defTabSz="800100" rtl="1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SA" sz="1800" b="1" kern="1200" dirty="0">
              <a:solidFill>
                <a:schemeClr val="bg1"/>
              </a:solidFill>
              <a:latin typeface="Calibri" panose="020F0502020204030204"/>
              <a:ea typeface="+mn-ea"/>
              <a:cs typeface="Arial" panose="020B0604020202020204" pitchFamily="34" charset="0"/>
            </a:rPr>
            <a:t>...........</a:t>
          </a:r>
        </a:p>
      </dsp:txBody>
      <dsp:txXfrm>
        <a:off x="2061701" y="1450078"/>
        <a:ext cx="1646882" cy="104103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ar-SA"/>
              <a:t>انقر لتحرير نمط العنوان الثانوي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92046835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2434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عمودي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عنوان العمودي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323736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4243553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42598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212156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4" name="عنصر نائب للمحتوى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5" name="عنصر نائب للنص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6" name="عنصر نائب للمحتوى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7" name="عنصر نائب للتاريخ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8" name="عنصر نائب للتذييل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عنصر نائب لرقم الشريحة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41667626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تاريخ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4" name="عنصر نائب للتذييل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عنصر نائب لرقم الشريحة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17972153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تاريخ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3" name="عنصر نائب للتذييل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عنصر نائب لرقم الشريحة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836281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محتوى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2235205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صورة مع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صورة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ar-SA"/>
          </a:p>
        </p:txBody>
      </p:sp>
      <p:sp>
        <p:nvSpPr>
          <p:cNvPr id="4" name="عنصر نائب للنص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ar-SA"/>
              <a:t>انقر لتحرير أنماط النص الرئيسي</a:t>
            </a:r>
          </a:p>
        </p:txBody>
      </p:sp>
      <p:sp>
        <p:nvSpPr>
          <p:cNvPr id="5" name="عنصر نائب للتاريخ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6" name="عنصر نائب للتذييل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عنصر نائب لرقم الشريحة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31670600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صر نائب للعنوان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1" anchor="ctr">
            <a:normAutofit/>
          </a:bodyPr>
          <a:lstStyle/>
          <a:p>
            <a:r>
              <a:rPr lang="ar-SA"/>
              <a:t>انقر لتحرير نمط العنوان الرئيسي</a:t>
            </a:r>
          </a:p>
        </p:txBody>
      </p:sp>
      <p:sp>
        <p:nvSpPr>
          <p:cNvPr id="3" name="عنصر نائب للنص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1">
            <a:normAutofit/>
          </a:bodyPr>
          <a:lstStyle/>
          <a:p>
            <a:pPr lvl="0"/>
            <a:r>
              <a:rPr lang="ar-SA"/>
              <a:t>انقر لتحرير أنماط النص الرئيسي</a:t>
            </a:r>
          </a:p>
          <a:p>
            <a:pPr lvl="1"/>
            <a:r>
              <a:rPr lang="ar-SA"/>
              <a:t>المستوى الثاني</a:t>
            </a:r>
          </a:p>
          <a:p>
            <a:pPr lvl="2"/>
            <a:r>
              <a:rPr lang="ar-SA"/>
              <a:t>المستوى الثالث</a:t>
            </a:r>
          </a:p>
          <a:p>
            <a:pPr lvl="3"/>
            <a:r>
              <a:rPr lang="ar-SA"/>
              <a:t>المستوى الرابع</a:t>
            </a:r>
          </a:p>
          <a:p>
            <a:pPr lvl="4"/>
            <a:r>
              <a:rPr lang="ar-SA"/>
              <a:t>المستوى الخامس</a:t>
            </a:r>
          </a:p>
        </p:txBody>
      </p:sp>
      <p:sp>
        <p:nvSpPr>
          <p:cNvPr id="4" name="عنصر نائب للتاريخ 3"/>
          <p:cNvSpPr>
            <a:spLocks noGrp="1"/>
          </p:cNvSpPr>
          <p:nvPr>
            <p:ph type="dt" sz="half" idx="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221BA-25FA-4919-9FCA-0BB353D6AE06}" type="datetimeFigureOut">
              <a:rPr lang="ar-SA" smtClean="0"/>
              <a:t>21/02/43</a:t>
            </a:fld>
            <a:endParaRPr lang="ar-SA"/>
          </a:p>
        </p:txBody>
      </p:sp>
      <p:sp>
        <p:nvSpPr>
          <p:cNvPr id="5" name="عنصر نائب للتذييل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عنصر نائب لرقم الشريحة 5"/>
          <p:cNvSpPr>
            <a:spLocks noGrp="1"/>
          </p:cNvSpPr>
          <p:nvPr>
            <p:ph type="sldNum" sz="quarter" idx="4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1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C432E9-1475-4F56-BF22-ED307DE28C42}" type="slidenum">
              <a:rPr lang="ar-SA" smtClean="0"/>
              <a:t>‹#›</a:t>
            </a:fld>
            <a:endParaRPr lang="ar-SA"/>
          </a:p>
        </p:txBody>
      </p:sp>
    </p:spTree>
    <p:extLst>
      <p:ext uri="{BB962C8B-B14F-4D97-AF65-F5344CB8AC3E}">
        <p14:creationId xmlns:p14="http://schemas.microsoft.com/office/powerpoint/2010/main" val="7042113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r" defTabSz="914400" rtl="1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r" defTabSz="914400" rtl="1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ar-SA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مربع نص 4"/>
          <p:cNvSpPr txBox="1"/>
          <p:nvPr/>
        </p:nvSpPr>
        <p:spPr>
          <a:xfrm>
            <a:off x="9157447" y="416859"/>
            <a:ext cx="2743200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1600" b="1" dirty="0">
                <a:latin typeface="ae_AlMohanad" panose="02060603050605020204" pitchFamily="18" charset="-78"/>
                <a:cs typeface="ae_AlMohanad" panose="02060603050605020204" pitchFamily="18" charset="-78"/>
              </a:rPr>
              <a:t>المملكة العربية السعودية</a:t>
            </a:r>
          </a:p>
          <a:p>
            <a:pPr algn="ctr"/>
            <a:r>
              <a:rPr lang="ar-SA" sz="1600" b="1" dirty="0">
                <a:latin typeface="ae_AlMohanad" panose="02060603050605020204" pitchFamily="18" charset="-78"/>
                <a:cs typeface="ae_AlMohanad" panose="02060603050605020204" pitchFamily="18" charset="-78"/>
              </a:rPr>
              <a:t>وزارة التعليم</a:t>
            </a:r>
          </a:p>
          <a:p>
            <a:pPr algn="ctr"/>
            <a:r>
              <a:rPr lang="ar-SA" sz="1600" b="1" dirty="0">
                <a:latin typeface="ae_AlMohanad" panose="02060603050605020204" pitchFamily="18" charset="-78"/>
                <a:cs typeface="ae_AlMohanad" panose="02060603050605020204" pitchFamily="18" charset="-78"/>
              </a:rPr>
              <a:t>الادارة العامة للتعليم بمنطقة ....</a:t>
            </a:r>
          </a:p>
          <a:p>
            <a:pPr algn="ctr"/>
            <a:r>
              <a:rPr lang="ar-SA" sz="1600" b="1" dirty="0">
                <a:latin typeface="ae_AlMohanad" panose="02060603050605020204" pitchFamily="18" charset="-78"/>
                <a:cs typeface="ae_AlMohanad" panose="02060603050605020204" pitchFamily="18" charset="-78"/>
              </a:rPr>
              <a:t>مكتب التعليم بـ....</a:t>
            </a:r>
          </a:p>
          <a:p>
            <a:pPr algn="ctr"/>
            <a:r>
              <a:rPr lang="ar-SA" sz="1600" b="1" dirty="0">
                <a:latin typeface="ae_AlMohanad" panose="02060603050605020204" pitchFamily="18" charset="-78"/>
                <a:cs typeface="ae_AlMohanad" panose="02060603050605020204" pitchFamily="18" charset="-78"/>
              </a:rPr>
              <a:t>المدرسة .........</a:t>
            </a:r>
            <a:endParaRPr lang="ar-SA" b="1" dirty="0">
              <a:latin typeface="ae_AlMohanad" panose="02060603050605020204" pitchFamily="18" charset="-78"/>
              <a:cs typeface="ae_AlMohanad" panose="02060603050605020204" pitchFamily="18" charset="-78"/>
            </a:endParaRPr>
          </a:p>
        </p:txBody>
      </p:sp>
      <p:sp>
        <p:nvSpPr>
          <p:cNvPr id="6" name="مربع نص 5"/>
          <p:cNvSpPr txBox="1"/>
          <p:nvPr/>
        </p:nvSpPr>
        <p:spPr>
          <a:xfrm>
            <a:off x="5000062" y="523511"/>
            <a:ext cx="2191870" cy="1264024"/>
          </a:xfrm>
          <a:prstGeom prst="rect">
            <a:avLst/>
          </a:prstGeom>
          <a:blipFill>
            <a:blip r:embed="rId2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7" name="مربع نص 6"/>
          <p:cNvSpPr txBox="1"/>
          <p:nvPr/>
        </p:nvSpPr>
        <p:spPr>
          <a:xfrm>
            <a:off x="880302" y="611805"/>
            <a:ext cx="1862898" cy="1175730"/>
          </a:xfrm>
          <a:prstGeom prst="rect">
            <a:avLst/>
          </a:prstGeom>
          <a:blipFill>
            <a:blip r:embed="rId3"/>
            <a:stretch>
              <a:fillRect/>
            </a:stretch>
          </a:blipFill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  <p:sp>
        <p:nvSpPr>
          <p:cNvPr id="8" name="مربع نص 7"/>
          <p:cNvSpPr txBox="1"/>
          <p:nvPr/>
        </p:nvSpPr>
        <p:spPr>
          <a:xfrm>
            <a:off x="2964351" y="2408697"/>
            <a:ext cx="6263291" cy="1323439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4000" b="1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Yu Gothic Light" panose="020B0300000000000000" pitchFamily="34" charset="-128"/>
                <a:cs typeface="Andalus" panose="02020603050405020304" pitchFamily="18" charset="-78"/>
              </a:rPr>
              <a:t>الخطة التشغيلية </a:t>
            </a:r>
          </a:p>
          <a:p>
            <a:pPr algn="ctr"/>
            <a:r>
              <a:rPr lang="ar-SA" sz="4000" b="1" dirty="0">
                <a:solidFill>
                  <a:schemeClr val="accent1">
                    <a:lumMod val="50000"/>
                  </a:schemeClr>
                </a:solidFill>
                <a:latin typeface="Andalus" panose="02020603050405020304" pitchFamily="18" charset="-78"/>
                <a:ea typeface="Yu Gothic Light" panose="020B0300000000000000" pitchFamily="34" charset="-128"/>
                <a:cs typeface="Andalus" panose="02020603050405020304" pitchFamily="18" charset="-78"/>
              </a:rPr>
              <a:t>للعام الدراسي 1442هـ/ 1443هـ</a:t>
            </a:r>
            <a:endParaRPr lang="en-US" sz="4000" b="1" dirty="0">
              <a:solidFill>
                <a:schemeClr val="accent1">
                  <a:lumMod val="50000"/>
                </a:schemeClr>
              </a:solidFill>
              <a:latin typeface="Andalus" panose="02020603050405020304" pitchFamily="18" charset="-78"/>
              <a:ea typeface="Yu Gothic Light" panose="020B0300000000000000" pitchFamily="34" charset="-128"/>
              <a:cs typeface="Andalus" panose="02020603050405020304" pitchFamily="18" charset="-78"/>
            </a:endParaRPr>
          </a:p>
        </p:txBody>
      </p:sp>
      <p:sp>
        <p:nvSpPr>
          <p:cNvPr id="9" name="مربع نص 8"/>
          <p:cNvSpPr txBox="1"/>
          <p:nvPr/>
        </p:nvSpPr>
        <p:spPr>
          <a:xfrm>
            <a:off x="7503459" y="4599518"/>
            <a:ext cx="3590364" cy="584775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SA" sz="3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فريق </a:t>
            </a:r>
            <a:r>
              <a:rPr lang="ar-SA" sz="3200" b="1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التخطيط بالمدرسة  </a:t>
            </a:r>
            <a:endParaRPr lang="ar-SA" sz="3200" b="1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12" name="مربع نص 11"/>
          <p:cNvSpPr txBox="1"/>
          <p:nvPr/>
        </p:nvSpPr>
        <p:spPr>
          <a:xfrm>
            <a:off x="948018" y="4599518"/>
            <a:ext cx="3590364" cy="1077218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lvl="0" algn="ctr"/>
            <a:r>
              <a:rPr lang="ar-SA" sz="3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مديرة المدرسة </a:t>
            </a:r>
          </a:p>
          <a:p>
            <a:pPr lvl="0" algn="ctr"/>
            <a:r>
              <a:rPr lang="ar-SA" sz="3200" b="1" dirty="0">
                <a:solidFill>
                  <a:srgbClr val="C00000"/>
                </a:solidFill>
                <a:latin typeface="Arabic Typesetting" panose="03020402040406030203" pitchFamily="66" charset="-78"/>
                <a:cs typeface="Arabic Typesetting" panose="03020402040406030203" pitchFamily="66" charset="-78"/>
              </a:rPr>
              <a:t>..............................</a:t>
            </a:r>
            <a:endParaRPr lang="ar-SA" sz="3200" dirty="0">
              <a:solidFill>
                <a:srgbClr val="C00000"/>
              </a:solidFill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81711685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رسم تخطيطي 4"/>
          <p:cNvGraphicFramePr/>
          <p:nvPr>
            <p:extLst>
              <p:ext uri="{D42A27DB-BD31-4B8C-83A1-F6EECF244321}">
                <p14:modId xmlns:p14="http://schemas.microsoft.com/office/powerpoint/2010/main" val="8127151"/>
              </p:ext>
            </p:extLst>
          </p:nvPr>
        </p:nvGraphicFramePr>
        <p:xfrm>
          <a:off x="127001" y="406400"/>
          <a:ext cx="11709400" cy="56007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79643057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96D2A834-7540-44F2-B209-A998FDFDD625}"/>
              </a:ext>
            </a:extLst>
          </p:cNvPr>
          <p:cNvSpPr/>
          <p:nvPr/>
        </p:nvSpPr>
        <p:spPr>
          <a:xfrm>
            <a:off x="9747248" y="2073910"/>
            <a:ext cx="2298700" cy="1729740"/>
          </a:xfrm>
          <a:prstGeom prst="ellipse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chemeClr val="tx1"/>
                </a:solidFill>
              </a:rPr>
              <a:t>تشخيص واقع المدرسة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B1449CD8-1E3B-4560-AD19-DDD516D4A0E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08191780"/>
              </p:ext>
            </p:extLst>
          </p:nvPr>
        </p:nvGraphicFramePr>
        <p:xfrm>
          <a:off x="1079496" y="622300"/>
          <a:ext cx="8667752" cy="3413760"/>
        </p:xfrm>
        <a:graphic>
          <a:graphicData uri="http://schemas.openxmlformats.org/drawingml/2006/table">
            <a:tbl>
              <a:tblPr rtl="1" firstRow="1" bandRow="1">
                <a:tableStyleId>{93296810-A885-4BE3-A3E7-6D5BEEA58F35}</a:tableStyleId>
              </a:tblPr>
              <a:tblGrid>
                <a:gridCol w="571499">
                  <a:extLst>
                    <a:ext uri="{9D8B030D-6E8A-4147-A177-3AD203B41FA5}">
                      <a16:colId xmlns:a16="http://schemas.microsoft.com/office/drawing/2014/main" val="2536605363"/>
                    </a:ext>
                  </a:extLst>
                </a:gridCol>
                <a:gridCol w="3762377">
                  <a:extLst>
                    <a:ext uri="{9D8B030D-6E8A-4147-A177-3AD203B41FA5}">
                      <a16:colId xmlns:a16="http://schemas.microsoft.com/office/drawing/2014/main" val="3869150426"/>
                    </a:ext>
                  </a:extLst>
                </a:gridCol>
                <a:gridCol w="644523">
                  <a:extLst>
                    <a:ext uri="{9D8B030D-6E8A-4147-A177-3AD203B41FA5}">
                      <a16:colId xmlns:a16="http://schemas.microsoft.com/office/drawing/2014/main" val="1697959743"/>
                    </a:ext>
                  </a:extLst>
                </a:gridCol>
                <a:gridCol w="3689353">
                  <a:extLst>
                    <a:ext uri="{9D8B030D-6E8A-4147-A177-3AD203B41FA5}">
                      <a16:colId xmlns:a16="http://schemas.microsoft.com/office/drawing/2014/main" val="4159665772"/>
                    </a:ext>
                  </a:extLst>
                </a:gridCol>
              </a:tblGrid>
              <a:tr h="370840"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البيئة الداخلية</a:t>
                      </a:r>
                    </a:p>
                  </a:txBody>
                  <a:tcPr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نقاط القوة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rowSpan="4"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البيئة الخارجية</a:t>
                      </a:r>
                    </a:p>
                  </a:txBody>
                  <a:tcPr vert="vert270"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الفرص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097679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1-   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2-  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3-   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4-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1-  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2-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3- 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4-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95235841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نقاط الضعف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التهديدات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63791551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1-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2-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3-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4-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r" rtl="1"/>
                      <a:endParaRPr lang="ar-SA" sz="28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1-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2-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3- </a:t>
                      </a:r>
                    </a:p>
                    <a:p>
                      <a:pPr algn="r" rtl="1"/>
                      <a:r>
                        <a:rPr lang="ar-SA" sz="20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4-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202571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3274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مستطيل: زوايا قطرية مستديرة 2">
            <a:extLst>
              <a:ext uri="{FF2B5EF4-FFF2-40B4-BE49-F238E27FC236}">
                <a16:creationId xmlns:a16="http://schemas.microsoft.com/office/drawing/2014/main" id="{E7A4E924-36F6-4D55-9294-CAB3C5E0F60B}"/>
              </a:ext>
            </a:extLst>
          </p:cNvPr>
          <p:cNvSpPr/>
          <p:nvPr/>
        </p:nvSpPr>
        <p:spPr>
          <a:xfrm>
            <a:off x="2990848" y="749300"/>
            <a:ext cx="6210300" cy="825500"/>
          </a:xfrm>
          <a:prstGeom prst="round2Diag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rgbClr val="C00000"/>
                </a:solidFill>
              </a:rPr>
              <a:t>قاعدة البيانات الكمية والنوعية </a:t>
            </a: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38C2629B-5BBA-4256-A0D2-4995A792BA8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90248481"/>
              </p:ext>
            </p:extLst>
          </p:nvPr>
        </p:nvGraphicFramePr>
        <p:xfrm>
          <a:off x="622300" y="2190825"/>
          <a:ext cx="11074398" cy="259588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5537199">
                  <a:extLst>
                    <a:ext uri="{9D8B030D-6E8A-4147-A177-3AD203B41FA5}">
                      <a16:colId xmlns:a16="http://schemas.microsoft.com/office/drawing/2014/main" val="3830801728"/>
                    </a:ext>
                  </a:extLst>
                </a:gridCol>
                <a:gridCol w="5537199">
                  <a:extLst>
                    <a:ext uri="{9D8B030D-6E8A-4147-A177-3AD203B41FA5}">
                      <a16:colId xmlns:a16="http://schemas.microsoft.com/office/drawing/2014/main" val="777945236"/>
                    </a:ext>
                  </a:extLst>
                </a:gridCol>
              </a:tblGrid>
              <a:tr h="741680"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القاعدة الكمية 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</a:rPr>
                        <a:t>القاعدة النوعية 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6115261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4782345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b="1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094964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0006234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5415319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8153792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669464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96D2A834-7540-44F2-B209-A998FDFDD625}"/>
              </a:ext>
            </a:extLst>
          </p:cNvPr>
          <p:cNvSpPr/>
          <p:nvPr/>
        </p:nvSpPr>
        <p:spPr>
          <a:xfrm>
            <a:off x="9550399" y="2034689"/>
            <a:ext cx="2298700" cy="17297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مصادر الخطة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15D1E3C-FFE6-4960-8D84-BD5AAE0167F8}"/>
              </a:ext>
            </a:extLst>
          </p:cNvPr>
          <p:cNvSpPr txBox="1"/>
          <p:nvPr/>
        </p:nvSpPr>
        <p:spPr>
          <a:xfrm>
            <a:off x="904461" y="914400"/>
            <a:ext cx="8521700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800" b="1" dirty="0"/>
              <a:t>1-    </a:t>
            </a:r>
          </a:p>
          <a:p>
            <a:r>
              <a:rPr lang="ar-SA" sz="2800" b="1" dirty="0"/>
              <a:t>2-   </a:t>
            </a:r>
          </a:p>
          <a:p>
            <a:r>
              <a:rPr lang="ar-SA" sz="2800" b="1" dirty="0"/>
              <a:t>3- </a:t>
            </a:r>
          </a:p>
          <a:p>
            <a:r>
              <a:rPr lang="ar-SA" sz="2800" b="1" dirty="0"/>
              <a:t>4- </a:t>
            </a:r>
          </a:p>
          <a:p>
            <a:r>
              <a:rPr lang="ar-SA" sz="2800" b="1" dirty="0"/>
              <a:t>5- </a:t>
            </a:r>
          </a:p>
          <a:p>
            <a:r>
              <a:rPr lang="ar-SA" sz="2800" b="1" dirty="0"/>
              <a:t>6- </a:t>
            </a:r>
          </a:p>
          <a:p>
            <a:r>
              <a:rPr lang="ar-SA" sz="2800" b="1" dirty="0"/>
              <a:t>7- </a:t>
            </a:r>
          </a:p>
          <a:p>
            <a:r>
              <a:rPr lang="ar-SA" sz="2800" b="1" dirty="0"/>
              <a:t>8- </a:t>
            </a:r>
          </a:p>
          <a:p>
            <a:r>
              <a:rPr lang="ar-SA" sz="2800" b="1" dirty="0"/>
              <a:t>9- </a:t>
            </a:r>
          </a:p>
        </p:txBody>
      </p:sp>
    </p:spTree>
    <p:extLst>
      <p:ext uri="{BB962C8B-B14F-4D97-AF65-F5344CB8AC3E}">
        <p14:creationId xmlns:p14="http://schemas.microsoft.com/office/powerpoint/2010/main" val="231597886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96D2A834-7540-44F2-B209-A998FDFDD625}"/>
              </a:ext>
            </a:extLst>
          </p:cNvPr>
          <p:cNvSpPr/>
          <p:nvPr/>
        </p:nvSpPr>
        <p:spPr>
          <a:xfrm>
            <a:off x="9550399" y="2034689"/>
            <a:ext cx="2298700" cy="1729740"/>
          </a:xfrm>
          <a:prstGeom prst="ellipse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127000" dist="38100" dir="2700000" algn="ctr">
              <a:srgbClr val="000000">
                <a:alpha val="45000"/>
              </a:srgbClr>
            </a:outerShdw>
          </a:effectLst>
          <a:scene3d>
            <a:camera prst="perspectiveFront" fov="2700000">
              <a:rot lat="20376000" lon="1938000" rev="20112001"/>
            </a:camera>
            <a:lightRig rig="soft" dir="t">
              <a:rot lat="0" lon="0" rev="0"/>
            </a:lightRig>
          </a:scene3d>
          <a:sp3d prstMaterial="translucentPowder">
            <a:bevelT w="203200" h="50800" prst="softRound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b="1" dirty="0">
                <a:solidFill>
                  <a:srgbClr val="C00000"/>
                </a:solidFill>
              </a:rPr>
              <a:t>المجالات الرئيسية</a:t>
            </a:r>
          </a:p>
          <a:p>
            <a:pPr algn="ctr"/>
            <a:r>
              <a:rPr lang="ar-SA" sz="2800" b="1" dirty="0">
                <a:solidFill>
                  <a:srgbClr val="C00000"/>
                </a:solidFill>
              </a:rPr>
              <a:t>للخطة</a:t>
            </a:r>
          </a:p>
        </p:txBody>
      </p:sp>
      <p:sp>
        <p:nvSpPr>
          <p:cNvPr id="3" name="مربع نص 2">
            <a:extLst>
              <a:ext uri="{FF2B5EF4-FFF2-40B4-BE49-F238E27FC236}">
                <a16:creationId xmlns:a16="http://schemas.microsoft.com/office/drawing/2014/main" id="{F15D1E3C-FFE6-4960-8D84-BD5AAE0167F8}"/>
              </a:ext>
            </a:extLst>
          </p:cNvPr>
          <p:cNvSpPr txBox="1"/>
          <p:nvPr/>
        </p:nvSpPr>
        <p:spPr>
          <a:xfrm>
            <a:off x="844826" y="914400"/>
            <a:ext cx="8521700" cy="3970318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1">
            <a:spAutoFit/>
          </a:bodyPr>
          <a:lstStyle/>
          <a:p>
            <a:r>
              <a:rPr lang="ar-SA" sz="2800" b="1" dirty="0"/>
              <a:t>1-    </a:t>
            </a:r>
          </a:p>
          <a:p>
            <a:r>
              <a:rPr lang="ar-SA" sz="2800" b="1" dirty="0"/>
              <a:t>2-   </a:t>
            </a:r>
          </a:p>
          <a:p>
            <a:r>
              <a:rPr lang="ar-SA" sz="2800" b="1" dirty="0"/>
              <a:t>3- </a:t>
            </a:r>
          </a:p>
          <a:p>
            <a:r>
              <a:rPr lang="ar-SA" sz="2800" b="1" dirty="0"/>
              <a:t>4- </a:t>
            </a:r>
          </a:p>
          <a:p>
            <a:r>
              <a:rPr lang="ar-SA" sz="2800" b="1" dirty="0"/>
              <a:t>5- </a:t>
            </a:r>
          </a:p>
          <a:p>
            <a:r>
              <a:rPr lang="ar-SA" sz="2800" b="1" dirty="0"/>
              <a:t>6- </a:t>
            </a:r>
          </a:p>
          <a:p>
            <a:r>
              <a:rPr lang="ar-SA" sz="2800" b="1" dirty="0"/>
              <a:t>7- </a:t>
            </a:r>
          </a:p>
          <a:p>
            <a:r>
              <a:rPr lang="ar-SA" sz="2800" b="1" dirty="0"/>
              <a:t>8- </a:t>
            </a:r>
          </a:p>
          <a:p>
            <a:r>
              <a:rPr lang="ar-SA" sz="2800" b="1" dirty="0"/>
              <a:t>9- </a:t>
            </a:r>
          </a:p>
        </p:txBody>
      </p:sp>
    </p:spTree>
    <p:extLst>
      <p:ext uri="{BB962C8B-B14F-4D97-AF65-F5344CB8AC3E}">
        <p14:creationId xmlns:p14="http://schemas.microsoft.com/office/powerpoint/2010/main" val="34743196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سهم: لليسار 4">
            <a:extLst>
              <a:ext uri="{FF2B5EF4-FFF2-40B4-BE49-F238E27FC236}">
                <a16:creationId xmlns:a16="http://schemas.microsoft.com/office/drawing/2014/main" id="{1CEE2EFA-8D73-4633-9247-F343CFA63547}"/>
              </a:ext>
            </a:extLst>
          </p:cNvPr>
          <p:cNvSpPr/>
          <p:nvPr/>
        </p:nvSpPr>
        <p:spPr>
          <a:xfrm>
            <a:off x="4109278" y="208905"/>
            <a:ext cx="3454400" cy="889000"/>
          </a:xfrm>
          <a:prstGeom prst="leftArrow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000" b="1" dirty="0">
                <a:solidFill>
                  <a:srgbClr val="C00000"/>
                </a:solidFill>
              </a:rPr>
              <a:t>الأهداف العامة والتفصيلية للخطة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0EB9C8CE-1CEF-4D0A-B1B8-BBC241048A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70038178"/>
              </p:ext>
            </p:extLst>
          </p:nvPr>
        </p:nvGraphicFramePr>
        <p:xfrm>
          <a:off x="596899" y="1172135"/>
          <a:ext cx="10852979" cy="402336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920230">
                  <a:extLst>
                    <a:ext uri="{9D8B030D-6E8A-4147-A177-3AD203B41FA5}">
                      <a16:colId xmlns:a16="http://schemas.microsoft.com/office/drawing/2014/main" val="2005900554"/>
                    </a:ext>
                  </a:extLst>
                </a:gridCol>
                <a:gridCol w="4433649">
                  <a:extLst>
                    <a:ext uri="{9D8B030D-6E8A-4147-A177-3AD203B41FA5}">
                      <a16:colId xmlns:a16="http://schemas.microsoft.com/office/drawing/2014/main" val="3803368974"/>
                    </a:ext>
                  </a:extLst>
                </a:gridCol>
                <a:gridCol w="2749550">
                  <a:extLst>
                    <a:ext uri="{9D8B030D-6E8A-4147-A177-3AD203B41FA5}">
                      <a16:colId xmlns:a16="http://schemas.microsoft.com/office/drawing/2014/main" val="2925755886"/>
                    </a:ext>
                  </a:extLst>
                </a:gridCol>
                <a:gridCol w="2749550">
                  <a:extLst>
                    <a:ext uri="{9D8B030D-6E8A-4147-A177-3AD203B41FA5}">
                      <a16:colId xmlns:a16="http://schemas.microsoft.com/office/drawing/2014/main" val="3077515186"/>
                    </a:ext>
                  </a:extLst>
                </a:gridCol>
              </a:tblGrid>
              <a:tr h="357192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الرقم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الهدف العام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رقم الهدف التفصيلي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الهدف التفصيلي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69107808"/>
                  </a:ext>
                </a:extLst>
              </a:tr>
              <a:tr h="90671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1/  1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1 / 2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1 /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54628989"/>
                  </a:ext>
                </a:extLst>
              </a:tr>
              <a:tr h="90671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2 / 1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2 / 2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2 /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39065907"/>
                  </a:ext>
                </a:extLst>
              </a:tr>
              <a:tr h="90671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3 / 1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3 / 2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3 /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2861339"/>
                  </a:ext>
                </a:extLst>
              </a:tr>
              <a:tr h="906718"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4 / 1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4 / 2</a:t>
                      </a:r>
                    </a:p>
                    <a:p>
                      <a:pPr algn="ctr" rtl="1"/>
                      <a:r>
                        <a:rPr lang="ar-SA" sz="1800" dirty="0">
                          <a:solidFill>
                            <a:schemeClr val="tx1"/>
                          </a:solidFill>
                        </a:rPr>
                        <a:t>4 /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5145277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8759432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84C456B1-C1A2-487C-9572-9C0E2B71AA64}"/>
              </a:ext>
            </a:extLst>
          </p:cNvPr>
          <p:cNvSpPr/>
          <p:nvPr/>
        </p:nvSpPr>
        <p:spPr>
          <a:xfrm>
            <a:off x="4356099" y="181194"/>
            <a:ext cx="3479800" cy="571500"/>
          </a:xfrm>
          <a:prstGeom prst="ellipse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 algn="ctr"/>
            <a:r>
              <a:rPr lang="ar-SA" sz="2000" b="1" dirty="0">
                <a:solidFill>
                  <a:schemeClr val="tx1"/>
                </a:solidFill>
              </a:rPr>
              <a:t>برامج ومشروعات الخطة</a:t>
            </a: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B51CB3D5-27C0-4B7F-B53F-C62ADB0166F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330896"/>
              </p:ext>
            </p:extLst>
          </p:nvPr>
        </p:nvGraphicFramePr>
        <p:xfrm>
          <a:off x="339722" y="875180"/>
          <a:ext cx="11512554" cy="4404787"/>
        </p:xfrm>
        <a:graphic>
          <a:graphicData uri="http://schemas.openxmlformats.org/drawingml/2006/table">
            <a:tbl>
              <a:tblPr rtl="1" firstRow="1" bandRow="1">
                <a:tableStyleId>{69CF1AB2-1976-4502-BF36-3FF5EA218861}</a:tableStyleId>
              </a:tblPr>
              <a:tblGrid>
                <a:gridCol w="1460500">
                  <a:extLst>
                    <a:ext uri="{9D8B030D-6E8A-4147-A177-3AD203B41FA5}">
                      <a16:colId xmlns:a16="http://schemas.microsoft.com/office/drawing/2014/main" val="3559360693"/>
                    </a:ext>
                  </a:extLst>
                </a:gridCol>
                <a:gridCol w="698500">
                  <a:extLst>
                    <a:ext uri="{9D8B030D-6E8A-4147-A177-3AD203B41FA5}">
                      <a16:colId xmlns:a16="http://schemas.microsoft.com/office/drawing/2014/main" val="3999980959"/>
                    </a:ext>
                  </a:extLst>
                </a:gridCol>
                <a:gridCol w="733425">
                  <a:extLst>
                    <a:ext uri="{9D8B030D-6E8A-4147-A177-3AD203B41FA5}">
                      <a16:colId xmlns:a16="http://schemas.microsoft.com/office/drawing/2014/main" val="4016516439"/>
                    </a:ext>
                  </a:extLst>
                </a:gridCol>
                <a:gridCol w="957792">
                  <a:extLst>
                    <a:ext uri="{9D8B030D-6E8A-4147-A177-3AD203B41FA5}">
                      <a16:colId xmlns:a16="http://schemas.microsoft.com/office/drawing/2014/main" val="446736232"/>
                    </a:ext>
                  </a:extLst>
                </a:gridCol>
                <a:gridCol w="805392">
                  <a:extLst>
                    <a:ext uri="{9D8B030D-6E8A-4147-A177-3AD203B41FA5}">
                      <a16:colId xmlns:a16="http://schemas.microsoft.com/office/drawing/2014/main" val="4087357920"/>
                    </a:ext>
                  </a:extLst>
                </a:gridCol>
                <a:gridCol w="805392">
                  <a:extLst>
                    <a:ext uri="{9D8B030D-6E8A-4147-A177-3AD203B41FA5}">
                      <a16:colId xmlns:a16="http://schemas.microsoft.com/office/drawing/2014/main" val="1435161986"/>
                    </a:ext>
                  </a:extLst>
                </a:gridCol>
                <a:gridCol w="1384300">
                  <a:extLst>
                    <a:ext uri="{9D8B030D-6E8A-4147-A177-3AD203B41FA5}">
                      <a16:colId xmlns:a16="http://schemas.microsoft.com/office/drawing/2014/main" val="680406966"/>
                    </a:ext>
                  </a:extLst>
                </a:gridCol>
                <a:gridCol w="836085">
                  <a:extLst>
                    <a:ext uri="{9D8B030D-6E8A-4147-A177-3AD203B41FA5}">
                      <a16:colId xmlns:a16="http://schemas.microsoft.com/office/drawing/2014/main" val="2688290319"/>
                    </a:ext>
                  </a:extLst>
                </a:gridCol>
                <a:gridCol w="957792">
                  <a:extLst>
                    <a:ext uri="{9D8B030D-6E8A-4147-A177-3AD203B41FA5}">
                      <a16:colId xmlns:a16="http://schemas.microsoft.com/office/drawing/2014/main" val="2677584477"/>
                    </a:ext>
                  </a:extLst>
                </a:gridCol>
                <a:gridCol w="957792">
                  <a:extLst>
                    <a:ext uri="{9D8B030D-6E8A-4147-A177-3AD203B41FA5}">
                      <a16:colId xmlns:a16="http://schemas.microsoft.com/office/drawing/2014/main" val="2519084314"/>
                    </a:ext>
                  </a:extLst>
                </a:gridCol>
                <a:gridCol w="957792">
                  <a:extLst>
                    <a:ext uri="{9D8B030D-6E8A-4147-A177-3AD203B41FA5}">
                      <a16:colId xmlns:a16="http://schemas.microsoft.com/office/drawing/2014/main" val="3134334780"/>
                    </a:ext>
                  </a:extLst>
                </a:gridCol>
                <a:gridCol w="957792">
                  <a:extLst>
                    <a:ext uri="{9D8B030D-6E8A-4147-A177-3AD203B41FA5}">
                      <a16:colId xmlns:a16="http://schemas.microsoft.com/office/drawing/2014/main" val="3227860262"/>
                    </a:ext>
                  </a:extLst>
                </a:gridCol>
              </a:tblGrid>
              <a:tr h="520506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الهدف العام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953728109"/>
                  </a:ext>
                </a:extLst>
              </a:tr>
              <a:tr h="432695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الهدف التفصيلي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gridSpan="1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6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155672"/>
                  </a:ext>
                </a:extLst>
              </a:tr>
              <a:tr h="1224447">
                <a:tc rowSpan="2"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البرنامج/ المشروع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زمن التنفيذ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أسلوب التنفيذ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الفئة المستهدفة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متطلبات التنفيذ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التكلفة المادية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مسؤول التنفيذ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الدعم الخارجي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مؤشر تحقق الهدف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06284337"/>
                  </a:ext>
                </a:extLst>
              </a:tr>
              <a:tr h="489779">
                <a:tc v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ف</a:t>
                      </a:r>
                    </a:p>
                  </a:txBody>
                  <a:tcPr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س</a:t>
                      </a:r>
                    </a:p>
                  </a:txBody>
                  <a:tcPr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الفئة</a:t>
                      </a:r>
                    </a:p>
                  </a:txBody>
                  <a:tcPr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العدد</a:t>
                      </a:r>
                    </a:p>
                  </a:txBody>
                  <a:tcPr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رئيس</a:t>
                      </a:r>
                    </a:p>
                  </a:txBody>
                  <a:tcPr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accent1">
                              <a:lumMod val="50000"/>
                            </a:schemeClr>
                          </a:solidFill>
                        </a:rPr>
                        <a:t>مساند</a:t>
                      </a:r>
                    </a:p>
                  </a:txBody>
                  <a:tcPr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18560710"/>
                  </a:ext>
                </a:extLst>
              </a:tr>
              <a:tr h="857113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مثال للتعبئة فقط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3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برنامج تدريبي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المعلمين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30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معمل العلوم</a:t>
                      </a:r>
                    </a:p>
                    <a:p>
                      <a:pPr algn="ctr" rtl="1"/>
                      <a:r>
                        <a:rPr lang="ar-SA" dirty="0"/>
                        <a:t>بروجكتور</a:t>
                      </a:r>
                    </a:p>
                    <a:p>
                      <a:pPr algn="ctr" rtl="1"/>
                      <a:r>
                        <a:rPr lang="ar-SA" dirty="0"/>
                        <a:t>وشاشة عرض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500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 </a:t>
                      </a:r>
                    </a:p>
                    <a:p>
                      <a:pPr algn="ctr" rtl="1"/>
                      <a:r>
                        <a:rPr lang="ar-SA" dirty="0"/>
                        <a:t>وكيل الشؤون التعليمية/</a:t>
                      </a:r>
                    </a:p>
                    <a:p>
                      <a:pPr algn="ctr" rtl="1"/>
                      <a:r>
                        <a:rPr lang="ar-SA" dirty="0"/>
                        <a:t>أحمد محمد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محضر المختبر/</a:t>
                      </a:r>
                    </a:p>
                    <a:p>
                      <a:pPr algn="ctr" rtl="1"/>
                      <a:r>
                        <a:rPr lang="ar-SA" dirty="0"/>
                        <a:t>خالد محمد 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رئيس قسم العلوم بالإشراف التربوي</a:t>
                      </a: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421653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69513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شكل بيضاوي 1">
            <a:extLst>
              <a:ext uri="{FF2B5EF4-FFF2-40B4-BE49-F238E27FC236}">
                <a16:creationId xmlns:a16="http://schemas.microsoft.com/office/drawing/2014/main" id="{84C456B1-C1A2-487C-9572-9C0E2B71AA64}"/>
              </a:ext>
            </a:extLst>
          </p:cNvPr>
          <p:cNvSpPr/>
          <p:nvPr/>
        </p:nvSpPr>
        <p:spPr>
          <a:xfrm>
            <a:off x="3765549" y="233282"/>
            <a:ext cx="4660899" cy="571500"/>
          </a:xfrm>
          <a:prstGeom prst="ellipse">
            <a:avLst/>
          </a:prstGeom>
          <a:solidFill>
            <a:schemeClr val="accent2">
              <a:lumMod val="5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lvl="0">
              <a:lnSpc>
                <a:spcPct val="115000"/>
              </a:lnSpc>
            </a:pPr>
            <a:r>
              <a:rPr lang="ar-SA" sz="2000" b="1" dirty="0">
                <a:solidFill>
                  <a:schemeClr val="bg1"/>
                </a:solidFill>
              </a:rPr>
              <a:t>المخطط الزمني للبرامج والمشروعات</a:t>
            </a:r>
            <a:endParaRPr lang="en-US" sz="2000" b="1" dirty="0">
              <a:solidFill>
                <a:schemeClr val="bg1"/>
              </a:solidFill>
            </a:endParaRPr>
          </a:p>
        </p:txBody>
      </p:sp>
      <p:graphicFrame>
        <p:nvGraphicFramePr>
          <p:cNvPr id="5" name="جدول 4">
            <a:extLst>
              <a:ext uri="{FF2B5EF4-FFF2-40B4-BE49-F238E27FC236}">
                <a16:creationId xmlns:a16="http://schemas.microsoft.com/office/drawing/2014/main" id="{B34CD84D-1F4D-4CEE-BFA5-7C7933EF870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402695"/>
              </p:ext>
            </p:extLst>
          </p:nvPr>
        </p:nvGraphicFramePr>
        <p:xfrm>
          <a:off x="298444" y="872066"/>
          <a:ext cx="11595111" cy="4271436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1687879">
                  <a:extLst>
                    <a:ext uri="{9D8B030D-6E8A-4147-A177-3AD203B41FA5}">
                      <a16:colId xmlns:a16="http://schemas.microsoft.com/office/drawing/2014/main" val="3983187095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715460229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989708049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00517311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909043299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1036421325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56070412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382662411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1965707506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504805569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3663297388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33438713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3266096181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886662115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1842519339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235257336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98856158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266838341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093896716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488571211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3186709492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205630275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369957358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605458704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155401127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083708164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637796562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4097007471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1200933382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295539010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155745920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899638263"/>
                    </a:ext>
                  </a:extLst>
                </a:gridCol>
                <a:gridCol w="309601">
                  <a:extLst>
                    <a:ext uri="{9D8B030D-6E8A-4147-A177-3AD203B41FA5}">
                      <a16:colId xmlns:a16="http://schemas.microsoft.com/office/drawing/2014/main" val="2820311208"/>
                    </a:ext>
                  </a:extLst>
                </a:gridCol>
              </a:tblGrid>
              <a:tr h="711906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600" b="1" dirty="0">
                          <a:solidFill>
                            <a:srgbClr val="C00000"/>
                          </a:solidFill>
                        </a:rPr>
                        <a:t>البرنامج او المشروع</a:t>
                      </a:r>
                    </a:p>
                  </a:txBody>
                  <a:tcPr anchor="ctr"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محرم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صفر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ربيع الاول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ربيع الثاني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جماد الاول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جماد الثاني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رجب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rgbClr val="C00000"/>
                          </a:solidFill>
                        </a:rPr>
                        <a:t>شعبان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12289357"/>
                  </a:ext>
                </a:extLst>
              </a:tr>
              <a:tr h="711906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dk1"/>
                          </a:solidFill>
                        </a:rPr>
                        <a:t>1</a:t>
                      </a:r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dk1"/>
                          </a:solidFill>
                        </a:rPr>
                        <a:t>2</a:t>
                      </a:r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dk1"/>
                          </a:solidFill>
                        </a:rPr>
                        <a:t>3</a:t>
                      </a:r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dk1"/>
                          </a:solidFill>
                        </a:rPr>
                        <a:t>4</a:t>
                      </a:r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/>
                        <a:t>4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469166100"/>
                  </a:ext>
                </a:extLst>
              </a:tr>
              <a:tr h="711906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4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970850307"/>
                  </a:ext>
                </a:extLst>
              </a:tr>
              <a:tr h="711906"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18622490"/>
                  </a:ext>
                </a:extLst>
              </a:tr>
              <a:tr h="711906"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 dirty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85818752"/>
                  </a:ext>
                </a:extLst>
              </a:tr>
              <a:tr h="711906"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400" b="1" kern="120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0183414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181678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هم: لليسار واليمين 2">
            <a:extLst>
              <a:ext uri="{FF2B5EF4-FFF2-40B4-BE49-F238E27FC236}">
                <a16:creationId xmlns:a16="http://schemas.microsoft.com/office/drawing/2014/main" id="{1E285539-1CE8-4E83-BB1D-786C25031934}"/>
              </a:ext>
            </a:extLst>
          </p:cNvPr>
          <p:cNvSpPr/>
          <p:nvPr/>
        </p:nvSpPr>
        <p:spPr>
          <a:xfrm>
            <a:off x="4591050" y="222526"/>
            <a:ext cx="3009900" cy="812800"/>
          </a:xfrm>
          <a:prstGeom prst="leftRightArrow">
            <a:avLst/>
          </a:prstGeom>
          <a:solidFill>
            <a:srgbClr val="0F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b="1" dirty="0">
                <a:solidFill>
                  <a:schemeClr val="bg1"/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نموذج متابعة التنفيذ 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2984F339-B1F1-4C79-A379-DD28FD852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8896454"/>
              </p:ext>
            </p:extLst>
          </p:nvPr>
        </p:nvGraphicFramePr>
        <p:xfrm>
          <a:off x="185579" y="2355660"/>
          <a:ext cx="11820842" cy="193548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848042">
                  <a:extLst>
                    <a:ext uri="{9D8B030D-6E8A-4147-A177-3AD203B41FA5}">
                      <a16:colId xmlns:a16="http://schemas.microsoft.com/office/drawing/2014/main" val="883282708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4185091384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1615536030"/>
                    </a:ext>
                  </a:extLst>
                </a:gridCol>
                <a:gridCol w="977900">
                  <a:extLst>
                    <a:ext uri="{9D8B030D-6E8A-4147-A177-3AD203B41FA5}">
                      <a16:colId xmlns:a16="http://schemas.microsoft.com/office/drawing/2014/main" val="3063221233"/>
                    </a:ext>
                  </a:extLst>
                </a:gridCol>
                <a:gridCol w="727785">
                  <a:extLst>
                    <a:ext uri="{9D8B030D-6E8A-4147-A177-3AD203B41FA5}">
                      <a16:colId xmlns:a16="http://schemas.microsoft.com/office/drawing/2014/main" val="3589626804"/>
                    </a:ext>
                  </a:extLst>
                </a:gridCol>
                <a:gridCol w="851237">
                  <a:extLst>
                    <a:ext uri="{9D8B030D-6E8A-4147-A177-3AD203B41FA5}">
                      <a16:colId xmlns:a16="http://schemas.microsoft.com/office/drawing/2014/main" val="3126175471"/>
                    </a:ext>
                  </a:extLst>
                </a:gridCol>
                <a:gridCol w="979506">
                  <a:extLst>
                    <a:ext uri="{9D8B030D-6E8A-4147-A177-3AD203B41FA5}">
                      <a16:colId xmlns:a16="http://schemas.microsoft.com/office/drawing/2014/main" val="304553096"/>
                    </a:ext>
                  </a:extLst>
                </a:gridCol>
                <a:gridCol w="1353072">
                  <a:extLst>
                    <a:ext uri="{9D8B030D-6E8A-4147-A177-3AD203B41FA5}">
                      <a16:colId xmlns:a16="http://schemas.microsoft.com/office/drawing/2014/main" val="4242984166"/>
                    </a:ext>
                  </a:extLst>
                </a:gridCol>
                <a:gridCol w="863599">
                  <a:extLst>
                    <a:ext uri="{9D8B030D-6E8A-4147-A177-3AD203B41FA5}">
                      <a16:colId xmlns:a16="http://schemas.microsoft.com/office/drawing/2014/main" val="1032717084"/>
                    </a:ext>
                  </a:extLst>
                </a:gridCol>
                <a:gridCol w="1054100">
                  <a:extLst>
                    <a:ext uri="{9D8B030D-6E8A-4147-A177-3AD203B41FA5}">
                      <a16:colId xmlns:a16="http://schemas.microsoft.com/office/drawing/2014/main" val="2881840757"/>
                    </a:ext>
                  </a:extLst>
                </a:gridCol>
                <a:gridCol w="1130300">
                  <a:extLst>
                    <a:ext uri="{9D8B030D-6E8A-4147-A177-3AD203B41FA5}">
                      <a16:colId xmlns:a16="http://schemas.microsoft.com/office/drawing/2014/main" val="3923853761"/>
                    </a:ext>
                  </a:extLst>
                </a:gridCol>
                <a:gridCol w="1079501">
                  <a:extLst>
                    <a:ext uri="{9D8B030D-6E8A-4147-A177-3AD203B41FA5}">
                      <a16:colId xmlns:a16="http://schemas.microsoft.com/office/drawing/2014/main" val="351317516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البرنامج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عدد مراحل التنفيذ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مسؤول التنفيذ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التوقيع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تحقق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لم بتحقق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نسبة المتحقق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تم في الوقت المحدد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ar-SA" sz="1200" b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تأخر </a:t>
                      </a:r>
                    </a:p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200" b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في التنفيذ</a:t>
                      </a:r>
                    </a:p>
                    <a:p>
                      <a:pPr algn="ctr" rtl="1"/>
                      <a:endParaRPr lang="ar-SA" sz="1200" b="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أسباب عدم التنفيذ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مسؤول المتابعة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التوقيع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8672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57996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651942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11887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7993901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هم: لليسار واليمين 2">
            <a:extLst>
              <a:ext uri="{FF2B5EF4-FFF2-40B4-BE49-F238E27FC236}">
                <a16:creationId xmlns:a16="http://schemas.microsoft.com/office/drawing/2014/main" id="{1E285539-1CE8-4E83-BB1D-786C25031934}"/>
              </a:ext>
            </a:extLst>
          </p:cNvPr>
          <p:cNvSpPr/>
          <p:nvPr/>
        </p:nvSpPr>
        <p:spPr>
          <a:xfrm>
            <a:off x="4591050" y="461065"/>
            <a:ext cx="3009900" cy="812800"/>
          </a:xfrm>
          <a:prstGeom prst="leftRightArrow">
            <a:avLst/>
          </a:prstGeom>
          <a:solidFill>
            <a:srgbClr val="0F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نموذج المساءلة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2984F339-B1F1-4C79-A379-DD28FD852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82324126"/>
              </p:ext>
            </p:extLst>
          </p:nvPr>
        </p:nvGraphicFramePr>
        <p:xfrm>
          <a:off x="635001" y="1363692"/>
          <a:ext cx="11252198" cy="2249610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258825">
                  <a:extLst>
                    <a:ext uri="{9D8B030D-6E8A-4147-A177-3AD203B41FA5}">
                      <a16:colId xmlns:a16="http://schemas.microsoft.com/office/drawing/2014/main" val="883282708"/>
                    </a:ext>
                  </a:extLst>
                </a:gridCol>
                <a:gridCol w="1195811">
                  <a:extLst>
                    <a:ext uri="{9D8B030D-6E8A-4147-A177-3AD203B41FA5}">
                      <a16:colId xmlns:a16="http://schemas.microsoft.com/office/drawing/2014/main" val="4185091384"/>
                    </a:ext>
                  </a:extLst>
                </a:gridCol>
                <a:gridCol w="1195811">
                  <a:extLst>
                    <a:ext uri="{9D8B030D-6E8A-4147-A177-3AD203B41FA5}">
                      <a16:colId xmlns:a16="http://schemas.microsoft.com/office/drawing/2014/main" val="1615536030"/>
                    </a:ext>
                  </a:extLst>
                </a:gridCol>
                <a:gridCol w="1195811">
                  <a:extLst>
                    <a:ext uri="{9D8B030D-6E8A-4147-A177-3AD203B41FA5}">
                      <a16:colId xmlns:a16="http://schemas.microsoft.com/office/drawing/2014/main" val="3063221233"/>
                    </a:ext>
                  </a:extLst>
                </a:gridCol>
                <a:gridCol w="1195811">
                  <a:extLst>
                    <a:ext uri="{9D8B030D-6E8A-4147-A177-3AD203B41FA5}">
                      <a16:colId xmlns:a16="http://schemas.microsoft.com/office/drawing/2014/main" val="3589626804"/>
                    </a:ext>
                  </a:extLst>
                </a:gridCol>
                <a:gridCol w="1095775">
                  <a:extLst>
                    <a:ext uri="{9D8B030D-6E8A-4147-A177-3AD203B41FA5}">
                      <a16:colId xmlns:a16="http://schemas.microsoft.com/office/drawing/2014/main" val="3126175471"/>
                    </a:ext>
                  </a:extLst>
                </a:gridCol>
                <a:gridCol w="1260892">
                  <a:extLst>
                    <a:ext uri="{9D8B030D-6E8A-4147-A177-3AD203B41FA5}">
                      <a16:colId xmlns:a16="http://schemas.microsoft.com/office/drawing/2014/main" val="304553096"/>
                    </a:ext>
                  </a:extLst>
                </a:gridCol>
                <a:gridCol w="1741774">
                  <a:extLst>
                    <a:ext uri="{9D8B030D-6E8A-4147-A177-3AD203B41FA5}">
                      <a16:colId xmlns:a16="http://schemas.microsoft.com/office/drawing/2014/main" val="4242984166"/>
                    </a:ext>
                  </a:extLst>
                </a:gridCol>
                <a:gridCol w="1111688">
                  <a:extLst>
                    <a:ext uri="{9D8B030D-6E8A-4147-A177-3AD203B41FA5}">
                      <a16:colId xmlns:a16="http://schemas.microsoft.com/office/drawing/2014/main" val="1032717084"/>
                    </a:ext>
                  </a:extLst>
                </a:gridCol>
              </a:tblGrid>
              <a:tr h="563728">
                <a:tc rowSpan="3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البرنامج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 rtl="1"/>
                      <a:r>
                        <a:rPr lang="ar-SA" sz="20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طريقة المساءلة وتاريخها 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rowSpan="3"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مسؤول التنفيذ</a:t>
                      </a:r>
                      <a:endParaRPr lang="ar-SA" sz="18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التوقيع</a:t>
                      </a:r>
                      <a:endParaRPr lang="ar-SA" sz="18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مسؤول المساءلة</a:t>
                      </a:r>
                      <a:endParaRPr lang="ar-SA" sz="18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3"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800" b="1" kern="1200" noProof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التوقيع</a:t>
                      </a:r>
                      <a:endParaRPr lang="ar-SA" sz="18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867223"/>
                  </a:ext>
                </a:extLst>
              </a:tr>
              <a:tr h="334947"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شفهي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كتابي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15528014"/>
                  </a:ext>
                </a:extLst>
              </a:tr>
              <a:tr h="334947"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اليوم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التاريخ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اليوم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التاريخ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5799648"/>
                  </a:ext>
                </a:extLst>
              </a:tr>
              <a:tr h="477181"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6519423"/>
                  </a:ext>
                </a:extLst>
              </a:tr>
              <a:tr h="477181"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1188765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C02FACA7-E8AB-4F6A-9612-9FE3ABE4BFAE}"/>
              </a:ext>
            </a:extLst>
          </p:cNvPr>
          <p:cNvSpPr txBox="1"/>
          <p:nvPr/>
        </p:nvSpPr>
        <p:spPr>
          <a:xfrm>
            <a:off x="415064" y="4659916"/>
            <a:ext cx="459775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مسؤول النموذج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الاسم.............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التوقيع...........</a:t>
            </a:r>
          </a:p>
        </p:txBody>
      </p:sp>
    </p:spTree>
    <p:extLst>
      <p:ext uri="{BB962C8B-B14F-4D97-AF65-F5344CB8AC3E}">
        <p14:creationId xmlns:p14="http://schemas.microsoft.com/office/powerpoint/2010/main" val="42111826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مستطيل 1"/>
          <p:cNvSpPr/>
          <p:nvPr/>
        </p:nvSpPr>
        <p:spPr>
          <a:xfrm>
            <a:off x="8674100" y="2459504"/>
            <a:ext cx="2273299" cy="1938992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>
            <a:spAutoFit/>
          </a:bodyPr>
          <a:lstStyle/>
          <a:p>
            <a:pPr algn="ctr"/>
            <a:endParaRPr lang="ar-SA" sz="3600" b="1" dirty="0">
              <a:solidFill>
                <a:srgbClr val="FF0000"/>
              </a:solidFill>
              <a:effectLst/>
              <a:latin typeface="Angsana New"/>
              <a:ea typeface="Times New Roman" panose="02020603050405020304" pitchFamily="18" charset="0"/>
              <a:cs typeface="Old Antic Bold" panose="02010400000000000000" pitchFamily="2" charset="-78"/>
            </a:endParaRPr>
          </a:p>
          <a:p>
            <a:pPr algn="ctr"/>
            <a:r>
              <a:rPr lang="ar-SA" sz="3600" b="1" dirty="0">
                <a:solidFill>
                  <a:srgbClr val="FF0000"/>
                </a:solidFill>
                <a:effectLst/>
                <a:latin typeface="Angsana New"/>
                <a:ea typeface="Times New Roman" panose="02020603050405020304" pitchFamily="18" charset="0"/>
                <a:cs typeface="Old Antic Bold" panose="02010400000000000000" pitchFamily="2" charset="-78"/>
              </a:rPr>
              <a:t>الفهرس</a:t>
            </a:r>
          </a:p>
          <a:p>
            <a:pPr algn="ctr"/>
            <a:endParaRPr lang="ar-SA" sz="3600" b="1" dirty="0">
              <a:solidFill>
                <a:srgbClr val="FF0000"/>
              </a:solidFill>
              <a:latin typeface="Angsana New"/>
              <a:ea typeface="Times New Roman" panose="02020603050405020304" pitchFamily="18" charset="0"/>
              <a:cs typeface="Old Antic Bold" panose="02010400000000000000" pitchFamily="2" charset="-78"/>
            </a:endParaRPr>
          </a:p>
          <a:p>
            <a:pPr algn="ctr"/>
            <a:endParaRPr lang="en-US" sz="1200" b="1" dirty="0">
              <a:solidFill>
                <a:srgbClr val="FF0000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PT Bold Heading" panose="02010400000000000000" pitchFamily="2" charset="-78"/>
            </a:endParaRPr>
          </a:p>
        </p:txBody>
      </p:sp>
      <p:graphicFrame>
        <p:nvGraphicFramePr>
          <p:cNvPr id="3" name="جدول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2067572"/>
              </p:ext>
            </p:extLst>
          </p:nvPr>
        </p:nvGraphicFramePr>
        <p:xfrm>
          <a:off x="1244600" y="427383"/>
          <a:ext cx="6537739" cy="5815752"/>
        </p:xfrm>
        <a:graphic>
          <a:graphicData uri="http://schemas.openxmlformats.org/drawingml/2006/table">
            <a:tbl>
              <a:tblPr rtl="1" firstRow="1" firstCol="1" bandRow="1">
                <a:tableStyleId>{E8B1032C-EA38-4F05-BA0D-38AFFFC7BED3}</a:tableStyleId>
              </a:tblPr>
              <a:tblGrid>
                <a:gridCol w="34355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0218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22476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</a:rPr>
                        <a:t>الموضوع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2000" dirty="0">
                          <a:effectLst/>
                        </a:rPr>
                        <a:t>الصفحة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algn="ctr" rtl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dirty="0">
                          <a:effectLst/>
                        </a:rPr>
                        <a:t>كلمة رئيس فريق التخطيط</a:t>
                      </a:r>
                      <a:endParaRPr lang="en-US" sz="1400" b="1" dirty="0">
                        <a:solidFill>
                          <a:schemeClr val="tx1"/>
                        </a:solidFill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  <a:cs typeface="PT Bold Heading" panose="02010400000000000000" pitchFamily="2" charset="-78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algn="ctr"/>
                      <a:r>
                        <a:rPr lang="ar-SA" sz="1600" kern="1200" dirty="0">
                          <a:effectLst/>
                        </a:rPr>
                        <a:t> فريق التخطيط بالمدرسة (التكليف والعمل باللجنة)</a:t>
                      </a:r>
                      <a:endParaRPr lang="ar-SA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algn="ctr"/>
                      <a:r>
                        <a:rPr lang="ar-SA" sz="1600" kern="1200" dirty="0">
                          <a:effectLst/>
                        </a:rPr>
                        <a:t>بيانات عامة</a:t>
                      </a:r>
                      <a:endParaRPr lang="ar-SA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algn="ctr"/>
                      <a:r>
                        <a:rPr lang="ar-SA" sz="1600" kern="1200" dirty="0">
                          <a:effectLst/>
                        </a:rPr>
                        <a:t>بيانات الهيئة الإدارية</a:t>
                      </a:r>
                      <a:endParaRPr lang="ar-SA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بيانات المعلمين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الرؤية والرسالة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القيم الحاكمة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تشخيص الواقع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قاعدة البيانات الكمية والنوعية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646083486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مصادر الخطة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المجالات الرئيسية للخطة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600" kern="1200" noProof="0" dirty="0">
                          <a:effectLst/>
                        </a:rPr>
                        <a:t>الأهداف العامة والتفصيلية للخطة</a:t>
                      </a:r>
                      <a:endParaRPr lang="en-US" sz="1600" b="1" kern="1200" noProof="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برامج ومشروعات الخطة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المخطط الزمني لبرامج ومشروعات المدرسة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273374058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نموذج متابعة التنفيذ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17337227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نموذج المساءلة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29099912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نموذج المراقبة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27632360"/>
                  </a:ext>
                </a:extLst>
              </a:tr>
              <a:tr h="305182">
                <a:tc>
                  <a:txBody>
                    <a:bodyPr/>
                    <a:lstStyle/>
                    <a:p>
                      <a:pPr marL="0" algn="ctr" defTabSz="914400" rtl="1" eaLnBrk="1" latinLnBrk="0" hangingPunct="1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ar-SA" sz="1600" kern="1200" dirty="0">
                          <a:effectLst/>
                        </a:rPr>
                        <a:t>نموذج التقويم </a:t>
                      </a:r>
                      <a:endParaRPr lang="en-US" sz="1600" b="1" kern="1200" dirty="0">
                        <a:solidFill>
                          <a:schemeClr val="tx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endParaRPr lang="ar-SA" sz="2000" b="1" dirty="0">
                        <a:solidFill>
                          <a:schemeClr val="tx1"/>
                        </a:solidFill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725954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81836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هم: لليسار واليمين 2">
            <a:extLst>
              <a:ext uri="{FF2B5EF4-FFF2-40B4-BE49-F238E27FC236}">
                <a16:creationId xmlns:a16="http://schemas.microsoft.com/office/drawing/2014/main" id="{1E285539-1CE8-4E83-BB1D-786C25031934}"/>
              </a:ext>
            </a:extLst>
          </p:cNvPr>
          <p:cNvSpPr/>
          <p:nvPr/>
        </p:nvSpPr>
        <p:spPr>
          <a:xfrm>
            <a:off x="4591050" y="669787"/>
            <a:ext cx="3009900" cy="812800"/>
          </a:xfrm>
          <a:prstGeom prst="leftRightArrow">
            <a:avLst/>
          </a:prstGeom>
          <a:solidFill>
            <a:srgbClr val="0F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</a:rPr>
              <a:t>نموذج المراقبة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2984F339-B1F1-4C79-A379-DD28FD852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8344464"/>
              </p:ext>
            </p:extLst>
          </p:nvPr>
        </p:nvGraphicFramePr>
        <p:xfrm>
          <a:off x="458028" y="2314113"/>
          <a:ext cx="11275944" cy="1793108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056445">
                  <a:extLst>
                    <a:ext uri="{9D8B030D-6E8A-4147-A177-3AD203B41FA5}">
                      <a16:colId xmlns:a16="http://schemas.microsoft.com/office/drawing/2014/main" val="883282708"/>
                    </a:ext>
                  </a:extLst>
                </a:gridCol>
                <a:gridCol w="919608">
                  <a:extLst>
                    <a:ext uri="{9D8B030D-6E8A-4147-A177-3AD203B41FA5}">
                      <a16:colId xmlns:a16="http://schemas.microsoft.com/office/drawing/2014/main" val="3126175471"/>
                    </a:ext>
                  </a:extLst>
                </a:gridCol>
                <a:gridCol w="1306359">
                  <a:extLst>
                    <a:ext uri="{9D8B030D-6E8A-4147-A177-3AD203B41FA5}">
                      <a16:colId xmlns:a16="http://schemas.microsoft.com/office/drawing/2014/main" val="304553096"/>
                    </a:ext>
                  </a:extLst>
                </a:gridCol>
                <a:gridCol w="1213570">
                  <a:extLst>
                    <a:ext uri="{9D8B030D-6E8A-4147-A177-3AD203B41FA5}">
                      <a16:colId xmlns:a16="http://schemas.microsoft.com/office/drawing/2014/main" val="3070068633"/>
                    </a:ext>
                  </a:extLst>
                </a:gridCol>
                <a:gridCol w="1461750">
                  <a:extLst>
                    <a:ext uri="{9D8B030D-6E8A-4147-A177-3AD203B41FA5}">
                      <a16:colId xmlns:a16="http://schemas.microsoft.com/office/drawing/2014/main" val="1848110890"/>
                    </a:ext>
                  </a:extLst>
                </a:gridCol>
                <a:gridCol w="1461750">
                  <a:extLst>
                    <a:ext uri="{9D8B030D-6E8A-4147-A177-3AD203B41FA5}">
                      <a16:colId xmlns:a16="http://schemas.microsoft.com/office/drawing/2014/main" val="3075688040"/>
                    </a:ext>
                  </a:extLst>
                </a:gridCol>
                <a:gridCol w="1461750">
                  <a:extLst>
                    <a:ext uri="{9D8B030D-6E8A-4147-A177-3AD203B41FA5}">
                      <a16:colId xmlns:a16="http://schemas.microsoft.com/office/drawing/2014/main" val="419579048"/>
                    </a:ext>
                  </a:extLst>
                </a:gridCol>
                <a:gridCol w="1461750">
                  <a:extLst>
                    <a:ext uri="{9D8B030D-6E8A-4147-A177-3AD203B41FA5}">
                      <a16:colId xmlns:a16="http://schemas.microsoft.com/office/drawing/2014/main" val="4242984166"/>
                    </a:ext>
                  </a:extLst>
                </a:gridCol>
                <a:gridCol w="932962">
                  <a:extLst>
                    <a:ext uri="{9D8B030D-6E8A-4147-A177-3AD203B41FA5}">
                      <a16:colId xmlns:a16="http://schemas.microsoft.com/office/drawing/2014/main" val="1032717084"/>
                    </a:ext>
                  </a:extLst>
                </a:gridCol>
              </a:tblGrid>
              <a:tr h="846530">
                <a:tc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البرنامج </a:t>
                      </a:r>
                    </a:p>
                    <a:p>
                      <a:pPr algn="ctr" rtl="1"/>
                      <a:r>
                        <a:rPr lang="ar-SA" sz="14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غير المنفذ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أسلوب التنفيذ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الزمن المحدد (ولم يتم التنفيذ)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أسباب عدم التنفيذ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الإجراءات المتخذة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مسؤول التنفيذ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التوقيع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400" b="1" kern="120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مسؤول المراقبة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SA" sz="1400" b="1" kern="1200" noProof="0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التوقيع</a:t>
                      </a:r>
                      <a:endParaRPr lang="ar-SA" sz="1400" b="1" kern="1200" dirty="0">
                        <a:solidFill>
                          <a:schemeClr val="bg1"/>
                        </a:solidFill>
                        <a:latin typeface="Tajawal Medium" panose="00000600000000000000" pitchFamily="2" charset="-78"/>
                        <a:ea typeface="+mn-ea"/>
                        <a:cs typeface="Tajawal Medium" panose="00000600000000000000" pitchFamily="2" charset="-78"/>
                      </a:endParaRP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08867223"/>
                  </a:ext>
                </a:extLst>
              </a:tr>
              <a:tr h="473289"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756519423"/>
                  </a:ext>
                </a:extLst>
              </a:tr>
              <a:tr h="473289"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791188765"/>
                  </a:ext>
                </a:extLst>
              </a:tr>
            </a:tbl>
          </a:graphicData>
        </a:graphic>
      </p:graphicFrame>
      <p:sp>
        <p:nvSpPr>
          <p:cNvPr id="4" name="مربع نص 3">
            <a:extLst>
              <a:ext uri="{FF2B5EF4-FFF2-40B4-BE49-F238E27FC236}">
                <a16:creationId xmlns:a16="http://schemas.microsoft.com/office/drawing/2014/main" id="{ABA5B690-FB18-410D-AED0-5B22DF611EB4}"/>
              </a:ext>
            </a:extLst>
          </p:cNvPr>
          <p:cNvSpPr txBox="1"/>
          <p:nvPr/>
        </p:nvSpPr>
        <p:spPr>
          <a:xfrm>
            <a:off x="415064" y="4659916"/>
            <a:ext cx="459775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مسؤول المراقبة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الاسم.............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التوقيع...........</a:t>
            </a:r>
          </a:p>
        </p:txBody>
      </p:sp>
    </p:spTree>
    <p:extLst>
      <p:ext uri="{BB962C8B-B14F-4D97-AF65-F5344CB8AC3E}">
        <p14:creationId xmlns:p14="http://schemas.microsoft.com/office/powerpoint/2010/main" val="34289557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سهم: لليسار واليمين 2">
            <a:extLst>
              <a:ext uri="{FF2B5EF4-FFF2-40B4-BE49-F238E27FC236}">
                <a16:creationId xmlns:a16="http://schemas.microsoft.com/office/drawing/2014/main" id="{1E285539-1CE8-4E83-BB1D-786C25031934}"/>
              </a:ext>
            </a:extLst>
          </p:cNvPr>
          <p:cNvSpPr/>
          <p:nvPr/>
        </p:nvSpPr>
        <p:spPr>
          <a:xfrm>
            <a:off x="4591050" y="637978"/>
            <a:ext cx="3009900" cy="812800"/>
          </a:xfrm>
          <a:prstGeom prst="leftRightArrow">
            <a:avLst/>
          </a:prstGeom>
          <a:solidFill>
            <a:srgbClr val="0F918C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b="1" dirty="0">
                <a:solidFill>
                  <a:schemeClr val="bg1"/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نموذج التقويم</a:t>
            </a:r>
          </a:p>
        </p:txBody>
      </p:sp>
      <p:graphicFrame>
        <p:nvGraphicFramePr>
          <p:cNvPr id="6" name="جدول 5">
            <a:extLst>
              <a:ext uri="{FF2B5EF4-FFF2-40B4-BE49-F238E27FC236}">
                <a16:creationId xmlns:a16="http://schemas.microsoft.com/office/drawing/2014/main" id="{2984F339-B1F1-4C79-A379-DD28FD852C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89038929"/>
              </p:ext>
            </p:extLst>
          </p:nvPr>
        </p:nvGraphicFramePr>
        <p:xfrm>
          <a:off x="174627" y="2297482"/>
          <a:ext cx="11842746" cy="1815782"/>
        </p:xfrm>
        <a:graphic>
          <a:graphicData uri="http://schemas.openxmlformats.org/drawingml/2006/table">
            <a:tbl>
              <a:tblPr rtl="1" firstRow="1" bandRow="1">
                <a:tableStyleId>{5940675A-B579-460E-94D1-54222C63F5DA}</a:tableStyleId>
              </a:tblPr>
              <a:tblGrid>
                <a:gridCol w="1454147">
                  <a:extLst>
                    <a:ext uri="{9D8B030D-6E8A-4147-A177-3AD203B41FA5}">
                      <a16:colId xmlns:a16="http://schemas.microsoft.com/office/drawing/2014/main" val="883282708"/>
                    </a:ext>
                  </a:extLst>
                </a:gridCol>
                <a:gridCol w="1041400">
                  <a:extLst>
                    <a:ext uri="{9D8B030D-6E8A-4147-A177-3AD203B41FA5}">
                      <a16:colId xmlns:a16="http://schemas.microsoft.com/office/drawing/2014/main" val="3126175471"/>
                    </a:ext>
                  </a:extLst>
                </a:gridCol>
                <a:gridCol w="948635">
                  <a:extLst>
                    <a:ext uri="{9D8B030D-6E8A-4147-A177-3AD203B41FA5}">
                      <a16:colId xmlns:a16="http://schemas.microsoft.com/office/drawing/2014/main" val="304553096"/>
                    </a:ext>
                  </a:extLst>
                </a:gridCol>
                <a:gridCol w="546652">
                  <a:extLst>
                    <a:ext uri="{9D8B030D-6E8A-4147-A177-3AD203B41FA5}">
                      <a16:colId xmlns:a16="http://schemas.microsoft.com/office/drawing/2014/main" val="3027154428"/>
                    </a:ext>
                  </a:extLst>
                </a:gridCol>
                <a:gridCol w="612913">
                  <a:extLst>
                    <a:ext uri="{9D8B030D-6E8A-4147-A177-3AD203B41FA5}">
                      <a16:colId xmlns:a16="http://schemas.microsoft.com/office/drawing/2014/main" val="4209286402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970048168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2097554697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3070068633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1848110890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3075688040"/>
                    </a:ext>
                  </a:extLst>
                </a:gridCol>
                <a:gridCol w="704850">
                  <a:extLst>
                    <a:ext uri="{9D8B030D-6E8A-4147-A177-3AD203B41FA5}">
                      <a16:colId xmlns:a16="http://schemas.microsoft.com/office/drawing/2014/main" val="419579048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4242984166"/>
                    </a:ext>
                  </a:extLst>
                </a:gridCol>
                <a:gridCol w="1816099">
                  <a:extLst>
                    <a:ext uri="{9D8B030D-6E8A-4147-A177-3AD203B41FA5}">
                      <a16:colId xmlns:a16="http://schemas.microsoft.com/office/drawing/2014/main" val="1035114385"/>
                    </a:ext>
                  </a:extLst>
                </a:gridCol>
              </a:tblGrid>
              <a:tr h="384239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الهدف العام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الهدف التفصيلي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البرنامج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1"/>
                      <a:r>
                        <a:rPr lang="ar-SA" sz="1400" b="1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المستفيد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hMerge="1">
                  <a:txBody>
                    <a:bodyPr/>
                    <a:lstStyle/>
                    <a:p>
                      <a:pPr rtl="1"/>
                      <a:endParaRPr lang="ar-SA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تحقق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لم يتحقق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نسبة المتحقق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تم في الوقت المحدد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تأخر في التنفيذ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لم يتم التنفيذ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المخرجات المتحققة 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نسبة أداء مؤشر الإنجاز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56519423"/>
                  </a:ext>
                </a:extLst>
              </a:tr>
              <a:tr h="477181"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عدد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200" b="1" dirty="0">
                          <a:solidFill>
                            <a:schemeClr val="bg1"/>
                          </a:solidFill>
                          <a:latin typeface="Tajawal Medium" panose="00000600000000000000" pitchFamily="2" charset="-78"/>
                          <a:cs typeface="Tajawal Medium" panose="00000600000000000000" pitchFamily="2" charset="-78"/>
                        </a:rPr>
                        <a:t>نسبة</a:t>
                      </a:r>
                    </a:p>
                  </a:txBody>
                  <a:tcPr anchor="ctr">
                    <a:solidFill>
                      <a:srgbClr val="0F918C"/>
                    </a:solidFill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91188765"/>
                  </a:ext>
                </a:extLst>
              </a:tr>
              <a:tr h="477181"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Tajawal Medium" panose="00000600000000000000" pitchFamily="2" charset="-78"/>
                        <a:cs typeface="Tajawal Medium" panose="00000600000000000000" pitchFamily="2" charset="-78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73739395"/>
                  </a:ext>
                </a:extLst>
              </a:tr>
              <a:tr h="477181"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2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400" b="1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156940881"/>
                  </a:ext>
                </a:extLst>
              </a:tr>
            </a:tbl>
          </a:graphicData>
        </a:graphic>
      </p:graphicFrame>
      <p:sp>
        <p:nvSpPr>
          <p:cNvPr id="2" name="مربع نص 1">
            <a:extLst>
              <a:ext uri="{FF2B5EF4-FFF2-40B4-BE49-F238E27FC236}">
                <a16:creationId xmlns:a16="http://schemas.microsoft.com/office/drawing/2014/main" id="{9D3F2427-33F0-46FB-9B07-B764B6E7E952}"/>
              </a:ext>
            </a:extLst>
          </p:cNvPr>
          <p:cNvSpPr txBox="1"/>
          <p:nvPr/>
        </p:nvSpPr>
        <p:spPr>
          <a:xfrm>
            <a:off x="415064" y="4659916"/>
            <a:ext cx="4597758" cy="1015663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مسؤول التقويم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الاسم.............</a:t>
            </a:r>
          </a:p>
          <a:p>
            <a:pPr algn="ctr"/>
            <a:r>
              <a:rPr lang="ar-SA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Tajawal Medium" panose="00000600000000000000" pitchFamily="2" charset="-78"/>
                <a:cs typeface="Tajawal Medium" panose="00000600000000000000" pitchFamily="2" charset="-78"/>
              </a:rPr>
              <a:t>التوقيع...........</a:t>
            </a:r>
          </a:p>
        </p:txBody>
      </p:sp>
    </p:spTree>
    <p:extLst>
      <p:ext uri="{BB962C8B-B14F-4D97-AF65-F5344CB8AC3E}">
        <p14:creationId xmlns:p14="http://schemas.microsoft.com/office/powerpoint/2010/main" val="17440924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2730018" y="626220"/>
            <a:ext cx="5594350" cy="60325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 </a:t>
            </a:r>
            <a:r>
              <a:rPr kumimoji="0" lang="ar-SA" altLang="ar-S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كلمة رئيس فريق التخطيط</a:t>
            </a:r>
            <a:endParaRPr kumimoji="0" lang="ar-SA" altLang="ar-SA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صورة 5" descr="Yhj3V.jpg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810952" y="589915"/>
            <a:ext cx="1293495" cy="84582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مستطيل 6"/>
          <p:cNvSpPr/>
          <p:nvPr/>
        </p:nvSpPr>
        <p:spPr>
          <a:xfrm>
            <a:off x="719138" y="1803400"/>
            <a:ext cx="11079162" cy="370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115000"/>
              </a:lnSpc>
            </a:pPr>
            <a:r>
              <a:rPr lang="ar-SA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onotype Koufi" pitchFamily="2" charset="-78"/>
              </a:rPr>
              <a:t>    </a:t>
            </a:r>
          </a:p>
          <a:p>
            <a:pPr algn="l">
              <a:lnSpc>
                <a:spcPct val="115000"/>
              </a:lnSpc>
            </a:pPr>
            <a:endParaRPr lang="ar-SA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Monotype Koufi" pitchFamily="2" charset="-78"/>
            </a:endParaRPr>
          </a:p>
          <a:p>
            <a:pPr algn="l">
              <a:lnSpc>
                <a:spcPct val="115000"/>
              </a:lnSpc>
            </a:pPr>
            <a:endParaRPr lang="ar-SA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Monotype Koufi" pitchFamily="2" charset="-78"/>
            </a:endParaRPr>
          </a:p>
          <a:p>
            <a:pPr algn="l">
              <a:lnSpc>
                <a:spcPct val="115000"/>
              </a:lnSpc>
            </a:pPr>
            <a:endParaRPr lang="ar-SA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Monotype Koufi" pitchFamily="2" charset="-78"/>
            </a:endParaRPr>
          </a:p>
          <a:p>
            <a:pPr algn="l">
              <a:lnSpc>
                <a:spcPct val="115000"/>
              </a:lnSpc>
            </a:pPr>
            <a:endParaRPr lang="ar-SA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Monotype Koufi" pitchFamily="2" charset="-78"/>
            </a:endParaRPr>
          </a:p>
          <a:p>
            <a:pPr algn="l">
              <a:lnSpc>
                <a:spcPct val="115000"/>
              </a:lnSpc>
            </a:pPr>
            <a:endParaRPr lang="ar-SA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Monotype Koufi" pitchFamily="2" charset="-78"/>
            </a:endParaRPr>
          </a:p>
          <a:p>
            <a:pPr algn="l">
              <a:lnSpc>
                <a:spcPct val="115000"/>
              </a:lnSpc>
            </a:pPr>
            <a:endParaRPr lang="ar-SA" b="1" dirty="0">
              <a:solidFill>
                <a:srgbClr val="C00000"/>
              </a:solidFill>
              <a:latin typeface="Times New Roman" panose="02020603050405020304" pitchFamily="18" charset="0"/>
              <a:ea typeface="Times New Roman" panose="02020603050405020304" pitchFamily="18" charset="0"/>
              <a:cs typeface="Monotype Koufi" pitchFamily="2" charset="-78"/>
            </a:endParaRPr>
          </a:p>
          <a:p>
            <a:pPr algn="l">
              <a:lnSpc>
                <a:spcPct val="115000"/>
              </a:lnSpc>
            </a:pPr>
            <a:r>
              <a:rPr lang="ar-SA" b="1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onotype Koufi" pitchFamily="2" charset="-78"/>
              </a:rPr>
              <a:t> </a:t>
            </a:r>
            <a:endParaRPr lang="en-US" sz="1400" b="1" dirty="0">
              <a:latin typeface="Times New Roman" panose="02020603050405020304" pitchFamily="18" charset="0"/>
              <a:ea typeface="Times New Roman" panose="02020603050405020304" pitchFamily="18" charset="0"/>
              <a:cs typeface="PT Bold Heading" panose="02010400000000000000" pitchFamily="2" charset="-78"/>
            </a:endParaRPr>
          </a:p>
          <a:p>
            <a:pPr algn="l">
              <a:lnSpc>
                <a:spcPct val="115000"/>
              </a:lnSpc>
            </a:pPr>
            <a:r>
              <a:rPr lang="ar-SA" sz="2000" b="1" u="sng" dirty="0">
                <a:solidFill>
                  <a:srgbClr val="C00000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onotype Koufi" pitchFamily="2" charset="-78"/>
              </a:rPr>
              <a:t>بقلم :</a:t>
            </a:r>
            <a:r>
              <a:rPr lang="ar-SA" sz="2000" b="1" dirty="0">
                <a:solidFill>
                  <a:srgbClr val="24458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onotype Koufi" pitchFamily="2" charset="-78"/>
              </a:rPr>
              <a:t>  قائد المدرسة</a:t>
            </a:r>
          </a:p>
          <a:p>
            <a:pPr algn="l">
              <a:lnSpc>
                <a:spcPct val="115000"/>
              </a:lnSpc>
            </a:pPr>
            <a:r>
              <a:rPr lang="ar-SA" sz="2000" b="1" dirty="0">
                <a:solidFill>
                  <a:srgbClr val="244583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Monotype Koufi" pitchFamily="2" charset="-78"/>
              </a:rPr>
              <a:t>رئيس فريق التخطيط</a:t>
            </a:r>
          </a:p>
          <a:p>
            <a:pPr algn="l">
              <a:lnSpc>
                <a:spcPct val="115000"/>
              </a:lnSpc>
            </a:pPr>
            <a:r>
              <a:rPr lang="ar-SA" sz="2000" b="1" dirty="0">
                <a:solidFill>
                  <a:srgbClr val="244583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Monotype Koufi" pitchFamily="2" charset="-78"/>
              </a:rPr>
              <a:t>......................................</a:t>
            </a:r>
            <a:endParaRPr lang="en-US" sz="16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PT Bold Heading" panose="02010400000000000000" pitchFamily="2" charset="-78"/>
            </a:endParaRPr>
          </a:p>
        </p:txBody>
      </p:sp>
      <p:sp>
        <p:nvSpPr>
          <p:cNvPr id="2" name="مربع نص 1">
            <a:extLst>
              <a:ext uri="{FF2B5EF4-FFF2-40B4-BE49-F238E27FC236}">
                <a16:creationId xmlns:a16="http://schemas.microsoft.com/office/drawing/2014/main" id="{11AF05E6-327B-4225-9B32-D95B2916FFFB}"/>
              </a:ext>
            </a:extLst>
          </p:cNvPr>
          <p:cNvSpPr txBox="1"/>
          <p:nvPr/>
        </p:nvSpPr>
        <p:spPr>
          <a:xfrm>
            <a:off x="473811" y="1599565"/>
            <a:ext cx="11079162" cy="2552065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 wrap="square" rtlCol="1">
            <a:spAutoFit/>
          </a:bodyPr>
          <a:lstStyle/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8492932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10223500" y="1961719"/>
            <a:ext cx="1739902" cy="191079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 </a:t>
            </a:r>
            <a:r>
              <a:rPr kumimoji="0" lang="ar-SA" altLang="ar-S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فريق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التخطيط 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بالمدرسة </a:t>
            </a:r>
            <a:endParaRPr kumimoji="0" lang="ar-SA" altLang="ar-SA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17719FC2-7312-42D8-8E4B-534F6EE4BB2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807996"/>
              </p:ext>
            </p:extLst>
          </p:nvPr>
        </p:nvGraphicFramePr>
        <p:xfrm>
          <a:off x="228599" y="298174"/>
          <a:ext cx="9720471" cy="5179258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2430118">
                  <a:extLst>
                    <a:ext uri="{9D8B030D-6E8A-4147-A177-3AD203B41FA5}">
                      <a16:colId xmlns:a16="http://schemas.microsoft.com/office/drawing/2014/main" val="3553766245"/>
                    </a:ext>
                  </a:extLst>
                </a:gridCol>
                <a:gridCol w="3373149">
                  <a:extLst>
                    <a:ext uri="{9D8B030D-6E8A-4147-A177-3AD203B41FA5}">
                      <a16:colId xmlns:a16="http://schemas.microsoft.com/office/drawing/2014/main" val="2045262838"/>
                    </a:ext>
                  </a:extLst>
                </a:gridCol>
                <a:gridCol w="2335635">
                  <a:extLst>
                    <a:ext uri="{9D8B030D-6E8A-4147-A177-3AD203B41FA5}">
                      <a16:colId xmlns:a16="http://schemas.microsoft.com/office/drawing/2014/main" val="2908578608"/>
                    </a:ext>
                  </a:extLst>
                </a:gridCol>
                <a:gridCol w="1581569">
                  <a:extLst>
                    <a:ext uri="{9D8B030D-6E8A-4147-A177-3AD203B41FA5}">
                      <a16:colId xmlns:a16="http://schemas.microsoft.com/office/drawing/2014/main" val="1143419859"/>
                    </a:ext>
                  </a:extLst>
                </a:gridCol>
              </a:tblGrid>
              <a:tr h="369947"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rgbClr val="C00000"/>
                          </a:solidFill>
                        </a:rPr>
                        <a:t>الاسم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rgbClr val="C00000"/>
                          </a:solidFill>
                        </a:rPr>
                        <a:t>العمل الأساسي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rgbClr val="C00000"/>
                          </a:solidFill>
                        </a:rPr>
                        <a:t>العمل بالفريق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>
                          <a:solidFill>
                            <a:srgbClr val="C00000"/>
                          </a:solidFill>
                        </a:rPr>
                        <a:t>المهام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65999924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قائد المدرسة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رئيس الفريق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54110314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وكيل المدرسة للشؤون التعليمية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نائب للرئيس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66114880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وكيل المدرسة للشؤون المدرسية</a:t>
                      </a:r>
                      <a:endParaRPr kumimoji="0" lang="ar-S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 ومقرر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97605752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ar-SA" sz="1800" b="1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</a:rPr>
                        <a:t>وكيل المدرسة لشؤون الطلاب</a:t>
                      </a:r>
                      <a:endParaRPr kumimoji="0" lang="ar-SA" sz="1800" b="1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498238702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المرشد الطلابي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88403375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رائد النشاط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52388986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أمين مركز مصادر التعلم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50460466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معلم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04774965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معلم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28813162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معلم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183424323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معلم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81840042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معلم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8199958"/>
                  </a:ext>
                </a:extLst>
              </a:tr>
              <a:tr h="369947"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معلم التربية الخاصة (حال وجوده)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dirty="0"/>
                        <a:t>عضو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rtl="1"/>
                      <a:endParaRPr lang="ar-SA" sz="1800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4868935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5117030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705349" y="406489"/>
            <a:ext cx="2586829" cy="557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 </a:t>
            </a:r>
            <a:r>
              <a:rPr kumimoji="0" lang="ar-SA" altLang="ar-S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بيانات عامة </a:t>
            </a:r>
            <a:endParaRPr kumimoji="0" lang="ar-SA" altLang="ar-SA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144FF42E-E271-4966-B26E-F594ECFE2AA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3665259"/>
              </p:ext>
            </p:extLst>
          </p:nvPr>
        </p:nvGraphicFramePr>
        <p:xfrm>
          <a:off x="203200" y="1126066"/>
          <a:ext cx="11495157" cy="3977640"/>
        </p:xfrm>
        <a:graphic>
          <a:graphicData uri="http://schemas.openxmlformats.org/drawingml/2006/table">
            <a:tbl>
              <a:tblPr rtl="1" firstRow="1" bandRow="1">
                <a:tableStyleId>{16D9F66E-5EB9-4882-86FB-DCBF35E3C3E4}</a:tableStyleId>
              </a:tblPr>
              <a:tblGrid>
                <a:gridCol w="1529061">
                  <a:extLst>
                    <a:ext uri="{9D8B030D-6E8A-4147-A177-3AD203B41FA5}">
                      <a16:colId xmlns:a16="http://schemas.microsoft.com/office/drawing/2014/main" val="3769496108"/>
                    </a:ext>
                  </a:extLst>
                </a:gridCol>
                <a:gridCol w="1625033">
                  <a:extLst>
                    <a:ext uri="{9D8B030D-6E8A-4147-A177-3AD203B41FA5}">
                      <a16:colId xmlns:a16="http://schemas.microsoft.com/office/drawing/2014/main" val="760684351"/>
                    </a:ext>
                  </a:extLst>
                </a:gridCol>
                <a:gridCol w="1625033">
                  <a:extLst>
                    <a:ext uri="{9D8B030D-6E8A-4147-A177-3AD203B41FA5}">
                      <a16:colId xmlns:a16="http://schemas.microsoft.com/office/drawing/2014/main" val="1566710636"/>
                    </a:ext>
                  </a:extLst>
                </a:gridCol>
                <a:gridCol w="1625033">
                  <a:extLst>
                    <a:ext uri="{9D8B030D-6E8A-4147-A177-3AD203B41FA5}">
                      <a16:colId xmlns:a16="http://schemas.microsoft.com/office/drawing/2014/main" val="1296510139"/>
                    </a:ext>
                  </a:extLst>
                </a:gridCol>
                <a:gridCol w="1625033">
                  <a:extLst>
                    <a:ext uri="{9D8B030D-6E8A-4147-A177-3AD203B41FA5}">
                      <a16:colId xmlns:a16="http://schemas.microsoft.com/office/drawing/2014/main" val="239985375"/>
                    </a:ext>
                  </a:extLst>
                </a:gridCol>
                <a:gridCol w="1625033">
                  <a:extLst>
                    <a:ext uri="{9D8B030D-6E8A-4147-A177-3AD203B41FA5}">
                      <a16:colId xmlns:a16="http://schemas.microsoft.com/office/drawing/2014/main" val="1623566515"/>
                    </a:ext>
                  </a:extLst>
                </a:gridCol>
                <a:gridCol w="1840931">
                  <a:extLst>
                    <a:ext uri="{9D8B030D-6E8A-4147-A177-3AD203B41FA5}">
                      <a16:colId xmlns:a16="http://schemas.microsoft.com/office/drawing/2014/main" val="852566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اسم المدرسة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الرقم الاحصائي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المرحلة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تاريخ التأسيس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موقع المدرسة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الهاتف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البريد الالكتروني الرسمي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5344856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029241"/>
                  </a:ext>
                </a:extLst>
              </a:tr>
              <a:tr h="370840">
                <a:tc rowSpan="2">
                  <a:txBody>
                    <a:bodyPr/>
                    <a:lstStyle/>
                    <a:p>
                      <a:pPr marL="0" algn="ctr" defTabSz="914400" rtl="1" eaLnBrk="1" latinLnBrk="0" hangingPunct="1"/>
                      <a:endParaRPr lang="ar-SA" sz="200" kern="1200" dirty="0">
                        <a:solidFill>
                          <a:schemeClr val="accent6">
                            <a:lumMod val="50000"/>
                          </a:schemeClr>
                        </a:solidFill>
                      </a:endParaRPr>
                    </a:p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ملاك المدرسة من</a:t>
                      </a:r>
                      <a:endParaRPr lang="ar-SA" sz="18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الوكلاء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المرشدين الطلابيين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المعلمين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الإداريين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المستخدمين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1" eaLnBrk="1" latinLnBrk="0" hangingPunct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الحراس والمراسلين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8779969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600" b="1" dirty="0">
                        <a:solidFill>
                          <a:schemeClr val="tx2">
                            <a:lumMod val="50000"/>
                          </a:schemeClr>
                        </a:solidFill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27459564"/>
                  </a:ext>
                </a:extLst>
              </a:tr>
              <a:tr h="370840">
                <a:tc rowSpan="6">
                  <a:txBody>
                    <a:bodyPr/>
                    <a:lstStyle/>
                    <a:p>
                      <a:pPr algn="ctr" rtl="1"/>
                      <a:r>
                        <a:rPr lang="ar-SA" sz="2000" b="1" kern="1200" dirty="0">
                          <a:solidFill>
                            <a:schemeClr val="accent6">
                              <a:lumMod val="50000"/>
                            </a:schemeClr>
                          </a:solidFill>
                        </a:rPr>
                        <a:t>مرافق المدرسة</a:t>
                      </a:r>
                      <a:endParaRPr lang="ar-SA" sz="2000" b="1" kern="1200" dirty="0">
                        <a:solidFill>
                          <a:schemeClr val="accent6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غرف ادارية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غرف معلمين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ارشاد طلابي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نشاط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مصادر تعلم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معامل حاسب آلي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61231560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16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4373686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مصلى 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معامل لغة انجليزية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أمن وسلامة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مستودع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أرشيف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معمل علوم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15431515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03629516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تربية فنية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ارشاد صحي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دورات المياه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غرفة حارس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مقصف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sz="1800" b="1" kern="1200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تربية بدنية </a:t>
                      </a:r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54233232"/>
                  </a:ext>
                </a:extLst>
              </a:tr>
              <a:tr h="370840">
                <a:tc vMerge="1"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rgbClr val="C00000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sz="1800" b="1" kern="1200" dirty="0">
                        <a:solidFill>
                          <a:schemeClr val="tx2">
                            <a:lumMod val="50000"/>
                          </a:schemeClr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459474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362564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802585" y="468306"/>
            <a:ext cx="2586829" cy="557606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9525">
            <a:noFill/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600" b="0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 </a:t>
            </a:r>
            <a:r>
              <a:rPr kumimoji="0" lang="ar-SA" altLang="ar-SA" sz="2800" b="1" i="0" u="none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الفصول والطلاب</a:t>
            </a:r>
            <a:endParaRPr kumimoji="0" lang="ar-SA" altLang="ar-SA" sz="18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2" name="جدول 1">
            <a:extLst>
              <a:ext uri="{FF2B5EF4-FFF2-40B4-BE49-F238E27FC236}">
                <a16:creationId xmlns:a16="http://schemas.microsoft.com/office/drawing/2014/main" id="{390684D8-C155-44DA-8D67-ADFDE4B4F9F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45162228"/>
              </p:ext>
            </p:extLst>
          </p:nvPr>
        </p:nvGraphicFramePr>
        <p:xfrm>
          <a:off x="215899" y="1365324"/>
          <a:ext cx="11578430" cy="3149862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1072339">
                  <a:extLst>
                    <a:ext uri="{9D8B030D-6E8A-4147-A177-3AD203B41FA5}">
                      <a16:colId xmlns:a16="http://schemas.microsoft.com/office/drawing/2014/main" val="294686401"/>
                    </a:ext>
                  </a:extLst>
                </a:gridCol>
                <a:gridCol w="571731">
                  <a:extLst>
                    <a:ext uri="{9D8B030D-6E8A-4147-A177-3AD203B41FA5}">
                      <a16:colId xmlns:a16="http://schemas.microsoft.com/office/drawing/2014/main" val="334236534"/>
                    </a:ext>
                  </a:extLst>
                </a:gridCol>
                <a:gridCol w="571731">
                  <a:extLst>
                    <a:ext uri="{9D8B030D-6E8A-4147-A177-3AD203B41FA5}">
                      <a16:colId xmlns:a16="http://schemas.microsoft.com/office/drawing/2014/main" val="2096707352"/>
                    </a:ext>
                  </a:extLst>
                </a:gridCol>
                <a:gridCol w="571731">
                  <a:extLst>
                    <a:ext uri="{9D8B030D-6E8A-4147-A177-3AD203B41FA5}">
                      <a16:colId xmlns:a16="http://schemas.microsoft.com/office/drawing/2014/main" val="4180459593"/>
                    </a:ext>
                  </a:extLst>
                </a:gridCol>
                <a:gridCol w="571731">
                  <a:extLst>
                    <a:ext uri="{9D8B030D-6E8A-4147-A177-3AD203B41FA5}">
                      <a16:colId xmlns:a16="http://schemas.microsoft.com/office/drawing/2014/main" val="3841012630"/>
                    </a:ext>
                  </a:extLst>
                </a:gridCol>
                <a:gridCol w="571731">
                  <a:extLst>
                    <a:ext uri="{9D8B030D-6E8A-4147-A177-3AD203B41FA5}">
                      <a16:colId xmlns:a16="http://schemas.microsoft.com/office/drawing/2014/main" val="453079824"/>
                    </a:ext>
                  </a:extLst>
                </a:gridCol>
                <a:gridCol w="571731">
                  <a:extLst>
                    <a:ext uri="{9D8B030D-6E8A-4147-A177-3AD203B41FA5}">
                      <a16:colId xmlns:a16="http://schemas.microsoft.com/office/drawing/2014/main" val="782653255"/>
                    </a:ext>
                  </a:extLst>
                </a:gridCol>
                <a:gridCol w="643246">
                  <a:extLst>
                    <a:ext uri="{9D8B030D-6E8A-4147-A177-3AD203B41FA5}">
                      <a16:colId xmlns:a16="http://schemas.microsoft.com/office/drawing/2014/main" val="3854347874"/>
                    </a:ext>
                  </a:extLst>
                </a:gridCol>
                <a:gridCol w="643246">
                  <a:extLst>
                    <a:ext uri="{9D8B030D-6E8A-4147-A177-3AD203B41FA5}">
                      <a16:colId xmlns:a16="http://schemas.microsoft.com/office/drawing/2014/main" val="1855370085"/>
                    </a:ext>
                  </a:extLst>
                </a:gridCol>
                <a:gridCol w="643246">
                  <a:extLst>
                    <a:ext uri="{9D8B030D-6E8A-4147-A177-3AD203B41FA5}">
                      <a16:colId xmlns:a16="http://schemas.microsoft.com/office/drawing/2014/main" val="1222769173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129047398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1558193277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1183479340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2737508646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4118963812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2454747183"/>
                    </a:ext>
                  </a:extLst>
                </a:gridCol>
                <a:gridCol w="615395">
                  <a:extLst>
                    <a:ext uri="{9D8B030D-6E8A-4147-A177-3AD203B41FA5}">
                      <a16:colId xmlns:a16="http://schemas.microsoft.com/office/drawing/2014/main" val="3705920194"/>
                    </a:ext>
                  </a:extLst>
                </a:gridCol>
                <a:gridCol w="838202">
                  <a:extLst>
                    <a:ext uri="{9D8B030D-6E8A-4147-A177-3AD203B41FA5}">
                      <a16:colId xmlns:a16="http://schemas.microsoft.com/office/drawing/2014/main" val="372494499"/>
                    </a:ext>
                  </a:extLst>
                </a:gridCol>
              </a:tblGrid>
              <a:tr h="836594"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المرحلة</a:t>
                      </a:r>
                    </a:p>
                  </a:txBody>
                  <a:tcPr anchor="ctr"/>
                </a:tc>
                <a:tc gridSpan="6"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الابتدائية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المتوسطة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gridSpan="7"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الثانوية</a:t>
                      </a:r>
                    </a:p>
                  </a:txBody>
                  <a:tcPr anchor="ctr"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الإجمالي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4001834627"/>
                  </a:ext>
                </a:extLst>
              </a:tr>
              <a:tr h="836594"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4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5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6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3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endParaRPr lang="ar-SA" dirty="0"/>
                    </a:p>
                  </a:txBody>
                  <a:tcPr anchor="ctr"/>
                </a:tc>
                <a:tc vMerge="1"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>
                    <a:lnL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1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504742895"/>
                  </a:ext>
                </a:extLst>
              </a:tr>
              <a:tr h="606388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عدد الفصول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27373299"/>
                  </a:ext>
                </a:extLst>
              </a:tr>
              <a:tr h="836594">
                <a:tc>
                  <a:txBody>
                    <a:bodyPr/>
                    <a:lstStyle/>
                    <a:p>
                      <a:pPr algn="ctr" rtl="1"/>
                      <a:r>
                        <a:rPr lang="ar-SA" dirty="0"/>
                        <a:t>عدد </a:t>
                      </a:r>
                    </a:p>
                    <a:p>
                      <a:pPr algn="ctr" rtl="1"/>
                      <a:r>
                        <a:rPr lang="ar-SA" dirty="0"/>
                        <a:t>الطلاب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rtl="1"/>
                      <a:endParaRPr lang="ar-SA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36233878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8228710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845771" y="417533"/>
            <a:ext cx="2336801" cy="94503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بيانات منسوبي المدرسة   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 </a:t>
            </a:r>
            <a:r>
              <a:rPr lang="ar-SA" altLang="ar-SA" sz="2000" b="1" dirty="0">
                <a:solidFill>
                  <a:schemeClr val="bg1"/>
                </a:solidFill>
                <a:latin typeface="ae_AlHor" charset="0"/>
                <a:cs typeface="AL-Mateen" charset="-78"/>
              </a:rPr>
              <a:t>أولا: الهيئة الإدارية </a:t>
            </a:r>
            <a:endParaRPr kumimoji="0" lang="ar-SA" altLang="ar-SA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FCD7F94A-93EC-49EE-974C-BD0150417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48953460"/>
              </p:ext>
            </p:extLst>
          </p:nvPr>
        </p:nvGraphicFramePr>
        <p:xfrm>
          <a:off x="469897" y="1673860"/>
          <a:ext cx="11324432" cy="323596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374350">
                  <a:extLst>
                    <a:ext uri="{9D8B030D-6E8A-4147-A177-3AD203B41FA5}">
                      <a16:colId xmlns:a16="http://schemas.microsoft.com/office/drawing/2014/main" val="211311495"/>
                    </a:ext>
                  </a:extLst>
                </a:gridCol>
                <a:gridCol w="2456758">
                  <a:extLst>
                    <a:ext uri="{9D8B030D-6E8A-4147-A177-3AD203B41FA5}">
                      <a16:colId xmlns:a16="http://schemas.microsoft.com/office/drawing/2014/main" val="835737229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3850934378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1735340885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437476586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3762391006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2322901655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208644601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الاسم رباعيا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العمل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تاريخ المباشرة بداية الخدمة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تاريخ المباشرة 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في المدرسة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المؤهل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التخصص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رقم الجوال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511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قائد المدرسة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649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وكيل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215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وكيل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080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وكيل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963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/>
                        <a:t>مساعد إداري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901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552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endParaRPr lang="ar-S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54974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812678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3"/>
          <p:cNvSpPr>
            <a:spLocks noChangeArrowheads="1"/>
          </p:cNvSpPr>
          <p:nvPr/>
        </p:nvSpPr>
        <p:spPr bwMode="auto">
          <a:xfrm>
            <a:off x="4927599" y="357898"/>
            <a:ext cx="2336801" cy="945030"/>
          </a:xfrm>
          <a:prstGeom prst="rect">
            <a:avLst/>
          </a:prstGeom>
          <a:solidFill>
            <a:schemeClr val="tx2">
              <a:lumMod val="50000"/>
            </a:schemeClr>
          </a:solidFill>
          <a:ln w="9525">
            <a:noFill/>
            <a:miter lim="800000"/>
            <a:headEnd/>
            <a:tailEnd/>
          </a:ln>
          <a:effectLst>
            <a:glow rad="139700">
              <a:schemeClr val="accent5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b">
              <a:rot lat="0" lon="0" rev="8700000"/>
            </a:lightRig>
          </a:scene3d>
          <a:sp3d>
            <a:bevelT w="190500" h="38100"/>
          </a:sp3d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flatTx/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بيانات منسوبي المدرسة   </a:t>
            </a:r>
          </a:p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0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ae_AlHor" charset="0"/>
                <a:ea typeface="Arial" panose="020B0604020202020204" pitchFamily="34" charset="0"/>
                <a:cs typeface="AL-Mateen" charset="-78"/>
              </a:rPr>
              <a:t>  </a:t>
            </a:r>
            <a:r>
              <a:rPr lang="ar-SA" altLang="ar-SA" sz="2000" b="1" dirty="0">
                <a:solidFill>
                  <a:schemeClr val="bg1"/>
                </a:solidFill>
                <a:latin typeface="ae_AlHor" charset="0"/>
                <a:cs typeface="AL-Mateen" charset="-78"/>
              </a:rPr>
              <a:t>ثانيا: الهيئة الفنية</a:t>
            </a:r>
            <a:endParaRPr kumimoji="0" lang="ar-SA" altLang="ar-SA" sz="14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Arial" panose="020B0604020202020204" pitchFamily="34" charset="0"/>
            </a:endParaRPr>
          </a:p>
        </p:txBody>
      </p:sp>
      <p:graphicFrame>
        <p:nvGraphicFramePr>
          <p:cNvPr id="3" name="جدول 2">
            <a:extLst>
              <a:ext uri="{FF2B5EF4-FFF2-40B4-BE49-F238E27FC236}">
                <a16:creationId xmlns:a16="http://schemas.microsoft.com/office/drawing/2014/main" id="{FCD7F94A-93EC-49EE-974C-BD01504175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07381894"/>
              </p:ext>
            </p:extLst>
          </p:nvPr>
        </p:nvGraphicFramePr>
        <p:xfrm>
          <a:off x="469897" y="1483360"/>
          <a:ext cx="11324432" cy="3606800"/>
        </p:xfrm>
        <a:graphic>
          <a:graphicData uri="http://schemas.openxmlformats.org/drawingml/2006/table">
            <a:tbl>
              <a:tblPr rtl="1" firstRow="1" bandRow="1">
                <a:tableStyleId>{E8B1032C-EA38-4F05-BA0D-38AFFFC7BED3}</a:tableStyleId>
              </a:tblPr>
              <a:tblGrid>
                <a:gridCol w="374350">
                  <a:extLst>
                    <a:ext uri="{9D8B030D-6E8A-4147-A177-3AD203B41FA5}">
                      <a16:colId xmlns:a16="http://schemas.microsoft.com/office/drawing/2014/main" val="211311495"/>
                    </a:ext>
                  </a:extLst>
                </a:gridCol>
                <a:gridCol w="2456758">
                  <a:extLst>
                    <a:ext uri="{9D8B030D-6E8A-4147-A177-3AD203B41FA5}">
                      <a16:colId xmlns:a16="http://schemas.microsoft.com/office/drawing/2014/main" val="835737229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3850934378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3487556590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1735340885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437476586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3762391006"/>
                    </a:ext>
                  </a:extLst>
                </a:gridCol>
                <a:gridCol w="1415554">
                  <a:extLst>
                    <a:ext uri="{9D8B030D-6E8A-4147-A177-3AD203B41FA5}">
                      <a16:colId xmlns:a16="http://schemas.microsoft.com/office/drawing/2014/main" val="232290165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 rtl="1"/>
                      <a:r>
                        <a:rPr lang="ar-SA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م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الاسم رباعيا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المؤهل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التخصص العلمي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تاريخ المباشرة بداية الخدمة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تاريخ المباشرة </a:t>
                      </a:r>
                    </a:p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في المدرسة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الصفوف التي يدرسها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SA" b="1" dirty="0">
                          <a:solidFill>
                            <a:schemeClr val="tx2">
                              <a:lumMod val="50000"/>
                            </a:schemeClr>
                          </a:solidFill>
                        </a:rPr>
                        <a:t>الجوال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21751127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616493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642159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5290806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3296331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889010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7055277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6025497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rtl="1"/>
                      <a:r>
                        <a:rPr lang="ar-SA" dirty="0"/>
                        <a:t>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1"/>
                      <a:endParaRPr lang="ar-SA" b="1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3109622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364632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4"/>
          <p:cNvSpPr>
            <a:spLocks noChangeArrowheads="1"/>
          </p:cNvSpPr>
          <p:nvPr/>
        </p:nvSpPr>
        <p:spPr bwMode="auto">
          <a:xfrm>
            <a:off x="4762500" y="468313"/>
            <a:ext cx="3517900" cy="763587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FFFFFF"/>
              </a:gs>
              <a:gs pos="100000">
                <a:srgbClr val="DEE3EE"/>
              </a:gs>
            </a:gsLst>
            <a:lin ang="5400000" scaled="1"/>
          </a:gradFill>
          <a:ln w="12700">
            <a:solidFill>
              <a:srgbClr val="CED5E5"/>
            </a:solidFill>
            <a:miter lim="800000"/>
            <a:headEnd/>
            <a:tailEnd/>
          </a:ln>
          <a:effectLst>
            <a:outerShdw dist="28398" dir="3806097" algn="ctr" rotWithShape="0">
              <a:srgbClr val="41547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500" b="0" i="0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onotype Koufi" pitchFamily="2" charset="-78"/>
              </a:rPr>
              <a:t>الرؤية</a:t>
            </a:r>
            <a:endParaRPr kumimoji="0" lang="ar-SA" altLang="ar-SA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6" name="صورة 5" descr="28999056-3d-рендеринг-делового-человека-писать-на-бумаге-3d-белые.jpg"/>
          <p:cNvPicPr/>
          <p:nvPr/>
        </p:nvPicPr>
        <p:blipFill>
          <a:blip r:embed="rId2"/>
          <a:stretch>
            <a:fillRect/>
          </a:stretch>
        </p:blipFill>
        <p:spPr>
          <a:xfrm>
            <a:off x="468312" y="468313"/>
            <a:ext cx="1476375" cy="16040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مربع نص 6"/>
          <p:cNvSpPr txBox="1"/>
          <p:nvPr/>
        </p:nvSpPr>
        <p:spPr>
          <a:xfrm>
            <a:off x="2146300" y="1662303"/>
            <a:ext cx="9499600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......................................</a:t>
            </a:r>
          </a:p>
        </p:txBody>
      </p:sp>
      <p:sp>
        <p:nvSpPr>
          <p:cNvPr id="10" name="AutoShape 5"/>
          <p:cNvSpPr>
            <a:spLocks noChangeArrowheads="1"/>
          </p:cNvSpPr>
          <p:nvPr/>
        </p:nvSpPr>
        <p:spPr bwMode="auto">
          <a:xfrm>
            <a:off x="4762500" y="2783355"/>
            <a:ext cx="3517900" cy="734545"/>
          </a:xfrm>
          <a:prstGeom prst="bevel">
            <a:avLst>
              <a:gd name="adj" fmla="val 12500"/>
            </a:avLst>
          </a:prstGeom>
          <a:gradFill rotWithShape="0">
            <a:gsLst>
              <a:gs pos="0">
                <a:srgbClr val="FFFFFF"/>
              </a:gs>
              <a:gs pos="100000">
                <a:srgbClr val="DEE3EE"/>
              </a:gs>
            </a:gsLst>
            <a:lin ang="5400000" scaled="1"/>
          </a:gradFill>
          <a:ln w="12700">
            <a:solidFill>
              <a:srgbClr val="CED5E5"/>
            </a:solidFill>
            <a:miter lim="800000"/>
            <a:headEnd/>
            <a:tailEnd/>
          </a:ln>
          <a:effectLst>
            <a:outerShdw dist="28398" dir="3806097" algn="ctr" rotWithShape="0">
              <a:srgbClr val="41547E">
                <a:alpha val="50000"/>
              </a:srgbClr>
            </a:outerShdw>
          </a:effec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1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ts val="800"/>
              </a:spcAft>
              <a:buClrTx/>
              <a:buSzTx/>
              <a:buFontTx/>
              <a:buNone/>
              <a:tabLst/>
            </a:pPr>
            <a:r>
              <a:rPr kumimoji="0" lang="ar-SA" altLang="ar-SA" sz="2500" b="0" i="0" strike="noStrike" cap="none" normalizeH="0" baseline="0" dirty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ea typeface="Arial" panose="020B0604020202020204" pitchFamily="34" charset="0"/>
                <a:cs typeface="Monotype Koufi" pitchFamily="2" charset="-78"/>
              </a:rPr>
              <a:t>الرسالة</a:t>
            </a:r>
            <a:endParaRPr kumimoji="0" lang="ar-SA" altLang="ar-SA" sz="1800" b="0" i="0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مربع نص 1"/>
          <p:cNvSpPr txBox="1"/>
          <p:nvPr/>
        </p:nvSpPr>
        <p:spPr>
          <a:xfrm>
            <a:off x="1944687" y="4203700"/>
            <a:ext cx="9358313" cy="523220"/>
          </a:xfrm>
          <a:prstGeom prst="rect">
            <a:avLst/>
          </a:prstGeom>
          <a:noFill/>
        </p:spPr>
        <p:txBody>
          <a:bodyPr wrap="square" rtlCol="1">
            <a:spAutoFit/>
          </a:bodyPr>
          <a:lstStyle/>
          <a:p>
            <a:pPr algn="ctr"/>
            <a:r>
              <a:rPr lang="ar-SA" sz="2800" b="1" dirty="0"/>
              <a:t>.......................................</a:t>
            </a:r>
          </a:p>
        </p:txBody>
      </p:sp>
    </p:spTree>
    <p:extLst>
      <p:ext uri="{BB962C8B-B14F-4D97-AF65-F5344CB8AC3E}">
        <p14:creationId xmlns:p14="http://schemas.microsoft.com/office/powerpoint/2010/main" val="4008200510"/>
      </p:ext>
    </p:extLst>
  </p:cSld>
  <p:clrMapOvr>
    <a:masterClrMapping/>
  </p:clrMapOvr>
</p:sld>
</file>

<file path=ppt/theme/theme1.xml><?xml version="1.0" encoding="utf-8"?>
<a:theme xmlns:a="http://schemas.openxmlformats.org/drawingml/2006/main" name="نسق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1318</TotalTime>
  <Words>677</Words>
  <Application>Microsoft Office PowerPoint</Application>
  <PresentationFormat>شاشة عريضة</PresentationFormat>
  <Paragraphs>390</Paragraphs>
  <Slides>21</Slides>
  <Notes>0</Notes>
  <HiddenSlides>0</HiddenSlides>
  <MMClips>0</MMClips>
  <ScaleCrop>false</ScaleCrop>
  <HeadingPairs>
    <vt:vector size="6" baseType="variant">
      <vt:variant>
        <vt:lpstr>الخطوط المستخدمة</vt:lpstr>
      </vt:variant>
      <vt:variant>
        <vt:i4>10</vt:i4>
      </vt:variant>
      <vt:variant>
        <vt:lpstr>نسق</vt:lpstr>
      </vt:variant>
      <vt:variant>
        <vt:i4>1</vt:i4>
      </vt:variant>
      <vt:variant>
        <vt:lpstr>عناوين الشرائح</vt:lpstr>
      </vt:variant>
      <vt:variant>
        <vt:i4>21</vt:i4>
      </vt:variant>
    </vt:vector>
  </HeadingPairs>
  <TitlesOfParts>
    <vt:vector size="32" baseType="lpstr">
      <vt:lpstr>ae_AlHor</vt:lpstr>
      <vt:lpstr>ae_AlMohanad</vt:lpstr>
      <vt:lpstr>Andalus</vt:lpstr>
      <vt:lpstr>Angsana New</vt:lpstr>
      <vt:lpstr>Arabic Typesetting</vt:lpstr>
      <vt:lpstr>Arial</vt:lpstr>
      <vt:lpstr>Calibri</vt:lpstr>
      <vt:lpstr>Calibri Light</vt:lpstr>
      <vt:lpstr>Tajawal Medium</vt:lpstr>
      <vt:lpstr>Times New Roman</vt:lpstr>
      <vt:lpstr>نسق Office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  <vt:lpstr>عرض تقديمي في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عرض تقديمي في PowerPoint</dc:title>
  <dc:creator>مسفر ال عوض</dc:creator>
  <cp:lastModifiedBy>نوال بنت ال بالحارث</cp:lastModifiedBy>
  <cp:revision>107</cp:revision>
  <cp:lastPrinted>2017-11-28T14:10:21Z</cp:lastPrinted>
  <dcterms:created xsi:type="dcterms:W3CDTF">2017-11-25T10:21:58Z</dcterms:created>
  <dcterms:modified xsi:type="dcterms:W3CDTF">2021-09-28T09:02:04Z</dcterms:modified>
</cp:coreProperties>
</file>